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1" r:id="rId3"/>
    <p:sldId id="272" r:id="rId4"/>
    <p:sldId id="273" r:id="rId5"/>
    <p:sldId id="275" r:id="rId6"/>
    <p:sldId id="276" r:id="rId7"/>
    <p:sldId id="293" r:id="rId8"/>
    <p:sldId id="277" r:id="rId9"/>
    <p:sldId id="279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1" r:id="rId21"/>
    <p:sldId id="292" r:id="rId22"/>
    <p:sldId id="290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52D5D6-221D-4E8D-A5CE-94FD6650668D}">
          <p14:sldIdLst>
            <p14:sldId id="258"/>
          </p14:sldIdLst>
        </p14:section>
        <p14:section name="Preliminaries" id="{659A608A-2687-466F-915F-E4275EB612CD}">
          <p14:sldIdLst>
            <p14:sldId id="271"/>
            <p14:sldId id="272"/>
            <p14:sldId id="273"/>
            <p14:sldId id="275"/>
          </p14:sldIdLst>
        </p14:section>
        <p14:section name="Semi-Quantum Cryptography" id="{C9D0FC58-EF40-4610-9D2A-02C6BEC25383}">
          <p14:sldIdLst>
            <p14:sldId id="276"/>
            <p14:sldId id="293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References" id="{1EE88D9E-630B-4ED7-BBB0-343D6275C15D}">
          <p14:sldIdLst>
            <p14:sldId id="288"/>
            <p14:sldId id="291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4472C4"/>
    <a:srgbClr val="7030A0"/>
    <a:srgbClr val="FF3300"/>
    <a:srgbClr val="FF6600"/>
    <a:srgbClr val="000000"/>
    <a:srgbClr val="A6A6A6"/>
    <a:srgbClr val="7F7F7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2033" autoAdjust="0"/>
  </p:normalViewPr>
  <p:slideViewPr>
    <p:cSldViewPr snapToGrid="0">
      <p:cViewPr varScale="1">
        <p:scale>
          <a:sx n="82" d="100"/>
          <a:sy n="82" d="100"/>
        </p:scale>
        <p:origin x="18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01324-9141-4A95-B4F6-9CFAFAF9939C}" type="doc">
      <dgm:prSet loTypeId="urn:microsoft.com/office/officeart/2008/layout/LinedList" loCatId="list" qsTypeId="urn:microsoft.com/office/officeart/2005/8/quickstyle/3d1" qsCatId="3D" csTypeId="urn:microsoft.com/office/officeart/2005/8/colors/accent4_2" csCatId="accent4"/>
      <dgm:spPr/>
      <dgm:t>
        <a:bodyPr/>
        <a:lstStyle/>
        <a:p>
          <a:endParaRPr lang="el-GR"/>
        </a:p>
      </dgm:t>
    </dgm:pt>
    <dgm:pt modelId="{1FA304A0-0CA5-4DD8-842D-0CDD150E97DE}">
      <dgm:prSet custT="1"/>
      <dgm:spPr/>
      <dgm:t>
        <a:bodyPr/>
        <a:lstStyle/>
        <a:p>
          <a:r>
            <a:rPr lang="en-US" sz="2400" i="0" dirty="0"/>
            <a:t>Noise Tolerance</a:t>
          </a:r>
          <a:endParaRPr lang="el-GR" sz="2400" i="0" dirty="0"/>
        </a:p>
      </dgm:t>
    </dgm:pt>
    <dgm:pt modelId="{80D87553-2062-493D-A524-0CE12CF0B470}" type="parTrans" cxnId="{A6908AAC-6497-4789-B9C7-86D257622364}">
      <dgm:prSet/>
      <dgm:spPr/>
      <dgm:t>
        <a:bodyPr/>
        <a:lstStyle/>
        <a:p>
          <a:endParaRPr lang="el-GR"/>
        </a:p>
      </dgm:t>
    </dgm:pt>
    <dgm:pt modelId="{E387D53A-64E4-4BE0-A42E-3092CDB41E5A}" type="sibTrans" cxnId="{A6908AAC-6497-4789-B9C7-86D257622364}">
      <dgm:prSet/>
      <dgm:spPr/>
      <dgm:t>
        <a:bodyPr/>
        <a:lstStyle/>
        <a:p>
          <a:endParaRPr lang="el-GR"/>
        </a:p>
      </dgm:t>
    </dgm:pt>
    <dgm:pt modelId="{CB9417D4-9E51-45F8-9E44-08BC66974798}">
      <dgm:prSet/>
      <dgm:spPr/>
      <dgm:t>
        <a:bodyPr/>
        <a:lstStyle/>
        <a:p>
          <a:r>
            <a:rPr lang="en-US" b="0" i="0" dirty="0"/>
            <a:t>Quantum Channel Quality</a:t>
          </a:r>
          <a:endParaRPr lang="el-GR" dirty="0"/>
        </a:p>
      </dgm:t>
    </dgm:pt>
    <dgm:pt modelId="{D3A263C4-5887-4374-9957-3B33E957B5B4}" type="parTrans" cxnId="{7CE638AA-803E-4208-B185-341C45A8CBF4}">
      <dgm:prSet/>
      <dgm:spPr/>
      <dgm:t>
        <a:bodyPr/>
        <a:lstStyle/>
        <a:p>
          <a:endParaRPr lang="el-GR"/>
        </a:p>
      </dgm:t>
    </dgm:pt>
    <dgm:pt modelId="{3CCB8A10-0BB5-4AC3-95E3-8A2823A99692}" type="sibTrans" cxnId="{7CE638AA-803E-4208-B185-341C45A8CBF4}">
      <dgm:prSet/>
      <dgm:spPr/>
      <dgm:t>
        <a:bodyPr/>
        <a:lstStyle/>
        <a:p>
          <a:endParaRPr lang="el-GR"/>
        </a:p>
      </dgm:t>
    </dgm:pt>
    <dgm:pt modelId="{8F5BB545-BFEC-41B7-B933-A480E33321F0}">
      <dgm:prSet/>
      <dgm:spPr/>
      <dgm:t>
        <a:bodyPr/>
        <a:lstStyle/>
        <a:p>
          <a:r>
            <a:rPr lang="en-US" b="0" i="0" dirty="0"/>
            <a:t>Security Assumptions</a:t>
          </a:r>
          <a:endParaRPr lang="el-GR" dirty="0"/>
        </a:p>
      </dgm:t>
    </dgm:pt>
    <dgm:pt modelId="{10FF1619-FBE3-4501-B83E-00F54AADFED6}" type="parTrans" cxnId="{9DB37EEE-7BC2-4E6B-892B-0645DCFAABA1}">
      <dgm:prSet/>
      <dgm:spPr/>
      <dgm:t>
        <a:bodyPr/>
        <a:lstStyle/>
        <a:p>
          <a:endParaRPr lang="el-GR"/>
        </a:p>
      </dgm:t>
    </dgm:pt>
    <dgm:pt modelId="{92ACA396-F5A0-47E1-9522-27B84EA5C033}" type="sibTrans" cxnId="{9DB37EEE-7BC2-4E6B-892B-0645DCFAABA1}">
      <dgm:prSet/>
      <dgm:spPr/>
      <dgm:t>
        <a:bodyPr/>
        <a:lstStyle/>
        <a:p>
          <a:endParaRPr lang="el-GR"/>
        </a:p>
      </dgm:t>
    </dgm:pt>
    <dgm:pt modelId="{498161F9-5457-4199-A8F2-FEC698273241}">
      <dgm:prSet/>
      <dgm:spPr/>
      <dgm:t>
        <a:bodyPr/>
        <a:lstStyle/>
        <a:p>
          <a:r>
            <a:rPr lang="en-US" b="0" i="0" dirty="0"/>
            <a:t>Post-processing Techniques</a:t>
          </a:r>
          <a:endParaRPr lang="el-GR" dirty="0"/>
        </a:p>
      </dgm:t>
    </dgm:pt>
    <dgm:pt modelId="{CA60179B-BAB0-42E9-9DC2-9A2D119C4D30}" type="parTrans" cxnId="{2ABEFEF1-FC96-4F81-9A85-E60E83CC1C7E}">
      <dgm:prSet/>
      <dgm:spPr/>
      <dgm:t>
        <a:bodyPr/>
        <a:lstStyle/>
        <a:p>
          <a:endParaRPr lang="el-GR"/>
        </a:p>
      </dgm:t>
    </dgm:pt>
    <dgm:pt modelId="{9D006677-51FB-46BA-9278-74CCC09FB777}" type="sibTrans" cxnId="{2ABEFEF1-FC96-4F81-9A85-E60E83CC1C7E}">
      <dgm:prSet/>
      <dgm:spPr/>
      <dgm:t>
        <a:bodyPr/>
        <a:lstStyle/>
        <a:p>
          <a:endParaRPr lang="el-GR"/>
        </a:p>
      </dgm:t>
    </dgm:pt>
    <dgm:pt modelId="{1559E921-D799-408A-AA35-62F462A1C8F2}" type="pres">
      <dgm:prSet presAssocID="{B3701324-9141-4A95-B4F6-9CFAFAF9939C}" presName="vert0" presStyleCnt="0">
        <dgm:presLayoutVars>
          <dgm:dir/>
          <dgm:animOne val="branch"/>
          <dgm:animLvl val="lvl"/>
        </dgm:presLayoutVars>
      </dgm:prSet>
      <dgm:spPr/>
    </dgm:pt>
    <dgm:pt modelId="{D9EB3D66-D74D-4DBF-AF4C-9A300D26F652}" type="pres">
      <dgm:prSet presAssocID="{1FA304A0-0CA5-4DD8-842D-0CDD150E97DE}" presName="thickLine" presStyleLbl="alignNode1" presStyleIdx="0" presStyleCnt="1"/>
      <dgm:spPr/>
    </dgm:pt>
    <dgm:pt modelId="{0DAC1784-62C7-4C19-81F7-FE3DEA90F91A}" type="pres">
      <dgm:prSet presAssocID="{1FA304A0-0CA5-4DD8-842D-0CDD150E97DE}" presName="horz1" presStyleCnt="0"/>
      <dgm:spPr/>
    </dgm:pt>
    <dgm:pt modelId="{08DA49CF-EA74-4849-BD7D-C718639EDB4A}" type="pres">
      <dgm:prSet presAssocID="{1FA304A0-0CA5-4DD8-842D-0CDD150E97DE}" presName="tx1" presStyleLbl="revTx" presStyleIdx="0" presStyleCnt="4"/>
      <dgm:spPr/>
    </dgm:pt>
    <dgm:pt modelId="{9342639A-4958-4400-8B2F-5425A7A1BD1D}" type="pres">
      <dgm:prSet presAssocID="{1FA304A0-0CA5-4DD8-842D-0CDD150E97DE}" presName="vert1" presStyleCnt="0"/>
      <dgm:spPr/>
    </dgm:pt>
    <dgm:pt modelId="{C956A17E-9BA4-4ABA-8743-4FB1AC639BCB}" type="pres">
      <dgm:prSet presAssocID="{CB9417D4-9E51-45F8-9E44-08BC66974798}" presName="vertSpace2a" presStyleCnt="0"/>
      <dgm:spPr/>
    </dgm:pt>
    <dgm:pt modelId="{F4831DE8-A93B-4925-9AED-F144F3E5D2BD}" type="pres">
      <dgm:prSet presAssocID="{CB9417D4-9E51-45F8-9E44-08BC66974798}" presName="horz2" presStyleCnt="0"/>
      <dgm:spPr/>
    </dgm:pt>
    <dgm:pt modelId="{8A91D4E6-F616-4D4A-BF6A-6D13A904EA7F}" type="pres">
      <dgm:prSet presAssocID="{CB9417D4-9E51-45F8-9E44-08BC66974798}" presName="horzSpace2" presStyleCnt="0"/>
      <dgm:spPr/>
    </dgm:pt>
    <dgm:pt modelId="{89B98AE0-1A52-4BA3-93A8-D0804D97446F}" type="pres">
      <dgm:prSet presAssocID="{CB9417D4-9E51-45F8-9E44-08BC66974798}" presName="tx2" presStyleLbl="revTx" presStyleIdx="1" presStyleCnt="4"/>
      <dgm:spPr/>
    </dgm:pt>
    <dgm:pt modelId="{5AC9A5E9-44F6-4228-9835-5B1825028692}" type="pres">
      <dgm:prSet presAssocID="{CB9417D4-9E51-45F8-9E44-08BC66974798}" presName="vert2" presStyleCnt="0"/>
      <dgm:spPr/>
    </dgm:pt>
    <dgm:pt modelId="{C789EAAB-8DDB-4B65-A82C-61DED6FD247C}" type="pres">
      <dgm:prSet presAssocID="{CB9417D4-9E51-45F8-9E44-08BC66974798}" presName="thinLine2b" presStyleLbl="callout" presStyleIdx="0" presStyleCnt="3"/>
      <dgm:spPr/>
    </dgm:pt>
    <dgm:pt modelId="{CBB12B4E-88E4-4163-9D27-D1965396C3AC}" type="pres">
      <dgm:prSet presAssocID="{CB9417D4-9E51-45F8-9E44-08BC66974798}" presName="vertSpace2b" presStyleCnt="0"/>
      <dgm:spPr/>
    </dgm:pt>
    <dgm:pt modelId="{C883FFF0-7A00-4D18-A0ED-3DB88D772838}" type="pres">
      <dgm:prSet presAssocID="{8F5BB545-BFEC-41B7-B933-A480E33321F0}" presName="horz2" presStyleCnt="0"/>
      <dgm:spPr/>
    </dgm:pt>
    <dgm:pt modelId="{8175E9A4-EE4B-4774-BEC6-A4400D99FD81}" type="pres">
      <dgm:prSet presAssocID="{8F5BB545-BFEC-41B7-B933-A480E33321F0}" presName="horzSpace2" presStyleCnt="0"/>
      <dgm:spPr/>
    </dgm:pt>
    <dgm:pt modelId="{6CF563CC-7733-4FFD-BE2F-6F0753297514}" type="pres">
      <dgm:prSet presAssocID="{8F5BB545-BFEC-41B7-B933-A480E33321F0}" presName="tx2" presStyleLbl="revTx" presStyleIdx="2" presStyleCnt="4"/>
      <dgm:spPr/>
    </dgm:pt>
    <dgm:pt modelId="{44B019E3-71A8-47A2-A523-1E5A2AABCE91}" type="pres">
      <dgm:prSet presAssocID="{8F5BB545-BFEC-41B7-B933-A480E33321F0}" presName="vert2" presStyleCnt="0"/>
      <dgm:spPr/>
    </dgm:pt>
    <dgm:pt modelId="{C424AABB-6AA3-48BA-B4A9-F4B0AFCAEDE4}" type="pres">
      <dgm:prSet presAssocID="{8F5BB545-BFEC-41B7-B933-A480E33321F0}" presName="thinLine2b" presStyleLbl="callout" presStyleIdx="1" presStyleCnt="3"/>
      <dgm:spPr/>
    </dgm:pt>
    <dgm:pt modelId="{89295B4B-D7A1-4F58-AC42-A08E1F61CE52}" type="pres">
      <dgm:prSet presAssocID="{8F5BB545-BFEC-41B7-B933-A480E33321F0}" presName="vertSpace2b" presStyleCnt="0"/>
      <dgm:spPr/>
    </dgm:pt>
    <dgm:pt modelId="{077A558A-A3A6-4367-BD14-D6137DC6E923}" type="pres">
      <dgm:prSet presAssocID="{498161F9-5457-4199-A8F2-FEC698273241}" presName="horz2" presStyleCnt="0"/>
      <dgm:spPr/>
    </dgm:pt>
    <dgm:pt modelId="{62BF0EFF-FC07-4437-92C7-99714CA11C26}" type="pres">
      <dgm:prSet presAssocID="{498161F9-5457-4199-A8F2-FEC698273241}" presName="horzSpace2" presStyleCnt="0"/>
      <dgm:spPr/>
    </dgm:pt>
    <dgm:pt modelId="{6C5506E7-83E1-4807-90DC-394FA5B38C05}" type="pres">
      <dgm:prSet presAssocID="{498161F9-5457-4199-A8F2-FEC698273241}" presName="tx2" presStyleLbl="revTx" presStyleIdx="3" presStyleCnt="4"/>
      <dgm:spPr/>
    </dgm:pt>
    <dgm:pt modelId="{E97E98A9-363E-429D-B822-E86D42E35D94}" type="pres">
      <dgm:prSet presAssocID="{498161F9-5457-4199-A8F2-FEC698273241}" presName="vert2" presStyleCnt="0"/>
      <dgm:spPr/>
    </dgm:pt>
    <dgm:pt modelId="{B237A00A-1A7A-48B1-96C0-2A7483CD6B48}" type="pres">
      <dgm:prSet presAssocID="{498161F9-5457-4199-A8F2-FEC698273241}" presName="thinLine2b" presStyleLbl="callout" presStyleIdx="2" presStyleCnt="3"/>
      <dgm:spPr/>
    </dgm:pt>
    <dgm:pt modelId="{F0301336-4B85-4AB7-A1D3-8E8A1F7518BB}" type="pres">
      <dgm:prSet presAssocID="{498161F9-5457-4199-A8F2-FEC698273241}" presName="vertSpace2b" presStyleCnt="0"/>
      <dgm:spPr/>
    </dgm:pt>
  </dgm:ptLst>
  <dgm:cxnLst>
    <dgm:cxn modelId="{74FC0730-3E09-4488-B3BD-6F8639042F75}" type="presOf" srcId="{CB9417D4-9E51-45F8-9E44-08BC66974798}" destId="{89B98AE0-1A52-4BA3-93A8-D0804D97446F}" srcOrd="0" destOrd="0" presId="urn:microsoft.com/office/officeart/2008/layout/LinedList"/>
    <dgm:cxn modelId="{213EB836-7B3F-4E66-8205-F23C8229049E}" type="presOf" srcId="{498161F9-5457-4199-A8F2-FEC698273241}" destId="{6C5506E7-83E1-4807-90DC-394FA5B38C05}" srcOrd="0" destOrd="0" presId="urn:microsoft.com/office/officeart/2008/layout/LinedList"/>
    <dgm:cxn modelId="{BB4F4347-E1AF-4877-B0D5-7D60F91766AC}" type="presOf" srcId="{1FA304A0-0CA5-4DD8-842D-0CDD150E97DE}" destId="{08DA49CF-EA74-4849-BD7D-C718639EDB4A}" srcOrd="0" destOrd="0" presId="urn:microsoft.com/office/officeart/2008/layout/LinedList"/>
    <dgm:cxn modelId="{7CE638AA-803E-4208-B185-341C45A8CBF4}" srcId="{1FA304A0-0CA5-4DD8-842D-0CDD150E97DE}" destId="{CB9417D4-9E51-45F8-9E44-08BC66974798}" srcOrd="0" destOrd="0" parTransId="{D3A263C4-5887-4374-9957-3B33E957B5B4}" sibTransId="{3CCB8A10-0BB5-4AC3-95E3-8A2823A99692}"/>
    <dgm:cxn modelId="{A6908AAC-6497-4789-B9C7-86D257622364}" srcId="{B3701324-9141-4A95-B4F6-9CFAFAF9939C}" destId="{1FA304A0-0CA5-4DD8-842D-0CDD150E97DE}" srcOrd="0" destOrd="0" parTransId="{80D87553-2062-493D-A524-0CE12CF0B470}" sibTransId="{E387D53A-64E4-4BE0-A42E-3092CDB41E5A}"/>
    <dgm:cxn modelId="{9DB37EEE-7BC2-4E6B-892B-0645DCFAABA1}" srcId="{1FA304A0-0CA5-4DD8-842D-0CDD150E97DE}" destId="{8F5BB545-BFEC-41B7-B933-A480E33321F0}" srcOrd="1" destOrd="0" parTransId="{10FF1619-FBE3-4501-B83E-00F54AADFED6}" sibTransId="{92ACA396-F5A0-47E1-9522-27B84EA5C033}"/>
    <dgm:cxn modelId="{2ABEFEF1-FC96-4F81-9A85-E60E83CC1C7E}" srcId="{1FA304A0-0CA5-4DD8-842D-0CDD150E97DE}" destId="{498161F9-5457-4199-A8F2-FEC698273241}" srcOrd="2" destOrd="0" parTransId="{CA60179B-BAB0-42E9-9DC2-9A2D119C4D30}" sibTransId="{9D006677-51FB-46BA-9278-74CCC09FB777}"/>
    <dgm:cxn modelId="{FEC962FD-2E58-4C2F-9CB8-FA179C1D84D2}" type="presOf" srcId="{B3701324-9141-4A95-B4F6-9CFAFAF9939C}" destId="{1559E921-D799-408A-AA35-62F462A1C8F2}" srcOrd="0" destOrd="0" presId="urn:microsoft.com/office/officeart/2008/layout/LinedList"/>
    <dgm:cxn modelId="{7B9291FE-9287-4479-92BE-9E85B72A166A}" type="presOf" srcId="{8F5BB545-BFEC-41B7-B933-A480E33321F0}" destId="{6CF563CC-7733-4FFD-BE2F-6F0753297514}" srcOrd="0" destOrd="0" presId="urn:microsoft.com/office/officeart/2008/layout/LinedList"/>
    <dgm:cxn modelId="{05666CD9-E6D5-4CB5-A673-3509AF272F64}" type="presParOf" srcId="{1559E921-D799-408A-AA35-62F462A1C8F2}" destId="{D9EB3D66-D74D-4DBF-AF4C-9A300D26F652}" srcOrd="0" destOrd="0" presId="urn:microsoft.com/office/officeart/2008/layout/LinedList"/>
    <dgm:cxn modelId="{40C841BD-18E4-44A3-9753-4F2021376733}" type="presParOf" srcId="{1559E921-D799-408A-AA35-62F462A1C8F2}" destId="{0DAC1784-62C7-4C19-81F7-FE3DEA90F91A}" srcOrd="1" destOrd="0" presId="urn:microsoft.com/office/officeart/2008/layout/LinedList"/>
    <dgm:cxn modelId="{ADC8A446-73E3-43C8-AE46-7BEB980AC6FF}" type="presParOf" srcId="{0DAC1784-62C7-4C19-81F7-FE3DEA90F91A}" destId="{08DA49CF-EA74-4849-BD7D-C718639EDB4A}" srcOrd="0" destOrd="0" presId="urn:microsoft.com/office/officeart/2008/layout/LinedList"/>
    <dgm:cxn modelId="{9315DA20-AD1A-41D0-9789-DBF5FFEEBF50}" type="presParOf" srcId="{0DAC1784-62C7-4C19-81F7-FE3DEA90F91A}" destId="{9342639A-4958-4400-8B2F-5425A7A1BD1D}" srcOrd="1" destOrd="0" presId="urn:microsoft.com/office/officeart/2008/layout/LinedList"/>
    <dgm:cxn modelId="{319BAB22-ADB0-411D-939F-7131BDE6F473}" type="presParOf" srcId="{9342639A-4958-4400-8B2F-5425A7A1BD1D}" destId="{C956A17E-9BA4-4ABA-8743-4FB1AC639BCB}" srcOrd="0" destOrd="0" presId="urn:microsoft.com/office/officeart/2008/layout/LinedList"/>
    <dgm:cxn modelId="{98C67ADE-4C85-4786-B64C-0287AA4F2F57}" type="presParOf" srcId="{9342639A-4958-4400-8B2F-5425A7A1BD1D}" destId="{F4831DE8-A93B-4925-9AED-F144F3E5D2BD}" srcOrd="1" destOrd="0" presId="urn:microsoft.com/office/officeart/2008/layout/LinedList"/>
    <dgm:cxn modelId="{D2C367B4-E068-405D-918D-A8A886A8384D}" type="presParOf" srcId="{F4831DE8-A93B-4925-9AED-F144F3E5D2BD}" destId="{8A91D4E6-F616-4D4A-BF6A-6D13A904EA7F}" srcOrd="0" destOrd="0" presId="urn:microsoft.com/office/officeart/2008/layout/LinedList"/>
    <dgm:cxn modelId="{17BB92B6-84C7-4846-9DF5-34C394C53914}" type="presParOf" srcId="{F4831DE8-A93B-4925-9AED-F144F3E5D2BD}" destId="{89B98AE0-1A52-4BA3-93A8-D0804D97446F}" srcOrd="1" destOrd="0" presId="urn:microsoft.com/office/officeart/2008/layout/LinedList"/>
    <dgm:cxn modelId="{C7096437-2B32-481D-AA39-B3D4F540D3F7}" type="presParOf" srcId="{F4831DE8-A93B-4925-9AED-F144F3E5D2BD}" destId="{5AC9A5E9-44F6-4228-9835-5B1825028692}" srcOrd="2" destOrd="0" presId="urn:microsoft.com/office/officeart/2008/layout/LinedList"/>
    <dgm:cxn modelId="{37611AAF-6777-41B9-B76D-AB7E5A931D80}" type="presParOf" srcId="{9342639A-4958-4400-8B2F-5425A7A1BD1D}" destId="{C789EAAB-8DDB-4B65-A82C-61DED6FD247C}" srcOrd="2" destOrd="0" presId="urn:microsoft.com/office/officeart/2008/layout/LinedList"/>
    <dgm:cxn modelId="{5456D85E-4673-4C2A-A9A4-C8EA90268653}" type="presParOf" srcId="{9342639A-4958-4400-8B2F-5425A7A1BD1D}" destId="{CBB12B4E-88E4-4163-9D27-D1965396C3AC}" srcOrd="3" destOrd="0" presId="urn:microsoft.com/office/officeart/2008/layout/LinedList"/>
    <dgm:cxn modelId="{B8E35DE4-A337-437D-B7F3-C879FBEF4ABD}" type="presParOf" srcId="{9342639A-4958-4400-8B2F-5425A7A1BD1D}" destId="{C883FFF0-7A00-4D18-A0ED-3DB88D772838}" srcOrd="4" destOrd="0" presId="urn:microsoft.com/office/officeart/2008/layout/LinedList"/>
    <dgm:cxn modelId="{0906F915-A467-4459-A3F5-CF3319C179A5}" type="presParOf" srcId="{C883FFF0-7A00-4D18-A0ED-3DB88D772838}" destId="{8175E9A4-EE4B-4774-BEC6-A4400D99FD81}" srcOrd="0" destOrd="0" presId="urn:microsoft.com/office/officeart/2008/layout/LinedList"/>
    <dgm:cxn modelId="{97E1855B-8C47-4777-84AF-E2B53F40EE23}" type="presParOf" srcId="{C883FFF0-7A00-4D18-A0ED-3DB88D772838}" destId="{6CF563CC-7733-4FFD-BE2F-6F0753297514}" srcOrd="1" destOrd="0" presId="urn:microsoft.com/office/officeart/2008/layout/LinedList"/>
    <dgm:cxn modelId="{EC311A1D-7FBA-488B-A64D-44C294DE9EC9}" type="presParOf" srcId="{C883FFF0-7A00-4D18-A0ED-3DB88D772838}" destId="{44B019E3-71A8-47A2-A523-1E5A2AABCE91}" srcOrd="2" destOrd="0" presId="urn:microsoft.com/office/officeart/2008/layout/LinedList"/>
    <dgm:cxn modelId="{8DF367B3-9862-4CCF-810C-5CFDD354A168}" type="presParOf" srcId="{9342639A-4958-4400-8B2F-5425A7A1BD1D}" destId="{C424AABB-6AA3-48BA-B4A9-F4B0AFCAEDE4}" srcOrd="5" destOrd="0" presId="urn:microsoft.com/office/officeart/2008/layout/LinedList"/>
    <dgm:cxn modelId="{741AEA6B-F895-47C9-A276-177BFAE40ADD}" type="presParOf" srcId="{9342639A-4958-4400-8B2F-5425A7A1BD1D}" destId="{89295B4B-D7A1-4F58-AC42-A08E1F61CE52}" srcOrd="6" destOrd="0" presId="urn:microsoft.com/office/officeart/2008/layout/LinedList"/>
    <dgm:cxn modelId="{DFFA89F6-5BA4-421E-B9A2-13B6859F5861}" type="presParOf" srcId="{9342639A-4958-4400-8B2F-5425A7A1BD1D}" destId="{077A558A-A3A6-4367-BD14-D6137DC6E923}" srcOrd="7" destOrd="0" presId="urn:microsoft.com/office/officeart/2008/layout/LinedList"/>
    <dgm:cxn modelId="{8D4F07D3-106E-4299-88B9-98819E10A46F}" type="presParOf" srcId="{077A558A-A3A6-4367-BD14-D6137DC6E923}" destId="{62BF0EFF-FC07-4437-92C7-99714CA11C26}" srcOrd="0" destOrd="0" presId="urn:microsoft.com/office/officeart/2008/layout/LinedList"/>
    <dgm:cxn modelId="{CC86FB9B-92D0-4F39-999E-F092D9AC1D56}" type="presParOf" srcId="{077A558A-A3A6-4367-BD14-D6137DC6E923}" destId="{6C5506E7-83E1-4807-90DC-394FA5B38C05}" srcOrd="1" destOrd="0" presId="urn:microsoft.com/office/officeart/2008/layout/LinedList"/>
    <dgm:cxn modelId="{63F6A142-7B93-48F9-B6FD-402D6CF37DDB}" type="presParOf" srcId="{077A558A-A3A6-4367-BD14-D6137DC6E923}" destId="{E97E98A9-363E-429D-B822-E86D42E35D94}" srcOrd="2" destOrd="0" presId="urn:microsoft.com/office/officeart/2008/layout/LinedList"/>
    <dgm:cxn modelId="{3FF2A2BA-B036-4097-A441-957CAD038B42}" type="presParOf" srcId="{9342639A-4958-4400-8B2F-5425A7A1BD1D}" destId="{B237A00A-1A7A-48B1-96C0-2A7483CD6B48}" srcOrd="8" destOrd="0" presId="urn:microsoft.com/office/officeart/2008/layout/LinedList"/>
    <dgm:cxn modelId="{6619DEE0-8DAD-405C-8A11-B1EE64570EE3}" type="presParOf" srcId="{9342639A-4958-4400-8B2F-5425A7A1BD1D}" destId="{F0301336-4B85-4AB7-A1D3-8E8A1F7518B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01324-9141-4A95-B4F6-9CFAFAF9939C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FA304A0-0CA5-4DD8-842D-0CDD150E97DE}">
      <dgm:prSet custT="1"/>
      <dgm:spPr/>
      <dgm:t>
        <a:bodyPr/>
        <a:lstStyle/>
        <a:p>
          <a:r>
            <a:rPr lang="en-US" sz="2400" dirty="0"/>
            <a:t>Robustness</a:t>
          </a:r>
          <a:endParaRPr lang="el-GR" sz="2400" dirty="0"/>
        </a:p>
      </dgm:t>
    </dgm:pt>
    <dgm:pt modelId="{80D87553-2062-493D-A524-0CE12CF0B470}" type="parTrans" cxnId="{A6908AAC-6497-4789-B9C7-86D257622364}">
      <dgm:prSet/>
      <dgm:spPr/>
      <dgm:t>
        <a:bodyPr/>
        <a:lstStyle/>
        <a:p>
          <a:endParaRPr lang="el-GR"/>
        </a:p>
      </dgm:t>
    </dgm:pt>
    <dgm:pt modelId="{E387D53A-64E4-4BE0-A42E-3092CDB41E5A}" type="sibTrans" cxnId="{A6908AAC-6497-4789-B9C7-86D257622364}">
      <dgm:prSet/>
      <dgm:spPr/>
      <dgm:t>
        <a:bodyPr/>
        <a:lstStyle/>
        <a:p>
          <a:endParaRPr lang="el-GR"/>
        </a:p>
      </dgm:t>
    </dgm:pt>
    <dgm:pt modelId="{CB9417D4-9E51-45F8-9E44-08BC66974798}">
      <dgm:prSet custT="1"/>
      <dgm:spPr/>
      <dgm:t>
        <a:bodyPr/>
        <a:lstStyle/>
        <a:p>
          <a:r>
            <a:rPr lang="en-US" sz="2200" dirty="0"/>
            <a:t>Completely robust</a:t>
          </a:r>
          <a:endParaRPr lang="el-GR" sz="2200" dirty="0"/>
        </a:p>
      </dgm:t>
    </dgm:pt>
    <dgm:pt modelId="{D3A263C4-5887-4374-9957-3B33E957B5B4}" type="parTrans" cxnId="{7CE638AA-803E-4208-B185-341C45A8CBF4}">
      <dgm:prSet/>
      <dgm:spPr/>
      <dgm:t>
        <a:bodyPr/>
        <a:lstStyle/>
        <a:p>
          <a:endParaRPr lang="el-GR"/>
        </a:p>
      </dgm:t>
    </dgm:pt>
    <dgm:pt modelId="{3CCB8A10-0BB5-4AC3-95E3-8A2823A99692}" type="sibTrans" cxnId="{7CE638AA-803E-4208-B185-341C45A8CBF4}">
      <dgm:prSet/>
      <dgm:spPr/>
      <dgm:t>
        <a:bodyPr/>
        <a:lstStyle/>
        <a:p>
          <a:endParaRPr lang="el-GR"/>
        </a:p>
      </dgm:t>
    </dgm:pt>
    <dgm:pt modelId="{8F5BB545-BFEC-41B7-B933-A480E33321F0}">
      <dgm:prSet custT="1"/>
      <dgm:spPr/>
      <dgm:t>
        <a:bodyPr/>
        <a:lstStyle/>
        <a:p>
          <a:r>
            <a:rPr lang="en-US" sz="2200" dirty="0"/>
            <a:t>Completely nonrobust</a:t>
          </a:r>
          <a:endParaRPr lang="el-GR" sz="2200" dirty="0"/>
        </a:p>
      </dgm:t>
    </dgm:pt>
    <dgm:pt modelId="{10FF1619-FBE3-4501-B83E-00F54AADFED6}" type="parTrans" cxnId="{9DB37EEE-7BC2-4E6B-892B-0645DCFAABA1}">
      <dgm:prSet/>
      <dgm:spPr/>
      <dgm:t>
        <a:bodyPr/>
        <a:lstStyle/>
        <a:p>
          <a:endParaRPr lang="el-GR"/>
        </a:p>
      </dgm:t>
    </dgm:pt>
    <dgm:pt modelId="{92ACA396-F5A0-47E1-9522-27B84EA5C033}" type="sibTrans" cxnId="{9DB37EEE-7BC2-4E6B-892B-0645DCFAABA1}">
      <dgm:prSet/>
      <dgm:spPr/>
      <dgm:t>
        <a:bodyPr/>
        <a:lstStyle/>
        <a:p>
          <a:endParaRPr lang="el-GR"/>
        </a:p>
      </dgm:t>
    </dgm:pt>
    <dgm:pt modelId="{A5BC91CC-B1EB-4672-A85F-319E22D86EC3}">
      <dgm:prSet custT="1"/>
      <dgm:spPr/>
      <dgm:t>
        <a:bodyPr/>
        <a:lstStyle/>
        <a:p>
          <a:r>
            <a:rPr lang="en-US" sz="2200" dirty="0"/>
            <a:t>Partially robust</a:t>
          </a:r>
          <a:endParaRPr lang="el-GR" sz="2200" dirty="0"/>
        </a:p>
      </dgm:t>
    </dgm:pt>
    <dgm:pt modelId="{140BE3F8-E1FE-4ABD-8CAE-41308E4336EE}" type="parTrans" cxnId="{D44A283D-814C-4D78-ABA9-BD9787E44508}">
      <dgm:prSet/>
      <dgm:spPr/>
      <dgm:t>
        <a:bodyPr/>
        <a:lstStyle/>
        <a:p>
          <a:endParaRPr lang="el-GR"/>
        </a:p>
      </dgm:t>
    </dgm:pt>
    <dgm:pt modelId="{A34A50B6-FFB0-485E-AB3C-1DC0FEDF99D4}" type="sibTrans" cxnId="{D44A283D-814C-4D78-ABA9-BD9787E44508}">
      <dgm:prSet/>
      <dgm:spPr/>
      <dgm:t>
        <a:bodyPr/>
        <a:lstStyle/>
        <a:p>
          <a:endParaRPr lang="el-GR"/>
        </a:p>
      </dgm:t>
    </dgm:pt>
    <dgm:pt modelId="{A3F7ECD9-C7DC-47F9-96B2-5D7D83F6D9C0}" type="pres">
      <dgm:prSet presAssocID="{B3701324-9141-4A95-B4F6-9CFAFAF9939C}" presName="vert0" presStyleCnt="0">
        <dgm:presLayoutVars>
          <dgm:dir/>
          <dgm:animOne val="branch"/>
          <dgm:animLvl val="lvl"/>
        </dgm:presLayoutVars>
      </dgm:prSet>
      <dgm:spPr/>
    </dgm:pt>
    <dgm:pt modelId="{2CED263F-AD56-42E4-BD56-8323E7A017A3}" type="pres">
      <dgm:prSet presAssocID="{1FA304A0-0CA5-4DD8-842D-0CDD150E97DE}" presName="thickLine" presStyleLbl="alignNode1" presStyleIdx="0" presStyleCnt="1"/>
      <dgm:spPr/>
    </dgm:pt>
    <dgm:pt modelId="{4E1DAC8B-F37C-48DE-A849-87409D21E2A6}" type="pres">
      <dgm:prSet presAssocID="{1FA304A0-0CA5-4DD8-842D-0CDD150E97DE}" presName="horz1" presStyleCnt="0"/>
      <dgm:spPr/>
    </dgm:pt>
    <dgm:pt modelId="{70D08E51-3D3F-47C5-9706-B3CD9A30F0E2}" type="pres">
      <dgm:prSet presAssocID="{1FA304A0-0CA5-4DD8-842D-0CDD150E97DE}" presName="tx1" presStyleLbl="revTx" presStyleIdx="0" presStyleCnt="4"/>
      <dgm:spPr/>
    </dgm:pt>
    <dgm:pt modelId="{F19591EA-D808-49C3-B085-B1667663C777}" type="pres">
      <dgm:prSet presAssocID="{1FA304A0-0CA5-4DD8-842D-0CDD150E97DE}" presName="vert1" presStyleCnt="0"/>
      <dgm:spPr/>
    </dgm:pt>
    <dgm:pt modelId="{71ACE571-8196-45ED-B429-2600B247554A}" type="pres">
      <dgm:prSet presAssocID="{CB9417D4-9E51-45F8-9E44-08BC66974798}" presName="vertSpace2a" presStyleCnt="0"/>
      <dgm:spPr/>
    </dgm:pt>
    <dgm:pt modelId="{83B7239F-7E46-4516-9E09-E9F4444142CB}" type="pres">
      <dgm:prSet presAssocID="{CB9417D4-9E51-45F8-9E44-08BC66974798}" presName="horz2" presStyleCnt="0"/>
      <dgm:spPr/>
    </dgm:pt>
    <dgm:pt modelId="{911ABFD0-29CD-4C5D-A4F2-DAE1F23CFF3F}" type="pres">
      <dgm:prSet presAssocID="{CB9417D4-9E51-45F8-9E44-08BC66974798}" presName="horzSpace2" presStyleCnt="0"/>
      <dgm:spPr/>
    </dgm:pt>
    <dgm:pt modelId="{FC608888-6D66-4F23-ABB9-254E0D0B03FF}" type="pres">
      <dgm:prSet presAssocID="{CB9417D4-9E51-45F8-9E44-08BC66974798}" presName="tx2" presStyleLbl="revTx" presStyleIdx="1" presStyleCnt="4"/>
      <dgm:spPr/>
    </dgm:pt>
    <dgm:pt modelId="{19E15884-42E8-4176-A11D-2042BCB88512}" type="pres">
      <dgm:prSet presAssocID="{CB9417D4-9E51-45F8-9E44-08BC66974798}" presName="vert2" presStyleCnt="0"/>
      <dgm:spPr/>
    </dgm:pt>
    <dgm:pt modelId="{C452613A-8374-45FA-B39A-20D76310F63E}" type="pres">
      <dgm:prSet presAssocID="{CB9417D4-9E51-45F8-9E44-08BC66974798}" presName="thinLine2b" presStyleLbl="callout" presStyleIdx="0" presStyleCnt="3"/>
      <dgm:spPr/>
    </dgm:pt>
    <dgm:pt modelId="{41BD1E78-FDBD-4A2A-837E-6D4E3842425D}" type="pres">
      <dgm:prSet presAssocID="{CB9417D4-9E51-45F8-9E44-08BC66974798}" presName="vertSpace2b" presStyleCnt="0"/>
      <dgm:spPr/>
    </dgm:pt>
    <dgm:pt modelId="{EDDA3A20-E6CD-4C59-B527-54483D9DC230}" type="pres">
      <dgm:prSet presAssocID="{A5BC91CC-B1EB-4672-A85F-319E22D86EC3}" presName="horz2" presStyleCnt="0"/>
      <dgm:spPr/>
    </dgm:pt>
    <dgm:pt modelId="{CE531723-87E0-41D2-9069-9ABA903052C0}" type="pres">
      <dgm:prSet presAssocID="{A5BC91CC-B1EB-4672-A85F-319E22D86EC3}" presName="horzSpace2" presStyleCnt="0"/>
      <dgm:spPr/>
    </dgm:pt>
    <dgm:pt modelId="{4C3460DF-6ACE-40C7-9321-AA102B626183}" type="pres">
      <dgm:prSet presAssocID="{A5BC91CC-B1EB-4672-A85F-319E22D86EC3}" presName="tx2" presStyleLbl="revTx" presStyleIdx="2" presStyleCnt="4"/>
      <dgm:spPr/>
    </dgm:pt>
    <dgm:pt modelId="{A986A71D-FFC4-4888-9BE2-1017A97C7081}" type="pres">
      <dgm:prSet presAssocID="{A5BC91CC-B1EB-4672-A85F-319E22D86EC3}" presName="vert2" presStyleCnt="0"/>
      <dgm:spPr/>
    </dgm:pt>
    <dgm:pt modelId="{E3E6A96D-8390-42AA-A96C-2208FA93D477}" type="pres">
      <dgm:prSet presAssocID="{A5BC91CC-B1EB-4672-A85F-319E22D86EC3}" presName="thinLine2b" presStyleLbl="callout" presStyleIdx="1" presStyleCnt="3"/>
      <dgm:spPr/>
    </dgm:pt>
    <dgm:pt modelId="{6006D98C-5CEE-4D03-8AB4-86705057AFEA}" type="pres">
      <dgm:prSet presAssocID="{A5BC91CC-B1EB-4672-A85F-319E22D86EC3}" presName="vertSpace2b" presStyleCnt="0"/>
      <dgm:spPr/>
    </dgm:pt>
    <dgm:pt modelId="{47CADA28-2724-472D-8163-41EB1FA17DB7}" type="pres">
      <dgm:prSet presAssocID="{8F5BB545-BFEC-41B7-B933-A480E33321F0}" presName="horz2" presStyleCnt="0"/>
      <dgm:spPr/>
    </dgm:pt>
    <dgm:pt modelId="{762D56D8-5421-4057-86FE-CE9A42E8BB79}" type="pres">
      <dgm:prSet presAssocID="{8F5BB545-BFEC-41B7-B933-A480E33321F0}" presName="horzSpace2" presStyleCnt="0"/>
      <dgm:spPr/>
    </dgm:pt>
    <dgm:pt modelId="{4B2528B1-33BE-48AE-BA29-ED085D82D2BA}" type="pres">
      <dgm:prSet presAssocID="{8F5BB545-BFEC-41B7-B933-A480E33321F0}" presName="tx2" presStyleLbl="revTx" presStyleIdx="3" presStyleCnt="4"/>
      <dgm:spPr/>
    </dgm:pt>
    <dgm:pt modelId="{7B864896-83CA-4BDB-8315-ECF98B5B954F}" type="pres">
      <dgm:prSet presAssocID="{8F5BB545-BFEC-41B7-B933-A480E33321F0}" presName="vert2" presStyleCnt="0"/>
      <dgm:spPr/>
    </dgm:pt>
    <dgm:pt modelId="{F682F22F-AE50-4306-A59C-E6FC439E6CA5}" type="pres">
      <dgm:prSet presAssocID="{8F5BB545-BFEC-41B7-B933-A480E33321F0}" presName="thinLine2b" presStyleLbl="callout" presStyleIdx="2" presStyleCnt="3"/>
      <dgm:spPr/>
    </dgm:pt>
    <dgm:pt modelId="{A8F11979-26CB-4930-91EE-8DD751D51368}" type="pres">
      <dgm:prSet presAssocID="{8F5BB545-BFEC-41B7-B933-A480E33321F0}" presName="vertSpace2b" presStyleCnt="0"/>
      <dgm:spPr/>
    </dgm:pt>
  </dgm:ptLst>
  <dgm:cxnLst>
    <dgm:cxn modelId="{D44A283D-814C-4D78-ABA9-BD9787E44508}" srcId="{1FA304A0-0CA5-4DD8-842D-0CDD150E97DE}" destId="{A5BC91CC-B1EB-4672-A85F-319E22D86EC3}" srcOrd="1" destOrd="0" parTransId="{140BE3F8-E1FE-4ABD-8CAE-41308E4336EE}" sibTransId="{A34A50B6-FFB0-485E-AB3C-1DC0FEDF99D4}"/>
    <dgm:cxn modelId="{1AE27694-2E65-4A76-A7EA-88ADA8815687}" type="presOf" srcId="{8F5BB545-BFEC-41B7-B933-A480E33321F0}" destId="{4B2528B1-33BE-48AE-BA29-ED085D82D2BA}" srcOrd="0" destOrd="0" presId="urn:microsoft.com/office/officeart/2008/layout/LinedList"/>
    <dgm:cxn modelId="{B4A780A2-F856-4267-B09D-C306624C127A}" type="presOf" srcId="{B3701324-9141-4A95-B4F6-9CFAFAF9939C}" destId="{A3F7ECD9-C7DC-47F9-96B2-5D7D83F6D9C0}" srcOrd="0" destOrd="0" presId="urn:microsoft.com/office/officeart/2008/layout/LinedList"/>
    <dgm:cxn modelId="{7CE638AA-803E-4208-B185-341C45A8CBF4}" srcId="{1FA304A0-0CA5-4DD8-842D-0CDD150E97DE}" destId="{CB9417D4-9E51-45F8-9E44-08BC66974798}" srcOrd="0" destOrd="0" parTransId="{D3A263C4-5887-4374-9957-3B33E957B5B4}" sibTransId="{3CCB8A10-0BB5-4AC3-95E3-8A2823A99692}"/>
    <dgm:cxn modelId="{A6908AAC-6497-4789-B9C7-86D257622364}" srcId="{B3701324-9141-4A95-B4F6-9CFAFAF9939C}" destId="{1FA304A0-0CA5-4DD8-842D-0CDD150E97DE}" srcOrd="0" destOrd="0" parTransId="{80D87553-2062-493D-A524-0CE12CF0B470}" sibTransId="{E387D53A-64E4-4BE0-A42E-3092CDB41E5A}"/>
    <dgm:cxn modelId="{22C221C3-0688-4BF2-BEAD-DBD76C94CD27}" type="presOf" srcId="{CB9417D4-9E51-45F8-9E44-08BC66974798}" destId="{FC608888-6D66-4F23-ABB9-254E0D0B03FF}" srcOrd="0" destOrd="0" presId="urn:microsoft.com/office/officeart/2008/layout/LinedList"/>
    <dgm:cxn modelId="{D45998CB-F57E-4096-B931-006FDDE086C4}" type="presOf" srcId="{A5BC91CC-B1EB-4672-A85F-319E22D86EC3}" destId="{4C3460DF-6ACE-40C7-9321-AA102B626183}" srcOrd="0" destOrd="0" presId="urn:microsoft.com/office/officeart/2008/layout/LinedList"/>
    <dgm:cxn modelId="{AAE5F7DE-6BB8-4FDA-8926-B77EA3120A37}" type="presOf" srcId="{1FA304A0-0CA5-4DD8-842D-0CDD150E97DE}" destId="{70D08E51-3D3F-47C5-9706-B3CD9A30F0E2}" srcOrd="0" destOrd="0" presId="urn:microsoft.com/office/officeart/2008/layout/LinedList"/>
    <dgm:cxn modelId="{9DB37EEE-7BC2-4E6B-892B-0645DCFAABA1}" srcId="{1FA304A0-0CA5-4DD8-842D-0CDD150E97DE}" destId="{8F5BB545-BFEC-41B7-B933-A480E33321F0}" srcOrd="2" destOrd="0" parTransId="{10FF1619-FBE3-4501-B83E-00F54AADFED6}" sibTransId="{92ACA396-F5A0-47E1-9522-27B84EA5C033}"/>
    <dgm:cxn modelId="{16B9A72A-8971-450C-8E92-E59FA79D8206}" type="presParOf" srcId="{A3F7ECD9-C7DC-47F9-96B2-5D7D83F6D9C0}" destId="{2CED263F-AD56-42E4-BD56-8323E7A017A3}" srcOrd="0" destOrd="0" presId="urn:microsoft.com/office/officeart/2008/layout/LinedList"/>
    <dgm:cxn modelId="{5E6078A5-F43E-4709-8255-94F9E669E7D4}" type="presParOf" srcId="{A3F7ECD9-C7DC-47F9-96B2-5D7D83F6D9C0}" destId="{4E1DAC8B-F37C-48DE-A849-87409D21E2A6}" srcOrd="1" destOrd="0" presId="urn:microsoft.com/office/officeart/2008/layout/LinedList"/>
    <dgm:cxn modelId="{EAA8BBDF-369B-4562-94E6-B4F23E45B73C}" type="presParOf" srcId="{4E1DAC8B-F37C-48DE-A849-87409D21E2A6}" destId="{70D08E51-3D3F-47C5-9706-B3CD9A30F0E2}" srcOrd="0" destOrd="0" presId="urn:microsoft.com/office/officeart/2008/layout/LinedList"/>
    <dgm:cxn modelId="{53FE1F22-E9C7-4F68-B7DC-A12D34C8E08F}" type="presParOf" srcId="{4E1DAC8B-F37C-48DE-A849-87409D21E2A6}" destId="{F19591EA-D808-49C3-B085-B1667663C777}" srcOrd="1" destOrd="0" presId="urn:microsoft.com/office/officeart/2008/layout/LinedList"/>
    <dgm:cxn modelId="{0104FA0D-5409-4B1A-8156-EF297DB8F49D}" type="presParOf" srcId="{F19591EA-D808-49C3-B085-B1667663C777}" destId="{71ACE571-8196-45ED-B429-2600B247554A}" srcOrd="0" destOrd="0" presId="urn:microsoft.com/office/officeart/2008/layout/LinedList"/>
    <dgm:cxn modelId="{E31343CC-16FD-4D95-B8EF-77FD3DF56D45}" type="presParOf" srcId="{F19591EA-D808-49C3-B085-B1667663C777}" destId="{83B7239F-7E46-4516-9E09-E9F4444142CB}" srcOrd="1" destOrd="0" presId="urn:microsoft.com/office/officeart/2008/layout/LinedList"/>
    <dgm:cxn modelId="{AF8DA75D-768C-41B9-AAB1-D2D940C6EFC5}" type="presParOf" srcId="{83B7239F-7E46-4516-9E09-E9F4444142CB}" destId="{911ABFD0-29CD-4C5D-A4F2-DAE1F23CFF3F}" srcOrd="0" destOrd="0" presId="urn:microsoft.com/office/officeart/2008/layout/LinedList"/>
    <dgm:cxn modelId="{71C40E9E-BDBC-495A-B0E4-F01AB2383D91}" type="presParOf" srcId="{83B7239F-7E46-4516-9E09-E9F4444142CB}" destId="{FC608888-6D66-4F23-ABB9-254E0D0B03FF}" srcOrd="1" destOrd="0" presId="urn:microsoft.com/office/officeart/2008/layout/LinedList"/>
    <dgm:cxn modelId="{F98F1EE0-E6F3-40BE-8FA2-C8054B8807C8}" type="presParOf" srcId="{83B7239F-7E46-4516-9E09-E9F4444142CB}" destId="{19E15884-42E8-4176-A11D-2042BCB88512}" srcOrd="2" destOrd="0" presId="urn:microsoft.com/office/officeart/2008/layout/LinedList"/>
    <dgm:cxn modelId="{349BFC67-235F-43D1-8300-2D914BB3AD62}" type="presParOf" srcId="{F19591EA-D808-49C3-B085-B1667663C777}" destId="{C452613A-8374-45FA-B39A-20D76310F63E}" srcOrd="2" destOrd="0" presId="urn:microsoft.com/office/officeart/2008/layout/LinedList"/>
    <dgm:cxn modelId="{FBE536B4-628F-46E5-AF1A-9CE1AFB595B3}" type="presParOf" srcId="{F19591EA-D808-49C3-B085-B1667663C777}" destId="{41BD1E78-FDBD-4A2A-837E-6D4E3842425D}" srcOrd="3" destOrd="0" presId="urn:microsoft.com/office/officeart/2008/layout/LinedList"/>
    <dgm:cxn modelId="{A5793717-EA8B-4080-94BB-EE80A4F6ACCB}" type="presParOf" srcId="{F19591EA-D808-49C3-B085-B1667663C777}" destId="{EDDA3A20-E6CD-4C59-B527-54483D9DC230}" srcOrd="4" destOrd="0" presId="urn:microsoft.com/office/officeart/2008/layout/LinedList"/>
    <dgm:cxn modelId="{577B00B8-1A64-4F4B-9698-7EFF0F841F31}" type="presParOf" srcId="{EDDA3A20-E6CD-4C59-B527-54483D9DC230}" destId="{CE531723-87E0-41D2-9069-9ABA903052C0}" srcOrd="0" destOrd="0" presId="urn:microsoft.com/office/officeart/2008/layout/LinedList"/>
    <dgm:cxn modelId="{A3A6C350-ACE5-48D0-9B3E-6B9A8D4B35DE}" type="presParOf" srcId="{EDDA3A20-E6CD-4C59-B527-54483D9DC230}" destId="{4C3460DF-6ACE-40C7-9321-AA102B626183}" srcOrd="1" destOrd="0" presId="urn:microsoft.com/office/officeart/2008/layout/LinedList"/>
    <dgm:cxn modelId="{7E5A4927-3B21-4D95-B9F6-20770A12FB05}" type="presParOf" srcId="{EDDA3A20-E6CD-4C59-B527-54483D9DC230}" destId="{A986A71D-FFC4-4888-9BE2-1017A97C7081}" srcOrd="2" destOrd="0" presId="urn:microsoft.com/office/officeart/2008/layout/LinedList"/>
    <dgm:cxn modelId="{863CCF88-532A-4B9B-87C5-F76DBF6AFB9B}" type="presParOf" srcId="{F19591EA-D808-49C3-B085-B1667663C777}" destId="{E3E6A96D-8390-42AA-A96C-2208FA93D477}" srcOrd="5" destOrd="0" presId="urn:microsoft.com/office/officeart/2008/layout/LinedList"/>
    <dgm:cxn modelId="{B55DC6FB-5498-417D-AA99-84E89E13C680}" type="presParOf" srcId="{F19591EA-D808-49C3-B085-B1667663C777}" destId="{6006D98C-5CEE-4D03-8AB4-86705057AFEA}" srcOrd="6" destOrd="0" presId="urn:microsoft.com/office/officeart/2008/layout/LinedList"/>
    <dgm:cxn modelId="{B21B56C0-026B-4380-B2F9-0B0846ABC8F6}" type="presParOf" srcId="{F19591EA-D808-49C3-B085-B1667663C777}" destId="{47CADA28-2724-472D-8163-41EB1FA17DB7}" srcOrd="7" destOrd="0" presId="urn:microsoft.com/office/officeart/2008/layout/LinedList"/>
    <dgm:cxn modelId="{B77E149A-DE30-43E6-9D7A-8AAA2B0FB0B4}" type="presParOf" srcId="{47CADA28-2724-472D-8163-41EB1FA17DB7}" destId="{762D56D8-5421-4057-86FE-CE9A42E8BB79}" srcOrd="0" destOrd="0" presId="urn:microsoft.com/office/officeart/2008/layout/LinedList"/>
    <dgm:cxn modelId="{F04445F1-2E89-4A31-A375-F5122EB73912}" type="presParOf" srcId="{47CADA28-2724-472D-8163-41EB1FA17DB7}" destId="{4B2528B1-33BE-48AE-BA29-ED085D82D2BA}" srcOrd="1" destOrd="0" presId="urn:microsoft.com/office/officeart/2008/layout/LinedList"/>
    <dgm:cxn modelId="{B35A3884-77F0-42E5-8E40-DB0F7DBCE30A}" type="presParOf" srcId="{47CADA28-2724-472D-8163-41EB1FA17DB7}" destId="{7B864896-83CA-4BDB-8315-ECF98B5B954F}" srcOrd="2" destOrd="0" presId="urn:microsoft.com/office/officeart/2008/layout/LinedList"/>
    <dgm:cxn modelId="{98AF40E2-91FB-48EE-8070-9CB22CCD041E}" type="presParOf" srcId="{F19591EA-D808-49C3-B085-B1667663C777}" destId="{F682F22F-AE50-4306-A59C-E6FC439E6CA5}" srcOrd="8" destOrd="0" presId="urn:microsoft.com/office/officeart/2008/layout/LinedList"/>
    <dgm:cxn modelId="{8A733163-4B0B-4D59-8080-AFC0507177AE}" type="presParOf" srcId="{F19591EA-D808-49C3-B085-B1667663C777}" destId="{A8F11979-26CB-4930-91EE-8DD751D5136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8CD63-5E18-46BE-BCF4-9BA9FB946DF6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mc:AlternateContent xmlns:mc="http://schemas.openxmlformats.org/markup-compatibility/2006" xmlns:a14="http://schemas.microsoft.com/office/drawing/2010/main">
      <mc:Choice Requires="a14">
        <dgm:pt modelId="{50317F36-F384-42AE-A8FA-DC62A8DDC034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400" smtClean="0">
                      <a:latin typeface="Cambria Math" panose="02040503050406030204" pitchFamily="18" charset="0"/>
                    </a:rPr>
                    <m:t>∃</m:t>
                  </m:r>
                </m:oMath>
              </a14:m>
              <a:r>
                <a:rPr lang="en-US" sz="2400" dirty="0"/>
                <a:t> Protocol where B doesn’t </a:t>
              </a:r>
              <a:r>
                <a:rPr lang="en-US" sz="2400" i="1" dirty="0">
                  <a:solidFill>
                    <a:schemeClr val="accent5">
                      <a:lumMod val="50000"/>
                    </a:schemeClr>
                  </a:solidFill>
                </a:rPr>
                <a:t>Measure</a:t>
              </a:r>
              <a:r>
                <a:rPr lang="en-US" sz="2400" dirty="0"/>
                <a:t> nor </a:t>
              </a:r>
              <a:r>
                <a:rPr lang="en-US" sz="2400" i="1" dirty="0">
                  <a:solidFill>
                    <a:schemeClr val="accent5">
                      <a:lumMod val="50000"/>
                    </a:schemeClr>
                  </a:solidFill>
                </a:rPr>
                <a:t>Prepare </a:t>
              </a:r>
              <a:r>
                <a:rPr lang="en-US" sz="2400" i="0" dirty="0">
                  <a:solidFill>
                    <a:schemeClr val="tx1"/>
                  </a:solidFill>
                </a:rPr>
                <a:t>[5]</a:t>
              </a:r>
              <a:endParaRPr lang="el-GR" sz="2400" i="0" dirty="0">
                <a:solidFill>
                  <a:schemeClr val="tx1"/>
                </a:solidFill>
              </a:endParaRPr>
            </a:p>
          </dgm:t>
        </dgm:pt>
      </mc:Choice>
      <mc:Fallback xmlns="">
        <dgm:pt modelId="{50317F36-F384-42AE-A8FA-DC62A8DDC034}">
          <dgm:prSet custT="1"/>
          <dgm:spPr/>
          <dgm:t>
            <a:bodyPr/>
            <a:lstStyle/>
            <a:p>
              <a:r>
                <a:rPr lang="en-US" sz="2400" i="0">
                  <a:latin typeface="Cambria Math" panose="02040503050406030204" pitchFamily="18" charset="0"/>
                </a:rPr>
                <a:t>∃</a:t>
              </a:r>
              <a:r>
                <a:rPr lang="en-US" sz="2400" dirty="0"/>
                <a:t> Protocol where B doesn’t </a:t>
              </a:r>
              <a:r>
                <a:rPr lang="en-US" sz="2400" i="1" dirty="0">
                  <a:solidFill>
                    <a:schemeClr val="accent5">
                      <a:lumMod val="50000"/>
                    </a:schemeClr>
                  </a:solidFill>
                </a:rPr>
                <a:t>Measure</a:t>
              </a:r>
              <a:r>
                <a:rPr lang="en-US" sz="2400" dirty="0"/>
                <a:t> nor </a:t>
              </a:r>
              <a:r>
                <a:rPr lang="en-US" sz="2400" i="1" dirty="0">
                  <a:solidFill>
                    <a:schemeClr val="accent5">
                      <a:lumMod val="50000"/>
                    </a:schemeClr>
                  </a:solidFill>
                </a:rPr>
                <a:t>Prepare </a:t>
              </a:r>
              <a:r>
                <a:rPr lang="en-US" sz="2400" i="0" dirty="0">
                  <a:solidFill>
                    <a:schemeClr val="tx1"/>
                  </a:solidFill>
                </a:rPr>
                <a:t>[5]</a:t>
              </a:r>
              <a:endParaRPr lang="el-GR" sz="2400" i="0" dirty="0">
                <a:solidFill>
                  <a:schemeClr val="tx1"/>
                </a:solidFill>
              </a:endParaRPr>
            </a:p>
          </dgm:t>
        </dgm:pt>
      </mc:Fallback>
    </mc:AlternateContent>
    <dgm:pt modelId="{8FB07E36-6C14-401D-B071-9220571AB53C}" type="parTrans" cxnId="{4EABACD9-1EB5-4088-81E4-C982720D1C6A}">
      <dgm:prSet/>
      <dgm:spPr/>
      <dgm:t>
        <a:bodyPr/>
        <a:lstStyle/>
        <a:p>
          <a:endParaRPr lang="el-GR"/>
        </a:p>
      </dgm:t>
    </dgm:pt>
    <dgm:pt modelId="{98B4C515-203D-4B8F-A0A8-19F1CC478BB6}" type="sibTrans" cxnId="{4EABACD9-1EB5-4088-81E4-C982720D1C6A}">
      <dgm:prSet/>
      <dgm:spPr/>
      <dgm:t>
        <a:bodyPr/>
        <a:lstStyle/>
        <a:p>
          <a:endParaRPr lang="el-GR"/>
        </a:p>
      </dgm:t>
    </dgm:pt>
    <mc:AlternateContent xmlns:mc="http://schemas.openxmlformats.org/markup-compatibility/2006" xmlns:a14="http://schemas.microsoft.com/office/drawing/2010/main">
      <mc:Choice Requires="a14">
        <dgm:pt modelId="{61A4613C-C2BA-4116-9095-B0317F7A4842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400" smtClean="0">
                      <a:latin typeface="Cambria Math" panose="02040503050406030204" pitchFamily="18" charset="0"/>
                    </a:rPr>
                    <m:t>∃</m:t>
                  </m:r>
                </m:oMath>
              </a14:m>
              <a:r>
                <a:rPr lang="en-US" sz="2400" dirty="0"/>
                <a:t> Protocol without authenticated channel </a:t>
              </a:r>
              <a:r>
                <a:rPr lang="en-US" sz="2400" i="0" dirty="0">
                  <a:solidFill>
                    <a:schemeClr val="tx1"/>
                  </a:solidFill>
                </a:rPr>
                <a:t>[6]</a:t>
              </a:r>
              <a:endParaRPr lang="el-GR" sz="2400" dirty="0"/>
            </a:p>
          </dgm:t>
        </dgm:pt>
      </mc:Choice>
      <mc:Fallback xmlns="">
        <dgm:pt modelId="{61A4613C-C2BA-4116-9095-B0317F7A4842}">
          <dgm:prSet custT="1"/>
          <dgm:spPr/>
          <dgm:t>
            <a:bodyPr/>
            <a:lstStyle/>
            <a:p>
              <a:r>
                <a:rPr lang="en-US" sz="2400" i="0">
                  <a:latin typeface="Cambria Math" panose="02040503050406030204" pitchFamily="18" charset="0"/>
                </a:rPr>
                <a:t>∃</a:t>
              </a:r>
              <a:r>
                <a:rPr lang="en-US" sz="2400" dirty="0"/>
                <a:t> Protocol without authenticated channel </a:t>
              </a:r>
              <a:r>
                <a:rPr lang="en-US" sz="2400" i="0" dirty="0">
                  <a:solidFill>
                    <a:schemeClr val="tx1"/>
                  </a:solidFill>
                </a:rPr>
                <a:t>[6]</a:t>
              </a:r>
              <a:endParaRPr lang="el-GR" sz="2400" dirty="0"/>
            </a:p>
          </dgm:t>
        </dgm:pt>
      </mc:Fallback>
    </mc:AlternateContent>
    <dgm:pt modelId="{25389461-B8BD-47A5-AFC2-5541262E6DA3}" type="parTrans" cxnId="{8D094B41-BAEB-407D-BC7E-CDC01BA71E22}">
      <dgm:prSet/>
      <dgm:spPr/>
      <dgm:t>
        <a:bodyPr/>
        <a:lstStyle/>
        <a:p>
          <a:endParaRPr lang="el-GR"/>
        </a:p>
      </dgm:t>
    </dgm:pt>
    <dgm:pt modelId="{159D7B7D-23FC-461A-A3D9-A3BE7C13826D}" type="sibTrans" cxnId="{8D094B41-BAEB-407D-BC7E-CDC01BA71E22}">
      <dgm:prSet/>
      <dgm:spPr/>
      <dgm:t>
        <a:bodyPr/>
        <a:lstStyle/>
        <a:p>
          <a:endParaRPr lang="el-GR"/>
        </a:p>
      </dgm:t>
    </dgm:pt>
    <mc:AlternateContent xmlns:mc="http://schemas.openxmlformats.org/markup-compatibility/2006" xmlns:a14="http://schemas.microsoft.com/office/drawing/2010/main">
      <mc:Choice Requires="a14">
        <dgm:pt modelId="{F3083666-0393-4CFC-871F-1159D6E3D9B8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400" smtClean="0">
                      <a:latin typeface="Cambria Math" panose="02040503050406030204" pitchFamily="18" charset="0"/>
                    </a:rPr>
                    <m:t>∃</m:t>
                  </m:r>
                </m:oMath>
              </a14:m>
              <a:r>
                <a:rPr lang="en-US" sz="2400" dirty="0"/>
                <a:t> Protocol where A uses data from both channels </a:t>
              </a:r>
              <a:r>
                <a:rPr lang="en-US" sz="2400" i="0" dirty="0">
                  <a:solidFill>
                    <a:schemeClr val="tx1"/>
                  </a:solidFill>
                </a:rPr>
                <a:t>[7]</a:t>
              </a:r>
              <a:endParaRPr lang="el-GR" sz="2400" dirty="0"/>
            </a:p>
          </dgm:t>
        </dgm:pt>
      </mc:Choice>
      <mc:Fallback xmlns="">
        <dgm:pt modelId="{F3083666-0393-4CFC-871F-1159D6E3D9B8}">
          <dgm:prSet custT="1"/>
          <dgm:spPr/>
          <dgm:t>
            <a:bodyPr/>
            <a:lstStyle/>
            <a:p>
              <a:r>
                <a:rPr lang="en-US" sz="2400" i="0">
                  <a:latin typeface="Cambria Math" panose="02040503050406030204" pitchFamily="18" charset="0"/>
                </a:rPr>
                <a:t>∃</a:t>
              </a:r>
              <a:r>
                <a:rPr lang="en-US" sz="2400" dirty="0"/>
                <a:t> Protocol where A uses data from both channels </a:t>
              </a:r>
              <a:r>
                <a:rPr lang="en-US" sz="2400" i="0" dirty="0">
                  <a:solidFill>
                    <a:schemeClr val="tx1"/>
                  </a:solidFill>
                </a:rPr>
                <a:t>[7]</a:t>
              </a:r>
              <a:endParaRPr lang="el-GR" sz="2400" dirty="0"/>
            </a:p>
          </dgm:t>
        </dgm:pt>
      </mc:Fallback>
    </mc:AlternateContent>
    <dgm:pt modelId="{5BE31560-82FA-40A4-A738-7CDD566B9D2B}" type="parTrans" cxnId="{81465DF1-5306-4CDA-8857-31241849FDB2}">
      <dgm:prSet/>
      <dgm:spPr/>
      <dgm:t>
        <a:bodyPr/>
        <a:lstStyle/>
        <a:p>
          <a:endParaRPr lang="el-GR"/>
        </a:p>
      </dgm:t>
    </dgm:pt>
    <dgm:pt modelId="{9A6F7C3E-5AB9-41E8-94D6-ED7DF7E20F28}" type="sibTrans" cxnId="{81465DF1-5306-4CDA-8857-31241849FDB2}">
      <dgm:prSet/>
      <dgm:spPr/>
      <dgm:t>
        <a:bodyPr/>
        <a:lstStyle/>
        <a:p>
          <a:endParaRPr lang="el-GR"/>
        </a:p>
      </dgm:t>
    </dgm:pt>
    <mc:AlternateContent xmlns:mc="http://schemas.openxmlformats.org/markup-compatibility/2006" xmlns:a14="http://schemas.microsoft.com/office/drawing/2010/main">
      <mc:Choice Requires="a14">
        <dgm:pt modelId="{B531251E-8155-49EB-AA72-148E84D38A4E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400" smtClean="0">
                      <a:latin typeface="Cambria Math" panose="02040503050406030204" pitchFamily="18" charset="0"/>
                    </a:rPr>
                    <m:t>∃</m:t>
                  </m:r>
                </m:oMath>
              </a14:m>
              <a:r>
                <a:rPr lang="en-US" sz="2400" dirty="0"/>
                <a:t> Protocols that use high-dimensional states </a:t>
              </a:r>
              <a:r>
                <a:rPr lang="en-US" sz="2400" i="0" dirty="0">
                  <a:solidFill>
                    <a:schemeClr val="tx1"/>
                  </a:solidFill>
                </a:rPr>
                <a:t>[8]</a:t>
              </a:r>
              <a:endParaRPr lang="el-GR" sz="2400" dirty="0"/>
            </a:p>
          </dgm:t>
        </dgm:pt>
      </mc:Choice>
      <mc:Fallback xmlns="">
        <dgm:pt modelId="{B531251E-8155-49EB-AA72-148E84D38A4E}">
          <dgm:prSet custT="1"/>
          <dgm:spPr/>
          <dgm:t>
            <a:bodyPr/>
            <a:lstStyle/>
            <a:p>
              <a:r>
                <a:rPr lang="en-US" sz="2400" i="0">
                  <a:latin typeface="Cambria Math" panose="02040503050406030204" pitchFamily="18" charset="0"/>
                </a:rPr>
                <a:t>∃</a:t>
              </a:r>
              <a:r>
                <a:rPr lang="en-US" sz="2400" dirty="0"/>
                <a:t> Protocols that use high-dimensional states </a:t>
              </a:r>
              <a:r>
                <a:rPr lang="en-US" sz="2400" i="0" dirty="0">
                  <a:solidFill>
                    <a:schemeClr val="tx1"/>
                  </a:solidFill>
                </a:rPr>
                <a:t>[8]</a:t>
              </a:r>
              <a:endParaRPr lang="el-GR" sz="2400" dirty="0"/>
            </a:p>
          </dgm:t>
        </dgm:pt>
      </mc:Fallback>
    </mc:AlternateContent>
    <dgm:pt modelId="{26DFA3E6-B074-4DC0-9019-61F0D91FACDA}" type="parTrans" cxnId="{7CEE051E-850A-479A-BF49-066F97050E74}">
      <dgm:prSet/>
      <dgm:spPr/>
      <dgm:t>
        <a:bodyPr/>
        <a:lstStyle/>
        <a:p>
          <a:endParaRPr lang="el-GR"/>
        </a:p>
      </dgm:t>
    </dgm:pt>
    <dgm:pt modelId="{EF843395-3CDD-4501-B197-76D335D68C35}" type="sibTrans" cxnId="{7CEE051E-850A-479A-BF49-066F97050E74}">
      <dgm:prSet/>
      <dgm:spPr/>
      <dgm:t>
        <a:bodyPr/>
        <a:lstStyle/>
        <a:p>
          <a:endParaRPr lang="el-GR"/>
        </a:p>
      </dgm:t>
    </dgm:pt>
    <dgm:pt modelId="{51DFEF77-EA08-43BF-843B-17A62B4F7B8C}" type="pres">
      <dgm:prSet presAssocID="{E428CD63-5E18-46BE-BCF4-9BA9FB946DF6}" presName="vert0" presStyleCnt="0">
        <dgm:presLayoutVars>
          <dgm:dir/>
          <dgm:animOne val="branch"/>
          <dgm:animLvl val="lvl"/>
        </dgm:presLayoutVars>
      </dgm:prSet>
      <dgm:spPr/>
    </dgm:pt>
    <dgm:pt modelId="{E0141686-0C99-4BC1-BB4E-D12E6603C533}" type="pres">
      <dgm:prSet presAssocID="{50317F36-F384-42AE-A8FA-DC62A8DDC034}" presName="thickLine" presStyleLbl="alignNode1" presStyleIdx="0" presStyleCnt="4"/>
      <dgm:spPr/>
    </dgm:pt>
    <dgm:pt modelId="{FB768C2A-9A71-45DD-B1F9-C97B99FC3F46}" type="pres">
      <dgm:prSet presAssocID="{50317F36-F384-42AE-A8FA-DC62A8DDC034}" presName="horz1" presStyleCnt="0"/>
      <dgm:spPr/>
    </dgm:pt>
    <dgm:pt modelId="{1A8284D7-7093-4FDF-96F8-39955E7049E2}" type="pres">
      <dgm:prSet presAssocID="{50317F36-F384-42AE-A8FA-DC62A8DDC034}" presName="tx1" presStyleLbl="revTx" presStyleIdx="0" presStyleCnt="4"/>
      <dgm:spPr/>
    </dgm:pt>
    <dgm:pt modelId="{6BDB4EAA-FD8D-4C5A-860B-F6C6952B4C09}" type="pres">
      <dgm:prSet presAssocID="{50317F36-F384-42AE-A8FA-DC62A8DDC034}" presName="vert1" presStyleCnt="0"/>
      <dgm:spPr/>
    </dgm:pt>
    <dgm:pt modelId="{FF9C9DDD-14C0-49B4-801A-DC72A00EBFF2}" type="pres">
      <dgm:prSet presAssocID="{61A4613C-C2BA-4116-9095-B0317F7A4842}" presName="thickLine" presStyleLbl="alignNode1" presStyleIdx="1" presStyleCnt="4"/>
      <dgm:spPr/>
    </dgm:pt>
    <dgm:pt modelId="{0D4ECCAA-E0CB-431C-99FC-0F55B7F49D3D}" type="pres">
      <dgm:prSet presAssocID="{61A4613C-C2BA-4116-9095-B0317F7A4842}" presName="horz1" presStyleCnt="0"/>
      <dgm:spPr/>
    </dgm:pt>
    <dgm:pt modelId="{BD594DC5-0FB4-4888-B5BC-633A6DCB52CC}" type="pres">
      <dgm:prSet presAssocID="{61A4613C-C2BA-4116-9095-B0317F7A4842}" presName="tx1" presStyleLbl="revTx" presStyleIdx="1" presStyleCnt="4"/>
      <dgm:spPr/>
    </dgm:pt>
    <dgm:pt modelId="{5EF063A5-DA9C-48B9-ACF7-7DDE05734D49}" type="pres">
      <dgm:prSet presAssocID="{61A4613C-C2BA-4116-9095-B0317F7A4842}" presName="vert1" presStyleCnt="0"/>
      <dgm:spPr/>
    </dgm:pt>
    <dgm:pt modelId="{7F176D38-EA7A-4F7D-9DA3-E465379EBE8F}" type="pres">
      <dgm:prSet presAssocID="{F3083666-0393-4CFC-871F-1159D6E3D9B8}" presName="thickLine" presStyleLbl="alignNode1" presStyleIdx="2" presStyleCnt="4"/>
      <dgm:spPr/>
    </dgm:pt>
    <dgm:pt modelId="{77AE6DF1-7193-4A65-BB1C-74BF217C8D6C}" type="pres">
      <dgm:prSet presAssocID="{F3083666-0393-4CFC-871F-1159D6E3D9B8}" presName="horz1" presStyleCnt="0"/>
      <dgm:spPr/>
    </dgm:pt>
    <dgm:pt modelId="{3B9543A7-34C9-47D5-BDD3-0D5D87A850FA}" type="pres">
      <dgm:prSet presAssocID="{F3083666-0393-4CFC-871F-1159D6E3D9B8}" presName="tx1" presStyleLbl="revTx" presStyleIdx="2" presStyleCnt="4"/>
      <dgm:spPr/>
    </dgm:pt>
    <dgm:pt modelId="{875FC631-B64B-4050-B190-5A50F354A029}" type="pres">
      <dgm:prSet presAssocID="{F3083666-0393-4CFC-871F-1159D6E3D9B8}" presName="vert1" presStyleCnt="0"/>
      <dgm:spPr/>
    </dgm:pt>
    <dgm:pt modelId="{29258488-7F0F-42B0-A73F-A3F621BC6313}" type="pres">
      <dgm:prSet presAssocID="{B531251E-8155-49EB-AA72-148E84D38A4E}" presName="thickLine" presStyleLbl="alignNode1" presStyleIdx="3" presStyleCnt="4"/>
      <dgm:spPr/>
    </dgm:pt>
    <dgm:pt modelId="{0E5A088B-A855-4354-B022-3113EF4775F7}" type="pres">
      <dgm:prSet presAssocID="{B531251E-8155-49EB-AA72-148E84D38A4E}" presName="horz1" presStyleCnt="0"/>
      <dgm:spPr/>
    </dgm:pt>
    <dgm:pt modelId="{84CA517C-A18F-4E61-8F89-CFD3DE5F2895}" type="pres">
      <dgm:prSet presAssocID="{B531251E-8155-49EB-AA72-148E84D38A4E}" presName="tx1" presStyleLbl="revTx" presStyleIdx="3" presStyleCnt="4"/>
      <dgm:spPr/>
    </dgm:pt>
    <dgm:pt modelId="{67AFFF58-C62B-4769-8053-CAB6FC256943}" type="pres">
      <dgm:prSet presAssocID="{B531251E-8155-49EB-AA72-148E84D38A4E}" presName="vert1" presStyleCnt="0"/>
      <dgm:spPr/>
    </dgm:pt>
  </dgm:ptLst>
  <dgm:cxnLst>
    <dgm:cxn modelId="{7CEE051E-850A-479A-BF49-066F97050E74}" srcId="{E428CD63-5E18-46BE-BCF4-9BA9FB946DF6}" destId="{B531251E-8155-49EB-AA72-148E84D38A4E}" srcOrd="3" destOrd="0" parTransId="{26DFA3E6-B074-4DC0-9019-61F0D91FACDA}" sibTransId="{EF843395-3CDD-4501-B197-76D335D68C35}"/>
    <dgm:cxn modelId="{8D094B41-BAEB-407D-BC7E-CDC01BA71E22}" srcId="{E428CD63-5E18-46BE-BCF4-9BA9FB946DF6}" destId="{61A4613C-C2BA-4116-9095-B0317F7A4842}" srcOrd="1" destOrd="0" parTransId="{25389461-B8BD-47A5-AFC2-5541262E6DA3}" sibTransId="{159D7B7D-23FC-461A-A3D9-A3BE7C13826D}"/>
    <dgm:cxn modelId="{06FE6562-AD50-4E5E-AC1F-B472C86BC635}" type="presOf" srcId="{F3083666-0393-4CFC-871F-1159D6E3D9B8}" destId="{3B9543A7-34C9-47D5-BDD3-0D5D87A850FA}" srcOrd="0" destOrd="0" presId="urn:microsoft.com/office/officeart/2008/layout/LinedList"/>
    <dgm:cxn modelId="{C7D04D79-A3E8-4071-98C2-22B8D1BA9BBF}" type="presOf" srcId="{61A4613C-C2BA-4116-9095-B0317F7A4842}" destId="{BD594DC5-0FB4-4888-B5BC-633A6DCB52CC}" srcOrd="0" destOrd="0" presId="urn:microsoft.com/office/officeart/2008/layout/LinedList"/>
    <dgm:cxn modelId="{A8D556CF-B36C-4ACD-B13B-89A421254C17}" type="presOf" srcId="{50317F36-F384-42AE-A8FA-DC62A8DDC034}" destId="{1A8284D7-7093-4FDF-96F8-39955E7049E2}" srcOrd="0" destOrd="0" presId="urn:microsoft.com/office/officeart/2008/layout/LinedList"/>
    <dgm:cxn modelId="{4EABACD9-1EB5-4088-81E4-C982720D1C6A}" srcId="{E428CD63-5E18-46BE-BCF4-9BA9FB946DF6}" destId="{50317F36-F384-42AE-A8FA-DC62A8DDC034}" srcOrd="0" destOrd="0" parTransId="{8FB07E36-6C14-401D-B071-9220571AB53C}" sibTransId="{98B4C515-203D-4B8F-A0A8-19F1CC478BB6}"/>
    <dgm:cxn modelId="{81465DF1-5306-4CDA-8857-31241849FDB2}" srcId="{E428CD63-5E18-46BE-BCF4-9BA9FB946DF6}" destId="{F3083666-0393-4CFC-871F-1159D6E3D9B8}" srcOrd="2" destOrd="0" parTransId="{5BE31560-82FA-40A4-A738-7CDD566B9D2B}" sibTransId="{9A6F7C3E-5AB9-41E8-94D6-ED7DF7E20F28}"/>
    <dgm:cxn modelId="{6BEA3FF2-0FDF-4979-B039-EF2372B0FF57}" type="presOf" srcId="{E428CD63-5E18-46BE-BCF4-9BA9FB946DF6}" destId="{51DFEF77-EA08-43BF-843B-17A62B4F7B8C}" srcOrd="0" destOrd="0" presId="urn:microsoft.com/office/officeart/2008/layout/LinedList"/>
    <dgm:cxn modelId="{DC1573F7-E76D-415C-B74B-54A08DAA11B9}" type="presOf" srcId="{B531251E-8155-49EB-AA72-148E84D38A4E}" destId="{84CA517C-A18F-4E61-8F89-CFD3DE5F2895}" srcOrd="0" destOrd="0" presId="urn:microsoft.com/office/officeart/2008/layout/LinedList"/>
    <dgm:cxn modelId="{D2D9B890-61AF-4C3E-AE23-AB592E2766C8}" type="presParOf" srcId="{51DFEF77-EA08-43BF-843B-17A62B4F7B8C}" destId="{E0141686-0C99-4BC1-BB4E-D12E6603C533}" srcOrd="0" destOrd="0" presId="urn:microsoft.com/office/officeart/2008/layout/LinedList"/>
    <dgm:cxn modelId="{26FA8D0B-3A71-4B78-AFC7-9BF5AB41B384}" type="presParOf" srcId="{51DFEF77-EA08-43BF-843B-17A62B4F7B8C}" destId="{FB768C2A-9A71-45DD-B1F9-C97B99FC3F46}" srcOrd="1" destOrd="0" presId="urn:microsoft.com/office/officeart/2008/layout/LinedList"/>
    <dgm:cxn modelId="{5F5A0470-4929-45AC-A50F-AB3BB8BB56D9}" type="presParOf" srcId="{FB768C2A-9A71-45DD-B1F9-C97B99FC3F46}" destId="{1A8284D7-7093-4FDF-96F8-39955E7049E2}" srcOrd="0" destOrd="0" presId="urn:microsoft.com/office/officeart/2008/layout/LinedList"/>
    <dgm:cxn modelId="{8A01A914-B2A1-4DC6-B1D4-08EF877128B9}" type="presParOf" srcId="{FB768C2A-9A71-45DD-B1F9-C97B99FC3F46}" destId="{6BDB4EAA-FD8D-4C5A-860B-F6C6952B4C09}" srcOrd="1" destOrd="0" presId="urn:microsoft.com/office/officeart/2008/layout/LinedList"/>
    <dgm:cxn modelId="{BD0B4BA4-DF16-4618-BD0C-DC5B1CA4A3A1}" type="presParOf" srcId="{51DFEF77-EA08-43BF-843B-17A62B4F7B8C}" destId="{FF9C9DDD-14C0-49B4-801A-DC72A00EBFF2}" srcOrd="2" destOrd="0" presId="urn:microsoft.com/office/officeart/2008/layout/LinedList"/>
    <dgm:cxn modelId="{6D3E7E4C-D282-4B6D-A466-428D70CC5B8F}" type="presParOf" srcId="{51DFEF77-EA08-43BF-843B-17A62B4F7B8C}" destId="{0D4ECCAA-E0CB-431C-99FC-0F55B7F49D3D}" srcOrd="3" destOrd="0" presId="urn:microsoft.com/office/officeart/2008/layout/LinedList"/>
    <dgm:cxn modelId="{29E554DE-3AEF-4BF7-BD25-1548A814FD2C}" type="presParOf" srcId="{0D4ECCAA-E0CB-431C-99FC-0F55B7F49D3D}" destId="{BD594DC5-0FB4-4888-B5BC-633A6DCB52CC}" srcOrd="0" destOrd="0" presId="urn:microsoft.com/office/officeart/2008/layout/LinedList"/>
    <dgm:cxn modelId="{E1C225D8-24E7-411C-8978-9D87782AAF1F}" type="presParOf" srcId="{0D4ECCAA-E0CB-431C-99FC-0F55B7F49D3D}" destId="{5EF063A5-DA9C-48B9-ACF7-7DDE05734D49}" srcOrd="1" destOrd="0" presId="urn:microsoft.com/office/officeart/2008/layout/LinedList"/>
    <dgm:cxn modelId="{0644B3CF-8709-4FE9-90FF-16366243D719}" type="presParOf" srcId="{51DFEF77-EA08-43BF-843B-17A62B4F7B8C}" destId="{7F176D38-EA7A-4F7D-9DA3-E465379EBE8F}" srcOrd="4" destOrd="0" presId="urn:microsoft.com/office/officeart/2008/layout/LinedList"/>
    <dgm:cxn modelId="{5C79DEBE-FA8A-4DFA-AA6B-EE5D7DAA6F24}" type="presParOf" srcId="{51DFEF77-EA08-43BF-843B-17A62B4F7B8C}" destId="{77AE6DF1-7193-4A65-BB1C-74BF217C8D6C}" srcOrd="5" destOrd="0" presId="urn:microsoft.com/office/officeart/2008/layout/LinedList"/>
    <dgm:cxn modelId="{189B22FE-16D1-470C-B331-344C84A8EA66}" type="presParOf" srcId="{77AE6DF1-7193-4A65-BB1C-74BF217C8D6C}" destId="{3B9543A7-34C9-47D5-BDD3-0D5D87A850FA}" srcOrd="0" destOrd="0" presId="urn:microsoft.com/office/officeart/2008/layout/LinedList"/>
    <dgm:cxn modelId="{9217923B-366F-44CD-B5CB-AE41F4037CBF}" type="presParOf" srcId="{77AE6DF1-7193-4A65-BB1C-74BF217C8D6C}" destId="{875FC631-B64B-4050-B190-5A50F354A029}" srcOrd="1" destOrd="0" presId="urn:microsoft.com/office/officeart/2008/layout/LinedList"/>
    <dgm:cxn modelId="{5DCCFB05-49C7-473E-BB7B-CDA16A7372BF}" type="presParOf" srcId="{51DFEF77-EA08-43BF-843B-17A62B4F7B8C}" destId="{29258488-7F0F-42B0-A73F-A3F621BC6313}" srcOrd="6" destOrd="0" presId="urn:microsoft.com/office/officeart/2008/layout/LinedList"/>
    <dgm:cxn modelId="{543C8C0D-253E-4F7E-910E-1ACC1FF1058F}" type="presParOf" srcId="{51DFEF77-EA08-43BF-843B-17A62B4F7B8C}" destId="{0E5A088B-A855-4354-B022-3113EF4775F7}" srcOrd="7" destOrd="0" presId="urn:microsoft.com/office/officeart/2008/layout/LinedList"/>
    <dgm:cxn modelId="{2203F1D5-B8A0-4B93-8DB0-95FD93E4A978}" type="presParOf" srcId="{0E5A088B-A855-4354-B022-3113EF4775F7}" destId="{84CA517C-A18F-4E61-8F89-CFD3DE5F2895}" srcOrd="0" destOrd="0" presId="urn:microsoft.com/office/officeart/2008/layout/LinedList"/>
    <dgm:cxn modelId="{9A987534-CB04-47AA-8B5F-5895C223A54F}" type="presParOf" srcId="{0E5A088B-A855-4354-B022-3113EF4775F7}" destId="{67AFFF58-C62B-4769-8053-CAB6FC2569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28CD63-5E18-46BE-BCF4-9BA9FB946DF6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0317F36-F384-42AE-A8FA-DC62A8DDC034}">
      <dgm:prSet custT="1"/>
      <dgm:spPr>
        <a:blipFill>
          <a:blip xmlns:r="http://schemas.openxmlformats.org/officeDocument/2006/relationships" r:embed="rId1"/>
          <a:stretch>
            <a:fillRect l="-80" t="-4895"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8FB07E36-6C14-401D-B071-9220571AB53C}" type="parTrans" cxnId="{4EABACD9-1EB5-4088-81E4-C982720D1C6A}">
      <dgm:prSet/>
      <dgm:spPr/>
      <dgm:t>
        <a:bodyPr/>
        <a:lstStyle/>
        <a:p>
          <a:endParaRPr lang="el-GR"/>
        </a:p>
      </dgm:t>
    </dgm:pt>
    <dgm:pt modelId="{98B4C515-203D-4B8F-A0A8-19F1CC478BB6}" type="sibTrans" cxnId="{4EABACD9-1EB5-4088-81E4-C982720D1C6A}">
      <dgm:prSet/>
      <dgm:spPr/>
      <dgm:t>
        <a:bodyPr/>
        <a:lstStyle/>
        <a:p>
          <a:endParaRPr lang="el-GR"/>
        </a:p>
      </dgm:t>
    </dgm:pt>
    <dgm:pt modelId="{61A4613C-C2BA-4116-9095-B0317F7A4842}">
      <dgm:prSet custT="1"/>
      <dgm:spPr>
        <a:blipFill>
          <a:blip xmlns:r="http://schemas.openxmlformats.org/officeDocument/2006/relationships" r:embed="rId2"/>
          <a:stretch>
            <a:fillRect l="-80" t="-4930"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25389461-B8BD-47A5-AFC2-5541262E6DA3}" type="parTrans" cxnId="{8D094B41-BAEB-407D-BC7E-CDC01BA71E22}">
      <dgm:prSet/>
      <dgm:spPr/>
      <dgm:t>
        <a:bodyPr/>
        <a:lstStyle/>
        <a:p>
          <a:endParaRPr lang="el-GR"/>
        </a:p>
      </dgm:t>
    </dgm:pt>
    <dgm:pt modelId="{159D7B7D-23FC-461A-A3D9-A3BE7C13826D}" type="sibTrans" cxnId="{8D094B41-BAEB-407D-BC7E-CDC01BA71E22}">
      <dgm:prSet/>
      <dgm:spPr/>
      <dgm:t>
        <a:bodyPr/>
        <a:lstStyle/>
        <a:p>
          <a:endParaRPr lang="el-GR"/>
        </a:p>
      </dgm:t>
    </dgm:pt>
    <dgm:pt modelId="{F3083666-0393-4CFC-871F-1159D6E3D9B8}">
      <dgm:prSet custT="1"/>
      <dgm:spPr>
        <a:blipFill>
          <a:blip xmlns:r="http://schemas.openxmlformats.org/officeDocument/2006/relationships" r:embed="rId3"/>
          <a:stretch>
            <a:fillRect l="-80" t="-4196"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5BE31560-82FA-40A4-A738-7CDD566B9D2B}" type="parTrans" cxnId="{81465DF1-5306-4CDA-8857-31241849FDB2}">
      <dgm:prSet/>
      <dgm:spPr/>
      <dgm:t>
        <a:bodyPr/>
        <a:lstStyle/>
        <a:p>
          <a:endParaRPr lang="el-GR"/>
        </a:p>
      </dgm:t>
    </dgm:pt>
    <dgm:pt modelId="{9A6F7C3E-5AB9-41E8-94D6-ED7DF7E20F28}" type="sibTrans" cxnId="{81465DF1-5306-4CDA-8857-31241849FDB2}">
      <dgm:prSet/>
      <dgm:spPr/>
      <dgm:t>
        <a:bodyPr/>
        <a:lstStyle/>
        <a:p>
          <a:endParaRPr lang="el-GR"/>
        </a:p>
      </dgm:t>
    </dgm:pt>
    <dgm:pt modelId="{B531251E-8155-49EB-AA72-148E84D38A4E}">
      <dgm:prSet custT="1"/>
      <dgm:spPr>
        <a:blipFill>
          <a:blip xmlns:r="http://schemas.openxmlformats.org/officeDocument/2006/relationships" r:embed="rId4"/>
          <a:stretch>
            <a:fillRect l="-80" t="-4895"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26DFA3E6-B074-4DC0-9019-61F0D91FACDA}" type="parTrans" cxnId="{7CEE051E-850A-479A-BF49-066F97050E74}">
      <dgm:prSet/>
      <dgm:spPr/>
      <dgm:t>
        <a:bodyPr/>
        <a:lstStyle/>
        <a:p>
          <a:endParaRPr lang="el-GR"/>
        </a:p>
      </dgm:t>
    </dgm:pt>
    <dgm:pt modelId="{EF843395-3CDD-4501-B197-76D335D68C35}" type="sibTrans" cxnId="{7CEE051E-850A-479A-BF49-066F97050E74}">
      <dgm:prSet/>
      <dgm:spPr/>
      <dgm:t>
        <a:bodyPr/>
        <a:lstStyle/>
        <a:p>
          <a:endParaRPr lang="el-GR"/>
        </a:p>
      </dgm:t>
    </dgm:pt>
    <dgm:pt modelId="{51DFEF77-EA08-43BF-843B-17A62B4F7B8C}" type="pres">
      <dgm:prSet presAssocID="{E428CD63-5E18-46BE-BCF4-9BA9FB946DF6}" presName="vert0" presStyleCnt="0">
        <dgm:presLayoutVars>
          <dgm:dir/>
          <dgm:animOne val="branch"/>
          <dgm:animLvl val="lvl"/>
        </dgm:presLayoutVars>
      </dgm:prSet>
      <dgm:spPr/>
    </dgm:pt>
    <dgm:pt modelId="{E0141686-0C99-4BC1-BB4E-D12E6603C533}" type="pres">
      <dgm:prSet presAssocID="{50317F36-F384-42AE-A8FA-DC62A8DDC034}" presName="thickLine" presStyleLbl="alignNode1" presStyleIdx="0" presStyleCnt="4"/>
      <dgm:spPr/>
    </dgm:pt>
    <dgm:pt modelId="{FB768C2A-9A71-45DD-B1F9-C97B99FC3F46}" type="pres">
      <dgm:prSet presAssocID="{50317F36-F384-42AE-A8FA-DC62A8DDC034}" presName="horz1" presStyleCnt="0"/>
      <dgm:spPr/>
    </dgm:pt>
    <dgm:pt modelId="{1A8284D7-7093-4FDF-96F8-39955E7049E2}" type="pres">
      <dgm:prSet presAssocID="{50317F36-F384-42AE-A8FA-DC62A8DDC034}" presName="tx1" presStyleLbl="revTx" presStyleIdx="0" presStyleCnt="4"/>
      <dgm:spPr/>
    </dgm:pt>
    <dgm:pt modelId="{6BDB4EAA-FD8D-4C5A-860B-F6C6952B4C09}" type="pres">
      <dgm:prSet presAssocID="{50317F36-F384-42AE-A8FA-DC62A8DDC034}" presName="vert1" presStyleCnt="0"/>
      <dgm:spPr/>
    </dgm:pt>
    <dgm:pt modelId="{FF9C9DDD-14C0-49B4-801A-DC72A00EBFF2}" type="pres">
      <dgm:prSet presAssocID="{61A4613C-C2BA-4116-9095-B0317F7A4842}" presName="thickLine" presStyleLbl="alignNode1" presStyleIdx="1" presStyleCnt="4"/>
      <dgm:spPr/>
    </dgm:pt>
    <dgm:pt modelId="{0D4ECCAA-E0CB-431C-99FC-0F55B7F49D3D}" type="pres">
      <dgm:prSet presAssocID="{61A4613C-C2BA-4116-9095-B0317F7A4842}" presName="horz1" presStyleCnt="0"/>
      <dgm:spPr/>
    </dgm:pt>
    <dgm:pt modelId="{BD594DC5-0FB4-4888-B5BC-633A6DCB52CC}" type="pres">
      <dgm:prSet presAssocID="{61A4613C-C2BA-4116-9095-B0317F7A4842}" presName="tx1" presStyleLbl="revTx" presStyleIdx="1" presStyleCnt="4"/>
      <dgm:spPr/>
    </dgm:pt>
    <dgm:pt modelId="{5EF063A5-DA9C-48B9-ACF7-7DDE05734D49}" type="pres">
      <dgm:prSet presAssocID="{61A4613C-C2BA-4116-9095-B0317F7A4842}" presName="vert1" presStyleCnt="0"/>
      <dgm:spPr/>
    </dgm:pt>
    <dgm:pt modelId="{7F176D38-EA7A-4F7D-9DA3-E465379EBE8F}" type="pres">
      <dgm:prSet presAssocID="{F3083666-0393-4CFC-871F-1159D6E3D9B8}" presName="thickLine" presStyleLbl="alignNode1" presStyleIdx="2" presStyleCnt="4"/>
      <dgm:spPr/>
    </dgm:pt>
    <dgm:pt modelId="{77AE6DF1-7193-4A65-BB1C-74BF217C8D6C}" type="pres">
      <dgm:prSet presAssocID="{F3083666-0393-4CFC-871F-1159D6E3D9B8}" presName="horz1" presStyleCnt="0"/>
      <dgm:spPr/>
    </dgm:pt>
    <dgm:pt modelId="{3B9543A7-34C9-47D5-BDD3-0D5D87A850FA}" type="pres">
      <dgm:prSet presAssocID="{F3083666-0393-4CFC-871F-1159D6E3D9B8}" presName="tx1" presStyleLbl="revTx" presStyleIdx="2" presStyleCnt="4"/>
      <dgm:spPr/>
    </dgm:pt>
    <dgm:pt modelId="{875FC631-B64B-4050-B190-5A50F354A029}" type="pres">
      <dgm:prSet presAssocID="{F3083666-0393-4CFC-871F-1159D6E3D9B8}" presName="vert1" presStyleCnt="0"/>
      <dgm:spPr/>
    </dgm:pt>
    <dgm:pt modelId="{29258488-7F0F-42B0-A73F-A3F621BC6313}" type="pres">
      <dgm:prSet presAssocID="{B531251E-8155-49EB-AA72-148E84D38A4E}" presName="thickLine" presStyleLbl="alignNode1" presStyleIdx="3" presStyleCnt="4"/>
      <dgm:spPr/>
    </dgm:pt>
    <dgm:pt modelId="{0E5A088B-A855-4354-B022-3113EF4775F7}" type="pres">
      <dgm:prSet presAssocID="{B531251E-8155-49EB-AA72-148E84D38A4E}" presName="horz1" presStyleCnt="0"/>
      <dgm:spPr/>
    </dgm:pt>
    <dgm:pt modelId="{84CA517C-A18F-4E61-8F89-CFD3DE5F2895}" type="pres">
      <dgm:prSet presAssocID="{B531251E-8155-49EB-AA72-148E84D38A4E}" presName="tx1" presStyleLbl="revTx" presStyleIdx="3" presStyleCnt="4"/>
      <dgm:spPr/>
    </dgm:pt>
    <dgm:pt modelId="{67AFFF58-C62B-4769-8053-CAB6FC256943}" type="pres">
      <dgm:prSet presAssocID="{B531251E-8155-49EB-AA72-148E84D38A4E}" presName="vert1" presStyleCnt="0"/>
      <dgm:spPr/>
    </dgm:pt>
  </dgm:ptLst>
  <dgm:cxnLst>
    <dgm:cxn modelId="{7CEE051E-850A-479A-BF49-066F97050E74}" srcId="{E428CD63-5E18-46BE-BCF4-9BA9FB946DF6}" destId="{B531251E-8155-49EB-AA72-148E84D38A4E}" srcOrd="3" destOrd="0" parTransId="{26DFA3E6-B074-4DC0-9019-61F0D91FACDA}" sibTransId="{EF843395-3CDD-4501-B197-76D335D68C35}"/>
    <dgm:cxn modelId="{8D094B41-BAEB-407D-BC7E-CDC01BA71E22}" srcId="{E428CD63-5E18-46BE-BCF4-9BA9FB946DF6}" destId="{61A4613C-C2BA-4116-9095-B0317F7A4842}" srcOrd="1" destOrd="0" parTransId="{25389461-B8BD-47A5-AFC2-5541262E6DA3}" sibTransId="{159D7B7D-23FC-461A-A3D9-A3BE7C13826D}"/>
    <dgm:cxn modelId="{06FE6562-AD50-4E5E-AC1F-B472C86BC635}" type="presOf" srcId="{F3083666-0393-4CFC-871F-1159D6E3D9B8}" destId="{3B9543A7-34C9-47D5-BDD3-0D5D87A850FA}" srcOrd="0" destOrd="0" presId="urn:microsoft.com/office/officeart/2008/layout/LinedList"/>
    <dgm:cxn modelId="{C7D04D79-A3E8-4071-98C2-22B8D1BA9BBF}" type="presOf" srcId="{61A4613C-C2BA-4116-9095-B0317F7A4842}" destId="{BD594DC5-0FB4-4888-B5BC-633A6DCB52CC}" srcOrd="0" destOrd="0" presId="urn:microsoft.com/office/officeart/2008/layout/LinedList"/>
    <dgm:cxn modelId="{A8D556CF-B36C-4ACD-B13B-89A421254C17}" type="presOf" srcId="{50317F36-F384-42AE-A8FA-DC62A8DDC034}" destId="{1A8284D7-7093-4FDF-96F8-39955E7049E2}" srcOrd="0" destOrd="0" presId="urn:microsoft.com/office/officeart/2008/layout/LinedList"/>
    <dgm:cxn modelId="{4EABACD9-1EB5-4088-81E4-C982720D1C6A}" srcId="{E428CD63-5E18-46BE-BCF4-9BA9FB946DF6}" destId="{50317F36-F384-42AE-A8FA-DC62A8DDC034}" srcOrd="0" destOrd="0" parTransId="{8FB07E36-6C14-401D-B071-9220571AB53C}" sibTransId="{98B4C515-203D-4B8F-A0A8-19F1CC478BB6}"/>
    <dgm:cxn modelId="{81465DF1-5306-4CDA-8857-31241849FDB2}" srcId="{E428CD63-5E18-46BE-BCF4-9BA9FB946DF6}" destId="{F3083666-0393-4CFC-871F-1159D6E3D9B8}" srcOrd="2" destOrd="0" parTransId="{5BE31560-82FA-40A4-A738-7CDD566B9D2B}" sibTransId="{9A6F7C3E-5AB9-41E8-94D6-ED7DF7E20F28}"/>
    <dgm:cxn modelId="{6BEA3FF2-0FDF-4979-B039-EF2372B0FF57}" type="presOf" srcId="{E428CD63-5E18-46BE-BCF4-9BA9FB946DF6}" destId="{51DFEF77-EA08-43BF-843B-17A62B4F7B8C}" srcOrd="0" destOrd="0" presId="urn:microsoft.com/office/officeart/2008/layout/LinedList"/>
    <dgm:cxn modelId="{DC1573F7-E76D-415C-B74B-54A08DAA11B9}" type="presOf" srcId="{B531251E-8155-49EB-AA72-148E84D38A4E}" destId="{84CA517C-A18F-4E61-8F89-CFD3DE5F2895}" srcOrd="0" destOrd="0" presId="urn:microsoft.com/office/officeart/2008/layout/LinedList"/>
    <dgm:cxn modelId="{D2D9B890-61AF-4C3E-AE23-AB592E2766C8}" type="presParOf" srcId="{51DFEF77-EA08-43BF-843B-17A62B4F7B8C}" destId="{E0141686-0C99-4BC1-BB4E-D12E6603C533}" srcOrd="0" destOrd="0" presId="urn:microsoft.com/office/officeart/2008/layout/LinedList"/>
    <dgm:cxn modelId="{26FA8D0B-3A71-4B78-AFC7-9BF5AB41B384}" type="presParOf" srcId="{51DFEF77-EA08-43BF-843B-17A62B4F7B8C}" destId="{FB768C2A-9A71-45DD-B1F9-C97B99FC3F46}" srcOrd="1" destOrd="0" presId="urn:microsoft.com/office/officeart/2008/layout/LinedList"/>
    <dgm:cxn modelId="{5F5A0470-4929-45AC-A50F-AB3BB8BB56D9}" type="presParOf" srcId="{FB768C2A-9A71-45DD-B1F9-C97B99FC3F46}" destId="{1A8284D7-7093-4FDF-96F8-39955E7049E2}" srcOrd="0" destOrd="0" presId="urn:microsoft.com/office/officeart/2008/layout/LinedList"/>
    <dgm:cxn modelId="{8A01A914-B2A1-4DC6-B1D4-08EF877128B9}" type="presParOf" srcId="{FB768C2A-9A71-45DD-B1F9-C97B99FC3F46}" destId="{6BDB4EAA-FD8D-4C5A-860B-F6C6952B4C09}" srcOrd="1" destOrd="0" presId="urn:microsoft.com/office/officeart/2008/layout/LinedList"/>
    <dgm:cxn modelId="{BD0B4BA4-DF16-4618-BD0C-DC5B1CA4A3A1}" type="presParOf" srcId="{51DFEF77-EA08-43BF-843B-17A62B4F7B8C}" destId="{FF9C9DDD-14C0-49B4-801A-DC72A00EBFF2}" srcOrd="2" destOrd="0" presId="urn:microsoft.com/office/officeart/2008/layout/LinedList"/>
    <dgm:cxn modelId="{6D3E7E4C-D282-4B6D-A466-428D70CC5B8F}" type="presParOf" srcId="{51DFEF77-EA08-43BF-843B-17A62B4F7B8C}" destId="{0D4ECCAA-E0CB-431C-99FC-0F55B7F49D3D}" srcOrd="3" destOrd="0" presId="urn:microsoft.com/office/officeart/2008/layout/LinedList"/>
    <dgm:cxn modelId="{29E554DE-3AEF-4BF7-BD25-1548A814FD2C}" type="presParOf" srcId="{0D4ECCAA-E0CB-431C-99FC-0F55B7F49D3D}" destId="{BD594DC5-0FB4-4888-B5BC-633A6DCB52CC}" srcOrd="0" destOrd="0" presId="urn:microsoft.com/office/officeart/2008/layout/LinedList"/>
    <dgm:cxn modelId="{E1C225D8-24E7-411C-8978-9D87782AAF1F}" type="presParOf" srcId="{0D4ECCAA-E0CB-431C-99FC-0F55B7F49D3D}" destId="{5EF063A5-DA9C-48B9-ACF7-7DDE05734D49}" srcOrd="1" destOrd="0" presId="urn:microsoft.com/office/officeart/2008/layout/LinedList"/>
    <dgm:cxn modelId="{0644B3CF-8709-4FE9-90FF-16366243D719}" type="presParOf" srcId="{51DFEF77-EA08-43BF-843B-17A62B4F7B8C}" destId="{7F176D38-EA7A-4F7D-9DA3-E465379EBE8F}" srcOrd="4" destOrd="0" presId="urn:microsoft.com/office/officeart/2008/layout/LinedList"/>
    <dgm:cxn modelId="{5C79DEBE-FA8A-4DFA-AA6B-EE5D7DAA6F24}" type="presParOf" srcId="{51DFEF77-EA08-43BF-843B-17A62B4F7B8C}" destId="{77AE6DF1-7193-4A65-BB1C-74BF217C8D6C}" srcOrd="5" destOrd="0" presId="urn:microsoft.com/office/officeart/2008/layout/LinedList"/>
    <dgm:cxn modelId="{189B22FE-16D1-470C-B331-344C84A8EA66}" type="presParOf" srcId="{77AE6DF1-7193-4A65-BB1C-74BF217C8D6C}" destId="{3B9543A7-34C9-47D5-BDD3-0D5D87A850FA}" srcOrd="0" destOrd="0" presId="urn:microsoft.com/office/officeart/2008/layout/LinedList"/>
    <dgm:cxn modelId="{9217923B-366F-44CD-B5CB-AE41F4037CBF}" type="presParOf" srcId="{77AE6DF1-7193-4A65-BB1C-74BF217C8D6C}" destId="{875FC631-B64B-4050-B190-5A50F354A029}" srcOrd="1" destOrd="0" presId="urn:microsoft.com/office/officeart/2008/layout/LinedList"/>
    <dgm:cxn modelId="{5DCCFB05-49C7-473E-BB7B-CDA16A7372BF}" type="presParOf" srcId="{51DFEF77-EA08-43BF-843B-17A62B4F7B8C}" destId="{29258488-7F0F-42B0-A73F-A3F621BC6313}" srcOrd="6" destOrd="0" presId="urn:microsoft.com/office/officeart/2008/layout/LinedList"/>
    <dgm:cxn modelId="{543C8C0D-253E-4F7E-910E-1ACC1FF1058F}" type="presParOf" srcId="{51DFEF77-EA08-43BF-843B-17A62B4F7B8C}" destId="{0E5A088B-A855-4354-B022-3113EF4775F7}" srcOrd="7" destOrd="0" presId="urn:microsoft.com/office/officeart/2008/layout/LinedList"/>
    <dgm:cxn modelId="{2203F1D5-B8A0-4B93-8DB0-95FD93E4A978}" type="presParOf" srcId="{0E5A088B-A855-4354-B022-3113EF4775F7}" destId="{84CA517C-A18F-4E61-8F89-CFD3DE5F2895}" srcOrd="0" destOrd="0" presId="urn:microsoft.com/office/officeart/2008/layout/LinedList"/>
    <dgm:cxn modelId="{9A987534-CB04-47AA-8B5F-5895C223A54F}" type="presParOf" srcId="{0E5A088B-A855-4354-B022-3113EF4775F7}" destId="{67AFFF58-C62B-4769-8053-CAB6FC2569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28CD63-5E18-46BE-BCF4-9BA9FB946DF6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0317F36-F384-42AE-A8FA-DC62A8DDC034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Semi-Quantum 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Secret Sharing</a:t>
          </a:r>
          <a:r>
            <a:rPr lang="en-US" sz="2400" dirty="0">
              <a:solidFill>
                <a:schemeClr val="tx1"/>
              </a:solidFill>
            </a:rPr>
            <a:t> (SQSS) with a quantum dealer [11]</a:t>
          </a:r>
          <a:endParaRPr lang="el-GR" sz="2400" dirty="0">
            <a:solidFill>
              <a:schemeClr val="tx1"/>
            </a:solidFill>
          </a:endParaRPr>
        </a:p>
      </dgm:t>
    </dgm:pt>
    <dgm:pt modelId="{8FB07E36-6C14-401D-B071-9220571AB53C}" type="parTrans" cxnId="{4EABACD9-1EB5-4088-81E4-C982720D1C6A}">
      <dgm:prSet/>
      <dgm:spPr/>
      <dgm:t>
        <a:bodyPr/>
        <a:lstStyle/>
        <a:p>
          <a:endParaRPr lang="el-GR"/>
        </a:p>
      </dgm:t>
    </dgm:pt>
    <dgm:pt modelId="{98B4C515-203D-4B8F-A0A8-19F1CC478BB6}" type="sibTrans" cxnId="{4EABACD9-1EB5-4088-81E4-C982720D1C6A}">
      <dgm:prSet/>
      <dgm:spPr/>
      <dgm:t>
        <a:bodyPr/>
        <a:lstStyle/>
        <a:p>
          <a:endParaRPr lang="el-GR"/>
        </a:p>
      </dgm:t>
    </dgm:pt>
    <dgm:pt modelId="{61A4613C-C2BA-4116-9095-B0317F7A4842}">
      <dgm:prSet custT="1"/>
      <dgm:spPr/>
      <dgm:t>
        <a:bodyPr/>
        <a:lstStyle/>
        <a:p>
          <a:r>
            <a:rPr lang="en-US" sz="2400" dirty="0"/>
            <a:t>Semi-Quantum 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Secure Direct Communication</a:t>
          </a:r>
          <a:r>
            <a:rPr lang="en-US" sz="2400" dirty="0"/>
            <a:t> (SQSDC) </a:t>
          </a:r>
          <a:r>
            <a:rPr lang="en-US" sz="2400" dirty="0">
              <a:solidFill>
                <a:schemeClr val="tx1"/>
              </a:solidFill>
            </a:rPr>
            <a:t>[12]</a:t>
          </a:r>
          <a:endParaRPr lang="en-US" sz="2400" dirty="0"/>
        </a:p>
        <a:p>
          <a:r>
            <a:rPr lang="en-US" sz="2400" dirty="0">
              <a:solidFill>
                <a:schemeClr val="tx1"/>
              </a:solidFill>
            </a:rPr>
            <a:t>Semi-Quantum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 Quantum Dialog </a:t>
          </a:r>
          <a:r>
            <a:rPr lang="en-US" sz="2400" dirty="0">
              <a:solidFill>
                <a:schemeClr val="tx1"/>
              </a:solidFill>
            </a:rPr>
            <a:t>[13]</a:t>
          </a:r>
          <a:endParaRPr lang="en-US" sz="2400" dirty="0">
            <a:solidFill>
              <a:schemeClr val="accent5">
                <a:lumMod val="50000"/>
              </a:schemeClr>
            </a:solidFill>
          </a:endParaRPr>
        </a:p>
      </dgm:t>
    </dgm:pt>
    <dgm:pt modelId="{25389461-B8BD-47A5-AFC2-5541262E6DA3}" type="parTrans" cxnId="{8D094B41-BAEB-407D-BC7E-CDC01BA71E22}">
      <dgm:prSet/>
      <dgm:spPr/>
      <dgm:t>
        <a:bodyPr/>
        <a:lstStyle/>
        <a:p>
          <a:endParaRPr lang="el-GR"/>
        </a:p>
      </dgm:t>
    </dgm:pt>
    <dgm:pt modelId="{159D7B7D-23FC-461A-A3D9-A3BE7C13826D}" type="sibTrans" cxnId="{8D094B41-BAEB-407D-BC7E-CDC01BA71E22}">
      <dgm:prSet/>
      <dgm:spPr/>
      <dgm:t>
        <a:bodyPr/>
        <a:lstStyle/>
        <a:p>
          <a:endParaRPr lang="el-GR"/>
        </a:p>
      </dgm:t>
    </dgm:pt>
    <dgm:pt modelId="{F3083666-0393-4CFC-871F-1159D6E3D9B8}">
      <dgm:prSet custT="1"/>
      <dgm:spPr/>
      <dgm:t>
        <a:bodyPr/>
        <a:lstStyle/>
        <a:p>
          <a:r>
            <a:rPr lang="en-US" sz="2400" dirty="0"/>
            <a:t>Semi-Quantum protocols for 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Identity Verification </a:t>
          </a:r>
          <a:r>
            <a:rPr lang="en-US" sz="2400" dirty="0">
              <a:solidFill>
                <a:schemeClr val="tx1"/>
              </a:solidFill>
            </a:rPr>
            <a:t>[14]</a:t>
          </a:r>
          <a:endParaRPr lang="el-GR" sz="2400" dirty="0">
            <a:solidFill>
              <a:schemeClr val="accent5">
                <a:lumMod val="50000"/>
              </a:schemeClr>
            </a:solidFill>
          </a:endParaRPr>
        </a:p>
      </dgm:t>
    </dgm:pt>
    <dgm:pt modelId="{5BE31560-82FA-40A4-A738-7CDD566B9D2B}" type="parTrans" cxnId="{81465DF1-5306-4CDA-8857-31241849FDB2}">
      <dgm:prSet/>
      <dgm:spPr/>
      <dgm:t>
        <a:bodyPr/>
        <a:lstStyle/>
        <a:p>
          <a:endParaRPr lang="el-GR"/>
        </a:p>
      </dgm:t>
    </dgm:pt>
    <dgm:pt modelId="{9A6F7C3E-5AB9-41E8-94D6-ED7DF7E20F28}" type="sibTrans" cxnId="{81465DF1-5306-4CDA-8857-31241849FDB2}">
      <dgm:prSet/>
      <dgm:spPr/>
      <dgm:t>
        <a:bodyPr/>
        <a:lstStyle/>
        <a:p>
          <a:endParaRPr lang="el-GR"/>
        </a:p>
      </dgm:t>
    </dgm:pt>
    <dgm:pt modelId="{B531251E-8155-49EB-AA72-148E84D38A4E}">
      <dgm:prSet custT="1"/>
      <dgm:spPr/>
      <dgm:t>
        <a:bodyPr/>
        <a:lstStyle/>
        <a:p>
          <a:r>
            <a:rPr lang="en-US" sz="2400" dirty="0"/>
            <a:t>Semi-Quantum 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Random Number Generation </a:t>
          </a:r>
          <a:r>
            <a:rPr lang="en-US" sz="2400" dirty="0">
              <a:solidFill>
                <a:schemeClr val="tx1"/>
              </a:solidFill>
            </a:rPr>
            <a:t>[15]</a:t>
          </a:r>
          <a:endParaRPr lang="el-GR" sz="2400" dirty="0">
            <a:solidFill>
              <a:schemeClr val="accent5">
                <a:lumMod val="50000"/>
              </a:schemeClr>
            </a:solidFill>
          </a:endParaRPr>
        </a:p>
      </dgm:t>
    </dgm:pt>
    <dgm:pt modelId="{26DFA3E6-B074-4DC0-9019-61F0D91FACDA}" type="parTrans" cxnId="{7CEE051E-850A-479A-BF49-066F97050E74}">
      <dgm:prSet/>
      <dgm:spPr/>
      <dgm:t>
        <a:bodyPr/>
        <a:lstStyle/>
        <a:p>
          <a:endParaRPr lang="el-GR"/>
        </a:p>
      </dgm:t>
    </dgm:pt>
    <dgm:pt modelId="{EF843395-3CDD-4501-B197-76D335D68C35}" type="sibTrans" cxnId="{7CEE051E-850A-479A-BF49-066F97050E74}">
      <dgm:prSet/>
      <dgm:spPr/>
      <dgm:t>
        <a:bodyPr/>
        <a:lstStyle/>
        <a:p>
          <a:endParaRPr lang="el-GR"/>
        </a:p>
      </dgm:t>
    </dgm:pt>
    <dgm:pt modelId="{7C5DE6AC-0D0B-4E9A-825C-B4DFD8060F25}">
      <dgm:prSet custT="1"/>
      <dgm:spPr/>
      <dgm:t>
        <a:bodyPr/>
        <a:lstStyle/>
        <a:p>
          <a:r>
            <a:rPr lang="en-US" sz="2400" dirty="0"/>
            <a:t>Semi-Quantum 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Copy Protection </a:t>
          </a:r>
          <a:r>
            <a:rPr lang="en-US" sz="2400" dirty="0">
              <a:solidFill>
                <a:schemeClr val="tx1"/>
              </a:solidFill>
            </a:rPr>
            <a:t>[16]</a:t>
          </a:r>
          <a:endParaRPr lang="el-GR" sz="2400" dirty="0">
            <a:solidFill>
              <a:schemeClr val="accent5">
                <a:lumMod val="50000"/>
              </a:schemeClr>
            </a:solidFill>
          </a:endParaRPr>
        </a:p>
      </dgm:t>
    </dgm:pt>
    <dgm:pt modelId="{168ABD6F-79B1-4F96-B077-E8C3FB5F328B}" type="parTrans" cxnId="{87576037-BDF8-445E-8B93-57F76E396E28}">
      <dgm:prSet/>
      <dgm:spPr/>
      <dgm:t>
        <a:bodyPr/>
        <a:lstStyle/>
        <a:p>
          <a:endParaRPr lang="el-GR"/>
        </a:p>
      </dgm:t>
    </dgm:pt>
    <dgm:pt modelId="{527365F5-B177-4CCF-867C-3EDDFC5D40DC}" type="sibTrans" cxnId="{87576037-BDF8-445E-8B93-57F76E396E28}">
      <dgm:prSet/>
      <dgm:spPr/>
      <dgm:t>
        <a:bodyPr/>
        <a:lstStyle/>
        <a:p>
          <a:endParaRPr lang="el-GR"/>
        </a:p>
      </dgm:t>
    </dgm:pt>
    <dgm:pt modelId="{51DFEF77-EA08-43BF-843B-17A62B4F7B8C}" type="pres">
      <dgm:prSet presAssocID="{E428CD63-5E18-46BE-BCF4-9BA9FB946DF6}" presName="vert0" presStyleCnt="0">
        <dgm:presLayoutVars>
          <dgm:dir/>
          <dgm:animOne val="branch"/>
          <dgm:animLvl val="lvl"/>
        </dgm:presLayoutVars>
      </dgm:prSet>
      <dgm:spPr/>
    </dgm:pt>
    <dgm:pt modelId="{E0141686-0C99-4BC1-BB4E-D12E6603C533}" type="pres">
      <dgm:prSet presAssocID="{50317F36-F384-42AE-A8FA-DC62A8DDC034}" presName="thickLine" presStyleLbl="alignNode1" presStyleIdx="0" presStyleCnt="5"/>
      <dgm:spPr/>
    </dgm:pt>
    <dgm:pt modelId="{FB768C2A-9A71-45DD-B1F9-C97B99FC3F46}" type="pres">
      <dgm:prSet presAssocID="{50317F36-F384-42AE-A8FA-DC62A8DDC034}" presName="horz1" presStyleCnt="0"/>
      <dgm:spPr/>
    </dgm:pt>
    <dgm:pt modelId="{1A8284D7-7093-4FDF-96F8-39955E7049E2}" type="pres">
      <dgm:prSet presAssocID="{50317F36-F384-42AE-A8FA-DC62A8DDC034}" presName="tx1" presStyleLbl="revTx" presStyleIdx="0" presStyleCnt="5" custLinFactNeighborX="-10065" custLinFactNeighborY="-4287"/>
      <dgm:spPr/>
    </dgm:pt>
    <dgm:pt modelId="{6BDB4EAA-FD8D-4C5A-860B-F6C6952B4C09}" type="pres">
      <dgm:prSet presAssocID="{50317F36-F384-42AE-A8FA-DC62A8DDC034}" presName="vert1" presStyleCnt="0"/>
      <dgm:spPr/>
    </dgm:pt>
    <dgm:pt modelId="{FF9C9DDD-14C0-49B4-801A-DC72A00EBFF2}" type="pres">
      <dgm:prSet presAssocID="{61A4613C-C2BA-4116-9095-B0317F7A4842}" presName="thickLine" presStyleLbl="alignNode1" presStyleIdx="1" presStyleCnt="5"/>
      <dgm:spPr/>
    </dgm:pt>
    <dgm:pt modelId="{0D4ECCAA-E0CB-431C-99FC-0F55B7F49D3D}" type="pres">
      <dgm:prSet presAssocID="{61A4613C-C2BA-4116-9095-B0317F7A4842}" presName="horz1" presStyleCnt="0"/>
      <dgm:spPr/>
    </dgm:pt>
    <dgm:pt modelId="{BD594DC5-0FB4-4888-B5BC-633A6DCB52CC}" type="pres">
      <dgm:prSet presAssocID="{61A4613C-C2BA-4116-9095-B0317F7A4842}" presName="tx1" presStyleLbl="revTx" presStyleIdx="1" presStyleCnt="5" custScaleY="142238"/>
      <dgm:spPr/>
    </dgm:pt>
    <dgm:pt modelId="{5EF063A5-DA9C-48B9-ACF7-7DDE05734D49}" type="pres">
      <dgm:prSet presAssocID="{61A4613C-C2BA-4116-9095-B0317F7A4842}" presName="vert1" presStyleCnt="0"/>
      <dgm:spPr/>
    </dgm:pt>
    <dgm:pt modelId="{7F176D38-EA7A-4F7D-9DA3-E465379EBE8F}" type="pres">
      <dgm:prSet presAssocID="{F3083666-0393-4CFC-871F-1159D6E3D9B8}" presName="thickLine" presStyleLbl="alignNode1" presStyleIdx="2" presStyleCnt="5"/>
      <dgm:spPr/>
    </dgm:pt>
    <dgm:pt modelId="{77AE6DF1-7193-4A65-BB1C-74BF217C8D6C}" type="pres">
      <dgm:prSet presAssocID="{F3083666-0393-4CFC-871F-1159D6E3D9B8}" presName="horz1" presStyleCnt="0"/>
      <dgm:spPr/>
    </dgm:pt>
    <dgm:pt modelId="{3B9543A7-34C9-47D5-BDD3-0D5D87A850FA}" type="pres">
      <dgm:prSet presAssocID="{F3083666-0393-4CFC-871F-1159D6E3D9B8}" presName="tx1" presStyleLbl="revTx" presStyleIdx="2" presStyleCnt="5"/>
      <dgm:spPr/>
    </dgm:pt>
    <dgm:pt modelId="{875FC631-B64B-4050-B190-5A50F354A029}" type="pres">
      <dgm:prSet presAssocID="{F3083666-0393-4CFC-871F-1159D6E3D9B8}" presName="vert1" presStyleCnt="0"/>
      <dgm:spPr/>
    </dgm:pt>
    <dgm:pt modelId="{29258488-7F0F-42B0-A73F-A3F621BC6313}" type="pres">
      <dgm:prSet presAssocID="{B531251E-8155-49EB-AA72-148E84D38A4E}" presName="thickLine" presStyleLbl="alignNode1" presStyleIdx="3" presStyleCnt="5"/>
      <dgm:spPr/>
    </dgm:pt>
    <dgm:pt modelId="{0E5A088B-A855-4354-B022-3113EF4775F7}" type="pres">
      <dgm:prSet presAssocID="{B531251E-8155-49EB-AA72-148E84D38A4E}" presName="horz1" presStyleCnt="0"/>
      <dgm:spPr/>
    </dgm:pt>
    <dgm:pt modelId="{84CA517C-A18F-4E61-8F89-CFD3DE5F2895}" type="pres">
      <dgm:prSet presAssocID="{B531251E-8155-49EB-AA72-148E84D38A4E}" presName="tx1" presStyleLbl="revTx" presStyleIdx="3" presStyleCnt="5"/>
      <dgm:spPr/>
    </dgm:pt>
    <dgm:pt modelId="{67AFFF58-C62B-4769-8053-CAB6FC256943}" type="pres">
      <dgm:prSet presAssocID="{B531251E-8155-49EB-AA72-148E84D38A4E}" presName="vert1" presStyleCnt="0"/>
      <dgm:spPr/>
    </dgm:pt>
    <dgm:pt modelId="{A5E1CC08-3D4D-40D8-89DC-D196299BE385}" type="pres">
      <dgm:prSet presAssocID="{7C5DE6AC-0D0B-4E9A-825C-B4DFD8060F25}" presName="thickLine" presStyleLbl="alignNode1" presStyleIdx="4" presStyleCnt="5"/>
      <dgm:spPr/>
    </dgm:pt>
    <dgm:pt modelId="{6C31413F-AB92-4C16-8AB3-B3E18F8A0F19}" type="pres">
      <dgm:prSet presAssocID="{7C5DE6AC-0D0B-4E9A-825C-B4DFD8060F25}" presName="horz1" presStyleCnt="0"/>
      <dgm:spPr/>
    </dgm:pt>
    <dgm:pt modelId="{87663F60-BC13-4DB0-895C-F142031A7ABD}" type="pres">
      <dgm:prSet presAssocID="{7C5DE6AC-0D0B-4E9A-825C-B4DFD8060F25}" presName="tx1" presStyleLbl="revTx" presStyleIdx="4" presStyleCnt="5"/>
      <dgm:spPr/>
    </dgm:pt>
    <dgm:pt modelId="{42D3C8AF-2C08-49BF-BDB7-0488A72E4366}" type="pres">
      <dgm:prSet presAssocID="{7C5DE6AC-0D0B-4E9A-825C-B4DFD8060F25}" presName="vert1" presStyleCnt="0"/>
      <dgm:spPr/>
    </dgm:pt>
  </dgm:ptLst>
  <dgm:cxnLst>
    <dgm:cxn modelId="{13CB0803-3025-4CFE-A9CC-B5AF9BA213AE}" type="presOf" srcId="{7C5DE6AC-0D0B-4E9A-825C-B4DFD8060F25}" destId="{87663F60-BC13-4DB0-895C-F142031A7ABD}" srcOrd="0" destOrd="0" presId="urn:microsoft.com/office/officeart/2008/layout/LinedList"/>
    <dgm:cxn modelId="{7CEE051E-850A-479A-BF49-066F97050E74}" srcId="{E428CD63-5E18-46BE-BCF4-9BA9FB946DF6}" destId="{B531251E-8155-49EB-AA72-148E84D38A4E}" srcOrd="3" destOrd="0" parTransId="{26DFA3E6-B074-4DC0-9019-61F0D91FACDA}" sibTransId="{EF843395-3CDD-4501-B197-76D335D68C35}"/>
    <dgm:cxn modelId="{87576037-BDF8-445E-8B93-57F76E396E28}" srcId="{E428CD63-5E18-46BE-BCF4-9BA9FB946DF6}" destId="{7C5DE6AC-0D0B-4E9A-825C-B4DFD8060F25}" srcOrd="4" destOrd="0" parTransId="{168ABD6F-79B1-4F96-B077-E8C3FB5F328B}" sibTransId="{527365F5-B177-4CCF-867C-3EDDFC5D40DC}"/>
    <dgm:cxn modelId="{8D094B41-BAEB-407D-BC7E-CDC01BA71E22}" srcId="{E428CD63-5E18-46BE-BCF4-9BA9FB946DF6}" destId="{61A4613C-C2BA-4116-9095-B0317F7A4842}" srcOrd="1" destOrd="0" parTransId="{25389461-B8BD-47A5-AFC2-5541262E6DA3}" sibTransId="{159D7B7D-23FC-461A-A3D9-A3BE7C13826D}"/>
    <dgm:cxn modelId="{06FE6562-AD50-4E5E-AC1F-B472C86BC635}" type="presOf" srcId="{F3083666-0393-4CFC-871F-1159D6E3D9B8}" destId="{3B9543A7-34C9-47D5-BDD3-0D5D87A850FA}" srcOrd="0" destOrd="0" presId="urn:microsoft.com/office/officeart/2008/layout/LinedList"/>
    <dgm:cxn modelId="{C7D04D79-A3E8-4071-98C2-22B8D1BA9BBF}" type="presOf" srcId="{61A4613C-C2BA-4116-9095-B0317F7A4842}" destId="{BD594DC5-0FB4-4888-B5BC-633A6DCB52CC}" srcOrd="0" destOrd="0" presId="urn:microsoft.com/office/officeart/2008/layout/LinedList"/>
    <dgm:cxn modelId="{A8D556CF-B36C-4ACD-B13B-89A421254C17}" type="presOf" srcId="{50317F36-F384-42AE-A8FA-DC62A8DDC034}" destId="{1A8284D7-7093-4FDF-96F8-39955E7049E2}" srcOrd="0" destOrd="0" presId="urn:microsoft.com/office/officeart/2008/layout/LinedList"/>
    <dgm:cxn modelId="{4EABACD9-1EB5-4088-81E4-C982720D1C6A}" srcId="{E428CD63-5E18-46BE-BCF4-9BA9FB946DF6}" destId="{50317F36-F384-42AE-A8FA-DC62A8DDC034}" srcOrd="0" destOrd="0" parTransId="{8FB07E36-6C14-401D-B071-9220571AB53C}" sibTransId="{98B4C515-203D-4B8F-A0A8-19F1CC478BB6}"/>
    <dgm:cxn modelId="{81465DF1-5306-4CDA-8857-31241849FDB2}" srcId="{E428CD63-5E18-46BE-BCF4-9BA9FB946DF6}" destId="{F3083666-0393-4CFC-871F-1159D6E3D9B8}" srcOrd="2" destOrd="0" parTransId="{5BE31560-82FA-40A4-A738-7CDD566B9D2B}" sibTransId="{9A6F7C3E-5AB9-41E8-94D6-ED7DF7E20F28}"/>
    <dgm:cxn modelId="{6BEA3FF2-0FDF-4979-B039-EF2372B0FF57}" type="presOf" srcId="{E428CD63-5E18-46BE-BCF4-9BA9FB946DF6}" destId="{51DFEF77-EA08-43BF-843B-17A62B4F7B8C}" srcOrd="0" destOrd="0" presId="urn:microsoft.com/office/officeart/2008/layout/LinedList"/>
    <dgm:cxn modelId="{DC1573F7-E76D-415C-B74B-54A08DAA11B9}" type="presOf" srcId="{B531251E-8155-49EB-AA72-148E84D38A4E}" destId="{84CA517C-A18F-4E61-8F89-CFD3DE5F2895}" srcOrd="0" destOrd="0" presId="urn:microsoft.com/office/officeart/2008/layout/LinedList"/>
    <dgm:cxn modelId="{D2D9B890-61AF-4C3E-AE23-AB592E2766C8}" type="presParOf" srcId="{51DFEF77-EA08-43BF-843B-17A62B4F7B8C}" destId="{E0141686-0C99-4BC1-BB4E-D12E6603C533}" srcOrd="0" destOrd="0" presId="urn:microsoft.com/office/officeart/2008/layout/LinedList"/>
    <dgm:cxn modelId="{26FA8D0B-3A71-4B78-AFC7-9BF5AB41B384}" type="presParOf" srcId="{51DFEF77-EA08-43BF-843B-17A62B4F7B8C}" destId="{FB768C2A-9A71-45DD-B1F9-C97B99FC3F46}" srcOrd="1" destOrd="0" presId="urn:microsoft.com/office/officeart/2008/layout/LinedList"/>
    <dgm:cxn modelId="{5F5A0470-4929-45AC-A50F-AB3BB8BB56D9}" type="presParOf" srcId="{FB768C2A-9A71-45DD-B1F9-C97B99FC3F46}" destId="{1A8284D7-7093-4FDF-96F8-39955E7049E2}" srcOrd="0" destOrd="0" presId="urn:microsoft.com/office/officeart/2008/layout/LinedList"/>
    <dgm:cxn modelId="{8A01A914-B2A1-4DC6-B1D4-08EF877128B9}" type="presParOf" srcId="{FB768C2A-9A71-45DD-B1F9-C97B99FC3F46}" destId="{6BDB4EAA-FD8D-4C5A-860B-F6C6952B4C09}" srcOrd="1" destOrd="0" presId="urn:microsoft.com/office/officeart/2008/layout/LinedList"/>
    <dgm:cxn modelId="{BD0B4BA4-DF16-4618-BD0C-DC5B1CA4A3A1}" type="presParOf" srcId="{51DFEF77-EA08-43BF-843B-17A62B4F7B8C}" destId="{FF9C9DDD-14C0-49B4-801A-DC72A00EBFF2}" srcOrd="2" destOrd="0" presId="urn:microsoft.com/office/officeart/2008/layout/LinedList"/>
    <dgm:cxn modelId="{6D3E7E4C-D282-4B6D-A466-428D70CC5B8F}" type="presParOf" srcId="{51DFEF77-EA08-43BF-843B-17A62B4F7B8C}" destId="{0D4ECCAA-E0CB-431C-99FC-0F55B7F49D3D}" srcOrd="3" destOrd="0" presId="urn:microsoft.com/office/officeart/2008/layout/LinedList"/>
    <dgm:cxn modelId="{29E554DE-3AEF-4BF7-BD25-1548A814FD2C}" type="presParOf" srcId="{0D4ECCAA-E0CB-431C-99FC-0F55B7F49D3D}" destId="{BD594DC5-0FB4-4888-B5BC-633A6DCB52CC}" srcOrd="0" destOrd="0" presId="urn:microsoft.com/office/officeart/2008/layout/LinedList"/>
    <dgm:cxn modelId="{E1C225D8-24E7-411C-8978-9D87782AAF1F}" type="presParOf" srcId="{0D4ECCAA-E0CB-431C-99FC-0F55B7F49D3D}" destId="{5EF063A5-DA9C-48B9-ACF7-7DDE05734D49}" srcOrd="1" destOrd="0" presId="urn:microsoft.com/office/officeart/2008/layout/LinedList"/>
    <dgm:cxn modelId="{0644B3CF-8709-4FE9-90FF-16366243D719}" type="presParOf" srcId="{51DFEF77-EA08-43BF-843B-17A62B4F7B8C}" destId="{7F176D38-EA7A-4F7D-9DA3-E465379EBE8F}" srcOrd="4" destOrd="0" presId="urn:microsoft.com/office/officeart/2008/layout/LinedList"/>
    <dgm:cxn modelId="{5C79DEBE-FA8A-4DFA-AA6B-EE5D7DAA6F24}" type="presParOf" srcId="{51DFEF77-EA08-43BF-843B-17A62B4F7B8C}" destId="{77AE6DF1-7193-4A65-BB1C-74BF217C8D6C}" srcOrd="5" destOrd="0" presId="urn:microsoft.com/office/officeart/2008/layout/LinedList"/>
    <dgm:cxn modelId="{189B22FE-16D1-470C-B331-344C84A8EA66}" type="presParOf" srcId="{77AE6DF1-7193-4A65-BB1C-74BF217C8D6C}" destId="{3B9543A7-34C9-47D5-BDD3-0D5D87A850FA}" srcOrd="0" destOrd="0" presId="urn:microsoft.com/office/officeart/2008/layout/LinedList"/>
    <dgm:cxn modelId="{9217923B-366F-44CD-B5CB-AE41F4037CBF}" type="presParOf" srcId="{77AE6DF1-7193-4A65-BB1C-74BF217C8D6C}" destId="{875FC631-B64B-4050-B190-5A50F354A029}" srcOrd="1" destOrd="0" presId="urn:microsoft.com/office/officeart/2008/layout/LinedList"/>
    <dgm:cxn modelId="{5DCCFB05-49C7-473E-BB7B-CDA16A7372BF}" type="presParOf" srcId="{51DFEF77-EA08-43BF-843B-17A62B4F7B8C}" destId="{29258488-7F0F-42B0-A73F-A3F621BC6313}" srcOrd="6" destOrd="0" presId="urn:microsoft.com/office/officeart/2008/layout/LinedList"/>
    <dgm:cxn modelId="{543C8C0D-253E-4F7E-910E-1ACC1FF1058F}" type="presParOf" srcId="{51DFEF77-EA08-43BF-843B-17A62B4F7B8C}" destId="{0E5A088B-A855-4354-B022-3113EF4775F7}" srcOrd="7" destOrd="0" presId="urn:microsoft.com/office/officeart/2008/layout/LinedList"/>
    <dgm:cxn modelId="{2203F1D5-B8A0-4B93-8DB0-95FD93E4A978}" type="presParOf" srcId="{0E5A088B-A855-4354-B022-3113EF4775F7}" destId="{84CA517C-A18F-4E61-8F89-CFD3DE5F2895}" srcOrd="0" destOrd="0" presId="urn:microsoft.com/office/officeart/2008/layout/LinedList"/>
    <dgm:cxn modelId="{9A987534-CB04-47AA-8B5F-5895C223A54F}" type="presParOf" srcId="{0E5A088B-A855-4354-B022-3113EF4775F7}" destId="{67AFFF58-C62B-4769-8053-CAB6FC256943}" srcOrd="1" destOrd="0" presId="urn:microsoft.com/office/officeart/2008/layout/LinedList"/>
    <dgm:cxn modelId="{0BEEF7D5-C88E-4C64-84FB-D3B5385E9E00}" type="presParOf" srcId="{51DFEF77-EA08-43BF-843B-17A62B4F7B8C}" destId="{A5E1CC08-3D4D-40D8-89DC-D196299BE385}" srcOrd="8" destOrd="0" presId="urn:microsoft.com/office/officeart/2008/layout/LinedList"/>
    <dgm:cxn modelId="{AADFEF58-4982-47DF-A50B-98CE3C3EFC3F}" type="presParOf" srcId="{51DFEF77-EA08-43BF-843B-17A62B4F7B8C}" destId="{6C31413F-AB92-4C16-8AB3-B3E18F8A0F19}" srcOrd="9" destOrd="0" presId="urn:microsoft.com/office/officeart/2008/layout/LinedList"/>
    <dgm:cxn modelId="{BD48C9B8-ED13-4E21-A1CC-7D23A52815E3}" type="presParOf" srcId="{6C31413F-AB92-4C16-8AB3-B3E18F8A0F19}" destId="{87663F60-BC13-4DB0-895C-F142031A7ABD}" srcOrd="0" destOrd="0" presId="urn:microsoft.com/office/officeart/2008/layout/LinedList"/>
    <dgm:cxn modelId="{502D1635-56F5-44F2-89DD-EBFF5B5EB83E}" type="presParOf" srcId="{6C31413F-AB92-4C16-8AB3-B3E18F8A0F19}" destId="{42D3C8AF-2C08-49BF-BDB7-0488A72E43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B3D66-D74D-4DBF-AF4C-9A300D26F652}">
      <dsp:nvSpPr>
        <dsp:cNvPr id="0" name=""/>
        <dsp:cNvSpPr/>
      </dsp:nvSpPr>
      <dsp:spPr>
        <a:xfrm>
          <a:off x="0" y="0"/>
          <a:ext cx="835312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A49CF-EA74-4849-BD7D-C718639EDB4A}">
      <dsp:nvSpPr>
        <dsp:cNvPr id="0" name=""/>
        <dsp:cNvSpPr/>
      </dsp:nvSpPr>
      <dsp:spPr>
        <a:xfrm>
          <a:off x="0" y="0"/>
          <a:ext cx="1670624" cy="156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Noise Tolerance</a:t>
          </a:r>
          <a:endParaRPr lang="el-GR" sz="2400" i="0" kern="1200" dirty="0"/>
        </a:p>
      </dsp:txBody>
      <dsp:txXfrm>
        <a:off x="0" y="0"/>
        <a:ext cx="1670624" cy="1569660"/>
      </dsp:txXfrm>
    </dsp:sp>
    <dsp:sp modelId="{89B98AE0-1A52-4BA3-93A8-D0804D97446F}">
      <dsp:nvSpPr>
        <dsp:cNvPr id="0" name=""/>
        <dsp:cNvSpPr/>
      </dsp:nvSpPr>
      <dsp:spPr>
        <a:xfrm>
          <a:off x="1795921" y="24525"/>
          <a:ext cx="6557199" cy="49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Quantum Channel Quality</a:t>
          </a:r>
          <a:endParaRPr lang="el-GR" sz="2200" kern="1200" dirty="0"/>
        </a:p>
      </dsp:txBody>
      <dsp:txXfrm>
        <a:off x="1795921" y="24525"/>
        <a:ext cx="6557199" cy="490518"/>
      </dsp:txXfrm>
    </dsp:sp>
    <dsp:sp modelId="{C789EAAB-8DDB-4B65-A82C-61DED6FD247C}">
      <dsp:nvSpPr>
        <dsp:cNvPr id="0" name=""/>
        <dsp:cNvSpPr/>
      </dsp:nvSpPr>
      <dsp:spPr>
        <a:xfrm>
          <a:off x="1670624" y="515044"/>
          <a:ext cx="66824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563CC-7733-4FFD-BE2F-6F0753297514}">
      <dsp:nvSpPr>
        <dsp:cNvPr id="0" name=""/>
        <dsp:cNvSpPr/>
      </dsp:nvSpPr>
      <dsp:spPr>
        <a:xfrm>
          <a:off x="1795921" y="539570"/>
          <a:ext cx="6557199" cy="49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Security Assumptions</a:t>
          </a:r>
          <a:endParaRPr lang="el-GR" sz="2200" kern="1200" dirty="0"/>
        </a:p>
      </dsp:txBody>
      <dsp:txXfrm>
        <a:off x="1795921" y="539570"/>
        <a:ext cx="6557199" cy="490518"/>
      </dsp:txXfrm>
    </dsp:sp>
    <dsp:sp modelId="{C424AABB-6AA3-48BA-B4A9-F4B0AFCAEDE4}">
      <dsp:nvSpPr>
        <dsp:cNvPr id="0" name=""/>
        <dsp:cNvSpPr/>
      </dsp:nvSpPr>
      <dsp:spPr>
        <a:xfrm>
          <a:off x="1670624" y="1030089"/>
          <a:ext cx="66824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506E7-83E1-4807-90DC-394FA5B38C05}">
      <dsp:nvSpPr>
        <dsp:cNvPr id="0" name=""/>
        <dsp:cNvSpPr/>
      </dsp:nvSpPr>
      <dsp:spPr>
        <a:xfrm>
          <a:off x="1795921" y="1054615"/>
          <a:ext cx="6557199" cy="49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Post-processing Techniques</a:t>
          </a:r>
          <a:endParaRPr lang="el-GR" sz="2200" kern="1200" dirty="0"/>
        </a:p>
      </dsp:txBody>
      <dsp:txXfrm>
        <a:off x="1795921" y="1054615"/>
        <a:ext cx="6557199" cy="490518"/>
      </dsp:txXfrm>
    </dsp:sp>
    <dsp:sp modelId="{B237A00A-1A7A-48B1-96C0-2A7483CD6B48}">
      <dsp:nvSpPr>
        <dsp:cNvPr id="0" name=""/>
        <dsp:cNvSpPr/>
      </dsp:nvSpPr>
      <dsp:spPr>
        <a:xfrm>
          <a:off x="1670624" y="1545134"/>
          <a:ext cx="66824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D263F-AD56-42E4-BD56-8323E7A017A3}">
      <dsp:nvSpPr>
        <dsp:cNvPr id="0" name=""/>
        <dsp:cNvSpPr/>
      </dsp:nvSpPr>
      <dsp:spPr>
        <a:xfrm>
          <a:off x="0" y="0"/>
          <a:ext cx="83531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08E51-3D3F-47C5-9706-B3CD9A30F0E2}">
      <dsp:nvSpPr>
        <dsp:cNvPr id="0" name=""/>
        <dsp:cNvSpPr/>
      </dsp:nvSpPr>
      <dsp:spPr>
        <a:xfrm>
          <a:off x="0" y="0"/>
          <a:ext cx="1670624" cy="156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Robustness</a:t>
          </a:r>
          <a:endParaRPr lang="el-GR" sz="2400" kern="1200" dirty="0"/>
        </a:p>
      </dsp:txBody>
      <dsp:txXfrm>
        <a:off x="0" y="0"/>
        <a:ext cx="1670624" cy="1569660"/>
      </dsp:txXfrm>
    </dsp:sp>
    <dsp:sp modelId="{FC608888-6D66-4F23-ABB9-254E0D0B03FF}">
      <dsp:nvSpPr>
        <dsp:cNvPr id="0" name=""/>
        <dsp:cNvSpPr/>
      </dsp:nvSpPr>
      <dsp:spPr>
        <a:xfrm>
          <a:off x="1795921" y="24525"/>
          <a:ext cx="6557199" cy="49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Completely robust</a:t>
          </a:r>
          <a:endParaRPr lang="el-GR" sz="2200" kern="1200" dirty="0"/>
        </a:p>
      </dsp:txBody>
      <dsp:txXfrm>
        <a:off x="1795921" y="24525"/>
        <a:ext cx="6557199" cy="490518"/>
      </dsp:txXfrm>
    </dsp:sp>
    <dsp:sp modelId="{C452613A-8374-45FA-B39A-20D76310F63E}">
      <dsp:nvSpPr>
        <dsp:cNvPr id="0" name=""/>
        <dsp:cNvSpPr/>
      </dsp:nvSpPr>
      <dsp:spPr>
        <a:xfrm>
          <a:off x="1670624" y="515044"/>
          <a:ext cx="66824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460DF-6ACE-40C7-9321-AA102B626183}">
      <dsp:nvSpPr>
        <dsp:cNvPr id="0" name=""/>
        <dsp:cNvSpPr/>
      </dsp:nvSpPr>
      <dsp:spPr>
        <a:xfrm>
          <a:off x="1795921" y="539570"/>
          <a:ext cx="6557199" cy="49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Partially robust</a:t>
          </a:r>
          <a:endParaRPr lang="el-GR" sz="2200" kern="1200" dirty="0"/>
        </a:p>
      </dsp:txBody>
      <dsp:txXfrm>
        <a:off x="1795921" y="539570"/>
        <a:ext cx="6557199" cy="490518"/>
      </dsp:txXfrm>
    </dsp:sp>
    <dsp:sp modelId="{E3E6A96D-8390-42AA-A96C-2208FA93D477}">
      <dsp:nvSpPr>
        <dsp:cNvPr id="0" name=""/>
        <dsp:cNvSpPr/>
      </dsp:nvSpPr>
      <dsp:spPr>
        <a:xfrm>
          <a:off x="1670624" y="1030089"/>
          <a:ext cx="66824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28B1-33BE-48AE-BA29-ED085D82D2BA}">
      <dsp:nvSpPr>
        <dsp:cNvPr id="0" name=""/>
        <dsp:cNvSpPr/>
      </dsp:nvSpPr>
      <dsp:spPr>
        <a:xfrm>
          <a:off x="1795921" y="1054615"/>
          <a:ext cx="6557199" cy="49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Completely nonrobust</a:t>
          </a:r>
          <a:endParaRPr lang="el-GR" sz="2200" kern="1200" dirty="0"/>
        </a:p>
      </dsp:txBody>
      <dsp:txXfrm>
        <a:off x="1795921" y="1054615"/>
        <a:ext cx="6557199" cy="490518"/>
      </dsp:txXfrm>
    </dsp:sp>
    <dsp:sp modelId="{F682F22F-AE50-4306-A59C-E6FC439E6CA5}">
      <dsp:nvSpPr>
        <dsp:cNvPr id="0" name=""/>
        <dsp:cNvSpPr/>
      </dsp:nvSpPr>
      <dsp:spPr>
        <a:xfrm>
          <a:off x="1670624" y="1545134"/>
          <a:ext cx="66824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41686-0C99-4BC1-BB4E-D12E6603C533}">
      <dsp:nvSpPr>
        <dsp:cNvPr id="0" name=""/>
        <dsp:cNvSpPr/>
      </dsp:nvSpPr>
      <dsp:spPr>
        <a:xfrm>
          <a:off x="0" y="0"/>
          <a:ext cx="76213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8284D7-7093-4FDF-96F8-39955E7049E2}">
      <dsp:nvSpPr>
        <dsp:cNvPr id="0" name=""/>
        <dsp:cNvSpPr/>
      </dsp:nvSpPr>
      <dsp:spPr>
        <a:xfrm>
          <a:off x="0" y="0"/>
          <a:ext cx="7621361" cy="86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kern="1200" smtClean="0">
                  <a:latin typeface="Cambria Math" panose="02040503050406030204" pitchFamily="18" charset="0"/>
                </a:rPr>
                <m:t>∃</m:t>
              </m:r>
            </m:oMath>
          </a14:m>
          <a:r>
            <a:rPr lang="en-US" sz="2400" kern="1200" dirty="0"/>
            <a:t> Protocol where B doesn’t </a:t>
          </a:r>
          <a:r>
            <a:rPr lang="en-US" sz="2400" i="1" kern="1200" dirty="0">
              <a:solidFill>
                <a:schemeClr val="accent5">
                  <a:lumMod val="50000"/>
                </a:schemeClr>
              </a:solidFill>
            </a:rPr>
            <a:t>Measure</a:t>
          </a:r>
          <a:r>
            <a:rPr lang="en-US" sz="2400" kern="1200" dirty="0"/>
            <a:t> nor </a:t>
          </a:r>
          <a:r>
            <a:rPr lang="en-US" sz="2400" i="1" kern="1200" dirty="0">
              <a:solidFill>
                <a:schemeClr val="accent5">
                  <a:lumMod val="50000"/>
                </a:schemeClr>
              </a:solidFill>
            </a:rPr>
            <a:t>Prepare </a:t>
          </a:r>
          <a:r>
            <a:rPr lang="en-US" sz="2400" i="0" kern="1200" dirty="0">
              <a:solidFill>
                <a:schemeClr val="tx1"/>
              </a:solidFill>
            </a:rPr>
            <a:t>[5]</a:t>
          </a:r>
          <a:endParaRPr lang="el-GR" sz="2400" i="0" kern="1200" dirty="0">
            <a:solidFill>
              <a:schemeClr val="tx1"/>
            </a:solidFill>
          </a:endParaRPr>
        </a:p>
      </dsp:txBody>
      <dsp:txXfrm>
        <a:off x="0" y="0"/>
        <a:ext cx="7621361" cy="869695"/>
      </dsp:txXfrm>
    </dsp:sp>
    <dsp:sp modelId="{FF9C9DDD-14C0-49B4-801A-DC72A00EBFF2}">
      <dsp:nvSpPr>
        <dsp:cNvPr id="0" name=""/>
        <dsp:cNvSpPr/>
      </dsp:nvSpPr>
      <dsp:spPr>
        <a:xfrm>
          <a:off x="0" y="869695"/>
          <a:ext cx="76213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594DC5-0FB4-4888-B5BC-633A6DCB52CC}">
      <dsp:nvSpPr>
        <dsp:cNvPr id="0" name=""/>
        <dsp:cNvSpPr/>
      </dsp:nvSpPr>
      <dsp:spPr>
        <a:xfrm>
          <a:off x="0" y="869695"/>
          <a:ext cx="7621361" cy="86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kern="1200" smtClean="0">
                  <a:latin typeface="Cambria Math" panose="02040503050406030204" pitchFamily="18" charset="0"/>
                </a:rPr>
                <m:t>∃</m:t>
              </m:r>
            </m:oMath>
          </a14:m>
          <a:r>
            <a:rPr lang="en-US" sz="2400" kern="1200" dirty="0"/>
            <a:t> Protocol without authenticated channel </a:t>
          </a:r>
          <a:r>
            <a:rPr lang="en-US" sz="2400" i="0" kern="1200" dirty="0">
              <a:solidFill>
                <a:schemeClr val="tx1"/>
              </a:solidFill>
            </a:rPr>
            <a:t>[6]</a:t>
          </a:r>
          <a:endParaRPr lang="el-GR" sz="2400" kern="1200" dirty="0"/>
        </a:p>
      </dsp:txBody>
      <dsp:txXfrm>
        <a:off x="0" y="869695"/>
        <a:ext cx="7621361" cy="869695"/>
      </dsp:txXfrm>
    </dsp:sp>
    <dsp:sp modelId="{7F176D38-EA7A-4F7D-9DA3-E465379EBE8F}">
      <dsp:nvSpPr>
        <dsp:cNvPr id="0" name=""/>
        <dsp:cNvSpPr/>
      </dsp:nvSpPr>
      <dsp:spPr>
        <a:xfrm>
          <a:off x="0" y="1739391"/>
          <a:ext cx="76213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543A7-34C9-47D5-BDD3-0D5D87A850FA}">
      <dsp:nvSpPr>
        <dsp:cNvPr id="0" name=""/>
        <dsp:cNvSpPr/>
      </dsp:nvSpPr>
      <dsp:spPr>
        <a:xfrm>
          <a:off x="0" y="1739391"/>
          <a:ext cx="7621361" cy="86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kern="1200" smtClean="0">
                  <a:latin typeface="Cambria Math" panose="02040503050406030204" pitchFamily="18" charset="0"/>
                </a:rPr>
                <m:t>∃</m:t>
              </m:r>
            </m:oMath>
          </a14:m>
          <a:r>
            <a:rPr lang="en-US" sz="2400" kern="1200" dirty="0"/>
            <a:t> Protocol where A uses data from both channels </a:t>
          </a:r>
          <a:r>
            <a:rPr lang="en-US" sz="2400" i="0" kern="1200" dirty="0">
              <a:solidFill>
                <a:schemeClr val="tx1"/>
              </a:solidFill>
            </a:rPr>
            <a:t>[7]</a:t>
          </a:r>
          <a:endParaRPr lang="el-GR" sz="2400" kern="1200" dirty="0"/>
        </a:p>
      </dsp:txBody>
      <dsp:txXfrm>
        <a:off x="0" y="1739391"/>
        <a:ext cx="7621361" cy="869695"/>
      </dsp:txXfrm>
    </dsp:sp>
    <dsp:sp modelId="{29258488-7F0F-42B0-A73F-A3F621BC6313}">
      <dsp:nvSpPr>
        <dsp:cNvPr id="0" name=""/>
        <dsp:cNvSpPr/>
      </dsp:nvSpPr>
      <dsp:spPr>
        <a:xfrm>
          <a:off x="0" y="2609087"/>
          <a:ext cx="762136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CA517C-A18F-4E61-8F89-CFD3DE5F2895}">
      <dsp:nvSpPr>
        <dsp:cNvPr id="0" name=""/>
        <dsp:cNvSpPr/>
      </dsp:nvSpPr>
      <dsp:spPr>
        <a:xfrm>
          <a:off x="0" y="2609087"/>
          <a:ext cx="7621361" cy="86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kern="1200" smtClean="0">
                  <a:latin typeface="Cambria Math" panose="02040503050406030204" pitchFamily="18" charset="0"/>
                </a:rPr>
                <m:t>∃</m:t>
              </m:r>
            </m:oMath>
          </a14:m>
          <a:r>
            <a:rPr lang="en-US" sz="2400" kern="1200" dirty="0"/>
            <a:t> Protocols that use high-dimensional states </a:t>
          </a:r>
          <a:r>
            <a:rPr lang="en-US" sz="2400" i="0" kern="1200" dirty="0">
              <a:solidFill>
                <a:schemeClr val="tx1"/>
              </a:solidFill>
            </a:rPr>
            <a:t>[8]</a:t>
          </a:r>
          <a:endParaRPr lang="el-GR" sz="2400" kern="1200" dirty="0"/>
        </a:p>
      </dsp:txBody>
      <dsp:txXfrm>
        <a:off x="0" y="2609087"/>
        <a:ext cx="7621361" cy="869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41686-0C99-4BC1-BB4E-D12E6603C533}">
      <dsp:nvSpPr>
        <dsp:cNvPr id="0" name=""/>
        <dsp:cNvSpPr/>
      </dsp:nvSpPr>
      <dsp:spPr>
        <a:xfrm>
          <a:off x="0" y="1142"/>
          <a:ext cx="8580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8284D7-7093-4FDF-96F8-39955E7049E2}">
      <dsp:nvSpPr>
        <dsp:cNvPr id="0" name=""/>
        <dsp:cNvSpPr/>
      </dsp:nvSpPr>
      <dsp:spPr>
        <a:xfrm>
          <a:off x="0" y="0"/>
          <a:ext cx="8580801" cy="82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Semi-Quantum 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Secret Sharing</a:t>
          </a:r>
          <a:r>
            <a:rPr lang="en-US" sz="2400" kern="1200" dirty="0">
              <a:solidFill>
                <a:schemeClr val="tx1"/>
              </a:solidFill>
            </a:rPr>
            <a:t> (SQSS) with a quantum dealer [11]</a:t>
          </a:r>
          <a:endParaRPr lang="el-GR" sz="2400" kern="1200" dirty="0">
            <a:solidFill>
              <a:schemeClr val="tx1"/>
            </a:solidFill>
          </a:endParaRPr>
        </a:p>
      </dsp:txBody>
      <dsp:txXfrm>
        <a:off x="0" y="0"/>
        <a:ext cx="8580801" cy="820239"/>
      </dsp:txXfrm>
    </dsp:sp>
    <dsp:sp modelId="{FF9C9DDD-14C0-49B4-801A-DC72A00EBFF2}">
      <dsp:nvSpPr>
        <dsp:cNvPr id="0" name=""/>
        <dsp:cNvSpPr/>
      </dsp:nvSpPr>
      <dsp:spPr>
        <a:xfrm>
          <a:off x="0" y="821381"/>
          <a:ext cx="8580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594DC5-0FB4-4888-B5BC-633A6DCB52CC}">
      <dsp:nvSpPr>
        <dsp:cNvPr id="0" name=""/>
        <dsp:cNvSpPr/>
      </dsp:nvSpPr>
      <dsp:spPr>
        <a:xfrm>
          <a:off x="0" y="821381"/>
          <a:ext cx="8572421" cy="116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Semi-Quantum 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Secure Direct Communication</a:t>
          </a:r>
          <a:r>
            <a:rPr lang="en-US" sz="2400" kern="1200" dirty="0"/>
            <a:t> (SQSDC) </a:t>
          </a:r>
          <a:r>
            <a:rPr lang="en-US" sz="2400" kern="1200" dirty="0">
              <a:solidFill>
                <a:schemeClr val="tx1"/>
              </a:solidFill>
            </a:rPr>
            <a:t>[12]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Semi-Quantum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 Quantum Dialog </a:t>
          </a:r>
          <a:r>
            <a:rPr lang="en-US" sz="2400" kern="1200" dirty="0">
              <a:solidFill>
                <a:schemeClr val="tx1"/>
              </a:solidFill>
            </a:rPr>
            <a:t>[13]</a:t>
          </a:r>
          <a:endParaRPr lang="en-US" sz="24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821381"/>
        <a:ext cx="8572421" cy="1166692"/>
      </dsp:txXfrm>
    </dsp:sp>
    <dsp:sp modelId="{7F176D38-EA7A-4F7D-9DA3-E465379EBE8F}">
      <dsp:nvSpPr>
        <dsp:cNvPr id="0" name=""/>
        <dsp:cNvSpPr/>
      </dsp:nvSpPr>
      <dsp:spPr>
        <a:xfrm>
          <a:off x="0" y="1988074"/>
          <a:ext cx="8580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543A7-34C9-47D5-BDD3-0D5D87A850FA}">
      <dsp:nvSpPr>
        <dsp:cNvPr id="0" name=""/>
        <dsp:cNvSpPr/>
      </dsp:nvSpPr>
      <dsp:spPr>
        <a:xfrm>
          <a:off x="0" y="1988074"/>
          <a:ext cx="8580801" cy="82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Semi-Quantum protocols for 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Identity Verification </a:t>
          </a:r>
          <a:r>
            <a:rPr lang="en-US" sz="2400" kern="1200" dirty="0">
              <a:solidFill>
                <a:schemeClr val="tx1"/>
              </a:solidFill>
            </a:rPr>
            <a:t>[14]</a:t>
          </a:r>
          <a:endParaRPr lang="el-GR" sz="24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988074"/>
        <a:ext cx="8580801" cy="820239"/>
      </dsp:txXfrm>
    </dsp:sp>
    <dsp:sp modelId="{29258488-7F0F-42B0-A73F-A3F621BC6313}">
      <dsp:nvSpPr>
        <dsp:cNvPr id="0" name=""/>
        <dsp:cNvSpPr/>
      </dsp:nvSpPr>
      <dsp:spPr>
        <a:xfrm>
          <a:off x="0" y="2808313"/>
          <a:ext cx="8580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CA517C-A18F-4E61-8F89-CFD3DE5F2895}">
      <dsp:nvSpPr>
        <dsp:cNvPr id="0" name=""/>
        <dsp:cNvSpPr/>
      </dsp:nvSpPr>
      <dsp:spPr>
        <a:xfrm>
          <a:off x="0" y="2808313"/>
          <a:ext cx="8580801" cy="82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Semi-Quantum 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Random Number Generation </a:t>
          </a:r>
          <a:r>
            <a:rPr lang="en-US" sz="2400" kern="1200" dirty="0">
              <a:solidFill>
                <a:schemeClr val="tx1"/>
              </a:solidFill>
            </a:rPr>
            <a:t>[15]</a:t>
          </a:r>
          <a:endParaRPr lang="el-GR" sz="24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808313"/>
        <a:ext cx="8580801" cy="820239"/>
      </dsp:txXfrm>
    </dsp:sp>
    <dsp:sp modelId="{A5E1CC08-3D4D-40D8-89DC-D196299BE385}">
      <dsp:nvSpPr>
        <dsp:cNvPr id="0" name=""/>
        <dsp:cNvSpPr/>
      </dsp:nvSpPr>
      <dsp:spPr>
        <a:xfrm>
          <a:off x="0" y="3628553"/>
          <a:ext cx="8580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663F60-BC13-4DB0-895C-F142031A7ABD}">
      <dsp:nvSpPr>
        <dsp:cNvPr id="0" name=""/>
        <dsp:cNvSpPr/>
      </dsp:nvSpPr>
      <dsp:spPr>
        <a:xfrm>
          <a:off x="0" y="3628553"/>
          <a:ext cx="8580801" cy="82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Semi-Quantum 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Copy Protection </a:t>
          </a:r>
          <a:r>
            <a:rPr lang="en-US" sz="2400" kern="1200" dirty="0">
              <a:solidFill>
                <a:schemeClr val="tx1"/>
              </a:solidFill>
            </a:rPr>
            <a:t>[16]</a:t>
          </a:r>
          <a:endParaRPr lang="el-GR" sz="24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628553"/>
        <a:ext cx="8580801" cy="820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FD33F-A094-452C-BE69-58DB75AB5DB7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94270-AB60-41F3-809F-BC6C0D22EE10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18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l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0010C-C41A-46B1-89B9-BA373F931A2F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3300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Έχουμε πάλι τις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ίδιες βάσεις με αυτές από το </a:t>
            </a:r>
            <a:r>
              <a:rPr lang="en-US" b="0" i="1" u="sng" dirty="0">
                <a:solidFill>
                  <a:srgbClr val="374151"/>
                </a:solidFill>
                <a:effectLst/>
                <a:latin typeface="Söhne"/>
              </a:rPr>
              <a:t>BB84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και ξεκινάμε με την Αλίκη που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προετοιμάζει τυχαία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μια από τα τέσσερα καταστάσεις και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στέλνει το </a:t>
            </a:r>
            <a:r>
              <a:rPr lang="en-US" b="0" i="1" u="sng" dirty="0">
                <a:solidFill>
                  <a:srgbClr val="374151"/>
                </a:solidFill>
                <a:effectLst/>
                <a:latin typeface="Söhne"/>
              </a:rPr>
              <a:t>qubit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στον B.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 B επιλέγει είτε να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Measure and Resend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, είτε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Reflect</a:t>
            </a:r>
            <a:r>
              <a:rPr lang="el-G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 A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μετρά το επιστρεφόμενο </a:t>
            </a:r>
            <a:r>
              <a:rPr lang="en-US" b="0" i="1" u="sng" dirty="0">
                <a:solidFill>
                  <a:srgbClr val="374151"/>
                </a:solidFill>
                <a:effectLst/>
                <a:latin typeface="Söhne"/>
              </a:rPr>
              <a:t>qubit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με την </a:t>
            </a:r>
            <a:r>
              <a:rPr lang="el-GR" b="1" i="0" dirty="0">
                <a:solidFill>
                  <a:srgbClr val="374151"/>
                </a:solidFill>
                <a:effectLst/>
                <a:latin typeface="Söhne"/>
              </a:rPr>
              <a:t>ίδια βάση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που χρησιμοποίησε αρχικά (Z ή X).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 A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αποκαλύπτει την επιλογή της βάσης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της, και ο B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αποκαλύπτει την επιλογή της λειτουργίας του</a:t>
            </a:r>
            <a:r>
              <a:rPr lang="el-GR" b="0" i="0" u="non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l-GR" b="1" i="0" u="none" dirty="0">
                <a:solidFill>
                  <a:srgbClr val="374151"/>
                </a:solidFill>
                <a:effectLst/>
                <a:latin typeface="Söhne"/>
              </a:rPr>
              <a:t>ΜΕΣΩ ΕΝΌΣ ΚΛΑΣΣΙΚΟΥ </a:t>
            </a:r>
            <a:r>
              <a:rPr lang="en-US" b="1" i="0" u="none" dirty="0">
                <a:solidFill>
                  <a:srgbClr val="374151"/>
                </a:solidFill>
                <a:effectLst/>
                <a:latin typeface="Söhne"/>
              </a:rPr>
              <a:t>AUTHENTICATED CHANNEL (</a:t>
            </a:r>
            <a:r>
              <a:rPr lang="el-GR" b="1" i="0" u="none" dirty="0">
                <a:solidFill>
                  <a:srgbClr val="374151"/>
                </a:solidFill>
                <a:effectLst/>
                <a:latin typeface="Söhne"/>
              </a:rPr>
              <a:t>ΌΧΙ ΣΤΗΝ ΕΙΚΟΝΑ)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Τα αποτελέσματα των μετρήσεων και οι αρχικές προετοιμασίες των καταστάσεων παραμένουν μυστικά.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 algn="l">
              <a:buFont typeface="+mj-lt"/>
              <a:buAutoNum type="arabicPeriod" startAt="5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Εάν ο A έστειλε ένα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qubit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στη </a:t>
            </a:r>
            <a:r>
              <a:rPr lang="el-GR" b="1" i="0" dirty="0">
                <a:solidFill>
                  <a:srgbClr val="374151"/>
                </a:solidFill>
                <a:effectLst/>
                <a:latin typeface="Söhne"/>
              </a:rPr>
              <a:t>βάση Z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και ο B επέλεξε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Measure and Resend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, αυτός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ο γύρος μπορεί να χρησιμοποιηθεί για τον αρχικό κλειδί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Οι άλλες επαναλήψεις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, μαζί με ένα τυχαίο δείγμα από επαναλήψεις του αρχικού κλειδιού,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χρησιμοποιούνται για τον προσδιορισμό των ποσοστών σφάλματος του κβαντικού καναλιού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endParaRPr lang="el-G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Αποδεικνύεται ότι το πρωτόκολλο είναι </a:t>
            </a:r>
            <a:r>
              <a:rPr lang="en-US" dirty="0"/>
              <a:t>robust </a:t>
            </a:r>
            <a:r>
              <a:rPr lang="el-GR" dirty="0"/>
              <a:t>και θα προσπεράσω αυτά που γράφω σχετικά με το τι θα μπορούσε να κάνει η Αλίκη.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l-GR" dirty="0"/>
              <a:t>και γενικά σαν αυτό δημιουργήθηκαν κι άλλα, καθώς και πρωτόκολλα που χρησιμοποιούν </a:t>
            </a:r>
            <a:r>
              <a:rPr lang="en-US" dirty="0"/>
              <a:t>entanglement.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77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Αλλά μια νέα κατεύθυνση και χρησιμότητα του κλάδου φάνηκε με την εξής σκέψη..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Ρίξαμε τις δυνατότητες του Μπομπ και έχουμε πάλι ένα </a:t>
            </a:r>
            <a:r>
              <a:rPr lang="en-US" dirty="0"/>
              <a:t>robust </a:t>
            </a:r>
            <a:r>
              <a:rPr lang="el-GR" dirty="0"/>
              <a:t>σχήμα, παραμένει αυτό το ίδιο αν σε κάποιο πρωτόκολλο μειώσουμε τις δυνατότητες της Αλίκης??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Ναι, και στις οθόνες σας βλέπετε ένα </a:t>
            </a:r>
            <a:r>
              <a:rPr lang="en-US" dirty="0"/>
              <a:t>completely robust </a:t>
            </a:r>
            <a:r>
              <a:rPr lang="el-GR" dirty="0"/>
              <a:t>πρωτόκολλο με ασφάλεια που μπορεί να συγκριθεί με πλήρως κβαντικά πρωτόκολλα, και αυτό απαιτεί από την Αλίκη να προετοιμάσει και να στείλει μόνο μια κβαντική κατάσταση.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 A προετοιμάζει ένα μοναδικό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κβιτίο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στην κατάσταση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j+i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και το στέλνει στον B.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 B τυχαία επιλέγει να Μετρήσει και Να Αποστείλει ξανά το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κβιτίο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ή να Αντανακλά το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κβιτίο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, καταγράφοντας την επιλογή του και, εφόσον ισχύει, το αποτέλεσμα της μέτρησης.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 A τυχαία επιλέγει να μετρήσει το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κβιτίο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στη βάση Z ή X.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Οι χρήστες A και B αποκαλύπτουν τις επιλογές τους. Εάν ο B επέλεξε να Μετρήσει και Να Αποστείλει και ο A επέλεξε να μετρήσει στη βάση Z, τότε μοιράζονται ένα συσχετισμένο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bit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που θα χρησιμοποιηθεί για το αρχικό κλειδί. Εάν ο B επέλεξε να Αντανακλά και ο A επέλεξε να μετρήσει στη βάση X, τότε πρέπει επίσης να μοιραστούν ένα συσχετισμένο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bit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7873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Εδώ αναφέρω την ύπαρξη πρωτόκολλων με διαφορετικές απλοποιήσεις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186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Και εδώ αναφέρω ότι έχουν επινοηθεί και ημικβαντικά πρωτόκολλα με πολλούς χρήστες, όπου μόνο ο κεντρικός είναι </a:t>
            </a:r>
            <a:r>
              <a:rPr lang="en-US" dirty="0"/>
              <a:t>quantum capable </a:t>
            </a:r>
            <a:r>
              <a:rPr lang="el-GR" dirty="0"/>
              <a:t>και οι άλλοι όχι,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Ανάλογα με το αν είναι εμπιστεύσιμος ο κεντρικός χρήστης ή όχι, έχουμε τα ανάλογα πρωτόκολλα.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757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12+ λεπτά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Αυτά σχετικά με ημικβαντικά πρωτόκολλα διανομής κλειδιού, θα αναφέρω και μερικές ακόμα επεκτάσεις σε διαφορετικά </a:t>
            </a:r>
            <a:r>
              <a:rPr lang="en-US" dirty="0"/>
              <a:t>applications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1749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LMRoman9-Regular"/>
              </a:rPr>
              <a:t>Copy Protection</a:t>
            </a:r>
            <a:r>
              <a:rPr lang="en-US" sz="1800" b="0" i="0" u="none" strike="noStrike" baseline="0" dirty="0">
                <a:latin typeface="LMRoman9-Regular"/>
              </a:rPr>
              <a:t>: which is a quantum primitive that allows a program to be evaluated, but not copied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0358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Τέλος, θα κλείσω απλά αναφέροντας ότι αυτός ο τομέας ενώ θεωρητικά, όπως είδατε έχει αρκετά αποτελέσματα,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Στην πράξη είναι πολύ λίγα αυτά που έχουν υλοποιηθεί στην πράξη.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8221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Οι λόγοι που υπάρχει δυσκολία σε αυτό το κομμάτι είναι …..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Το πρώτο πρωτόκολλο που είναι </a:t>
            </a:r>
            <a:r>
              <a:rPr lang="en-US" dirty="0"/>
              <a:t>feasible </a:t>
            </a:r>
            <a:r>
              <a:rPr lang="el-GR" dirty="0"/>
              <a:t>να γίνει πειραματικά είναι το </a:t>
            </a:r>
            <a:r>
              <a:rPr lang="en-US" dirty="0"/>
              <a:t>Mirror protocol, </a:t>
            </a:r>
            <a:r>
              <a:rPr lang="el-GR" dirty="0"/>
              <a:t>το οποίο λύνει το </a:t>
            </a:r>
            <a:r>
              <a:rPr lang="en-US" dirty="0"/>
              <a:t>2o challenge </a:t>
            </a:r>
            <a:r>
              <a:rPr lang="el-GR" dirty="0"/>
              <a:t>χρησιμοποιώντας ελεγχόμενους καθρέφτες.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4420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9054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l-GR" dirty="0" err="1"/>
              <a:t>αυθεντικο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09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Πριν όμως σας μιλήσω για την Ήμικβαντική Κρυπτογραφία, </a:t>
            </a:r>
            <a:r>
              <a:rPr lang="el-GR" i="1" u="sng" dirty="0"/>
              <a:t>πρώτα θα αναφέρω μερικές βασικές έννοιες</a:t>
            </a:r>
            <a:r>
              <a:rPr lang="el-GR" dirty="0"/>
              <a:t> για την Κβαντική Διανομή Κλειδιού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i="1" u="sng" dirty="0"/>
              <a:t>Σαν υπενθύμιση περισσότερο</a:t>
            </a:r>
            <a:r>
              <a:rPr lang="el-GR" dirty="0"/>
              <a:t> καθώς τα έχουμε δει και στο μάθημα μέχρι ένα σημείο..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3308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l-GR" dirty="0" err="1"/>
              <a:t>αυθεντικο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5081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l-GR" dirty="0" err="1"/>
              <a:t>αυθεντικο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018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964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Ξεκινάμε με τα βασικά, έχουμε </a:t>
            </a:r>
            <a:r>
              <a:rPr lang="el-GR" i="1" u="sng" dirty="0"/>
              <a:t>δύο χρήστες</a:t>
            </a:r>
            <a:r>
              <a:rPr lang="el-GR" dirty="0"/>
              <a:t> την Αλίκη και τον Μπομπ οι οποίοι μπορούν να επικοινωνήσουν μέσω από ένα </a:t>
            </a:r>
            <a:r>
              <a:rPr lang="el-GR" b="1" i="0" dirty="0"/>
              <a:t>κβαντικό</a:t>
            </a:r>
            <a:r>
              <a:rPr lang="el-GR" dirty="0"/>
              <a:t> και ένα </a:t>
            </a:r>
            <a:r>
              <a:rPr lang="el-GR" b="1" dirty="0"/>
              <a:t>κλασσικό κανάλι</a:t>
            </a:r>
            <a:r>
              <a:rPr lang="el-GR" dirty="0"/>
              <a:t>, τα οποία είναι </a:t>
            </a:r>
            <a:r>
              <a:rPr lang="el-GR" u="sng" dirty="0"/>
              <a:t>μη-ασφαλή</a:t>
            </a:r>
            <a:r>
              <a:rPr lang="el-GR" dirty="0"/>
              <a:t>, δηλαδή μπορεί να </a:t>
            </a:r>
            <a:r>
              <a:rPr lang="el-GR" i="1" u="sng" dirty="0"/>
              <a:t>γίνουν υποκλοπές</a:t>
            </a:r>
            <a:r>
              <a:rPr lang="el-GR" dirty="0"/>
              <a:t> από κάποια </a:t>
            </a:r>
            <a:r>
              <a:rPr lang="en-US" dirty="0"/>
              <a:t>Eve.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Σκοπός τους </a:t>
            </a:r>
            <a:r>
              <a:rPr lang="el-GR" i="1" u="sng" dirty="0"/>
              <a:t>να δημιουργήσουν ένα κοινό κλειδί</a:t>
            </a:r>
            <a:r>
              <a:rPr lang="el-GR" dirty="0"/>
              <a:t> το οποίο θα χρησιμοποιηθεί για να ξεκινήσουν έπειτα </a:t>
            </a:r>
            <a:r>
              <a:rPr lang="el-GR" i="1" u="sng" dirty="0"/>
              <a:t>ασφαλή κρυπτογραφημένη επικοινωνία</a:t>
            </a:r>
            <a:r>
              <a:rPr lang="el-G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Πάμε τώρα στα πιο τεχνικά, αυτό που θα περιγράψω τώρα είναι ένα </a:t>
            </a:r>
            <a:r>
              <a:rPr lang="el-GR" b="1" dirty="0"/>
              <a:t>πρωτόκολλο </a:t>
            </a:r>
            <a:r>
              <a:rPr lang="en-US" b="1" dirty="0"/>
              <a:t>Prepare and Measure</a:t>
            </a:r>
            <a:r>
              <a:rPr lang="el-GR" dirty="0"/>
              <a:t>, συγκεκριμένα το </a:t>
            </a:r>
            <a:r>
              <a:rPr lang="en-US" b="1" dirty="0"/>
              <a:t>BB84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Bennet &amp; Brassard </a:t>
            </a:r>
            <a:r>
              <a:rPr lang="el-GR" dirty="0"/>
              <a:t>το οποίο ήταν το </a:t>
            </a:r>
            <a:r>
              <a:rPr lang="el-GR" i="1" u="sng" dirty="0"/>
              <a:t>πρώτο του είδους του</a:t>
            </a:r>
            <a:r>
              <a:rPr lang="el-GR" dirty="0"/>
              <a:t> και </a:t>
            </a:r>
            <a:r>
              <a:rPr lang="el-GR" i="1" u="sng" dirty="0"/>
              <a:t>εκμεταλλεύεται τις ιδιότητες του πολωμένου φωτός</a:t>
            </a:r>
            <a:r>
              <a:rPr lang="el-G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Σε αυτό </a:t>
            </a:r>
            <a:r>
              <a:rPr lang="el-GR" i="1" u="sng" dirty="0"/>
              <a:t>κάθε χρήστης μπορεί να ετοιμάσει </a:t>
            </a:r>
            <a:r>
              <a:rPr lang="en-US" i="1" u="sng" dirty="0"/>
              <a:t>qubits </a:t>
            </a:r>
            <a:r>
              <a:rPr lang="el-GR" i="1" u="sng" dirty="0"/>
              <a:t>με 2 βάσεις</a:t>
            </a:r>
            <a:r>
              <a:rPr lang="el-GR" dirty="0"/>
              <a:t>, την {κετ0,κετ1} και την {</a:t>
            </a:r>
            <a:r>
              <a:rPr lang="en-US" dirty="0" err="1"/>
              <a:t>ket</a:t>
            </a:r>
            <a:r>
              <a:rPr lang="en-US" dirty="0"/>
              <a:t>+,</a:t>
            </a:r>
            <a:r>
              <a:rPr lang="en-US" dirty="0" err="1"/>
              <a:t>ket</a:t>
            </a:r>
            <a:r>
              <a:rPr lang="en-US" dirty="0"/>
              <a:t>-}</a:t>
            </a:r>
            <a:r>
              <a:rPr lang="el-GR" dirty="0"/>
              <a:t> σε μια από τις </a:t>
            </a:r>
            <a:r>
              <a:rPr lang="el-GR" i="1" u="sng" dirty="0"/>
              <a:t>4 καταστάσεις</a:t>
            </a:r>
            <a:r>
              <a:rPr lang="el-GR" dirty="0"/>
              <a:t> που φαίνονται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Φανταστείτε λοιπόν ότι μια βάση μου είναι να παίρνω τα </a:t>
            </a:r>
            <a:r>
              <a:rPr lang="el-GR" b="1" dirty="0"/>
              <a:t>φίλτρα στις 0 και στις 90 μοίρες</a:t>
            </a:r>
            <a:r>
              <a:rPr lang="el-GR" dirty="0"/>
              <a:t> και η άλλη μου βάση είναι να παίρνω αυτό που λέμε </a:t>
            </a:r>
            <a:r>
              <a:rPr lang="el-GR" i="1" u="sng" dirty="0"/>
              <a:t>αριστερόστροφα και δεξιόστροφα πολωμένο φως</a:t>
            </a:r>
            <a:r>
              <a:rPr lang="el-GR" dirty="0"/>
              <a:t>, δηλαδή στις </a:t>
            </a:r>
            <a:r>
              <a:rPr lang="el-GR" b="1" dirty="0"/>
              <a:t>45 και στις -45 μοίρες</a:t>
            </a:r>
            <a:r>
              <a:rPr lang="el-G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Αυτές είναι δύο βάσεις οι οποίες δίνουν </a:t>
            </a:r>
            <a:r>
              <a:rPr lang="el-GR" i="1" u="sng" dirty="0"/>
              <a:t>διαφορετικές και ασύμβατες περιγραφές του ίδιου συστήματος</a:t>
            </a:r>
            <a:r>
              <a:rPr lang="en-US" dirty="0"/>
              <a:t>.</a:t>
            </a: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Αν μετρήσω παίρνοντας δύο </a:t>
            </a:r>
            <a:r>
              <a:rPr lang="el-GR" b="1" dirty="0"/>
              <a:t>πολωσίμετρα</a:t>
            </a:r>
            <a:r>
              <a:rPr lang="el-GR" dirty="0"/>
              <a:t> στις 0 και στις 90 μοίρες, θα πάρω </a:t>
            </a:r>
            <a:r>
              <a:rPr lang="el-GR" i="1" u="sng" dirty="0"/>
              <a:t>διαφορετικά αποτελέσματα</a:t>
            </a:r>
            <a:r>
              <a:rPr lang="el-GR" dirty="0"/>
              <a:t> απ’ ότι αν το μετρήσω στις -45 και 45.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Όταν χρησιμοποιώ </a:t>
            </a:r>
            <a:r>
              <a:rPr lang="el-GR" b="1" dirty="0"/>
              <a:t>ίδια βάση </a:t>
            </a:r>
            <a:r>
              <a:rPr lang="el-GR" dirty="0"/>
              <a:t>στην προετοιμασία και ίδια βάση στην μέτρηση, έχω </a:t>
            </a:r>
            <a:r>
              <a:rPr lang="el-GR" b="1" dirty="0"/>
              <a:t>βεβαιότητα στο αποτέλεσμα</a:t>
            </a:r>
            <a:r>
              <a:rPr lang="el-GR" dirty="0"/>
              <a:t> μου.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Ενώ, αν είναι </a:t>
            </a:r>
            <a:r>
              <a:rPr lang="el-GR" b="1" dirty="0"/>
              <a:t>διαφορετικές </a:t>
            </a:r>
            <a:r>
              <a:rPr lang="el-GR" dirty="0"/>
              <a:t>τότε έχουμε </a:t>
            </a:r>
            <a:r>
              <a:rPr lang="en-US" b="1" dirty="0"/>
              <a:t>pure randomness</a:t>
            </a:r>
            <a:r>
              <a:rPr lang="en-US" dirty="0"/>
              <a:t>, </a:t>
            </a:r>
            <a:r>
              <a:rPr lang="el-GR" dirty="0"/>
              <a:t>50% πιθανότητα σε κάθε ενδεχόμενο.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Οπότε για το πρωτόκολλο, </a:t>
            </a:r>
            <a:r>
              <a:rPr lang="el-GR" i="1" u="sng" dirty="0"/>
              <a:t>ετοιμάζει η Αλίκη τυχαία κάθε φορά μια από τις τέσσερις καταστάσεις </a:t>
            </a:r>
            <a:r>
              <a:rPr lang="el-GR" dirty="0"/>
              <a:t>και στέλνει μέσω του κβαντικού καναλιού στον Μπομπ, όπου </a:t>
            </a:r>
            <a:r>
              <a:rPr lang="el-GR" i="1" u="sng" dirty="0"/>
              <a:t>κάνει κάποια μέτρηση πάνω στα </a:t>
            </a:r>
            <a:r>
              <a:rPr lang="en-US" i="1" u="sng" dirty="0"/>
              <a:t>qubits</a:t>
            </a:r>
            <a:r>
              <a:rPr lang="el-GR" dirty="0"/>
              <a:t> χρησιμοποιώντας </a:t>
            </a:r>
            <a:r>
              <a:rPr lang="el-GR" i="1" u="sng" dirty="0"/>
              <a:t>μια απ’ τις δύο βάσεις τυχαία</a:t>
            </a:r>
            <a:r>
              <a:rPr lang="el-G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Έπειτα, μετά από κάποιο </a:t>
            </a:r>
            <a:r>
              <a:rPr lang="en-US" dirty="0"/>
              <a:t>N </a:t>
            </a:r>
            <a:r>
              <a:rPr lang="el-GR" dirty="0"/>
              <a:t>αριθμό φορών που έχει γίνει αυτό, </a:t>
            </a:r>
            <a:r>
              <a:rPr lang="el-GR" i="1" u="sng" dirty="0"/>
              <a:t>ανακοινώνουν ποιες βάσεις </a:t>
            </a:r>
            <a:r>
              <a:rPr lang="el-GR" dirty="0"/>
              <a:t>χρησιμοποιήσαν κάθε φορά μέσω του κλασσικού καναλιού.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Για όσα </a:t>
            </a:r>
            <a:r>
              <a:rPr lang="en-US" dirty="0"/>
              <a:t>qubits </a:t>
            </a:r>
            <a:r>
              <a:rPr lang="el-GR" dirty="0"/>
              <a:t>χρησιμοποιήσαν την </a:t>
            </a:r>
            <a:r>
              <a:rPr lang="el-GR" b="1" dirty="0"/>
              <a:t>ίδια βάση, </a:t>
            </a:r>
            <a:r>
              <a:rPr lang="el-GR" dirty="0"/>
              <a:t>κρατάνε το αντίστοιχο </a:t>
            </a:r>
            <a:r>
              <a:rPr lang="el-GR" b="1" dirty="0"/>
              <a:t>ψηφίο</a:t>
            </a:r>
            <a:r>
              <a:rPr lang="el-GR" dirty="0"/>
              <a:t> και τελικά έχουν ο καθένας δύο </a:t>
            </a:r>
            <a:r>
              <a:rPr lang="en-US" i="1" u="sng" dirty="0"/>
              <a:t>partially correlated </a:t>
            </a:r>
            <a:r>
              <a:rPr lang="el-GR" i="1" u="sng" dirty="0"/>
              <a:t>κλειδιά </a:t>
            </a:r>
            <a:r>
              <a:rPr lang="en-US" i="1" u="sng" dirty="0"/>
              <a:t>K_A </a:t>
            </a:r>
            <a:r>
              <a:rPr lang="el-GR" i="1" u="sng" dirty="0"/>
              <a:t>και </a:t>
            </a:r>
            <a:r>
              <a:rPr lang="en-US" i="1" u="sng" dirty="0"/>
              <a:t>K_B</a:t>
            </a:r>
            <a:r>
              <a:rPr lang="el-GR" i="1" u="sng" dirty="0"/>
              <a:t> </a:t>
            </a:r>
            <a:r>
              <a:rPr lang="el-GR" dirty="0"/>
              <a:t>και λέμε ότι έχουμε το </a:t>
            </a:r>
            <a:r>
              <a:rPr lang="en-US" b="1" i="0" u="none" dirty="0"/>
              <a:t>raw key</a:t>
            </a:r>
            <a:endParaRPr lang="el-GR" b="1" i="0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Αυτά, </a:t>
            </a:r>
            <a:r>
              <a:rPr lang="el-GR" i="1" u="sng" dirty="0"/>
              <a:t>σε  ένα σενάριο που παρεμβάλει κάποια </a:t>
            </a:r>
            <a:r>
              <a:rPr lang="en-US" i="1" u="sng" dirty="0"/>
              <a:t>Eve </a:t>
            </a:r>
            <a:r>
              <a:rPr lang="el-GR" i="1" u="sng" dirty="0"/>
              <a:t>ή απλά υπάρχει θόρυβος</a:t>
            </a:r>
            <a:r>
              <a:rPr lang="el-GR" dirty="0"/>
              <a:t> </a:t>
            </a:r>
            <a:r>
              <a:rPr lang="el-GR" b="1" dirty="0"/>
              <a:t>δεν θα είναι ίδια</a:t>
            </a:r>
            <a:r>
              <a:rPr lang="el-GR" dirty="0"/>
              <a:t> και γι’ αυτό χρειάζεται κάποιο </a:t>
            </a:r>
            <a:r>
              <a:rPr lang="en-US" b="1" i="0" dirty="0"/>
              <a:t>post-processing</a:t>
            </a:r>
            <a:r>
              <a:rPr lang="el-GR" dirty="0"/>
              <a:t> η οποία χρησιμοποιεί ένα </a:t>
            </a:r>
            <a:r>
              <a:rPr lang="el-GR" i="1" u="sng" dirty="0"/>
              <a:t>μέρος των κλειδιών</a:t>
            </a:r>
            <a:r>
              <a:rPr lang="el-GR" dirty="0"/>
              <a:t> τους και ένα </a:t>
            </a:r>
            <a:r>
              <a:rPr lang="el-GR" i="1" u="sng" dirty="0"/>
              <a:t>μέρος των </a:t>
            </a:r>
            <a:r>
              <a:rPr lang="en-US" i="1" u="sng" dirty="0"/>
              <a:t>qubits</a:t>
            </a:r>
            <a:r>
              <a:rPr lang="el-GR" i="1" u="sng" dirty="0"/>
              <a:t> στα οποία είχαν </a:t>
            </a:r>
            <a:r>
              <a:rPr lang="en-US" i="1" u="sng" dirty="0"/>
              <a:t>mismatched measurements</a:t>
            </a:r>
            <a:r>
              <a:rPr lang="en-US" dirty="0"/>
              <a:t>, </a:t>
            </a:r>
            <a:r>
              <a:rPr lang="el-GR" dirty="0"/>
              <a:t>ώστε τελικά να φτάσουν στο τελικό κλειδί.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Τέλος, σχετικά με τις </a:t>
            </a:r>
            <a:r>
              <a:rPr lang="el-GR" b="1" dirty="0"/>
              <a:t>δυνατότητες της </a:t>
            </a:r>
            <a:r>
              <a:rPr lang="en-US" b="1" dirty="0"/>
              <a:t>Eve</a:t>
            </a:r>
            <a:r>
              <a:rPr lang="el-GR" b="1" dirty="0"/>
              <a:t> </a:t>
            </a:r>
            <a:r>
              <a:rPr lang="el-GR" dirty="0"/>
              <a:t>απλά να αναφέρω ότι λόγω </a:t>
            </a:r>
            <a:r>
              <a:rPr lang="en-US" b="1" dirty="0"/>
              <a:t>no cloning theorem </a:t>
            </a:r>
            <a:r>
              <a:rPr lang="el-GR" dirty="0"/>
              <a:t>δεν μπορεί η </a:t>
            </a:r>
            <a:r>
              <a:rPr lang="en-US" dirty="0"/>
              <a:t>Eve </a:t>
            </a:r>
            <a:r>
              <a:rPr lang="el-GR" i="1" u="sng" dirty="0"/>
              <a:t>να αντιγράψει πλήρως την ΑΓΝΩΣΤΗ ΣΕ ΑΥΤΗ κατάσταση των μεταφερόμενων </a:t>
            </a:r>
            <a:r>
              <a:rPr lang="en-US" i="1" u="sng" dirty="0"/>
              <a:t>qubits </a:t>
            </a:r>
            <a:r>
              <a:rPr lang="el-GR" dirty="0"/>
              <a:t>κ να στείλει τις αρχικές στον </a:t>
            </a:r>
            <a:r>
              <a:rPr lang="en-US" dirty="0"/>
              <a:t>Bob, </a:t>
            </a:r>
            <a:r>
              <a:rPr lang="el-GR" dirty="0"/>
              <a:t>άρα για τις επιθέσεις τις μόνο μπορεί </a:t>
            </a:r>
            <a:r>
              <a:rPr lang="el-GR" i="1" u="sng" dirty="0"/>
              <a:t>να μετρήσει</a:t>
            </a:r>
            <a:r>
              <a:rPr lang="el-GR" dirty="0"/>
              <a:t> και </a:t>
            </a:r>
            <a:r>
              <a:rPr lang="el-GR" i="1" u="sng" dirty="0"/>
              <a:t>να χρησιμοποιήσει </a:t>
            </a:r>
            <a:r>
              <a:rPr lang="en-US" i="1" u="sng" dirty="0"/>
              <a:t>unitary transform</a:t>
            </a:r>
            <a:r>
              <a:rPr lang="en-US" dirty="0"/>
              <a:t>, </a:t>
            </a:r>
            <a:r>
              <a:rPr lang="el-GR" dirty="0"/>
              <a:t>τα οποία αποδεικνύεται ότι </a:t>
            </a:r>
            <a:r>
              <a:rPr lang="el-GR" b="1" dirty="0"/>
              <a:t>μπορούν να ανιχνευτούν</a:t>
            </a:r>
            <a:r>
              <a:rPr lang="el-GR" dirty="0"/>
              <a:t> από το πρωτόκολλο και να το σταματήσουν ο </a:t>
            </a:r>
            <a:r>
              <a:rPr lang="en-US" dirty="0"/>
              <a:t>Bob </a:t>
            </a:r>
            <a:r>
              <a:rPr lang="el-GR" dirty="0"/>
              <a:t>και η Αλίκη.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90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Θα αναφέρω και </a:t>
            </a:r>
            <a:r>
              <a:rPr lang="el-GR" i="1" u="sng" dirty="0"/>
              <a:t>δυο έννοιες σχετικές με το πόσο ασφαλές</a:t>
            </a:r>
            <a:r>
              <a:rPr lang="el-GR" dirty="0"/>
              <a:t> είναι ένα τέτοιο πρωτόκολλο.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Μας ενδιαφέρει πρώτα η έννοια του </a:t>
            </a:r>
            <a:r>
              <a:rPr lang="en-US" b="1" dirty="0"/>
              <a:t>noise tolerance</a:t>
            </a:r>
            <a:r>
              <a:rPr lang="en-US" dirty="0"/>
              <a:t>, </a:t>
            </a:r>
            <a:r>
              <a:rPr lang="el-GR" dirty="0"/>
              <a:t>δηλαδή </a:t>
            </a:r>
            <a:r>
              <a:rPr lang="el-GR" b="0" i="1" u="sng" dirty="0"/>
              <a:t>από ποιο ποσοστό </a:t>
            </a:r>
            <a:r>
              <a:rPr lang="en-US" b="0" i="1" u="sng" dirty="0"/>
              <a:t>errors </a:t>
            </a:r>
            <a:r>
              <a:rPr lang="el-GR" b="0" i="1" u="sng" dirty="0"/>
              <a:t>και πάνω το πρωτόκολλο χαρακτηρίζεται μη ασφαλές </a:t>
            </a:r>
            <a:r>
              <a:rPr lang="el-GR" b="0" i="0" u="none" dirty="0"/>
              <a:t>και δεν μπορεί να παραχθεί με ασφαλή τρόπο το κλειδί</a:t>
            </a:r>
            <a:r>
              <a:rPr lang="el-GR" i="0" u="non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Στην πράξη αυτή η έννοια </a:t>
            </a:r>
            <a:r>
              <a:rPr lang="el-GR" b="1" dirty="0"/>
              <a:t>εξαρτάται από</a:t>
            </a:r>
            <a:r>
              <a:rPr lang="el-GR" dirty="0"/>
              <a:t> </a:t>
            </a:r>
            <a:r>
              <a:rPr lang="el-GR" i="1" u="sng" dirty="0"/>
              <a:t>την κατάσταση που υποθέτουμε ότι έχει το κβαντικό κανάλι</a:t>
            </a:r>
            <a:r>
              <a:rPr lang="el-GR" dirty="0"/>
              <a:t> (άλλο είναι να στέλνεις σε </a:t>
            </a:r>
            <a:r>
              <a:rPr lang="en-US" dirty="0"/>
              <a:t>free space </a:t>
            </a:r>
            <a:r>
              <a:rPr lang="el-GR" dirty="0"/>
              <a:t>και άλλο μέσα από οπτικές ίνες)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καθώς και από </a:t>
            </a:r>
            <a:r>
              <a:rPr lang="el-GR" i="1" u="sng" dirty="0"/>
              <a:t>τις υποθέσεις που κάναμε για τις δυνατότητες της </a:t>
            </a:r>
            <a:r>
              <a:rPr lang="en-US" i="1" u="sng" dirty="0"/>
              <a:t>Eve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και επίσης από </a:t>
            </a:r>
            <a:r>
              <a:rPr lang="el-GR" i="1" u="sng" dirty="0"/>
              <a:t>τις τεχνικές που χρησιμοποιούμε για την διόρθωση των σφαλμάτων</a:t>
            </a:r>
            <a:r>
              <a:rPr lang="el-GR" dirty="0"/>
              <a:t> στο </a:t>
            </a:r>
            <a:r>
              <a:rPr lang="en-US" dirty="0"/>
              <a:t>post-processing, </a:t>
            </a:r>
            <a:r>
              <a:rPr lang="el-GR" b="1" dirty="0"/>
              <a:t>και άλλα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b="0" dirty="0"/>
              <a:t>Ακόμη μας ενδιαφέρει η </a:t>
            </a:r>
            <a:r>
              <a:rPr lang="el-GR" b="0" i="1" u="sng" dirty="0"/>
              <a:t>έννοια του </a:t>
            </a:r>
            <a:r>
              <a:rPr lang="en-US" b="0" i="1" u="sng" dirty="0"/>
              <a:t>Robustness</a:t>
            </a:r>
            <a:r>
              <a:rPr lang="en-US" b="0" dirty="0"/>
              <a:t>, </a:t>
            </a:r>
            <a:r>
              <a:rPr lang="el-GR" b="0" dirty="0"/>
              <a:t>με την οποία κατηγοριοποιούμε τα πρωτόκολλα ως εξής</a:t>
            </a:r>
            <a:r>
              <a:rPr lang="en-US" b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b="0" dirty="0"/>
              <a:t>Σ’ ένα </a:t>
            </a:r>
            <a:r>
              <a:rPr lang="en-US" b="1" dirty="0" err="1"/>
              <a:t>completel</a:t>
            </a:r>
            <a:r>
              <a:rPr lang="en-US" b="1" dirty="0"/>
              <a:t> robust</a:t>
            </a:r>
            <a:r>
              <a:rPr lang="en-US" b="0" dirty="0"/>
              <a:t>, </a:t>
            </a:r>
            <a:r>
              <a:rPr lang="el-GR" b="0" dirty="0"/>
              <a:t>για οποιαδήποτε επίθεση της </a:t>
            </a:r>
            <a:r>
              <a:rPr lang="en-US" b="0" dirty="0"/>
              <a:t>Eve </a:t>
            </a:r>
            <a:r>
              <a:rPr lang="el-GR" b="0" dirty="0"/>
              <a:t>με την οποία καταφέρνει να μάθει κάποια μη-μηδενική πληροφορία στο </a:t>
            </a:r>
            <a:r>
              <a:rPr lang="en-US" b="0" dirty="0"/>
              <a:t>raw key, </a:t>
            </a:r>
            <a:r>
              <a:rPr lang="el-GR" b="0" dirty="0"/>
              <a:t>μπορεί να ανιχνευτεί στο κβαντικό κανάλι.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b="0" dirty="0"/>
              <a:t>Σ’ ένα </a:t>
            </a:r>
            <a:r>
              <a:rPr lang="en-US" b="1" dirty="0"/>
              <a:t>partially robust</a:t>
            </a:r>
            <a:r>
              <a:rPr lang="en-US" b="0" dirty="0"/>
              <a:t>, </a:t>
            </a:r>
            <a:r>
              <a:rPr lang="el-GR" b="0" dirty="0"/>
              <a:t>μπορούν κάποιες επιθέσεις να μην ανιχνευτούν αλλά </a:t>
            </a:r>
            <a:r>
              <a:rPr lang="el-GR" b="0" i="1" u="sng" dirty="0"/>
              <a:t>αν μάθει όλο το </a:t>
            </a:r>
            <a:r>
              <a:rPr lang="en-US" b="0" i="1" u="sng" dirty="0"/>
              <a:t>raw key, </a:t>
            </a:r>
            <a:r>
              <a:rPr lang="el-GR" b="0" i="1" u="sng" dirty="0"/>
              <a:t>τότε μπορούν να την κάνουν </a:t>
            </a:r>
            <a:r>
              <a:rPr lang="en-US" b="0" i="1" u="sng" dirty="0"/>
              <a:t>detect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b="0" dirty="0"/>
              <a:t>Τέλος, σ’ ένα </a:t>
            </a:r>
            <a:r>
              <a:rPr lang="en-US" b="1" dirty="0"/>
              <a:t>completely non-robust</a:t>
            </a:r>
            <a:r>
              <a:rPr lang="en-US" b="0" dirty="0"/>
              <a:t>, </a:t>
            </a:r>
            <a:r>
              <a:rPr lang="el-GR" b="0" dirty="0"/>
              <a:t>η </a:t>
            </a:r>
            <a:r>
              <a:rPr lang="en-US" b="0" dirty="0"/>
              <a:t>Eve </a:t>
            </a:r>
            <a:r>
              <a:rPr lang="el-GR" b="0" dirty="0"/>
              <a:t>μπορεί να ανιχνεύσει το </a:t>
            </a:r>
            <a:r>
              <a:rPr lang="en-US" b="0" dirty="0"/>
              <a:t>raw key </a:t>
            </a:r>
            <a:r>
              <a:rPr lang="el-GR" b="0" dirty="0"/>
              <a:t>χωρίς να την καταλάβουν η Αλίκη και ο Μπομπ.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b="0" dirty="0"/>
              <a:t>Έτσι, το </a:t>
            </a:r>
            <a:r>
              <a:rPr lang="en-US" b="0" dirty="0"/>
              <a:t>BB84 </a:t>
            </a:r>
            <a:r>
              <a:rPr lang="el-GR" b="0" dirty="0"/>
              <a:t>που είδαμε είναι </a:t>
            </a:r>
            <a:r>
              <a:rPr lang="en-US" b="0" dirty="0"/>
              <a:t>robust.</a:t>
            </a:r>
            <a:endParaRPr lang="el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24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Τώρα έχουμε ότι χρειαζόμαστε για να συνεχίσουμε και κάνουμε μια τελευταία παρατήρηση..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Στο πρωτόκολλο που είδαμε πριν αλλά και γενικά στα πρωτόκολλα της κβαντικής διανομής κλειδιών οι χρήστες είναι πάντα </a:t>
            </a:r>
            <a:r>
              <a:rPr lang="en-US" dirty="0"/>
              <a:t>quantum capable, </a:t>
            </a:r>
            <a:r>
              <a:rPr lang="el-GR" dirty="0"/>
              <a:t>δηλαδή μπορούν να επηρεάζουν </a:t>
            </a:r>
            <a:r>
              <a:rPr lang="en-US" dirty="0"/>
              <a:t>qubits</a:t>
            </a:r>
            <a:r>
              <a:rPr lang="el-GR" dirty="0"/>
              <a:t> με συγκεκριμένο τρόπο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Για παράδειγμα να μετράνε και να προετοιμάζουν καταστάσεις, σε οποιαδήποτε βάση.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Είναι όμως αυτό απαραίτητη προϋπόθεση για ασφαλή επικοινωνία, δηλαδή να ναι και οι δύο χρήστες </a:t>
            </a:r>
            <a:r>
              <a:rPr lang="en-US" dirty="0"/>
              <a:t>quantum capable</a:t>
            </a:r>
            <a:r>
              <a:rPr lang="el-GR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Πόσο κβαντικό πρέπει να ναι ένα πρωτόκολλο ώστε να πετυχαίνει τα επίπεδα ασφάλειας που ξέρουμε ότι πετυχαίνει η </a:t>
            </a:r>
            <a:r>
              <a:rPr lang="en-US" dirty="0"/>
              <a:t>QKD</a:t>
            </a:r>
            <a:r>
              <a:rPr lang="el-GR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Την ερώτηση αυτή έρχεται να απαντήσει η </a:t>
            </a:r>
            <a:r>
              <a:rPr lang="el-GR" dirty="0" err="1"/>
              <a:t>Ημικβαντική</a:t>
            </a:r>
            <a:r>
              <a:rPr lang="el-GR" dirty="0"/>
              <a:t> Επικοινωνία.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851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Έτσι, θα δούμε μερικά πρωτόκολλα ημικβαντικής διανομής κλειδιού και μετά θα δείξω μερικές επεκτάσεις και θα κλείσω.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306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Πριν ξεκινήσω να δείχνω λεπτομέρειες για το πως μπορεί να δουλέψει αυτό, ας αναφέρω γενικά το γιατί μας ενδιαφέρει, δηλαδή τα πρακτικά πλεονεκτήματα που ωθούν στην έρευνα.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789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Οπότε, τι εννοούμε με το </a:t>
            </a:r>
            <a:r>
              <a:rPr lang="el-GR" dirty="0" err="1"/>
              <a:t>ημικβαντική</a:t>
            </a:r>
            <a:r>
              <a:rPr lang="el-GR" dirty="0"/>
              <a:t> επικοινωνία, </a:t>
            </a:r>
            <a:r>
              <a:rPr lang="el-GR" i="1" u="sng" dirty="0"/>
              <a:t>ποιο είναι το </a:t>
            </a:r>
            <a:r>
              <a:rPr lang="en-US" i="1" u="sng" dirty="0"/>
              <a:t>setup </a:t>
            </a:r>
            <a:r>
              <a:rPr lang="el-GR" i="1" u="sng" dirty="0"/>
              <a:t>μας</a:t>
            </a:r>
            <a:r>
              <a:rPr lang="el-GR" dirty="0"/>
              <a:t>?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Υποθέτουμε λοιπόν για αρχή ότι έχουμε έναν </a:t>
            </a:r>
            <a:r>
              <a:rPr lang="en-US" b="1" dirty="0"/>
              <a:t>quantum capable </a:t>
            </a:r>
            <a:r>
              <a:rPr lang="el-GR" b="1" dirty="0"/>
              <a:t>χρήστη</a:t>
            </a:r>
            <a:r>
              <a:rPr lang="el-GR" dirty="0"/>
              <a:t>, την Αλίκη, η οποία έχει ένα </a:t>
            </a:r>
            <a:r>
              <a:rPr lang="en-US" b="1" dirty="0"/>
              <a:t>two-way </a:t>
            </a:r>
            <a:r>
              <a:rPr lang="el-GR" b="1" dirty="0"/>
              <a:t>κβαντικό κανάλι</a:t>
            </a:r>
            <a:r>
              <a:rPr lang="el-GR" dirty="0"/>
              <a:t> το οποίο ξεκινάει από το εργαστήριο της και γυρνάει πίσω σε αυτή και ο Μπομπ μπορεί να έχει πρόσβαση σ’ ένα κομμάτι του.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Ο Μπομπ είναι αυτό που λέμε </a:t>
            </a:r>
            <a:r>
              <a:rPr lang="en-US" b="1" dirty="0"/>
              <a:t>classical user</a:t>
            </a:r>
            <a:r>
              <a:rPr lang="el-GR" dirty="0"/>
              <a:t> και μπορεί να κάνει </a:t>
            </a:r>
            <a:r>
              <a:rPr lang="el-GR" i="1" u="sng" dirty="0"/>
              <a:t>μόνο συγκεκριμένες</a:t>
            </a:r>
            <a:r>
              <a:rPr lang="en-US" i="1" u="sng" dirty="0"/>
              <a:t> </a:t>
            </a:r>
            <a:r>
              <a:rPr lang="el-GR" i="1" u="sng" dirty="0"/>
              <a:t>διεργασίες</a:t>
            </a:r>
            <a:r>
              <a:rPr lang="el-GR" dirty="0"/>
              <a:t> πάνω στα </a:t>
            </a:r>
            <a:r>
              <a:rPr lang="en-US" dirty="0"/>
              <a:t>qubit </a:t>
            </a:r>
            <a:r>
              <a:rPr lang="el-GR" dirty="0"/>
              <a:t>που θα στέλνει η Αλίκη.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856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l-GR" b="0" u="none" dirty="0">
                    <a:solidFill>
                      <a:srgbClr val="002060"/>
                    </a:solidFill>
                  </a:rPr>
                  <a:t>Ανάλογα το εκάστοτε πρωτόκολλο κάθε φορά ο Μπομπ μπορεί να επιτελέσει </a:t>
                </a:r>
                <a:r>
                  <a:rPr lang="el-GR" b="0" i="1" u="sng" dirty="0">
                    <a:solidFill>
                      <a:srgbClr val="002060"/>
                    </a:solidFill>
                  </a:rPr>
                  <a:t>μερικές μόνο από τις διεργασίε</a:t>
                </a:r>
                <a:r>
                  <a:rPr lang="el-GR" b="0" u="none" dirty="0">
                    <a:solidFill>
                      <a:srgbClr val="002060"/>
                    </a:solidFill>
                  </a:rPr>
                  <a:t>ς που θα αναφέρω τώρα και ανάλογα τον συγγραφέα και σε αυτές μπορούν να προστεθούν καινούργιες.</a:t>
                </a:r>
                <a:endParaRPr lang="en-US" b="0" u="none" dirty="0">
                  <a:solidFill>
                    <a:srgbClr val="002060"/>
                  </a:solidFill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Ø"/>
                </a:pPr>
                <a:endParaRPr lang="en-US" b="1" u="none" dirty="0">
                  <a:solidFill>
                    <a:srgbClr val="002060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b="1" u="none" dirty="0">
                    <a:solidFill>
                      <a:srgbClr val="002060"/>
                    </a:solidFill>
                  </a:rPr>
                  <a:t>Measure</a:t>
                </a:r>
                <a:r>
                  <a:rPr lang="en-US" u="none" dirty="0">
                    <a:solidFill>
                      <a:srgbClr val="002060"/>
                    </a:solidFill>
                  </a:rPr>
                  <a:t> -&gt;</a:t>
                </a:r>
                <a:r>
                  <a:rPr lang="en-US" dirty="0"/>
                  <a:t>Z=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,|</m:t>
                    </m:r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measurement</a:t>
                </a:r>
                <a:endParaRPr lang="el-GR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Measure &amp; Resend </a:t>
                </a:r>
                <a:r>
                  <a:rPr lang="en-US" dirty="0"/>
                  <a:t>-&gt; Z basis measurement &amp; resend result to Alice in Z basis</a:t>
                </a:r>
                <a:endParaRPr lang="el-GR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Reflect</a:t>
                </a:r>
                <a:r>
                  <a:rPr lang="en-US" dirty="0"/>
                  <a:t> -&gt; Reflect the qubit back undisturbed (disconnecting from the channel)</a:t>
                </a:r>
                <a:endParaRPr lang="el-GR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Permute</a:t>
                </a:r>
                <a:r>
                  <a:rPr lang="en-US" dirty="0"/>
                  <a:t> -&gt; Reorder the qubits received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b="1" u="none" dirty="0">
                    <a:solidFill>
                      <a:srgbClr val="002060"/>
                    </a:solidFill>
                  </a:rPr>
                  <a:t>Prepare</a:t>
                </a:r>
                <a:r>
                  <a:rPr lang="en-US" u="none" dirty="0">
                    <a:solidFill>
                      <a:srgbClr val="002060"/>
                    </a:solidFill>
                  </a:rPr>
                  <a:t> -&gt; </a:t>
                </a:r>
                <a:r>
                  <a:rPr lang="en-US" dirty="0"/>
                  <a:t>Prepare a Z basis state and send to Alice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l-GR" dirty="0"/>
                  <a:t>Τώρα θα σας αναφέρω το 1</a:t>
                </a:r>
                <a:r>
                  <a:rPr lang="el-GR" baseline="30000" dirty="0"/>
                  <a:t>ο</a:t>
                </a:r>
                <a:r>
                  <a:rPr lang="el-GR" dirty="0"/>
                  <a:t> πρωτόκολλο του κλάδου, στο οποίο ο Μπομπ μπορεί είτε να κάνει </a:t>
                </a:r>
                <a:r>
                  <a:rPr lang="en-US" b="1" dirty="0"/>
                  <a:t>Measure and Resend</a:t>
                </a:r>
                <a:r>
                  <a:rPr lang="en-US" dirty="0"/>
                  <a:t> </a:t>
                </a:r>
                <a:r>
                  <a:rPr lang="el-GR" dirty="0"/>
                  <a:t>ή </a:t>
                </a:r>
                <a:r>
                  <a:rPr lang="en-US" b="1" dirty="0"/>
                  <a:t>Reflect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lvl="0" indent="-285750">
                  <a:buFont typeface="Wingdings" panose="05000000000000000000" pitchFamily="2" charset="2"/>
                  <a:buChar char="Ø"/>
                </a:pPr>
                <a:r>
                  <a:rPr lang="en-US" u="sng" dirty="0">
                    <a:solidFill>
                      <a:srgbClr val="002060"/>
                    </a:solidFill>
                  </a:rPr>
                  <a:t>Measure</a:t>
                </a:r>
              </a:p>
              <a:p>
                <a:pPr lvl="0"/>
                <a:r>
                  <a:rPr lang="en-US" dirty="0">
                    <a:solidFill>
                      <a:srgbClr val="002060"/>
                    </a:solidFill>
                  </a:rPr>
                  <a:t>      </a:t>
                </a:r>
                <a:r>
                  <a:rPr lang="en-US" dirty="0"/>
                  <a:t>Z=</a:t>
                </a:r>
                <a:r>
                  <a:rPr lang="en-US" i="0">
                    <a:latin typeface="Cambria Math" panose="02040503050406030204" pitchFamily="18" charset="0"/>
                  </a:rPr>
                  <a:t>{├ |├ 0⟩┤┤,|├ ├ 1⟩}</a:t>
                </a:r>
                <a:r>
                  <a:rPr lang="en-US" dirty="0"/>
                  <a:t> basis measurement</a:t>
                </a:r>
              </a:p>
              <a:p>
                <a:pPr marL="285750" lvl="0" indent="-285750">
                  <a:buFont typeface="Wingdings" panose="05000000000000000000" pitchFamily="2" charset="2"/>
                  <a:buChar char="Ø"/>
                </a:pPr>
                <a:r>
                  <a:rPr lang="en-US" u="sng" dirty="0">
                    <a:solidFill>
                      <a:srgbClr val="002060"/>
                    </a:solidFill>
                  </a:rPr>
                  <a:t>Prepare</a:t>
                </a:r>
              </a:p>
              <a:p>
                <a:pPr lvl="0"/>
                <a:r>
                  <a:rPr lang="en-US" dirty="0"/>
                  <a:t>     Prepare a Z basis state and send to Alice</a:t>
                </a:r>
                <a:endParaRPr lang="el-GR" dirty="0"/>
              </a:p>
              <a:p>
                <a:pPr lvl="0">
                  <a:buChar char="•"/>
                </a:pPr>
                <a:r>
                  <a:rPr lang="en-US" dirty="0"/>
                  <a:t>Measure &amp; Resend</a:t>
                </a:r>
                <a:endParaRPr lang="el-GR" dirty="0"/>
              </a:p>
              <a:p>
                <a:pPr lvl="1">
                  <a:buChar char="•"/>
                </a:pPr>
                <a:r>
                  <a:rPr lang="en-US" dirty="0"/>
                  <a:t>Z basis measurement &amp; resend result to Alice in Z basis</a:t>
                </a:r>
                <a:endParaRPr lang="el-GR" dirty="0"/>
              </a:p>
              <a:p>
                <a:pPr lvl="0">
                  <a:buChar char="•"/>
                </a:pPr>
                <a:r>
                  <a:rPr lang="en-US" dirty="0"/>
                  <a:t>Reflect</a:t>
                </a:r>
                <a:endParaRPr lang="el-GR" dirty="0"/>
              </a:p>
              <a:p>
                <a:pPr lvl="1">
                  <a:buChar char="•"/>
                </a:pPr>
                <a:r>
                  <a:rPr lang="en-US" dirty="0"/>
                  <a:t>Reflect the qubit back undisturbed (disconnecting from the channel)</a:t>
                </a:r>
                <a:endParaRPr lang="el-GR" dirty="0"/>
              </a:p>
              <a:p>
                <a:pPr lvl="0">
                  <a:buChar char="•"/>
                </a:pPr>
                <a:r>
                  <a:rPr lang="en-US" dirty="0"/>
                  <a:t>Permute</a:t>
                </a:r>
                <a:endParaRPr lang="el-GR" dirty="0"/>
              </a:p>
              <a:p>
                <a:pPr lvl="1">
                  <a:buChar char="•"/>
                </a:pPr>
                <a:r>
                  <a:rPr lang="en-US" dirty="0"/>
                  <a:t>Reorder the qubits received</a:t>
                </a:r>
                <a:endParaRPr lang="el-G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626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E73988-F6E4-493B-A0E4-72DEBFB9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0495FCB-C7DF-4F1D-9F48-ADA40669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387D030-A065-45FA-97C4-C327A491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B3FEFD-2DCC-49FB-ACAC-E5E208D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9FBB328-758A-49AB-A83B-1D2C326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377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705AF6-F4BA-4467-AAFD-4C2B8D0F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C09D17C-0895-4764-BA1A-0F33444D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041EABE-7FFB-4179-92D7-5F53133A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84BD029-85D4-4FA6-BEB9-A1542C72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21DB161-DD64-4AA2-AC97-5303C056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82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23BC18E-6203-435A-8068-A38DC789C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7755B54-890B-4D34-BF54-C8F2537C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2B1E0A-A7A8-4BCE-97C2-655E6E40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56DF43B-8ECF-4849-A05A-F311DA8A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3214B59-D8C0-4322-AFB0-33E73F5E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64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799718-B012-4393-8BF8-CC5BAA6D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1EAFCE-4F26-4A5E-90D0-802BF83D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18AA5D-55C6-4619-98A5-BA3586AD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1C4F930-74AE-4AC5-8192-44D80D11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FB3BE18-29A3-47AB-8951-F9CAF04F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541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E3865E-C9F2-4BDD-B589-794FCAFF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F7F8526-6C06-49A4-8C0F-74C97FCD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6A12E2E-363C-46D3-8C82-5070C912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D17D19-AC87-4D19-9ABF-EBF064DE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2CB23FA-879E-4B9F-8396-90EC3DF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9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58B72-4058-4670-9F68-8EF1E931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46E3-4192-442B-8281-C6F3ED3B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991C458-5125-4896-BE51-0F9C874AF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518A93E-303C-4368-A839-7405DE15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9E3FB3E-1DE4-4F64-9891-6F4F85D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12FBC5B-8CF4-4B79-9C8E-60535EB9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90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EC5D0E-5FF7-4AB2-AA32-F1E6F244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53DA80E-C254-41B5-97AC-9001FCE8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384E257-3B05-46F0-BAF8-23DAAF87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7AD9D0D-3BB1-41D7-9169-F90BB957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C1BFD20-B17A-4380-A718-5A8A251C7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0CA48E7-FBE3-4804-83CF-28517BEF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9FE0BD8-7AF1-421C-81C6-5D78CF8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3939234-7664-4467-9E9F-0F23B96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80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65F67A-5B00-4AE6-9032-25BC77DB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CCEF4E9-A1CE-4389-8878-79395C94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882A1E2-D5BA-4099-AA8A-0662A254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47BCAE7-2A96-46EB-A07E-F70D202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50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28C03AA-DC76-4EDF-806D-4BE8EC6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1B47777-8432-493D-9858-F8C4A767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860F2D3-74EF-42D1-96A9-921481CE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30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74F21F-58FF-4FE5-8659-102A24CA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03401A-71B3-4FC2-8028-DBDAFA7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D37DCA6-4A3C-4D99-9747-DA135DA7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4F2BA67-292B-48C1-AE31-B51E09C8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557E07E-4ED5-480B-89A1-D5652AF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09CE286-DE24-4155-B20A-21151EB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91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3D7EF-BC4C-4859-88FA-4FA8BC5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0297937-A9C4-48D0-B285-80155BE94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85E7CF0-024F-413E-A678-744F364A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A3AD8C1-E74B-498C-906F-7BBC6A90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E005DA2-146D-4A66-B8D3-30BD103E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F7CE240-4B3A-46C4-9344-AE82DDAC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62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E184B6E-9A5E-471F-8171-5046DF12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1568C94-68AF-4CAF-843D-EFF741C4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1D4DAA-FCD7-4D34-BC57-855399B4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6B-0312-46B9-BADC-C3146E398A8E}" type="datetimeFigureOut">
              <a:rPr lang="el-GR" smtClean="0"/>
              <a:t>3/7/2023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7337131-07C1-4319-B0EF-64A37EA9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3B66F1D-6D9C-4D1E-9C3E-528C21C1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67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28-020-2595-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11128-020-2595-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ck.adobe.com/images/Different-letters%2C-numbers-and-special-symbols%2C-and-silhouette-of-key/480836939?as_campaign=TinEye&amp;as_content=tineye_match&amp;clickref=1011lwVs3jxQ&amp;mv=affiliate&amp;mv2=pz&amp;as_camptype=backlink&amp;as_channel=affiliate&amp;as_source=partnerize&amp;as_campaign=tiney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xc.com/blog/quantum-cryptography-explained/" TargetMode="External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e.wustl.edu/~jain/cse571-07/ftp/quantu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28-020-2595-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8E46A774-3B6F-4381-ADDB-6EC4935F09D5}"/>
              </a:ext>
            </a:extLst>
          </p:cNvPr>
          <p:cNvGrpSpPr/>
          <p:nvPr/>
        </p:nvGrpSpPr>
        <p:grpSpPr>
          <a:xfrm>
            <a:off x="-2" y="2680091"/>
            <a:ext cx="12192000" cy="954107"/>
            <a:chOff x="-125837" y="2951946"/>
            <a:chExt cx="12192000" cy="9541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DE90C5-B638-4342-9142-715907F959F7}"/>
                </a:ext>
              </a:extLst>
            </p:cNvPr>
            <p:cNvSpPr/>
            <p:nvPr/>
          </p:nvSpPr>
          <p:spPr>
            <a:xfrm>
              <a:off x="-125837" y="2951946"/>
              <a:ext cx="12192000" cy="954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38F435-F985-4009-A770-91D078C32EF3}"/>
                </a:ext>
              </a:extLst>
            </p:cNvPr>
            <p:cNvSpPr txBox="1"/>
            <p:nvPr/>
          </p:nvSpPr>
          <p:spPr>
            <a:xfrm>
              <a:off x="1618627" y="3105833"/>
              <a:ext cx="9001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Arial" panose="020B0604020202020204" pitchFamily="34" charset="0"/>
                </a:rPr>
                <a:t>Semi-Quantum Cryptography</a:t>
              </a:r>
              <a:endParaRPr lang="el-GR" sz="5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D28C3B-62C1-4A5C-B15E-AC6B4A490799}"/>
              </a:ext>
            </a:extLst>
          </p:cNvPr>
          <p:cNvSpPr txBox="1"/>
          <p:nvPr/>
        </p:nvSpPr>
        <p:spPr>
          <a:xfrm>
            <a:off x="4307887" y="4577679"/>
            <a:ext cx="35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ΦΛΩΡΙΑΣ ΠΑΠΑΔΟΠΟΥΛΟΣ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0D83B-0E5A-472B-BAFD-21A3B6FCF55D}"/>
              </a:ext>
            </a:extLst>
          </p:cNvPr>
          <p:cNvSpPr txBox="1"/>
          <p:nvPr/>
        </p:nvSpPr>
        <p:spPr>
          <a:xfrm>
            <a:off x="2670699" y="720947"/>
            <a:ext cx="7155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Arial Nova" panose="020B0504020202020204" pitchFamily="34" charset="0"/>
              </a:rPr>
              <a:t>ΑΡΙΣΤΟΤΕΛΕΙΟ ΠΑΝΕΠΙΣΤΗΜΙΟ ΘΕΣΣΑΛΟΝΙΚΗΣ </a:t>
            </a:r>
          </a:p>
          <a:p>
            <a:pPr algn="ctr"/>
            <a:r>
              <a:rPr lang="el-GR" sz="2000" dirty="0">
                <a:latin typeface="Arial Nova" panose="020B0504020202020204" pitchFamily="34" charset="0"/>
              </a:rPr>
              <a:t>ΣΧΟΛΗ ΘΕΤΙΚΩΝ ΕΠΙΣΤΗΜΩΝ </a:t>
            </a:r>
          </a:p>
          <a:p>
            <a:pPr algn="ctr"/>
            <a:r>
              <a:rPr lang="el-GR" sz="2000" dirty="0">
                <a:latin typeface="Arial Nova" panose="020B0504020202020204" pitchFamily="34" charset="0"/>
              </a:rPr>
              <a:t>ΤΜΗΜΑ ΜΑΘΗΜΑΤΙΚΩΝ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F0F8EC-DD5E-4EF4-A56C-DF3E7F65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" b="164"/>
          <a:stretch/>
        </p:blipFill>
        <p:spPr>
          <a:xfrm>
            <a:off x="961981" y="398575"/>
            <a:ext cx="1576800" cy="1571632"/>
          </a:xfrm>
          <a:prstGeom prst="ellipse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E20D3-2CF8-4CA3-8B01-33B43C3F2C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/>
        </p:blipFill>
        <p:spPr>
          <a:xfrm>
            <a:off x="9958020" y="354187"/>
            <a:ext cx="1576799" cy="15716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2439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2796490" y="412888"/>
            <a:ext cx="6599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“QKD Protocol With Classical Bob” [3]</a:t>
            </a:r>
            <a:endParaRPr lang="el-G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5BDE7-92CC-4CB3-B0CE-A08B790B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232" y="1957182"/>
            <a:ext cx="6525536" cy="29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3C55F-A8F8-4698-BB19-CBF5224FB002}"/>
              </a:ext>
            </a:extLst>
          </p:cNvPr>
          <p:cNvSpPr txBox="1"/>
          <p:nvPr/>
        </p:nvSpPr>
        <p:spPr>
          <a:xfrm>
            <a:off x="5525099" y="3198166"/>
            <a:ext cx="61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Eve</a:t>
            </a:r>
            <a:endParaRPr lang="el-GR" sz="2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0EE4-F6BA-467D-A6FD-07BF6834CFA9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834318" y="2835479"/>
            <a:ext cx="1" cy="362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A4031-2CC2-40FE-A2F0-C76A0711F5F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34319" y="3659831"/>
            <a:ext cx="0" cy="3350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CE7FA-861F-4AD6-87FA-CD042EDF2308}"/>
                  </a:ext>
                </a:extLst>
              </p:cNvPr>
              <p:cNvSpPr txBox="1"/>
              <p:nvPr/>
            </p:nvSpPr>
            <p:spPr>
              <a:xfrm>
                <a:off x="5769431" y="2918462"/>
                <a:ext cx="3815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l-GR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CE7FA-861F-4AD6-87FA-CD042EDF2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1" y="2918462"/>
                <a:ext cx="38151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FDA622-E355-47AE-81B6-CE1E200D2DAD}"/>
                  </a:ext>
                </a:extLst>
              </p:cNvPr>
              <p:cNvSpPr txBox="1"/>
              <p:nvPr/>
            </p:nvSpPr>
            <p:spPr>
              <a:xfrm>
                <a:off x="5771547" y="3677925"/>
                <a:ext cx="3793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FDA622-E355-47AE-81B6-CE1E200D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47" y="3677925"/>
                <a:ext cx="37939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83B7352-D089-4872-A732-FB96201CBEA1}"/>
              </a:ext>
            </a:extLst>
          </p:cNvPr>
          <p:cNvSpPr/>
          <p:nvPr/>
        </p:nvSpPr>
        <p:spPr>
          <a:xfrm>
            <a:off x="2487497" y="5428035"/>
            <a:ext cx="7217005" cy="43230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If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Measure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instead of </a:t>
            </a:r>
            <a:r>
              <a:rPr lang="en-US" sz="2400" i="1" dirty="0">
                <a:solidFill>
                  <a:srgbClr val="002060"/>
                </a:solidFill>
              </a:rPr>
              <a:t>Measure and Resend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---&gt;</a:t>
            </a:r>
            <a:r>
              <a:rPr lang="en-US" sz="2400" dirty="0">
                <a:solidFill>
                  <a:srgbClr val="002060"/>
                </a:solidFill>
              </a:rPr>
              <a:t> CNOT </a:t>
            </a:r>
            <a:endParaRPr lang="el-G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1758842" y="412888"/>
            <a:ext cx="867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New Directions in SQKD –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Reducing Requirements</a:t>
            </a:r>
            <a:endParaRPr lang="el-G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A96F50-7B40-406C-9F92-5EBE5BAFA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232" y="1957182"/>
            <a:ext cx="6525536" cy="29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0173A4-A9B9-4011-A282-229F65887A1A}"/>
              </a:ext>
            </a:extLst>
          </p:cNvPr>
          <p:cNvCxnSpPr>
            <a:cxnSpLocks/>
          </p:cNvCxnSpPr>
          <p:nvPr/>
        </p:nvCxnSpPr>
        <p:spPr>
          <a:xfrm flipV="1">
            <a:off x="3467201" y="2818564"/>
            <a:ext cx="289120" cy="1929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B5A80-42FA-4F84-AA87-DB4A9C32ACA6}"/>
              </a:ext>
            </a:extLst>
          </p:cNvPr>
          <p:cNvCxnSpPr>
            <a:cxnSpLocks/>
          </p:cNvCxnSpPr>
          <p:nvPr/>
        </p:nvCxnSpPr>
        <p:spPr>
          <a:xfrm flipV="1">
            <a:off x="3467201" y="2625616"/>
            <a:ext cx="289120" cy="1929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408278-5B6D-4FA5-ACAF-45114F92B9F4}"/>
              </a:ext>
            </a:extLst>
          </p:cNvPr>
          <p:cNvCxnSpPr>
            <a:cxnSpLocks/>
          </p:cNvCxnSpPr>
          <p:nvPr/>
        </p:nvCxnSpPr>
        <p:spPr>
          <a:xfrm flipV="1">
            <a:off x="3082705" y="2625616"/>
            <a:ext cx="289120" cy="1929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33710F-0283-4307-99AD-67741EF9B01C}"/>
              </a:ext>
            </a:extLst>
          </p:cNvPr>
          <p:cNvSpPr/>
          <p:nvPr/>
        </p:nvSpPr>
        <p:spPr>
          <a:xfrm>
            <a:off x="3082705" y="2818701"/>
            <a:ext cx="289120" cy="2600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CCC40D-83BE-45FD-8177-015A2BD2F1B2}"/>
              </a:ext>
            </a:extLst>
          </p:cNvPr>
          <p:cNvSpPr/>
          <p:nvPr/>
        </p:nvSpPr>
        <p:spPr>
          <a:xfrm>
            <a:off x="2487497" y="5338046"/>
            <a:ext cx="7217005" cy="94759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Completely robust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/>
              <a:t> Security properties comparable to fully-quantum</a:t>
            </a:r>
            <a:endParaRPr lang="el-GR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948179-D1B5-4C97-A056-709B43D7AB18}"/>
              </a:ext>
            </a:extLst>
          </p:cNvPr>
          <p:cNvSpPr/>
          <p:nvPr/>
        </p:nvSpPr>
        <p:spPr>
          <a:xfrm>
            <a:off x="4487082" y="1303802"/>
            <a:ext cx="3217833" cy="432301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002060"/>
                </a:solidFill>
              </a:rPr>
              <a:t>Single State SQKD </a:t>
            </a:r>
            <a:r>
              <a:rPr lang="en-US" sz="2400" b="1" dirty="0"/>
              <a:t>[4]</a:t>
            </a:r>
            <a:endParaRPr lang="el-GR" sz="2400" b="1" dirty="0"/>
          </a:p>
        </p:txBody>
      </p:sp>
    </p:spTree>
    <p:extLst>
      <p:ext uri="{BB962C8B-B14F-4D97-AF65-F5344CB8AC3E}">
        <p14:creationId xmlns:p14="http://schemas.microsoft.com/office/powerpoint/2010/main" val="10928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3199430" y="412888"/>
            <a:ext cx="5793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New Directions in SQKD –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Others</a:t>
            </a:r>
            <a:endParaRPr lang="el-G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50EC05F4-4FAB-40E1-A7FE-59F0BDA410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01061074"/>
                  </p:ext>
                </p:extLst>
              </p:nvPr>
            </p:nvGraphicFramePr>
            <p:xfrm>
              <a:off x="2285319" y="1689608"/>
              <a:ext cx="7621361" cy="34787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50EC05F4-4FAB-40E1-A7FE-59F0BDA410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01061074"/>
                  </p:ext>
                </p:extLst>
              </p:nvPr>
            </p:nvGraphicFramePr>
            <p:xfrm>
              <a:off x="2285319" y="1689608"/>
              <a:ext cx="7621361" cy="34787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30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141686-0C99-4BC1-BB4E-D12E6603C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0141686-0C99-4BC1-BB4E-D12E6603C5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A8284D7-7093-4FDF-96F8-39955E704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A8284D7-7093-4FDF-96F8-39955E704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9C9DDD-14C0-49B4-801A-DC72A00EB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FF9C9DDD-14C0-49B4-801A-DC72A00EB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594DC5-0FB4-4888-B5BC-633A6DCB5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BD594DC5-0FB4-4888-B5BC-633A6DCB5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176D38-EA7A-4F7D-9DA3-E465379EB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7F176D38-EA7A-4F7D-9DA3-E465379EB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9543A7-34C9-47D5-BDD3-0D5D87A85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3B9543A7-34C9-47D5-BDD3-0D5D87A85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258488-7F0F-42B0-A73F-A3F621BC6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29258488-7F0F-42B0-A73F-A3F621BC63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CA517C-A18F-4E61-8F89-CFD3DE5F2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84CA517C-A18F-4E61-8F89-CFD3DE5F28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2945259" y="412888"/>
            <a:ext cx="630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New Directions in SQKD –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Multiuser</a:t>
            </a:r>
            <a:endParaRPr lang="el-G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F34751A-6460-4CD4-97E3-3C131BD78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817608"/>
            <a:ext cx="6524625" cy="2867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27C5F8-77CB-4CDF-B532-27EA5144A977}"/>
              </a:ext>
            </a:extLst>
          </p:cNvPr>
          <p:cNvSpPr/>
          <p:nvPr/>
        </p:nvSpPr>
        <p:spPr>
          <a:xfrm>
            <a:off x="4013200" y="1291993"/>
            <a:ext cx="3640275" cy="432301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Trusted Quantum User </a:t>
            </a:r>
            <a:r>
              <a:rPr lang="en-US" sz="2400" dirty="0"/>
              <a:t>[9]</a:t>
            </a:r>
            <a:endParaRPr lang="el-G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A0E2B-9160-4D66-965F-DC09C0777473}"/>
              </a:ext>
            </a:extLst>
          </p:cNvPr>
          <p:cNvSpPr txBox="1"/>
          <p:nvPr/>
        </p:nvSpPr>
        <p:spPr>
          <a:xfrm>
            <a:off x="4902200" y="1809285"/>
            <a:ext cx="196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[10]</a:t>
            </a:r>
            <a:endParaRPr lang="el-GR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A411F4D-7DB0-4C14-BEF7-20A285023D8B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7653475" y="997662"/>
            <a:ext cx="634848" cy="510482"/>
          </a:xfrm>
          <a:prstGeom prst="bentConnector3">
            <a:avLst>
              <a:gd name="adj1" fmla="val -12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63FBBCD-89C2-47C9-9D11-90D1313DE5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4779" y="997661"/>
            <a:ext cx="1417391" cy="1042456"/>
          </a:xfrm>
          <a:prstGeom prst="bentConnector3">
            <a:avLst>
              <a:gd name="adj1" fmla="val -900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1B51456-CBAF-4570-B5E8-CDECAE4064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0226BA-124D-4EAC-B8A6-8E2128AAD2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3890653"/>
            <a:ext cx="12395199" cy="3429006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461655"/>
            <a:ext cx="12446002" cy="3428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0" y="296733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Beyond Key Distribution</a:t>
            </a:r>
            <a:endParaRPr lang="el-GR" sz="5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6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2023713" y="412888"/>
            <a:ext cx="814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Applications of Semi-Quantum Communication</a:t>
            </a:r>
            <a:endParaRPr lang="el-GR" sz="3200" b="1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E801D5F-B4E5-4053-AFE9-B9D89798E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293412"/>
              </p:ext>
            </p:extLst>
          </p:nvPr>
        </p:nvGraphicFramePr>
        <p:xfrm>
          <a:off x="1932600" y="1594911"/>
          <a:ext cx="8580801" cy="444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221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0141686-0C99-4BC1-BB4E-D12E6603C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E0141686-0C99-4BC1-BB4E-D12E6603C5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A8284D7-7093-4FDF-96F8-39955E704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dgm id="{1A8284D7-7093-4FDF-96F8-39955E704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F9C9DDD-14C0-49B4-801A-DC72A00EB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FF9C9DDD-14C0-49B4-801A-DC72A00EB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D594DC5-0FB4-4888-B5BC-633A6DCB5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BD594DC5-0FB4-4888-B5BC-633A6DCB5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F176D38-EA7A-4F7D-9DA3-E465379EB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7F176D38-EA7A-4F7D-9DA3-E465379EB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9543A7-34C9-47D5-BDD3-0D5D87A85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3B9543A7-34C9-47D5-BDD3-0D5D87A85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9258488-7F0F-42B0-A73F-A3F621BC6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29258488-7F0F-42B0-A73F-A3F621BC63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4CA517C-A18F-4E61-8F89-CFD3DE5F2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>
                                            <p:graphicEl>
                                              <a:dgm id="{84CA517C-A18F-4E61-8F89-CFD3DE5F28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5E1CC08-3D4D-40D8-89DC-D196299BE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A5E1CC08-3D4D-40D8-89DC-D196299BE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7663F60-BC13-4DB0-895C-F142031A7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>
                                            <p:graphicEl>
                                              <a:dgm id="{87663F60-BC13-4DB0-895C-F142031A7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3890653"/>
            <a:ext cx="12395199" cy="3429006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461655"/>
            <a:ext cx="12446002" cy="3428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0" y="296733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Practical Semi-Quantum</a:t>
            </a:r>
            <a:endParaRPr lang="el-GR" sz="5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4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2900270" y="412888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Major Challenges in Implementation</a:t>
            </a:r>
            <a:endParaRPr lang="el-GR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53C58-05BE-4AAB-BDE7-B7632CA6874A}"/>
              </a:ext>
            </a:extLst>
          </p:cNvPr>
          <p:cNvSpPr/>
          <p:nvPr/>
        </p:nvSpPr>
        <p:spPr>
          <a:xfrm>
            <a:off x="1191236" y="1410551"/>
            <a:ext cx="5295584" cy="43230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Require two-way quantum channel</a:t>
            </a:r>
            <a:endParaRPr lang="el-G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C346F-79E4-4627-94EB-418CE255AA67}"/>
              </a:ext>
            </a:extLst>
          </p:cNvPr>
          <p:cNvSpPr/>
          <p:nvPr/>
        </p:nvSpPr>
        <p:spPr>
          <a:xfrm>
            <a:off x="1191235" y="2122327"/>
            <a:ext cx="7604421" cy="43230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</a:rPr>
              <a:t>Measure and Resend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problem in practice </a:t>
            </a:r>
            <a:endParaRPr lang="el-G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99A72-FCFA-45A1-9ADA-7F3A55598B93}"/>
              </a:ext>
            </a:extLst>
          </p:cNvPr>
          <p:cNvSpPr/>
          <p:nvPr/>
        </p:nvSpPr>
        <p:spPr>
          <a:xfrm>
            <a:off x="1191235" y="2834103"/>
            <a:ext cx="7604421" cy="43230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Switching between </a:t>
            </a:r>
            <a:r>
              <a:rPr lang="en-US" sz="2400" i="1" dirty="0">
                <a:solidFill>
                  <a:srgbClr val="002060"/>
                </a:solidFill>
              </a:rPr>
              <a:t>Measure and Resend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2060"/>
                </a:solidFill>
              </a:rPr>
              <a:t> Reflect</a:t>
            </a:r>
            <a:r>
              <a:rPr lang="en-US" sz="2400" dirty="0"/>
              <a:t> </a:t>
            </a:r>
            <a:endParaRPr lang="el-GR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66C8E-6EFD-42C7-A485-C5D6169CDEAE}"/>
              </a:ext>
            </a:extLst>
          </p:cNvPr>
          <p:cNvSpPr/>
          <p:nvPr/>
        </p:nvSpPr>
        <p:spPr>
          <a:xfrm>
            <a:off x="1191234" y="3545879"/>
            <a:ext cx="7604421" cy="43230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Device imperfections</a:t>
            </a:r>
            <a:endParaRPr lang="el-G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FE1E7-71B1-407F-8F7A-135CB35C420A}"/>
              </a:ext>
            </a:extLst>
          </p:cNvPr>
          <p:cNvSpPr/>
          <p:nvPr/>
        </p:nvSpPr>
        <p:spPr>
          <a:xfrm>
            <a:off x="7460342" y="3978180"/>
            <a:ext cx="3323772" cy="164083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n-US" sz="2400" u="sng" dirty="0">
                <a:solidFill>
                  <a:srgbClr val="002060"/>
                </a:solidFill>
              </a:rPr>
              <a:t>Mirror Protocol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[16]</a:t>
            </a:r>
            <a:endParaRPr lang="en-US" sz="2400" u="sng" dirty="0">
              <a:solidFill>
                <a:srgbClr val="002060"/>
              </a:solidFill>
            </a:endParaRPr>
          </a:p>
          <a:p>
            <a:pPr algn="ctr"/>
            <a:r>
              <a:rPr lang="en-US" sz="2400" dirty="0"/>
              <a:t>Uses controllable mirror</a:t>
            </a:r>
            <a:r>
              <a:rPr lang="en-US" sz="2400" u="sng" dirty="0">
                <a:solidFill>
                  <a:srgbClr val="002060"/>
                </a:solidFill>
              </a:rPr>
              <a:t>  </a:t>
            </a:r>
          </a:p>
          <a:p>
            <a:pPr lvl="0" algn="ctr"/>
            <a:r>
              <a:rPr lang="en-US" sz="2400" dirty="0"/>
              <a:t>Single state protocol</a:t>
            </a:r>
          </a:p>
          <a:p>
            <a:pPr lvl="0" algn="ctr"/>
            <a:r>
              <a:rPr lang="en-US" sz="2400" dirty="0"/>
              <a:t>Completely robust</a:t>
            </a:r>
          </a:p>
        </p:txBody>
      </p:sp>
    </p:spTree>
    <p:extLst>
      <p:ext uri="{BB962C8B-B14F-4D97-AF65-F5344CB8AC3E}">
        <p14:creationId xmlns:p14="http://schemas.microsoft.com/office/powerpoint/2010/main" val="152856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3890653"/>
            <a:ext cx="12395199" cy="3429006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461655"/>
            <a:ext cx="12446002" cy="3428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0" y="296733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>
                <a:latin typeface="Franklin Gothic Heavy" panose="020B0903020102020204" pitchFamily="34" charset="0"/>
              </a:rPr>
              <a:t>Ευχαριστώ</a:t>
            </a:r>
          </a:p>
        </p:txBody>
      </p:sp>
    </p:spTree>
    <p:extLst>
      <p:ext uri="{BB962C8B-B14F-4D97-AF65-F5344CB8AC3E}">
        <p14:creationId xmlns:p14="http://schemas.microsoft.com/office/powerpoint/2010/main" val="93031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5069967" y="412888"/>
            <a:ext cx="2052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References</a:t>
            </a:r>
            <a:endParaRPr lang="el-GR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53C58-05BE-4AAB-BDE7-B7632CA6874A}"/>
              </a:ext>
            </a:extLst>
          </p:cNvPr>
          <p:cNvSpPr/>
          <p:nvPr/>
        </p:nvSpPr>
        <p:spPr>
          <a:xfrm>
            <a:off x="0" y="1096155"/>
            <a:ext cx="12191998" cy="5231544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[1]: </a:t>
            </a:r>
            <a:r>
              <a:rPr lang="en-US" dirty="0"/>
              <a:t>Charles H Bennett and Gilles Brassard. </a:t>
            </a:r>
          </a:p>
          <a:p>
            <a:r>
              <a:rPr lang="en-US" b="1" dirty="0"/>
              <a:t>        Quantum cryptography: Public key distribution and coin tossing</a:t>
            </a:r>
            <a:r>
              <a:rPr lang="en-US" dirty="0"/>
              <a:t>.  [BB84]</a:t>
            </a:r>
          </a:p>
          <a:p>
            <a:r>
              <a:rPr lang="en-US" dirty="0"/>
              <a:t>        In Proceedings of IEEE International Conference on Computers, Systems and Signal Processing, volume 175. New York, 1984. </a:t>
            </a:r>
            <a:r>
              <a:rPr lang="en-US" sz="2000" dirty="0"/>
              <a:t>[2]: </a:t>
            </a:r>
            <a:r>
              <a:rPr lang="en-US" dirty="0"/>
              <a:t>Iqbal, H., </a:t>
            </a:r>
            <a:r>
              <a:rPr lang="en-US" dirty="0" err="1"/>
              <a:t>Krawec</a:t>
            </a:r>
            <a:r>
              <a:rPr lang="en-US" dirty="0"/>
              <a:t>, W.O. </a:t>
            </a:r>
          </a:p>
          <a:p>
            <a:r>
              <a:rPr lang="en-US" b="1" dirty="0"/>
              <a:t>        Semi-quantum cryptography</a:t>
            </a:r>
            <a:r>
              <a:rPr lang="en-US" dirty="0"/>
              <a:t>. [main source for semi-quantum]</a:t>
            </a:r>
          </a:p>
          <a:p>
            <a:r>
              <a:rPr lang="en-US" i="1" dirty="0"/>
              <a:t>        Quantum Inf Process</a:t>
            </a:r>
            <a:r>
              <a:rPr lang="en-US" dirty="0"/>
              <a:t> </a:t>
            </a:r>
            <a:r>
              <a:rPr lang="en-US" b="1" dirty="0"/>
              <a:t>19</a:t>
            </a:r>
            <a:r>
              <a:rPr lang="en-US" dirty="0"/>
              <a:t>, 97 (2020). </a:t>
            </a:r>
            <a:r>
              <a:rPr lang="en-US" dirty="0">
                <a:hlinkClick r:id="rId4"/>
              </a:rPr>
              <a:t>https://doi.org/10.1007/s11128-020-2595-9</a:t>
            </a:r>
            <a:endParaRPr lang="en-US" sz="2000" dirty="0"/>
          </a:p>
          <a:p>
            <a:r>
              <a:rPr lang="en-US" sz="2000" dirty="0"/>
              <a:t>[3]: </a:t>
            </a:r>
            <a:r>
              <a:rPr lang="en-US" dirty="0"/>
              <a:t>Michel Boyer, Dan </a:t>
            </a:r>
            <a:r>
              <a:rPr lang="en-US" dirty="0" err="1"/>
              <a:t>Kenigsberg</a:t>
            </a:r>
            <a:r>
              <a:rPr lang="en-US" dirty="0"/>
              <a:t>, and Tal Mor. </a:t>
            </a:r>
          </a:p>
          <a:p>
            <a:r>
              <a:rPr lang="en-US" b="1" dirty="0"/>
              <a:t>        Quantum key distribution with classical bob</a:t>
            </a:r>
            <a:r>
              <a:rPr lang="en-US" dirty="0"/>
              <a:t>.  [BKM07]</a:t>
            </a:r>
          </a:p>
          <a:p>
            <a:r>
              <a:rPr lang="en-US" dirty="0"/>
              <a:t>        Phys. Rev. Lett., 99:140501, Oct 2007.</a:t>
            </a:r>
            <a:endParaRPr lang="en-US" sz="2000" dirty="0"/>
          </a:p>
          <a:p>
            <a:r>
              <a:rPr lang="en-US" sz="2000" dirty="0"/>
              <a:t>[4]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dirty="0" err="1"/>
              <a:t>Xiangfu</a:t>
            </a:r>
            <a:r>
              <a:rPr lang="en-US" dirty="0"/>
              <a:t> Zou, </a:t>
            </a:r>
            <a:r>
              <a:rPr lang="en-US" dirty="0" err="1"/>
              <a:t>Daowen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, </a:t>
            </a:r>
            <a:r>
              <a:rPr lang="en-US" dirty="0" err="1"/>
              <a:t>Lvzhou</a:t>
            </a:r>
            <a:r>
              <a:rPr lang="en-US" dirty="0"/>
              <a:t> Li, </a:t>
            </a:r>
            <a:r>
              <a:rPr lang="en-US" dirty="0" err="1"/>
              <a:t>Lihua</a:t>
            </a:r>
            <a:r>
              <a:rPr lang="en-US" dirty="0"/>
              <a:t> Wu, and </a:t>
            </a:r>
            <a:r>
              <a:rPr lang="en-US" dirty="0" err="1"/>
              <a:t>Lvjun</a:t>
            </a:r>
            <a:r>
              <a:rPr lang="en-US" dirty="0"/>
              <a:t> Li.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Semiquantum</a:t>
            </a:r>
            <a:r>
              <a:rPr lang="en-US" b="1" dirty="0"/>
              <a:t>-key distribution using less than four quantum states</a:t>
            </a:r>
            <a:r>
              <a:rPr lang="en-US" dirty="0"/>
              <a:t>. </a:t>
            </a:r>
          </a:p>
          <a:p>
            <a:r>
              <a:rPr lang="en-US" dirty="0"/>
              <a:t>        Phys. Rev. A, 79:052312, May 2009.</a:t>
            </a:r>
            <a:endParaRPr lang="en-US" sz="2000" dirty="0"/>
          </a:p>
          <a:p>
            <a:r>
              <a:rPr lang="en-US" sz="2000" dirty="0"/>
              <a:t>[5]: </a:t>
            </a:r>
            <a:r>
              <a:rPr lang="en-US" dirty="0"/>
              <a:t>Qin Li, Wai Hong Chan, and </a:t>
            </a:r>
            <a:r>
              <a:rPr lang="en-US" dirty="0" err="1"/>
              <a:t>Shengyu</a:t>
            </a:r>
            <a:r>
              <a:rPr lang="en-US" dirty="0"/>
              <a:t> Zhang.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Semiquantum</a:t>
            </a:r>
            <a:r>
              <a:rPr lang="en-US" b="1" dirty="0"/>
              <a:t> key distribution with secure delegated quantum computation</a:t>
            </a:r>
            <a:r>
              <a:rPr lang="en-US" dirty="0"/>
              <a:t>. </a:t>
            </a:r>
          </a:p>
          <a:p>
            <a:r>
              <a:rPr lang="en-US" dirty="0"/>
              <a:t>        </a:t>
            </a:r>
            <a:r>
              <a:rPr lang="en-US" dirty="0" err="1"/>
              <a:t>Scientic</a:t>
            </a:r>
            <a:r>
              <a:rPr lang="en-US" dirty="0"/>
              <a:t> reports, 6:19898, 2016.</a:t>
            </a:r>
            <a:endParaRPr lang="en-US" sz="2000" dirty="0"/>
          </a:p>
          <a:p>
            <a:r>
              <a:rPr lang="en-US" sz="2000" dirty="0"/>
              <a:t>[6]: </a:t>
            </a:r>
            <a:r>
              <a:rPr lang="en-US" dirty="0" err="1"/>
              <a:t>Kun</a:t>
            </a:r>
            <a:r>
              <a:rPr lang="en-US" dirty="0"/>
              <a:t>-Fei Yu, Chun-Wei Yang, Ci-Hong Liao, and </a:t>
            </a:r>
            <a:r>
              <a:rPr lang="en-US" dirty="0" err="1"/>
              <a:t>Tzonelih</a:t>
            </a:r>
            <a:r>
              <a:rPr lang="en-US" dirty="0"/>
              <a:t> Hwang. </a:t>
            </a:r>
          </a:p>
          <a:p>
            <a:r>
              <a:rPr lang="en-US" b="1" dirty="0"/>
              <a:t>        Authenticated </a:t>
            </a:r>
            <a:r>
              <a:rPr lang="en-US" b="1" dirty="0" err="1"/>
              <a:t>semiquantum</a:t>
            </a:r>
            <a:r>
              <a:rPr lang="en-US" b="1" dirty="0"/>
              <a:t> key distribution protocol using bell states</a:t>
            </a:r>
            <a:r>
              <a:rPr lang="en-US" dirty="0"/>
              <a:t>. </a:t>
            </a:r>
          </a:p>
          <a:p>
            <a:r>
              <a:rPr lang="en-US" dirty="0"/>
              <a:t>        Quantum Information Processing, </a:t>
            </a:r>
            <a:r>
              <a:rPr lang="el-GR" dirty="0"/>
              <a:t>13(6):1457</a:t>
            </a:r>
            <a:r>
              <a:rPr lang="en-US" dirty="0"/>
              <a:t>-</a:t>
            </a:r>
            <a:r>
              <a:rPr lang="el-GR" dirty="0"/>
              <a:t>1465, 2014.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97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3890653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461655"/>
            <a:ext cx="12446002" cy="3428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0" y="296733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PRELIMINARIES</a:t>
            </a:r>
            <a:endParaRPr lang="el-GR" sz="5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129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5069967" y="412888"/>
            <a:ext cx="2052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References</a:t>
            </a:r>
            <a:endParaRPr lang="el-GR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53C58-05BE-4AAB-BDE7-B7632CA6874A}"/>
              </a:ext>
            </a:extLst>
          </p:cNvPr>
          <p:cNvSpPr/>
          <p:nvPr/>
        </p:nvSpPr>
        <p:spPr>
          <a:xfrm>
            <a:off x="2" y="1213568"/>
            <a:ext cx="12191998" cy="52315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000" dirty="0"/>
              <a:t>[7]:   </a:t>
            </a:r>
            <a:r>
              <a:rPr lang="en-US" sz="1800" b="0" i="0" u="none" strike="noStrike" baseline="0" dirty="0">
                <a:latin typeface="CMR12"/>
              </a:rPr>
              <a:t>Omar Amer and Walter O </a:t>
            </a:r>
            <a:r>
              <a:rPr lang="en-US" sz="1800" b="0" i="0" u="none" strike="noStrike" baseline="0" dirty="0" err="1">
                <a:latin typeface="CMR12"/>
              </a:rPr>
              <a:t>Krawec</a:t>
            </a:r>
            <a:r>
              <a:rPr lang="en-US" sz="1800" b="0" i="0" u="none" strike="noStrike" baseline="0" dirty="0">
                <a:latin typeface="CMR12"/>
              </a:rPr>
              <a:t>. </a:t>
            </a:r>
          </a:p>
          <a:p>
            <a:pPr algn="l"/>
            <a:r>
              <a:rPr lang="en-US" sz="1800" b="1" i="0" u="none" strike="noStrike" baseline="0" dirty="0">
                <a:latin typeface="CMR12"/>
              </a:rPr>
              <a:t>          </a:t>
            </a:r>
            <a:r>
              <a:rPr lang="en-US" sz="1800" b="1" i="0" u="none" strike="noStrike" baseline="0" dirty="0" err="1">
                <a:latin typeface="CMR12"/>
              </a:rPr>
              <a:t>Semiquantum</a:t>
            </a:r>
            <a:r>
              <a:rPr lang="en-US" sz="1800" b="1" i="0" u="none" strike="noStrike" baseline="0" dirty="0">
                <a:latin typeface="CMR12"/>
              </a:rPr>
              <a:t> key distribution with high quantum noise tolerance</a:t>
            </a:r>
            <a:r>
              <a:rPr lang="en-US" sz="1800" b="0" i="0" u="none" strike="noStrike" baseline="0" dirty="0">
                <a:latin typeface="CMR12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          Physical Review A</a:t>
            </a:r>
            <a:r>
              <a:rPr lang="en-US" sz="1800" b="0" i="0" u="none" strike="noStrike" baseline="0" dirty="0">
                <a:latin typeface="CMR12"/>
              </a:rPr>
              <a:t>, 100(2):022319, 2019. </a:t>
            </a:r>
          </a:p>
          <a:p>
            <a:pPr algn="l"/>
            <a:r>
              <a:rPr lang="en-US" sz="2000" dirty="0"/>
              <a:t>[8]:   </a:t>
            </a:r>
            <a:r>
              <a:rPr lang="en-US" sz="1800" b="0" i="0" u="none" strike="noStrike" baseline="0" dirty="0" err="1">
                <a:latin typeface="CMR12"/>
              </a:rPr>
              <a:t>Chrysoula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 err="1">
                <a:latin typeface="CMR12"/>
              </a:rPr>
              <a:t>Vlachou</a:t>
            </a:r>
            <a:r>
              <a:rPr lang="en-US" sz="1800" b="0" i="0" u="none" strike="noStrike" baseline="0" dirty="0">
                <a:latin typeface="CMR12"/>
              </a:rPr>
              <a:t>, Walter </a:t>
            </a:r>
            <a:r>
              <a:rPr lang="en-US" sz="1800" b="0" i="0" u="none" strike="noStrike" baseline="0" dirty="0" err="1">
                <a:latin typeface="CMR12"/>
              </a:rPr>
              <a:t>Krawec</a:t>
            </a:r>
            <a:r>
              <a:rPr lang="en-US" sz="1800" b="0" i="0" u="none" strike="noStrike" baseline="0" dirty="0">
                <a:latin typeface="CMR12"/>
              </a:rPr>
              <a:t>, Paulo Mateus, Nikola </a:t>
            </a:r>
            <a:r>
              <a:rPr lang="en-US" sz="1800" b="0" i="0" u="none" strike="noStrike" baseline="0" dirty="0" err="1">
                <a:latin typeface="CMR12"/>
              </a:rPr>
              <a:t>Paunkovic</a:t>
            </a:r>
            <a:r>
              <a:rPr lang="en-US" sz="1800" b="0" i="0" u="none" strike="noStrike" baseline="0" dirty="0">
                <a:latin typeface="CMR12"/>
              </a:rPr>
              <a:t>, and Andre </a:t>
            </a:r>
            <a:r>
              <a:rPr lang="en-US" sz="1800" b="0" i="0" u="none" strike="noStrike" baseline="0" dirty="0" err="1">
                <a:latin typeface="CMR12"/>
              </a:rPr>
              <a:t>Souto</a:t>
            </a:r>
            <a:r>
              <a:rPr lang="en-US" sz="1800" b="0" i="0" u="none" strike="noStrike" baseline="0" dirty="0">
                <a:latin typeface="CMR12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          </a:t>
            </a:r>
            <a:r>
              <a:rPr lang="en-US" sz="1800" b="1" i="0" u="none" strike="noStrike" baseline="0" dirty="0">
                <a:latin typeface="CMR12"/>
              </a:rPr>
              <a:t>Quantum key distribution with quantum walks. 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          Quantum Information Processing</a:t>
            </a:r>
            <a:r>
              <a:rPr lang="en-US" sz="1800" b="0" i="0" u="none" strike="noStrike" baseline="0" dirty="0">
                <a:latin typeface="CMR12"/>
              </a:rPr>
              <a:t>, 17(11):288, 2018.</a:t>
            </a:r>
            <a:endParaRPr lang="en-US" sz="2000" dirty="0"/>
          </a:p>
          <a:p>
            <a:pPr algn="l"/>
            <a:r>
              <a:rPr lang="en-US" sz="2000" dirty="0"/>
              <a:t>[9]:   </a:t>
            </a:r>
            <a:r>
              <a:rPr lang="en-US" sz="1800" b="0" i="0" u="none" strike="noStrike" baseline="0" dirty="0">
                <a:latin typeface="CMR12"/>
              </a:rPr>
              <a:t>Nan-Run Zhou, Kong-Ni Zhu, and Xiang-Fu Zou. </a:t>
            </a:r>
          </a:p>
          <a:p>
            <a:pPr algn="l"/>
            <a:r>
              <a:rPr lang="en-US" dirty="0">
                <a:latin typeface="CMR12"/>
              </a:rPr>
              <a:t>          </a:t>
            </a:r>
            <a:r>
              <a:rPr lang="en-US" sz="1800" b="1" i="0" u="none" strike="noStrike" baseline="0" dirty="0">
                <a:latin typeface="CMR12"/>
              </a:rPr>
              <a:t>Multi-party semi-quantum key distribution protocol with four-particle cluster states</a:t>
            </a:r>
            <a:r>
              <a:rPr lang="en-US" sz="1800" b="0" i="0" u="none" strike="noStrike" baseline="0" dirty="0">
                <a:latin typeface="CMR12"/>
              </a:rPr>
              <a:t>. </a:t>
            </a:r>
          </a:p>
          <a:p>
            <a:pPr algn="l"/>
            <a:r>
              <a:rPr lang="en-US" dirty="0">
                <a:latin typeface="CMR12"/>
              </a:rPr>
              <a:t>          </a:t>
            </a:r>
            <a:r>
              <a:rPr lang="en-US" sz="1800" b="0" i="0" u="none" strike="noStrike" baseline="0" dirty="0" err="1">
                <a:latin typeface="CMTI12"/>
              </a:rPr>
              <a:t>Annalen</a:t>
            </a:r>
            <a:r>
              <a:rPr lang="en-US" sz="1800" b="0" i="0" u="none" strike="noStrike" baseline="0" dirty="0">
                <a:latin typeface="CMTI12"/>
              </a:rPr>
              <a:t> der </a:t>
            </a:r>
            <a:r>
              <a:rPr lang="en-US" sz="1800" b="0" i="0" u="none" strike="noStrike" baseline="0" dirty="0" err="1">
                <a:latin typeface="CMTI12"/>
              </a:rPr>
              <a:t>Physik</a:t>
            </a:r>
            <a:r>
              <a:rPr lang="en-US" sz="1800" b="0" i="0" u="none" strike="noStrike" baseline="0" dirty="0">
                <a:latin typeface="CMR12"/>
              </a:rPr>
              <a:t>, page 1800520, </a:t>
            </a:r>
            <a:r>
              <a:rPr lang="el-GR" sz="1800" b="0" i="0" u="none" strike="noStrike" baseline="0" dirty="0">
                <a:latin typeface="CMR12"/>
              </a:rPr>
              <a:t>2019.</a:t>
            </a:r>
            <a:endParaRPr lang="en-US" sz="2000" dirty="0"/>
          </a:p>
          <a:p>
            <a:pPr algn="l"/>
            <a:r>
              <a:rPr lang="en-US" sz="2000" dirty="0"/>
              <a:t>[10]: </a:t>
            </a:r>
            <a:r>
              <a:rPr lang="en-US" sz="1800" b="0" i="0" u="none" strike="noStrike" baseline="0" dirty="0">
                <a:latin typeface="CMR12"/>
              </a:rPr>
              <a:t>Walter O </a:t>
            </a:r>
            <a:r>
              <a:rPr lang="en-US" sz="1800" b="0" i="0" u="none" strike="noStrike" baseline="0" dirty="0" err="1">
                <a:latin typeface="CMR12"/>
              </a:rPr>
              <a:t>Krawec</a:t>
            </a:r>
            <a:r>
              <a:rPr lang="en-US" sz="1800" b="0" i="0" u="none" strike="noStrike" baseline="0" dirty="0">
                <a:latin typeface="CMR12"/>
              </a:rPr>
              <a:t>. </a:t>
            </a:r>
          </a:p>
          <a:p>
            <a:pPr algn="l"/>
            <a:r>
              <a:rPr lang="en-US" sz="1800" b="1" i="0" u="none" strike="noStrike" baseline="0" dirty="0">
                <a:latin typeface="CMR12"/>
              </a:rPr>
              <a:t>          Mediated </a:t>
            </a:r>
            <a:r>
              <a:rPr lang="en-US" sz="1800" b="1" i="0" u="none" strike="noStrike" baseline="0" dirty="0" err="1">
                <a:latin typeface="CMR12"/>
              </a:rPr>
              <a:t>semiquantum</a:t>
            </a:r>
            <a:r>
              <a:rPr lang="en-US" sz="1800" b="1" i="0" u="none" strike="noStrike" baseline="0" dirty="0">
                <a:latin typeface="CMR12"/>
              </a:rPr>
              <a:t> key distribution. 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          Physical Review A</a:t>
            </a:r>
            <a:r>
              <a:rPr lang="en-US" sz="1800" b="0" i="0" u="none" strike="noStrike" baseline="0" dirty="0">
                <a:latin typeface="CMR12"/>
              </a:rPr>
              <a:t>, </a:t>
            </a:r>
            <a:r>
              <a:rPr lang="el-GR" sz="1800" b="0" i="0" u="none" strike="noStrike" baseline="0" dirty="0">
                <a:latin typeface="CMR12"/>
              </a:rPr>
              <a:t>91(3):032323, 2015.</a:t>
            </a:r>
            <a:endParaRPr lang="en-US" sz="2000" dirty="0"/>
          </a:p>
          <a:p>
            <a:pPr algn="l"/>
            <a:r>
              <a:rPr lang="en-US" sz="2000" dirty="0"/>
              <a:t>[11]: </a:t>
            </a:r>
            <a:r>
              <a:rPr lang="en-US" sz="1800" b="0" i="0" u="none" strike="noStrike" baseline="0" dirty="0">
                <a:latin typeface="CMR12"/>
              </a:rPr>
              <a:t>Qin Li, Wai Hong Chan, and Dong-Yang Long. 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          </a:t>
            </a:r>
            <a:r>
              <a:rPr lang="en-US" sz="1800" b="1" i="0" u="none" strike="noStrike" baseline="0" dirty="0" err="1">
                <a:latin typeface="CMR12"/>
              </a:rPr>
              <a:t>Semiquantum</a:t>
            </a:r>
            <a:r>
              <a:rPr lang="en-US" sz="1800" b="1" i="0" u="none" strike="noStrike" baseline="0" dirty="0">
                <a:latin typeface="CMR12"/>
              </a:rPr>
              <a:t> secret sharing using entangled states. 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          Physical Review A</a:t>
            </a:r>
            <a:r>
              <a:rPr lang="en-US" sz="1800" b="0" i="0" u="none" strike="noStrike" baseline="0" dirty="0">
                <a:latin typeface="CMR12"/>
              </a:rPr>
              <a:t>, 82(2):022303, 2010.</a:t>
            </a:r>
            <a:endParaRPr lang="en-US" sz="2000" dirty="0"/>
          </a:p>
          <a:p>
            <a:pPr algn="l"/>
            <a:r>
              <a:rPr lang="en-US" sz="2000" dirty="0"/>
              <a:t>[12]  </a:t>
            </a:r>
            <a:r>
              <a:rPr lang="en-US" sz="1800" b="0" i="0" u="none" strike="noStrike" baseline="0" dirty="0" err="1">
                <a:latin typeface="CMR12"/>
              </a:rPr>
              <a:t>XiangFu</a:t>
            </a:r>
            <a:r>
              <a:rPr lang="en-US" sz="1800" b="0" i="0" u="none" strike="noStrike" baseline="0" dirty="0">
                <a:latin typeface="CMR12"/>
              </a:rPr>
              <a:t> Zou and </a:t>
            </a:r>
            <a:r>
              <a:rPr lang="en-US" sz="1800" b="0" i="0" u="none" strike="noStrike" baseline="0" dirty="0" err="1">
                <a:latin typeface="CMR12"/>
              </a:rPr>
              <a:t>DaoWen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 err="1">
                <a:latin typeface="CMR12"/>
              </a:rPr>
              <a:t>Qiu</a:t>
            </a:r>
            <a:r>
              <a:rPr lang="en-US" sz="1800" b="0" i="0" u="none" strike="noStrike" baseline="0" dirty="0">
                <a:latin typeface="CMR12"/>
              </a:rPr>
              <a:t>. </a:t>
            </a:r>
          </a:p>
          <a:p>
            <a:pPr algn="l"/>
            <a:r>
              <a:rPr lang="en-US" sz="1800" b="1" i="0" u="none" strike="noStrike" baseline="0" dirty="0">
                <a:latin typeface="CMR12"/>
              </a:rPr>
              <a:t>          Three-step </a:t>
            </a:r>
            <a:r>
              <a:rPr lang="en-US" sz="1800" b="1" i="0" u="none" strike="noStrike" baseline="0" dirty="0" err="1">
                <a:latin typeface="CMR12"/>
              </a:rPr>
              <a:t>semiquantum</a:t>
            </a:r>
            <a:r>
              <a:rPr lang="en-US" sz="1800" b="1" i="0" u="none" strike="noStrike" baseline="0" dirty="0">
                <a:latin typeface="CMR12"/>
              </a:rPr>
              <a:t> secure direct communication protocol. 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          Science China Physics, Mechanics &amp; Astronomy</a:t>
            </a:r>
            <a:r>
              <a:rPr lang="en-US" sz="1800" b="0" i="0" u="none" strike="noStrike" baseline="0" dirty="0">
                <a:latin typeface="CMR12"/>
              </a:rPr>
              <a:t>, 57(9):1696{1702, 2014.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1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5069967" y="412888"/>
            <a:ext cx="2052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References</a:t>
            </a:r>
            <a:endParaRPr lang="el-GR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53C58-05BE-4AAB-BDE7-B7632CA6874A}"/>
              </a:ext>
            </a:extLst>
          </p:cNvPr>
          <p:cNvSpPr/>
          <p:nvPr/>
        </p:nvSpPr>
        <p:spPr>
          <a:xfrm>
            <a:off x="0" y="1213568"/>
            <a:ext cx="12191998" cy="52315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000" dirty="0"/>
              <a:t>[13]:  </a:t>
            </a:r>
            <a:r>
              <a:rPr lang="en-US" sz="1800" b="0" i="0" u="none" strike="noStrike" baseline="0" dirty="0">
                <a:latin typeface="CMR12"/>
              </a:rPr>
              <a:t>Chitra Shukla, Kishore Thapliyal, and Anirban Pathak.</a:t>
            </a:r>
          </a:p>
          <a:p>
            <a:pPr algn="l"/>
            <a:r>
              <a:rPr lang="en-US" sz="1800" b="1" i="0" u="none" strike="noStrike" baseline="0" dirty="0">
                <a:latin typeface="CMR12"/>
              </a:rPr>
              <a:t>           Semi-quantum communication: protocols for key agreement, controlled secure direct communication and dialogue.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           Quantum Information Processing</a:t>
            </a:r>
            <a:r>
              <a:rPr lang="en-US" sz="1800" b="0" i="0" u="none" strike="noStrike" baseline="0" dirty="0">
                <a:latin typeface="CMR12"/>
              </a:rPr>
              <a:t>, 16(12):295, 2017.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[14]:  </a:t>
            </a:r>
            <a:r>
              <a:rPr lang="en-US" sz="1800" b="0" i="0" u="none" strike="noStrike" baseline="0" dirty="0">
                <a:latin typeface="CMR12"/>
              </a:rPr>
              <a:t>Xiao-Jun Wen, Xing-</a:t>
            </a:r>
            <a:r>
              <a:rPr lang="en-US" sz="1800" b="0" i="0" u="none" strike="noStrike" baseline="0" dirty="0" err="1">
                <a:latin typeface="CMR12"/>
              </a:rPr>
              <a:t>Qiang</a:t>
            </a:r>
            <a:r>
              <a:rPr lang="en-US" sz="1800" b="0" i="0" u="none" strike="noStrike" baseline="0" dirty="0">
                <a:latin typeface="CMR12"/>
              </a:rPr>
              <a:t> Zhao, Li-Hua Gong, and Nan-Run Zhou. </a:t>
            </a:r>
          </a:p>
          <a:p>
            <a:pPr algn="l"/>
            <a:r>
              <a:rPr lang="en-US" sz="1800" b="1" i="0" u="none" strike="noStrike" baseline="0" dirty="0">
                <a:latin typeface="CMR12"/>
              </a:rPr>
              <a:t>           A semi-quantum authentication protocol for message and identity.</a:t>
            </a:r>
          </a:p>
          <a:p>
            <a:pPr algn="l"/>
            <a:r>
              <a:rPr lang="en-US" dirty="0">
                <a:latin typeface="CMR12"/>
              </a:rPr>
              <a:t>          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Laser Physics Letters</a:t>
            </a:r>
            <a:r>
              <a:rPr lang="en-US" sz="1800" b="0" i="0" u="none" strike="noStrike" baseline="0" dirty="0">
                <a:latin typeface="CMR12"/>
              </a:rPr>
              <a:t>, 16(7):075206, </a:t>
            </a:r>
            <a:r>
              <a:rPr lang="el-GR" sz="1800" b="0" i="0" u="none" strike="noStrike" baseline="0" dirty="0">
                <a:latin typeface="CMR12"/>
              </a:rPr>
              <a:t>2019.</a:t>
            </a:r>
            <a:endParaRPr lang="en-US" sz="2000" dirty="0"/>
          </a:p>
          <a:p>
            <a:r>
              <a:rPr lang="en-US" sz="2000" dirty="0"/>
              <a:t>[15]:  Julia </a:t>
            </a:r>
            <a:r>
              <a:rPr lang="en-US" sz="2000" dirty="0" err="1"/>
              <a:t>Guskind</a:t>
            </a:r>
            <a:r>
              <a:rPr lang="en-US" sz="2000" dirty="0"/>
              <a:t> and Walter O. </a:t>
            </a:r>
            <a:r>
              <a:rPr lang="en-US" sz="2000" dirty="0" err="1"/>
              <a:t>Krawec</a:t>
            </a:r>
            <a:r>
              <a:rPr lang="en-US" sz="2000" dirty="0"/>
              <a:t>. </a:t>
            </a:r>
          </a:p>
          <a:p>
            <a:r>
              <a:rPr lang="en-US" sz="2000" dirty="0"/>
              <a:t>          </a:t>
            </a:r>
            <a:r>
              <a:rPr lang="en-US" sz="2000" b="1" dirty="0"/>
              <a:t>Semi-Quantum Random Number Generation</a:t>
            </a:r>
          </a:p>
          <a:p>
            <a:r>
              <a:rPr lang="en-US" sz="2000" dirty="0"/>
              <a:t>          2022. </a:t>
            </a:r>
            <a:r>
              <a:rPr lang="en-US" sz="2000" dirty="0" err="1"/>
              <a:t>arXiv</a:t>
            </a:r>
            <a:r>
              <a:rPr lang="en-US" sz="2000" dirty="0"/>
              <a:t> preprint arXiv:2210.16427 [quant-</a:t>
            </a:r>
            <a:r>
              <a:rPr lang="en-US" sz="2000" dirty="0" err="1"/>
              <a:t>ph</a:t>
            </a:r>
            <a:r>
              <a:rPr lang="en-US" sz="2000" dirty="0"/>
              <a:t>].</a:t>
            </a:r>
          </a:p>
          <a:p>
            <a:r>
              <a:rPr lang="en-US" sz="2000" dirty="0"/>
              <a:t>[16]</a:t>
            </a:r>
            <a:r>
              <a:rPr lang="en-US" sz="2000" dirty="0">
                <a:sym typeface="Wingdings" panose="05000000000000000000" pitchFamily="2" charset="2"/>
              </a:rPr>
              <a:t>:  Céline Chevalier, Paul </a:t>
            </a:r>
            <a:r>
              <a:rPr lang="en-US" sz="2000" dirty="0" err="1">
                <a:sym typeface="Wingdings" panose="05000000000000000000" pitchFamily="2" charset="2"/>
              </a:rPr>
              <a:t>Hermouet</a:t>
            </a:r>
            <a:r>
              <a:rPr lang="en-US" sz="2000" dirty="0">
                <a:sym typeface="Wingdings" panose="05000000000000000000" pitchFamily="2" charset="2"/>
              </a:rPr>
              <a:t>, and Quoc-</a:t>
            </a:r>
            <a:r>
              <a:rPr lang="en-US" sz="2000" dirty="0" err="1">
                <a:sym typeface="Wingdings" panose="05000000000000000000" pitchFamily="2" charset="2"/>
              </a:rPr>
              <a:t>Huy</a:t>
            </a:r>
            <a:r>
              <a:rPr lang="en-US" sz="2000" dirty="0">
                <a:sym typeface="Wingdings" panose="05000000000000000000" pitchFamily="2" charset="2"/>
              </a:rPr>
              <a:t> Vu.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Semi-Quantum Copy-Protection and More. 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Cryptology </a:t>
            </a:r>
            <a:r>
              <a:rPr lang="en-US" sz="2000" dirty="0" err="1">
                <a:sym typeface="Wingdings" panose="05000000000000000000" pitchFamily="2" charset="2"/>
              </a:rPr>
              <a:t>ePrint</a:t>
            </a:r>
            <a:r>
              <a:rPr lang="en-US" sz="2000" dirty="0">
                <a:sym typeface="Wingdings" panose="05000000000000000000" pitchFamily="2" charset="2"/>
              </a:rPr>
              <a:t> Archive, Paper 2023/244, 2023. Available online: \</a:t>
            </a:r>
            <a:r>
              <a:rPr lang="en-US" sz="2000" dirty="0" err="1">
                <a:sym typeface="Wingdings" panose="05000000000000000000" pitchFamily="2" charset="2"/>
              </a:rPr>
              <a:t>url</a:t>
            </a:r>
            <a:r>
              <a:rPr lang="en-US" sz="2000" dirty="0">
                <a:sym typeface="Wingdings" panose="05000000000000000000" pitchFamily="2" charset="2"/>
              </a:rPr>
              <a:t>{https://eprint.iacr.org/2023/244}.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8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3428986"/>
            <a:ext cx="12395199" cy="3429006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8"/>
            <a:ext cx="12446002" cy="34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18332630-3639-4175-A2B7-B2E4558037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t="24219" r="1419" b="2117"/>
          <a:stretch/>
        </p:blipFill>
        <p:spPr>
          <a:xfrm>
            <a:off x="1722307" y="1297140"/>
            <a:ext cx="9001387" cy="5051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3223460" y="412888"/>
            <a:ext cx="5745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Quantum Key Distribution (QKD)</a:t>
            </a:r>
            <a:endParaRPr lang="el-GR" sz="3200" b="1" dirty="0"/>
          </a:p>
        </p:txBody>
      </p:sp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39546D25-C7BF-4C97-B68C-ACE42385C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64" y="2060030"/>
            <a:ext cx="7887872" cy="2737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2BEB13-6C5E-4691-BC3A-25247EDC79B4}"/>
              </a:ext>
            </a:extLst>
          </p:cNvPr>
          <p:cNvSpPr/>
          <p:nvPr/>
        </p:nvSpPr>
        <p:spPr>
          <a:xfrm>
            <a:off x="207266" y="1297139"/>
            <a:ext cx="1120776" cy="5051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32DF2-5483-479C-AB5E-EC1776A5420C}"/>
              </a:ext>
            </a:extLst>
          </p:cNvPr>
          <p:cNvSpPr/>
          <p:nvPr/>
        </p:nvSpPr>
        <p:spPr>
          <a:xfrm>
            <a:off x="11117959" y="1323055"/>
            <a:ext cx="866775" cy="5051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40B943-E4ED-47FB-8582-FD48D4EE562A}"/>
              </a:ext>
            </a:extLst>
          </p:cNvPr>
          <p:cNvSpPr/>
          <p:nvPr/>
        </p:nvSpPr>
        <p:spPr>
          <a:xfrm>
            <a:off x="2590800" y="5192452"/>
            <a:ext cx="7449136" cy="103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E17B4-7EB4-4DB7-BEBE-8EA2EBA19B3D}"/>
              </a:ext>
            </a:extLst>
          </p:cNvPr>
          <p:cNvSpPr/>
          <p:nvPr/>
        </p:nvSpPr>
        <p:spPr>
          <a:xfrm>
            <a:off x="9362317" y="272074"/>
            <a:ext cx="2513160" cy="69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912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4760642" y="412888"/>
            <a:ext cx="2670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Security Terms</a:t>
            </a:r>
            <a:endParaRPr lang="el-GR" sz="32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3F3EE8-1DCC-45FA-9D32-F177074D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962078"/>
              </p:ext>
            </p:extLst>
          </p:nvPr>
        </p:nvGraphicFramePr>
        <p:xfrm>
          <a:off x="2276778" y="1444773"/>
          <a:ext cx="8353121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24174EA-5BF1-4B31-AAEB-59B2C641B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686710"/>
              </p:ext>
            </p:extLst>
          </p:nvPr>
        </p:nvGraphicFramePr>
        <p:xfrm>
          <a:off x="2276778" y="3840495"/>
          <a:ext cx="8353121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211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89EAAB-8DDB-4B65-A82C-61DED6FD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789EAAB-8DDB-4B65-A82C-61DED6FD24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B98AE0-1A52-4BA3-93A8-D0804D974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9B98AE0-1A52-4BA3-93A8-D0804D974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24AABB-6AA3-48BA-B4A9-F4B0AFCAE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C424AABB-6AA3-48BA-B4A9-F4B0AFCAE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F563CC-7733-4FFD-BE2F-6F0753297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6CF563CC-7733-4FFD-BE2F-6F0753297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37A00A-1A7A-48B1-96C0-2A7483CD6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B237A00A-1A7A-48B1-96C0-2A7483CD6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5506E7-83E1-4807-90DC-394FA5B38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6C5506E7-83E1-4807-90DC-394FA5B38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CED263F-AD56-42E4-BD56-8323E7A01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>
                                            <p:graphicEl>
                                              <a:dgm id="{2CED263F-AD56-42E4-BD56-8323E7A01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0D08E51-3D3F-47C5-9706-B3CD9A30F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dgm id="{70D08E51-3D3F-47C5-9706-B3CD9A30F0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452613A-8374-45FA-B39A-20D76310F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>
                                            <p:graphicEl>
                                              <a:dgm id="{C452613A-8374-45FA-B39A-20D76310F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C608888-6D66-4F23-ABB9-254E0D0B0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>
                                            <p:graphicEl>
                                              <a:dgm id="{FC608888-6D66-4F23-ABB9-254E0D0B0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3E6A96D-8390-42AA-A96C-2208FA93D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>
                                            <p:graphicEl>
                                              <a:dgm id="{E3E6A96D-8390-42AA-A96C-2208FA93D4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C3460DF-6ACE-40C7-9321-AA102B626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>
                                            <p:graphicEl>
                                              <a:dgm id="{4C3460DF-6ACE-40C7-9321-AA102B626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682F22F-AE50-4306-A59C-E6FC439E6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>
                                            <p:graphicEl>
                                              <a:dgm id="{F682F22F-AE50-4306-A59C-E6FC439E6C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B2528B1-33BE-48AE-BA29-ED085D82D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>
                                            <p:graphicEl>
                                              <a:dgm id="{4B2528B1-33BE-48AE-BA29-ED085D82D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Graphic spid="14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4563471" y="412888"/>
            <a:ext cx="306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 new direction?</a:t>
            </a:r>
            <a:endParaRPr lang="el-G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D813B-794F-45CB-8A75-B470ABF3D13B}"/>
              </a:ext>
            </a:extLst>
          </p:cNvPr>
          <p:cNvSpPr txBox="1"/>
          <p:nvPr/>
        </p:nvSpPr>
        <p:spPr>
          <a:xfrm>
            <a:off x="1191236" y="1492226"/>
            <a:ext cx="55067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Quantum capable</a:t>
            </a:r>
          </a:p>
          <a:p>
            <a:r>
              <a:rPr lang="en-US" sz="2000" dirty="0"/>
              <a:t>      User that can manipulate qubits in certain ways</a:t>
            </a:r>
            <a:endParaRPr lang="el-G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5D144-1301-41E7-963D-DC622DAD6BEB}"/>
              </a:ext>
            </a:extLst>
          </p:cNvPr>
          <p:cNvSpPr txBox="1"/>
          <p:nvPr/>
        </p:nvSpPr>
        <p:spPr>
          <a:xfrm>
            <a:off x="7628542" y="1646113"/>
            <a:ext cx="3838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Is this necessary for all users?</a:t>
            </a:r>
            <a:endParaRPr lang="el-G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FD7EC-AA6C-4568-9103-F6090A54F8F6}"/>
              </a:ext>
            </a:extLst>
          </p:cNvPr>
          <p:cNvSpPr txBox="1"/>
          <p:nvPr/>
        </p:nvSpPr>
        <p:spPr>
          <a:xfrm>
            <a:off x="3342608" y="2756228"/>
            <a:ext cx="550678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dirty="0">
                <a:solidFill>
                  <a:schemeClr val="accent4"/>
                </a:solidFill>
              </a:rPr>
              <a:t>quantum</a:t>
            </a:r>
            <a:r>
              <a:rPr lang="en-US" sz="2400" dirty="0"/>
              <a:t> must a protocol be to gain advantage over classical communication?</a:t>
            </a:r>
            <a:endParaRPr lang="el-G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AA6D1-442B-4A05-A0DB-A44765DC6F12}"/>
              </a:ext>
            </a:extLst>
          </p:cNvPr>
          <p:cNvSpPr txBox="1"/>
          <p:nvPr/>
        </p:nvSpPr>
        <p:spPr>
          <a:xfrm>
            <a:off x="4027663" y="4235675"/>
            <a:ext cx="4136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Semi-Quantum communication</a:t>
            </a:r>
            <a:endParaRPr lang="el-G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4466E8-D1CD-43A5-9936-CCB55FD0EDE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98020" y="1876946"/>
            <a:ext cx="930522" cy="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1492E0-3223-45C7-9196-9D93692514B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7497638" y="706140"/>
            <a:ext cx="648450" cy="3451726"/>
          </a:xfrm>
          <a:prstGeom prst="bentConnector3">
            <a:avLst>
              <a:gd name="adj1" fmla="val 71993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F433A7-11CA-4A18-83E6-BFA98F10C93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587225"/>
            <a:ext cx="0" cy="64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A169FCE-CF08-4293-BE4E-085D164F3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5A5F22-2DA5-4A36-93B2-482FCB736C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3890653"/>
            <a:ext cx="12395199" cy="3429006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461655"/>
            <a:ext cx="12446002" cy="3428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0" y="296733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Semi-Quantum Key Distribution</a:t>
            </a:r>
            <a:endParaRPr lang="el-GR" sz="5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8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1709847" y="412888"/>
            <a:ext cx="8772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Advantages of Minimizing Quantum Requirements</a:t>
            </a:r>
            <a:endParaRPr lang="el-GR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03D64-12DF-4637-B273-ED2DDD1B8537}"/>
              </a:ext>
            </a:extLst>
          </p:cNvPr>
          <p:cNvSpPr txBox="1"/>
          <p:nvPr/>
        </p:nvSpPr>
        <p:spPr>
          <a:xfrm>
            <a:off x="1709847" y="2244963"/>
            <a:ext cx="2225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Cheaper </a:t>
            </a:r>
            <a:r>
              <a:rPr lang="en-US" sz="2400" dirty="0"/>
              <a:t>devices</a:t>
            </a:r>
            <a:endParaRPr lang="el-G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E925F-AECD-437F-9C71-CF7845601132}"/>
              </a:ext>
            </a:extLst>
          </p:cNvPr>
          <p:cNvSpPr txBox="1"/>
          <p:nvPr/>
        </p:nvSpPr>
        <p:spPr>
          <a:xfrm>
            <a:off x="7961489" y="1898150"/>
            <a:ext cx="3039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Offload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2060"/>
                </a:solidFill>
              </a:rPr>
              <a:t>expensive tasks </a:t>
            </a:r>
            <a:r>
              <a:rPr lang="en-US" sz="2400" dirty="0"/>
              <a:t>to potentially untrusted servers</a:t>
            </a:r>
            <a:endParaRPr lang="el-G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1D836-6CB4-42F7-9570-7BBE5A23C609}"/>
              </a:ext>
            </a:extLst>
          </p:cNvPr>
          <p:cNvSpPr txBox="1"/>
          <p:nvPr/>
        </p:nvSpPr>
        <p:spPr>
          <a:xfrm>
            <a:off x="4236668" y="3154519"/>
            <a:ext cx="2940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Devices </a:t>
            </a:r>
            <a:r>
              <a:rPr lang="en-US" sz="2400" dirty="0">
                <a:solidFill>
                  <a:srgbClr val="002060"/>
                </a:solidFill>
              </a:rPr>
              <a:t>more robust </a:t>
            </a:r>
            <a:r>
              <a:rPr lang="en-US" sz="2400" dirty="0"/>
              <a:t>to hardware faults</a:t>
            </a:r>
            <a:endParaRPr lang="el-GR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C092B-1414-4C71-9C34-BBE6DCEE0851}"/>
              </a:ext>
            </a:extLst>
          </p:cNvPr>
          <p:cNvCxnSpPr>
            <a:cxnSpLocks/>
          </p:cNvCxnSpPr>
          <p:nvPr/>
        </p:nvCxnSpPr>
        <p:spPr>
          <a:xfrm flipH="1">
            <a:off x="2822791" y="997663"/>
            <a:ext cx="3273209" cy="12473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CB3D54-299B-4715-806D-A610A1E58E8C}"/>
              </a:ext>
            </a:extLst>
          </p:cNvPr>
          <p:cNvCxnSpPr>
            <a:cxnSpLocks/>
          </p:cNvCxnSpPr>
          <p:nvPr/>
        </p:nvCxnSpPr>
        <p:spPr>
          <a:xfrm flipH="1">
            <a:off x="5706808" y="997663"/>
            <a:ext cx="389200" cy="21568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193D07-74E2-41C0-93D7-0B7495963860}"/>
              </a:ext>
            </a:extLst>
          </p:cNvPr>
          <p:cNvCxnSpPr>
            <a:cxnSpLocks/>
          </p:cNvCxnSpPr>
          <p:nvPr/>
        </p:nvCxnSpPr>
        <p:spPr>
          <a:xfrm>
            <a:off x="6096000" y="997085"/>
            <a:ext cx="3385109" cy="9010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0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73B63398-AC6B-4715-8021-02FDD6CC4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957182"/>
            <a:ext cx="6525536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4196898" y="412888"/>
            <a:ext cx="3798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The setup – Channels</a:t>
            </a:r>
            <a:endParaRPr lang="el-GR" sz="3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3AEAE-F493-4DFD-A56D-508717B21643}"/>
              </a:ext>
            </a:extLst>
          </p:cNvPr>
          <p:cNvCxnSpPr>
            <a:cxnSpLocks/>
          </p:cNvCxnSpPr>
          <p:nvPr/>
        </p:nvCxnSpPr>
        <p:spPr>
          <a:xfrm>
            <a:off x="3196206" y="1637419"/>
            <a:ext cx="184557" cy="2446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D42F3C-EB11-4AE3-B36B-6840CCFB396B}"/>
              </a:ext>
            </a:extLst>
          </p:cNvPr>
          <p:cNvSpPr txBox="1"/>
          <p:nvPr/>
        </p:nvSpPr>
        <p:spPr>
          <a:xfrm>
            <a:off x="2011219" y="1275596"/>
            <a:ext cx="2007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Quantum-user</a:t>
            </a:r>
            <a:endParaRPr lang="el-GR" sz="2400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9B8466-CEDD-45A7-8764-E8F0E8A74848}"/>
              </a:ext>
            </a:extLst>
          </p:cNvPr>
          <p:cNvCxnSpPr>
            <a:cxnSpLocks/>
          </p:cNvCxnSpPr>
          <p:nvPr/>
        </p:nvCxnSpPr>
        <p:spPr>
          <a:xfrm flipH="1">
            <a:off x="8298110" y="1676624"/>
            <a:ext cx="377504" cy="41091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5D7846-A394-4C2C-8B1A-44D1F2061673}"/>
              </a:ext>
            </a:extLst>
          </p:cNvPr>
          <p:cNvSpPr txBox="1"/>
          <p:nvPr/>
        </p:nvSpPr>
        <p:spPr>
          <a:xfrm flipH="1">
            <a:off x="8173181" y="1298086"/>
            <a:ext cx="18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Classical user</a:t>
            </a:r>
            <a:endParaRPr lang="el-G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7986-86E9-407C-9836-7B51B8FB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1667"/>
          <a:stretch/>
        </p:blipFill>
        <p:spPr>
          <a:xfrm>
            <a:off x="0" y="6858000"/>
            <a:ext cx="12395199" cy="3429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AE874-6B25-45C5-9AF6-9E3922C9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83" b="50000"/>
          <a:stretch/>
        </p:blipFill>
        <p:spPr>
          <a:xfrm>
            <a:off x="0" y="-3428992"/>
            <a:ext cx="12446002" cy="3428992"/>
          </a:xfrm>
          <a:prstGeom prst="rect">
            <a:avLst/>
          </a:prstGeom>
        </p:spPr>
      </p:pic>
      <p:sp>
        <p:nvSpPr>
          <p:cNvPr id="4" name="Freeform: Shape 39">
            <a:extLst>
              <a:ext uri="{FF2B5EF4-FFF2-40B4-BE49-F238E27FC236}">
                <a16:creationId xmlns:a16="http://schemas.microsoft.com/office/drawing/2014/main" id="{09F81567-67AD-4E57-AD91-83A4DBBF2C65}"/>
              </a:ext>
            </a:extLst>
          </p:cNvPr>
          <p:cNvSpPr/>
          <p:nvPr/>
        </p:nvSpPr>
        <p:spPr>
          <a:xfrm flipH="1">
            <a:off x="9809524" y="6629390"/>
            <a:ext cx="2382474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  <a:cs typeface="Times New Roman" panose="02020603050405020304" pitchFamily="18" charset="0"/>
              </a:rPr>
              <a:t>Φλωριάς Παπαδόπουλος</a:t>
            </a:r>
          </a:p>
        </p:txBody>
      </p:sp>
      <p:sp>
        <p:nvSpPr>
          <p:cNvPr id="5" name="Freeform: Shape 38">
            <a:extLst>
              <a:ext uri="{FF2B5EF4-FFF2-40B4-BE49-F238E27FC236}">
                <a16:creationId xmlns:a16="http://schemas.microsoft.com/office/drawing/2014/main" id="{E90DF594-E3CA-4F67-938A-DEE5078AD39C}"/>
              </a:ext>
            </a:extLst>
          </p:cNvPr>
          <p:cNvSpPr/>
          <p:nvPr/>
        </p:nvSpPr>
        <p:spPr>
          <a:xfrm>
            <a:off x="0" y="6642095"/>
            <a:ext cx="2382473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cs typeface="Times New Roman" panose="02020603050405020304" pitchFamily="18" charset="0"/>
              </a:rPr>
              <a:t>Semi-Quantum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971B-57E3-4A44-B0B4-CBD732731340}"/>
              </a:ext>
            </a:extLst>
          </p:cNvPr>
          <p:cNvSpPr txBox="1"/>
          <p:nvPr/>
        </p:nvSpPr>
        <p:spPr>
          <a:xfrm>
            <a:off x="3571345" y="412888"/>
            <a:ext cx="504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The setup – Classical options</a:t>
            </a:r>
            <a:endParaRPr lang="el-GR" sz="32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016C5AF-499E-418F-9B6A-0600745B9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232" y="1957182"/>
            <a:ext cx="6525536" cy="29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AF9592C-CE6E-4A00-AAAC-AE6A3674C831}"/>
              </a:ext>
            </a:extLst>
          </p:cNvPr>
          <p:cNvSpPr/>
          <p:nvPr/>
        </p:nvSpPr>
        <p:spPr>
          <a:xfrm>
            <a:off x="0" y="1957182"/>
            <a:ext cx="2833232" cy="4323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1. Measure</a:t>
            </a:r>
            <a:endParaRPr lang="el-GR" sz="2400" dirty="0">
              <a:solidFill>
                <a:srgbClr val="00206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AFABB9-4951-4981-80FC-D1901F514615}"/>
              </a:ext>
            </a:extLst>
          </p:cNvPr>
          <p:cNvSpPr/>
          <p:nvPr/>
        </p:nvSpPr>
        <p:spPr>
          <a:xfrm>
            <a:off x="7113864" y="2399251"/>
            <a:ext cx="1728132" cy="696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5C050-21B3-43DA-812A-5DFD6FA41FD1}"/>
              </a:ext>
            </a:extLst>
          </p:cNvPr>
          <p:cNvSpPr/>
          <p:nvPr/>
        </p:nvSpPr>
        <p:spPr>
          <a:xfrm>
            <a:off x="0" y="3212850"/>
            <a:ext cx="1704900" cy="4323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3. Reflect</a:t>
            </a:r>
            <a:endParaRPr lang="el-GR" sz="24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99D79-68A8-43D2-A746-464BDC98576A}"/>
              </a:ext>
            </a:extLst>
          </p:cNvPr>
          <p:cNvSpPr/>
          <p:nvPr/>
        </p:nvSpPr>
        <p:spPr>
          <a:xfrm>
            <a:off x="7113864" y="3017317"/>
            <a:ext cx="1213502" cy="114800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1B788-50E3-4502-846D-F1985248B611}"/>
              </a:ext>
            </a:extLst>
          </p:cNvPr>
          <p:cNvSpPr/>
          <p:nvPr/>
        </p:nvSpPr>
        <p:spPr>
          <a:xfrm>
            <a:off x="0" y="2585016"/>
            <a:ext cx="2981325" cy="4323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2. Measure &amp; Resend</a:t>
            </a:r>
            <a:endParaRPr lang="el-GR" sz="2400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4BB9E3-2112-4AA8-86CB-9E289222E87B}"/>
              </a:ext>
            </a:extLst>
          </p:cNvPr>
          <p:cNvSpPr/>
          <p:nvPr/>
        </p:nvSpPr>
        <p:spPr>
          <a:xfrm>
            <a:off x="0" y="3840684"/>
            <a:ext cx="1704900" cy="4323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4. Permute</a:t>
            </a:r>
            <a:endParaRPr lang="el-GR" sz="24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59529-B43D-433F-B224-0E4099061763}"/>
              </a:ext>
            </a:extLst>
          </p:cNvPr>
          <p:cNvSpPr/>
          <p:nvPr/>
        </p:nvSpPr>
        <p:spPr>
          <a:xfrm>
            <a:off x="0" y="4468516"/>
            <a:ext cx="1704900" cy="4323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5. Prepare</a:t>
            </a:r>
            <a:endParaRPr lang="el-GR" sz="2400" dirty="0">
              <a:solidFill>
                <a:srgbClr val="00206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81498-7CD9-4BAA-BB9A-00B22804DE9D}"/>
              </a:ext>
            </a:extLst>
          </p:cNvPr>
          <p:cNvSpPr/>
          <p:nvPr/>
        </p:nvSpPr>
        <p:spPr>
          <a:xfrm>
            <a:off x="8235245" y="2498718"/>
            <a:ext cx="1051630" cy="2077778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F4D18-6AF1-43A6-8E6B-53100C42823E}"/>
              </a:ext>
            </a:extLst>
          </p:cNvPr>
          <p:cNvSpPr/>
          <p:nvPr/>
        </p:nvSpPr>
        <p:spPr>
          <a:xfrm>
            <a:off x="7229676" y="4113192"/>
            <a:ext cx="1051630" cy="30319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9F07A-90A9-46CE-8AF6-81BA1CB4B43B}"/>
              </a:ext>
            </a:extLst>
          </p:cNvPr>
          <p:cNvSpPr/>
          <p:nvPr/>
        </p:nvSpPr>
        <p:spPr>
          <a:xfrm>
            <a:off x="7569047" y="2458397"/>
            <a:ext cx="1051630" cy="46919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5E720-8968-466D-A957-06FA90E15E97}"/>
              </a:ext>
            </a:extLst>
          </p:cNvPr>
          <p:cNvSpPr/>
          <p:nvPr/>
        </p:nvSpPr>
        <p:spPr>
          <a:xfrm>
            <a:off x="3227342" y="3661114"/>
            <a:ext cx="1213502" cy="114800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35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 animBg="1"/>
      <p:bldP spid="74" grpId="1" animBg="1"/>
      <p:bldP spid="10" grpId="0"/>
      <p:bldP spid="11" grpId="0" animBg="1"/>
      <p:bldP spid="11" grpId="1" animBg="1"/>
      <p:bldP spid="12" grpId="0"/>
      <p:bldP spid="14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22A35"/>
      </a:hlink>
      <a:folHlink>
        <a:srgbClr val="222A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2635</Words>
  <Application>Microsoft Office PowerPoint</Application>
  <PresentationFormat>Widescreen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Nova</vt:lpstr>
      <vt:lpstr>Calibri</vt:lpstr>
      <vt:lpstr>Calibri Light</vt:lpstr>
      <vt:lpstr>Cambria Math</vt:lpstr>
      <vt:lpstr>CMR12</vt:lpstr>
      <vt:lpstr>CMTI12</vt:lpstr>
      <vt:lpstr>Franklin Gothic Heavy</vt:lpstr>
      <vt:lpstr>LMRoman9-Regular</vt:lpstr>
      <vt:lpstr>Söhne</vt:lpstr>
      <vt:lpstr>Wingdings</vt:lpstr>
      <vt:lpstr>Θέμα του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Florias Pap</dc:creator>
  <cp:lastModifiedBy>Florias Pap</cp:lastModifiedBy>
  <cp:revision>188</cp:revision>
  <dcterms:created xsi:type="dcterms:W3CDTF">2023-01-10T10:52:38Z</dcterms:created>
  <dcterms:modified xsi:type="dcterms:W3CDTF">2023-07-03T13:55:17Z</dcterms:modified>
</cp:coreProperties>
</file>