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325" r:id="rId3"/>
    <p:sldId id="270" r:id="rId4"/>
    <p:sldId id="264" r:id="rId5"/>
    <p:sldId id="265" r:id="rId6"/>
    <p:sldId id="271" r:id="rId7"/>
    <p:sldId id="272" r:id="rId8"/>
    <p:sldId id="273" r:id="rId9"/>
    <p:sldId id="274" r:id="rId10"/>
    <p:sldId id="275" r:id="rId11"/>
    <p:sldId id="276" r:id="rId12"/>
    <p:sldId id="278" r:id="rId13"/>
    <p:sldId id="277" r:id="rId14"/>
    <p:sldId id="326" r:id="rId15"/>
    <p:sldId id="279" r:id="rId16"/>
    <p:sldId id="281" r:id="rId17"/>
    <p:sldId id="324" r:id="rId18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7030A0"/>
    <a:srgbClr val="FF3300"/>
    <a:srgbClr val="FF6600"/>
    <a:srgbClr val="000000"/>
    <a:srgbClr val="A6A6A6"/>
    <a:srgbClr val="7F7F7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72033" autoAdjust="0"/>
  </p:normalViewPr>
  <p:slideViewPr>
    <p:cSldViewPr snapToGrid="0">
      <p:cViewPr varScale="1">
        <p:scale>
          <a:sx n="114" d="100"/>
          <a:sy n="114" d="100"/>
        </p:scale>
        <p:origin x="50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FD33F-A094-452C-BE69-58DB75AB5DB7}" type="datetimeFigureOut">
              <a:rPr lang="el-GR" smtClean="0"/>
              <a:t>28/6/2023</a:t>
            </a:fld>
            <a:endParaRPr lang="el-GR" dirty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 dirty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94270-AB60-41F3-809F-BC6C0D22EE10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21807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0010C-C41A-46B1-89B9-BA373F931A2F}" type="slidenum">
              <a:rPr lang="el-GR" smtClean="0"/>
              <a:t>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23300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Προχωράμε λοιπόν στο πρώτο </a:t>
            </a:r>
            <a:r>
              <a:rPr lang="en-US" dirty="0"/>
              <a:t>component </a:t>
            </a:r>
            <a:r>
              <a:rPr lang="el-GR" dirty="0"/>
              <a:t>που χρησιμοποιεί το </a:t>
            </a:r>
            <a:r>
              <a:rPr lang="en-US" dirty="0"/>
              <a:t>Signal Protocol.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Γενικά χρησιμοποιεί τρία, το </a:t>
            </a:r>
            <a:r>
              <a:rPr lang="en-US" dirty="0"/>
              <a:t>XEdDSA </a:t>
            </a:r>
            <a:r>
              <a:rPr lang="el-GR" dirty="0"/>
              <a:t>για τις υπογραφές, το </a:t>
            </a:r>
            <a:r>
              <a:rPr lang="en-US" dirty="0"/>
              <a:t>X3DH </a:t>
            </a:r>
            <a:r>
              <a:rPr lang="el-GR" dirty="0"/>
              <a:t>για την δημιουργία κοινού κρυφού κλειδιού και το </a:t>
            </a:r>
            <a:r>
              <a:rPr lang="en-US" dirty="0"/>
              <a:t>Double Ratchet Algorithm </a:t>
            </a:r>
            <a:r>
              <a:rPr lang="el-GR" dirty="0"/>
              <a:t>για την εξασφάλιση των ιδιοτήτων </a:t>
            </a:r>
            <a:r>
              <a:rPr lang="en-US" dirty="0"/>
              <a:t>future secrecy </a:t>
            </a:r>
            <a:r>
              <a:rPr lang="el-GR" dirty="0"/>
              <a:t>και </a:t>
            </a:r>
            <a:r>
              <a:rPr lang="en-US" dirty="0"/>
              <a:t>break-in recovery </a:t>
            </a:r>
            <a:r>
              <a:rPr lang="el-GR" dirty="0"/>
              <a:t>(θα εξηγηθούν μετά).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A8D6-D612-4DAB-A31D-F3988EEB537F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17572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Οπότε, πριν πούμε για το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XEdDSA 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να πούμε για το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EdDSA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 το οποίο είναι απλά ένα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variant 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του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ECDSA 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που χρησιμοποιεί καμπύλες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twisted Edwards</a:t>
            </a:r>
            <a:endParaRPr lang="el-G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Παίρνοντας αυτό και χρησιμοποιώντας τις μορφές δημόσιου κλειδιού και ιδιωτικού κλειδιού που αρχικά καθορίστηκαν για τις λειτουργίες X25519 και X448 ECDH.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Έχουμε το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XEdDSA 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με το οποίο δημιουργούνται και επαληθεύονται υπογραφές συμβατές με το EdDSA.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l-G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Ανάλογα ποια καμπύλη χρησιμοποιείται για το σχήμα το όνομα τροποποιείται όπως βλέπετε.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94270-AB60-41F3-809F-BC6C0D22EE10}" type="slidenum">
              <a:rPr lang="el-GR" smtClean="0"/>
              <a:t>11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91953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Οπότε, πάμε στο 2</a:t>
            </a:r>
            <a:r>
              <a:rPr lang="el-GR" baseline="30000" dirty="0"/>
              <a:t>ο</a:t>
            </a:r>
            <a:r>
              <a:rPr lang="el-GR" dirty="0"/>
              <a:t> </a:t>
            </a:r>
            <a:r>
              <a:rPr lang="en-US" dirty="0"/>
              <a:t>component </a:t>
            </a:r>
            <a:r>
              <a:rPr lang="el-GR" dirty="0"/>
              <a:t>που χρησιμοποιεί το </a:t>
            </a:r>
            <a:r>
              <a:rPr lang="en-US" dirty="0"/>
              <a:t>Signal</a:t>
            </a:r>
            <a:r>
              <a:rPr lang="el-GR" dirty="0"/>
              <a:t>, το </a:t>
            </a:r>
            <a:r>
              <a:rPr lang="en-US" dirty="0"/>
              <a:t>triple Diffie </a:t>
            </a:r>
            <a:r>
              <a:rPr lang="en-US" dirty="0" err="1"/>
              <a:t>hellman</a:t>
            </a:r>
            <a:r>
              <a:rPr lang="en-US" dirty="0"/>
              <a:t>, X3DH</a:t>
            </a:r>
            <a:r>
              <a:rPr lang="el-GR" dirty="0"/>
              <a:t> για «</a:t>
            </a:r>
            <a:r>
              <a:rPr lang="el-GR" dirty="0" err="1"/>
              <a:t>ασύχρονη</a:t>
            </a:r>
            <a:r>
              <a:rPr lang="el-GR" dirty="0"/>
              <a:t>» δημιουργία κοινού κλειδιού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A8D6-D612-4DAB-A31D-F3988EEB537F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25841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dirty="0"/>
              <a:t>Έστω ότι έχουμε τον Μπομπ ο οποίος έχει λογαριασμό </a:t>
            </a:r>
            <a:r>
              <a:rPr lang="en-US" dirty="0" err="1"/>
              <a:t>whatsapp</a:t>
            </a:r>
            <a:r>
              <a:rPr lang="en-US" dirty="0"/>
              <a:t> </a:t>
            </a:r>
            <a:r>
              <a:rPr lang="el-GR" dirty="0"/>
              <a:t>και την </a:t>
            </a:r>
            <a:r>
              <a:rPr lang="el-GR" dirty="0" err="1"/>
              <a:t>αλίκη</a:t>
            </a:r>
            <a:r>
              <a:rPr lang="el-GR" dirty="0"/>
              <a:t> που δημιούργησε μόλις και θέλει να του στείλει μήνυμα.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dirty="0"/>
              <a:t>Ως μεσάζοντας χρησιμοποιούνται οι </a:t>
            </a:r>
            <a:r>
              <a:rPr lang="el-GR" dirty="0" err="1"/>
              <a:t>σέρβερ</a:t>
            </a:r>
            <a:r>
              <a:rPr lang="el-GR" dirty="0"/>
              <a:t> του </a:t>
            </a:r>
            <a:r>
              <a:rPr lang="en-US" dirty="0" err="1"/>
              <a:t>whatsapp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dirty="0"/>
              <a:t>Έτσι, σε </a:t>
            </a:r>
            <a:r>
              <a:rPr lang="en-US" dirty="0"/>
              <a:t>high level </a:t>
            </a:r>
            <a:r>
              <a:rPr lang="el-GR" dirty="0"/>
              <a:t>για το πρωτόκολλο, ο </a:t>
            </a:r>
            <a:r>
              <a:rPr lang="el-GR" dirty="0" err="1"/>
              <a:t>σέρβερ</a:t>
            </a:r>
            <a:r>
              <a:rPr lang="el-GR" dirty="0"/>
              <a:t> έχει στην κατοχή του ένα </a:t>
            </a:r>
            <a:r>
              <a:rPr lang="en-US" dirty="0"/>
              <a:t>bundle </a:t>
            </a:r>
            <a:r>
              <a:rPr lang="el-GR" dirty="0"/>
              <a:t>κλειδιών που του έχει δώσει σε προηγούμενο χρόνο ο </a:t>
            </a:r>
            <a:r>
              <a:rPr lang="en-US" dirty="0"/>
              <a:t>Bob </a:t>
            </a:r>
            <a:r>
              <a:rPr lang="el-GR" dirty="0"/>
              <a:t>στο βήμα 1.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dirty="0"/>
              <a:t>Η Αλίκη ζητάει </a:t>
            </a:r>
            <a:r>
              <a:rPr lang="el-GR" dirty="0" err="1"/>
              <a:t>απ</a:t>
            </a:r>
            <a:r>
              <a:rPr lang="el-GR" dirty="0"/>
              <a:t> τον </a:t>
            </a:r>
            <a:r>
              <a:rPr lang="el-GR" dirty="0" err="1"/>
              <a:t>σέρβερ</a:t>
            </a:r>
            <a:r>
              <a:rPr lang="el-GR" dirty="0"/>
              <a:t> αυτά τα κλειδιά και τα χρησιμοποιεί για να </a:t>
            </a:r>
            <a:r>
              <a:rPr lang="el-GR" dirty="0" err="1"/>
              <a:t>παράξει</a:t>
            </a:r>
            <a:r>
              <a:rPr lang="el-GR" dirty="0"/>
              <a:t> το κοινό κλειδί και να </a:t>
            </a:r>
            <a:r>
              <a:rPr lang="el-GR" dirty="0" err="1"/>
              <a:t>στέιλει</a:t>
            </a:r>
            <a:r>
              <a:rPr lang="el-GR" dirty="0"/>
              <a:t> το πρώτο μήνυμα της στον Μπομπ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dirty="0"/>
              <a:t>Έπειτα αυτό το κλειδί μπορεί είτε να χρησιμοποιηθεί για την κοινή τους επικοινωνία αφού το φτιάξει και ο Μπομπ όταν γίνει ενεργός είτε να χρησιμοποιηθεί για την παραγωγή ενός καινούργιου, όπως θα δούμε </a:t>
            </a:r>
            <a:r>
              <a:rPr lang="el-GR" dirty="0" err="1"/>
              <a:t>μετα</a:t>
            </a:r>
            <a:r>
              <a:rPr lang="el-G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94270-AB60-41F3-809F-BC6C0D22EE10}" type="slidenum">
              <a:rPr lang="el-GR" smtClean="0"/>
              <a:t>13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53047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dirty="0"/>
              <a:t>Τώρα πιο συγκεκριμένα, τα κλειδιά που παίζουν στο σχήμα τα βλέπετε αριστερά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dirty="0"/>
              <a:t>Είναι ………………………………………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dirty="0"/>
              <a:t>Αυτά τα χρησιμοποιούμε για να γίνουν 3 (προαιρετικά 4 </a:t>
            </a:r>
            <a:r>
              <a:rPr lang="en-US" dirty="0" err="1"/>
              <a:t>ecdh</a:t>
            </a:r>
            <a:r>
              <a:rPr lang="en-US" dirty="0"/>
              <a:t>) </a:t>
            </a:r>
            <a:r>
              <a:rPr lang="el-GR" dirty="0"/>
              <a:t>οι οποίοι θα παράγουν κλειδιά </a:t>
            </a:r>
            <a:r>
              <a:rPr lang="en-US" dirty="0"/>
              <a:t>k1,k2,k3,k4 </a:t>
            </a:r>
            <a:r>
              <a:rPr lang="el-GR" dirty="0"/>
              <a:t>τα οποία θα χρησιμοποιηθούν όλα για παραγωγή του κοινού μυστικού κλειδιού [π.χ. τα παραθέτουμε]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94270-AB60-41F3-809F-BC6C0D22EE10}" type="slidenum">
              <a:rPr lang="el-GR" smtClean="0"/>
              <a:t>14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83779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Γενικά υπάρχουν αρκετοί λόγοι για την χρήση του 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X3DH 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αλλά οι πιο σημαντικοί είναι αυτές οι δύο ιδιότητες.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Η προστασία εμπιστευτικότητας των παρελθόντων επικοινωνιών, ακόμα και αν τα μακροπρόθεσμα μυστικά κλειδιά διαρρεύσουν στο μέλλον, εξασφαλίζεται από την προϋπόθεση της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forward secrecy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  <a:sym typeface="Wingdings" panose="05000000000000000000" pitchFamily="2" charset="2"/>
              </a:rPr>
              <a:t>OPK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Η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cryptographic deniability 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επιτρέπει στους συμμετέχοντες να αρνηθούν τη συμμετοχή τους ή το περιεχόμενο της επικοινωνίας, παρέχοντας έτσι μια αξιοπιστία αρνητικής απαγγελίας.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94270-AB60-41F3-809F-BC6C0D22EE10}" type="slidenum">
              <a:rPr lang="el-GR" smtClean="0"/>
              <a:t>15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91462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Τέλος για το </a:t>
            </a:r>
            <a:r>
              <a:rPr lang="en-US" dirty="0"/>
              <a:t>Double Ratchet…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A8D6-D612-4DAB-A31D-F3988EEB537F}" type="slidenum">
              <a:rPr lang="el-GR" smtClean="0"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25451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dirty="0"/>
              <a:t>Το πρωτόκολλο αυτή τη στιγμή αποτελεί την </a:t>
            </a:r>
            <a:r>
              <a:rPr lang="el-GR" i="1" u="sng" dirty="0"/>
              <a:t>βάση ασφάλειας διαφόρων εφαρμογών</a:t>
            </a:r>
            <a:r>
              <a:rPr lang="el-GR" dirty="0"/>
              <a:t> όπως το </a:t>
            </a:r>
            <a:r>
              <a:rPr lang="en-US" dirty="0"/>
              <a:t>Signal </a:t>
            </a:r>
            <a:r>
              <a:rPr lang="el-GR" dirty="0"/>
              <a:t>και το </a:t>
            </a:r>
            <a:r>
              <a:rPr lang="en-US" dirty="0"/>
              <a:t>WhatsApp, </a:t>
            </a:r>
            <a:r>
              <a:rPr lang="el-GR" dirty="0"/>
              <a:t>καθώς και το </a:t>
            </a:r>
            <a:r>
              <a:rPr lang="en-US" dirty="0"/>
              <a:t>FB.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dirty="0"/>
              <a:t>Όποτε, μόνο βλέποντας τον </a:t>
            </a:r>
            <a:r>
              <a:rPr lang="el-GR" i="1" u="sng" dirty="0"/>
              <a:t>τεράστιο αριθμό χρηστών</a:t>
            </a:r>
            <a:r>
              <a:rPr lang="el-GR" dirty="0"/>
              <a:t> για το </a:t>
            </a:r>
            <a:r>
              <a:rPr lang="en-US" dirty="0"/>
              <a:t>WhatsApp </a:t>
            </a:r>
            <a:r>
              <a:rPr lang="el-GR" dirty="0"/>
              <a:t>π.χ. , μπορούμε να καταλάβουμε την </a:t>
            </a:r>
            <a:r>
              <a:rPr lang="el-GR" i="1" u="sng" dirty="0"/>
              <a:t>χρησιμότητα του πρωτοκόλλου για τις επικοινωνίες</a:t>
            </a:r>
            <a:r>
              <a:rPr lang="el-GR" dirty="0"/>
              <a:t> μπορεί του 1/3 του πλανήτη.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dirty="0"/>
              <a:t>Τέλος, ένα ακόμα ενδεικτικό της σημαντικότητας του είναι ότι οι δημιουργοί του κέρδισαν το </a:t>
            </a:r>
            <a:r>
              <a:rPr lang="el-GR" i="1" u="sng" dirty="0"/>
              <a:t>βραβείο </a:t>
            </a:r>
            <a:r>
              <a:rPr lang="en-US" i="1" u="sng" dirty="0"/>
              <a:t>Lev chin</a:t>
            </a:r>
            <a:r>
              <a:rPr lang="en-US" dirty="0"/>
              <a:t> </a:t>
            </a:r>
            <a:r>
              <a:rPr lang="el-GR" dirty="0"/>
              <a:t>για την επινόηση του.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94270-AB60-41F3-809F-BC6C0D22EE10}" type="slidenum">
              <a:rPr lang="el-GR" smtClean="0"/>
              <a:t>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32070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l-GR" dirty="0"/>
              <a:t>Πριν όμως ξεκινήσω να σας περιγράφω το πρωτόκολλο, χρειάζεται να αναφερθούν μερικά </a:t>
            </a:r>
            <a:r>
              <a:rPr lang="el-GR" dirty="0" err="1"/>
              <a:t>προαπαιτούμενα</a:t>
            </a:r>
            <a:r>
              <a:rPr lang="el-GR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A8D6-D612-4DAB-A31D-F3988EEB537F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11773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1200" b="0" i="0" u="none" strike="noStrike" baseline="0" dirty="0">
                <a:latin typeface="CMR10"/>
              </a:rPr>
              <a:t>Ξεκινάμε θυμίζοντας την εξίσωση </a:t>
            </a:r>
            <a:r>
              <a:rPr lang="en-US" sz="1200" b="0" i="0" u="none" strike="noStrike" baseline="0" dirty="0">
                <a:latin typeface="CMR10"/>
              </a:rPr>
              <a:t>Weierstrass </a:t>
            </a:r>
            <a:r>
              <a:rPr lang="el-GR" sz="1200" b="0" i="0" u="none" strike="noStrike" baseline="0" dirty="0">
                <a:latin typeface="CMR10"/>
              </a:rPr>
              <a:t>για τις ελλειπτικές καμπύλες η οποία </a:t>
            </a:r>
            <a:r>
              <a:rPr lang="el-GR" sz="1200" b="0" i="1" u="sng" strike="noStrike" baseline="0" dirty="0">
                <a:latin typeface="CMR10"/>
              </a:rPr>
              <a:t>δεν θα πρέπει να θεωρείται σαν ακριβής ορισμός τους</a:t>
            </a:r>
            <a:r>
              <a:rPr lang="el-GR" sz="1200" b="0" i="0" u="none" strike="noStrike" baseline="0" dirty="0">
                <a:latin typeface="CMR1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1200" b="0" i="0" u="none" strike="noStrike" baseline="0" dirty="0">
                <a:latin typeface="CMR10"/>
              </a:rPr>
              <a:t>Στην πράξη οι ελλειπτικές καμπύλες είναι </a:t>
            </a:r>
            <a:r>
              <a:rPr lang="el-GR" sz="1200" b="0" i="1" u="sng" strike="noStrike" baseline="0" dirty="0">
                <a:latin typeface="CMR10"/>
              </a:rPr>
              <a:t>πιο αφηρημένη έννοια</a:t>
            </a:r>
            <a:r>
              <a:rPr lang="el-GR" sz="1200" b="0" i="0" u="none" strike="noStrike" baseline="0" dirty="0">
                <a:latin typeface="CMR10"/>
              </a:rPr>
              <a:t> η οποία περιγράφεται με το </a:t>
            </a:r>
            <a:r>
              <a:rPr lang="el-GR" sz="1200" b="1" i="0" u="none" strike="noStrike" baseline="0" dirty="0">
                <a:latin typeface="CMR10"/>
              </a:rPr>
              <a:t>μοντέλο </a:t>
            </a:r>
            <a:r>
              <a:rPr lang="en-US" sz="1200" b="1" i="0" u="none" strike="noStrike" baseline="0" dirty="0">
                <a:latin typeface="CMR10"/>
              </a:rPr>
              <a:t>Weierstrass </a:t>
            </a:r>
            <a:r>
              <a:rPr lang="el-GR" sz="1200" b="0" i="0" u="none" strike="noStrike" baseline="0" dirty="0">
                <a:latin typeface="CMR10"/>
              </a:rPr>
              <a:t>αλλά όχι μόνο…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1200" b="0" i="0" u="none" strike="noStrike" baseline="0" dirty="0">
                <a:latin typeface="CMR10"/>
              </a:rPr>
              <a:t>Άλλες καμπύλες που είναι χρήσιμες στην κρυπτογραφία ελλειπτικών καμπυλών είναι οι </a:t>
            </a:r>
            <a:r>
              <a:rPr lang="en-US" sz="1200" b="1" i="0" u="none" strike="noStrike" baseline="0" dirty="0">
                <a:latin typeface="CMR10"/>
              </a:rPr>
              <a:t>Edwards</a:t>
            </a:r>
            <a:r>
              <a:rPr lang="en-US" sz="1200" b="0" i="0" u="none" strike="noStrike" baseline="0" dirty="0">
                <a:latin typeface="CMR10"/>
              </a:rPr>
              <a:t> </a:t>
            </a:r>
            <a:r>
              <a:rPr lang="el-GR" sz="1200" b="0" i="0" u="none" strike="noStrike" baseline="0" dirty="0">
                <a:latin typeface="CMR10"/>
              </a:rPr>
              <a:t>και οι </a:t>
            </a:r>
            <a:r>
              <a:rPr lang="en-US" sz="1200" b="1" i="0" u="none" strike="noStrike" baseline="0" dirty="0">
                <a:latin typeface="CMR10"/>
              </a:rPr>
              <a:t>Montgomery</a:t>
            </a:r>
            <a:r>
              <a:rPr lang="en-US" sz="1200" b="0" i="0" u="none" strike="noStrike" baseline="0" dirty="0">
                <a:latin typeface="CMR10"/>
              </a:rPr>
              <a:t>, </a:t>
            </a:r>
            <a:r>
              <a:rPr lang="el-GR" sz="1200" b="0" i="0" u="none" strike="noStrike" baseline="0" dirty="0">
                <a:latin typeface="CMR10"/>
              </a:rPr>
              <a:t>τις οποίες θα αναλύσω περισσότερο στη συνέχεια.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l-GR" sz="1200" b="0" i="0" u="none" strike="noStrike" baseline="0" dirty="0">
              <a:latin typeface="CMR1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1200" b="0" i="0" u="none" strike="noStrike" baseline="0" dirty="0">
                <a:latin typeface="CMR10"/>
              </a:rPr>
              <a:t>Ωστόσο πρώτα χρειάζεται να ορίσω τι σημαίνει δυο καμπύλες να ναι </a:t>
            </a:r>
            <a:r>
              <a:rPr lang="en-US" sz="1200" b="1" i="0" u="none" strike="noStrike" baseline="0" dirty="0">
                <a:latin typeface="CMR10"/>
              </a:rPr>
              <a:t>birationally equivalent</a:t>
            </a:r>
            <a:r>
              <a:rPr lang="el-GR" sz="1200" b="0" i="0" u="none" strike="noStrike" baseline="0" dirty="0">
                <a:latin typeface="CMR10"/>
              </a:rPr>
              <a:t>.</a:t>
            </a:r>
            <a:endParaRPr lang="en-US" sz="1200" b="0" i="0" u="none" strike="noStrike" baseline="0" dirty="0">
              <a:latin typeface="CMR1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Έτσι, αν υπάρχουν </a:t>
            </a:r>
            <a:r>
              <a:rPr lang="el-GR" b="0" i="1" u="sng" dirty="0">
                <a:solidFill>
                  <a:srgbClr val="374151"/>
                </a:solidFill>
                <a:effectLst/>
                <a:latin typeface="Söhne"/>
              </a:rPr>
              <a:t>απεικονίσεις μεταξύ των καμπυλών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 που προκύπτουν από </a:t>
            </a:r>
            <a:r>
              <a:rPr lang="el-GR" b="0" i="1" u="sng" dirty="0">
                <a:solidFill>
                  <a:srgbClr val="374151"/>
                </a:solidFill>
                <a:effectLst/>
                <a:latin typeface="Söhne"/>
              </a:rPr>
              <a:t>κλάσματα πολυωνύμων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 (γνωστοί και ως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rational maps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), οι οποίοι απεικονίζουν </a:t>
            </a:r>
            <a:r>
              <a:rPr lang="el-GR" b="1" i="0" dirty="0">
                <a:solidFill>
                  <a:srgbClr val="374151"/>
                </a:solidFill>
                <a:effectLst/>
                <a:latin typeface="Söhne"/>
              </a:rPr>
              <a:t>σχεδόν όλα 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τα σημεία μεταξύ των καμπυλών και είναι </a:t>
            </a:r>
            <a:r>
              <a:rPr lang="el-GR" b="1" i="0" dirty="0">
                <a:solidFill>
                  <a:srgbClr val="374151"/>
                </a:solidFill>
                <a:effectLst/>
                <a:latin typeface="Söhne"/>
              </a:rPr>
              <a:t>συμβατοί με τον νόμο της ομάδας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,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τότε λέμε ότι οι</a:t>
            </a:r>
            <a:r>
              <a:rPr lang="el-GR" sz="1200" b="0" i="0" u="none" strike="noStrike" baseline="0" dirty="0">
                <a:latin typeface="CMR10"/>
              </a:rPr>
              <a:t> δυο καμπύλες είναι </a:t>
            </a:r>
            <a:r>
              <a:rPr lang="en-US" sz="1200" b="0" i="0" u="none" strike="noStrike" baseline="0" dirty="0">
                <a:latin typeface="CMR10"/>
              </a:rPr>
              <a:t>birationally equivalent</a:t>
            </a:r>
            <a:r>
              <a:rPr lang="el-GR" sz="1200" b="0" i="0" u="none" strike="noStrike" baseline="0" dirty="0">
                <a:latin typeface="CMR10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u="none" strike="noStrike" baseline="0" dirty="0">
              <a:latin typeface="CMR1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 Αυτό σημαίνει ότι υπάρχουν οι χαρτογραφήσεις ϕ1: E1→ E2 και ϕ2: E2→ E1, όπου </a:t>
            </a:r>
            <a:r>
              <a:rPr lang="el-GR" b="0" i="0" dirty="0" err="1">
                <a:solidFill>
                  <a:srgbClr val="374151"/>
                </a:solidFill>
                <a:effectLst/>
                <a:latin typeface="Söhne"/>
              </a:rPr>
              <a:t>ϕi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(P +Q) = </a:t>
            </a:r>
            <a:r>
              <a:rPr lang="el-GR" b="0" i="0" dirty="0" err="1">
                <a:solidFill>
                  <a:srgbClr val="374151"/>
                </a:solidFill>
                <a:effectLst/>
                <a:latin typeface="Söhne"/>
              </a:rPr>
              <a:t>ϕi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(P) + </a:t>
            </a:r>
            <a:r>
              <a:rPr lang="el-GR" b="0" i="0" dirty="0" err="1">
                <a:solidFill>
                  <a:srgbClr val="374151"/>
                </a:solidFill>
                <a:effectLst/>
                <a:latin typeface="Söhne"/>
              </a:rPr>
              <a:t>ϕi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(Q), όπου όλες οι αντιστοιχίες χρησιμοποιούν ανάλογους χάρτες για όλα τα P, Q, P +Q όπου ορίζεται ο χάρτης </a:t>
            </a:r>
            <a:r>
              <a:rPr lang="el-GR" b="0" i="0" dirty="0" err="1">
                <a:solidFill>
                  <a:srgbClr val="374151"/>
                </a:solidFill>
                <a:effectLst/>
                <a:latin typeface="Söhne"/>
              </a:rPr>
              <a:t>ϕi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 στην καμπύλη </a:t>
            </a:r>
            <a:r>
              <a:rPr lang="el-GR" b="0" i="0" dirty="0" err="1">
                <a:solidFill>
                  <a:srgbClr val="374151"/>
                </a:solidFill>
                <a:effectLst/>
                <a:latin typeface="Söhne"/>
              </a:rPr>
              <a:t>Ei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l-GR" sz="1200" b="0" i="0" u="none" strike="noStrike" baseline="0" dirty="0">
              <a:latin typeface="CMR1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94270-AB60-41F3-809F-BC6C0D22EE10}" type="slidenum">
              <a:rPr lang="el-GR" smtClean="0"/>
              <a:t>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50506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dirty="0"/>
              <a:t>Έτσι, ας ξεκινήσουμε πρώτα με τις </a:t>
            </a:r>
            <a:r>
              <a:rPr lang="el-GR" b="1" dirty="0"/>
              <a:t>καμπύλες </a:t>
            </a:r>
            <a:r>
              <a:rPr lang="en-US" b="1" dirty="0"/>
              <a:t>Edwards</a:t>
            </a:r>
            <a:r>
              <a:rPr lang="en-US" dirty="0"/>
              <a:t> </a:t>
            </a:r>
            <a:r>
              <a:rPr lang="el-GR" dirty="0"/>
              <a:t>οι οποίες δίνονται από τον τύπο στα αριστερά </a:t>
            </a:r>
            <a:r>
              <a:rPr lang="el-GR" i="1" u="sng" dirty="0"/>
              <a:t>για σώμα με </a:t>
            </a:r>
            <a:r>
              <a:rPr lang="en-US" i="1" u="sng" dirty="0"/>
              <a:t>char(K)</a:t>
            </a:r>
            <a:r>
              <a:rPr lang="el-GR" i="1" u="sng" dirty="0"/>
              <a:t> όχι 2</a:t>
            </a:r>
            <a:r>
              <a:rPr lang="el-GR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dirty="0"/>
              <a:t>Ενώ οι </a:t>
            </a:r>
            <a:r>
              <a:rPr lang="en-US" b="1" dirty="0"/>
              <a:t>twisted Edwards</a:t>
            </a:r>
            <a:r>
              <a:rPr lang="en-US" dirty="0"/>
              <a:t> curves </a:t>
            </a:r>
            <a:r>
              <a:rPr lang="el-GR" dirty="0"/>
              <a:t>είναι προφανής επέκταση τους.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dirty="0"/>
              <a:t>Ωστόσο, οι καμπύλες </a:t>
            </a:r>
            <a:r>
              <a:rPr lang="el-GR" b="1" dirty="0"/>
              <a:t>στην τωρινή τους μορφή </a:t>
            </a:r>
            <a:r>
              <a:rPr lang="el-GR" i="1" u="sng" dirty="0"/>
              <a:t>δεν μπορούν να μας είναι χρήσιμες σε κρυπτογραφικές εφαρμογές</a:t>
            </a:r>
            <a:r>
              <a:rPr lang="el-GR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dirty="0"/>
              <a:t>Για να είναι πρέπει να πάρουμε </a:t>
            </a:r>
            <a:r>
              <a:rPr lang="en-US" dirty="0"/>
              <a:t>a: </a:t>
            </a:r>
            <a:r>
              <a:rPr lang="el-GR" dirty="0"/>
              <a:t>τετράγωνο στο Κ και </a:t>
            </a:r>
            <a:r>
              <a:rPr lang="en-US" dirty="0"/>
              <a:t>d </a:t>
            </a:r>
            <a:r>
              <a:rPr lang="el-GR" dirty="0"/>
              <a:t>μη τετράγωνο στο Κ, έχοντας έτσι τις </a:t>
            </a:r>
            <a:r>
              <a:rPr lang="en-US" b="1" dirty="0"/>
              <a:t>k-complete twisted Edwards curves</a:t>
            </a:r>
            <a:r>
              <a:rPr lang="en-US" dirty="0"/>
              <a:t>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94270-AB60-41F3-809F-BC6C0D22EE10}" type="slidenum">
              <a:rPr lang="el-GR" smtClean="0"/>
              <a:t>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12621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dirty="0"/>
              <a:t>Αυτές οι καμπύλες μας ενδιαφέρουν για τις </a:t>
            </a:r>
            <a:r>
              <a:rPr lang="el-GR" i="1" u="sng" dirty="0"/>
              <a:t>ιδιότητες τις ομάδας τους με τον νόμο της πρόσθεσης</a:t>
            </a:r>
            <a:r>
              <a:rPr lang="el-GR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dirty="0"/>
              <a:t>Συγκεκριμένα, βλέπετε ήδη πως </a:t>
            </a:r>
            <a:r>
              <a:rPr lang="el-GR" i="1" u="sng" dirty="0"/>
              <a:t>δεν έχουμε σημείο στο άπειρο</a:t>
            </a:r>
            <a:r>
              <a:rPr lang="el-GR" dirty="0"/>
              <a:t> αλλά το ουδέτερο στοιχείο της ομάδας είναι απλά το (0,1).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dirty="0"/>
              <a:t>Ακόμη, βλέπετε πόσο </a:t>
            </a:r>
            <a:r>
              <a:rPr lang="el-GR" i="1" u="sng" dirty="0"/>
              <a:t>εύκολος είναι ο υπολογισμός του </a:t>
            </a:r>
            <a:r>
              <a:rPr lang="en-US" i="1" u="sng" dirty="0"/>
              <a:t>–P</a:t>
            </a:r>
            <a:endParaRPr lang="el-GR" i="1" u="sng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dirty="0"/>
              <a:t>Και τέλος, βλέπουμε ότι </a:t>
            </a:r>
            <a:r>
              <a:rPr lang="el-GR" i="1" u="sng" dirty="0"/>
              <a:t>υπάρχει ένας μόνο τύπος για την πρόσθεση σημείων</a:t>
            </a:r>
            <a:r>
              <a:rPr lang="el-GR" dirty="0"/>
              <a:t>, ο οποίος </a:t>
            </a:r>
            <a:r>
              <a:rPr lang="el-GR" b="1" dirty="0"/>
              <a:t>δεν παίρνει περιπτώσεις</a:t>
            </a:r>
            <a:r>
              <a:rPr lang="el-GR" dirty="0"/>
              <a:t>, και έτσι έχουμε έναν </a:t>
            </a:r>
            <a:r>
              <a:rPr lang="en-US" b="1" dirty="0"/>
              <a:t>Complete Addition Law</a:t>
            </a:r>
            <a:r>
              <a:rPr lang="en-US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dirty="0"/>
              <a:t>Αυτό αμέσως μας δίνει και προοπτικές καλύτερου </a:t>
            </a:r>
            <a:r>
              <a:rPr lang="en-US" b="1" dirty="0"/>
              <a:t>performance</a:t>
            </a:r>
            <a:r>
              <a:rPr lang="en-US" dirty="0"/>
              <a:t> </a:t>
            </a:r>
            <a:r>
              <a:rPr lang="el-GR" dirty="0"/>
              <a:t>αλλά και καλύτερης </a:t>
            </a:r>
            <a:r>
              <a:rPr lang="el-GR" b="1" dirty="0"/>
              <a:t>ασφάλειας</a:t>
            </a:r>
            <a:r>
              <a:rPr lang="el-GR" dirty="0"/>
              <a:t> και </a:t>
            </a:r>
            <a:r>
              <a:rPr lang="el-GR" b="1" dirty="0"/>
              <a:t>προστασίας από </a:t>
            </a:r>
            <a:r>
              <a:rPr lang="en-US" b="1" dirty="0"/>
              <a:t>side channel attacks</a:t>
            </a:r>
            <a:r>
              <a:rPr lang="en-US" dirty="0"/>
              <a:t>,</a:t>
            </a:r>
            <a:r>
              <a:rPr lang="el-GR" dirty="0"/>
              <a:t> λόγω του μοναδικού τύπου για τις προσθέσεις.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94270-AB60-41F3-809F-BC6C0D22EE10}" type="slidenum">
              <a:rPr lang="el-GR" smtClean="0"/>
              <a:t>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49948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dirty="0"/>
              <a:t>Συνεχίζουμε ορίζοντας τις </a:t>
            </a:r>
            <a:r>
              <a:rPr lang="en-US" dirty="0"/>
              <a:t>Montgomery </a:t>
            </a:r>
            <a:r>
              <a:rPr lang="el-GR" dirty="0"/>
              <a:t>καμπύλες οι οποίες με την μια παρατηρούμε ότι αποτελούν ειδική περίπτωση των καμπυλών </a:t>
            </a:r>
            <a:r>
              <a:rPr lang="en-US" dirty="0"/>
              <a:t>Weierstrass </a:t>
            </a:r>
            <a:r>
              <a:rPr lang="el-GR" dirty="0"/>
              <a:t>και άρα θα έχουν τον ίδιο νόμο πρόσθεσης.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dirty="0"/>
              <a:t>Ωστόσο, η χρησιμότητα τους βρίσκεται στο ότι μπορούν να χρησιμοποιηθούν μαζί με την </a:t>
            </a:r>
            <a:r>
              <a:rPr lang="el-GR" dirty="0" err="1"/>
              <a:t>κλιμακα</a:t>
            </a:r>
            <a:r>
              <a:rPr lang="el-GR" dirty="0"/>
              <a:t> του </a:t>
            </a:r>
            <a:r>
              <a:rPr lang="en-US" dirty="0"/>
              <a:t>Montgomery </a:t>
            </a:r>
            <a:r>
              <a:rPr lang="el-GR" dirty="0"/>
              <a:t>για </a:t>
            </a:r>
            <a:r>
              <a:rPr lang="el-GR" dirty="0" err="1"/>
              <a:t>υπολόγισμό</a:t>
            </a:r>
            <a:r>
              <a:rPr lang="el-GR" dirty="0"/>
              <a:t> </a:t>
            </a:r>
            <a:r>
              <a:rPr lang="en-US" dirty="0"/>
              <a:t>scalar multiplication.</a:t>
            </a:r>
            <a:endParaRPr lang="el-G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dirty="0"/>
              <a:t>Έτσι, πάλι μας δίνεται ταχύτητα και ασφάλεια από </a:t>
            </a:r>
            <a:r>
              <a:rPr lang="en-US" dirty="0"/>
              <a:t>side channel attacks.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94270-AB60-41F3-809F-BC6C0D22EE10}" type="slidenum">
              <a:rPr lang="el-GR" smtClean="0"/>
              <a:t>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97309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dirty="0"/>
              <a:t>Σε αυτό το σημείο μπαίνει η έννοια του </a:t>
            </a:r>
            <a:r>
              <a:rPr lang="en-US" dirty="0"/>
              <a:t>birational equivalence</a:t>
            </a:r>
            <a:r>
              <a:rPr lang="el-GR" dirty="0"/>
              <a:t>, όπου ισχύει ότι οι </a:t>
            </a:r>
            <a:r>
              <a:rPr lang="en-US" dirty="0"/>
              <a:t>twisted Edwards </a:t>
            </a:r>
            <a:r>
              <a:rPr lang="el-GR" dirty="0"/>
              <a:t>είναι </a:t>
            </a:r>
            <a:r>
              <a:rPr lang="en-US" dirty="0"/>
              <a:t>birationally equivalent </a:t>
            </a:r>
            <a:r>
              <a:rPr lang="el-GR" dirty="0"/>
              <a:t>με τις </a:t>
            </a:r>
            <a:r>
              <a:rPr lang="en-US" dirty="0"/>
              <a:t>Montgomery</a:t>
            </a:r>
            <a:endParaRPr lang="el-G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dirty="0"/>
              <a:t>Άρα υπάρχουν τύποι για να πάμε από μια καμπύλη </a:t>
            </a:r>
            <a:r>
              <a:rPr lang="en-US" dirty="0"/>
              <a:t>twisted Edwards </a:t>
            </a:r>
            <a:r>
              <a:rPr lang="el-GR" dirty="0"/>
              <a:t>σε μια </a:t>
            </a:r>
            <a:r>
              <a:rPr lang="en-US" dirty="0"/>
              <a:t>Montgomery.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dirty="0"/>
              <a:t>Ακόμη, αναφέρουμε ότι γενικά οι καμπύλες </a:t>
            </a:r>
            <a:r>
              <a:rPr lang="en-US" dirty="0"/>
              <a:t>twisted Edwards </a:t>
            </a:r>
            <a:r>
              <a:rPr lang="el-GR" dirty="0"/>
              <a:t>χρησιμοποιούνται σε ένα </a:t>
            </a:r>
            <a:r>
              <a:rPr lang="en-US" dirty="0"/>
              <a:t>variant</a:t>
            </a:r>
            <a:r>
              <a:rPr lang="el-GR" dirty="0"/>
              <a:t> του </a:t>
            </a:r>
            <a:r>
              <a:rPr lang="en-US" dirty="0"/>
              <a:t>ECDSA</a:t>
            </a:r>
            <a:endParaRPr lang="el-G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dirty="0"/>
              <a:t>Ενώ οι </a:t>
            </a:r>
            <a:r>
              <a:rPr lang="en-US" dirty="0"/>
              <a:t>Montgomery </a:t>
            </a:r>
            <a:r>
              <a:rPr lang="el-GR" dirty="0"/>
              <a:t>στο πρωτόκολλο </a:t>
            </a:r>
            <a:r>
              <a:rPr lang="en-US" dirty="0"/>
              <a:t>Diffie-Hellman.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94270-AB60-41F3-809F-BC6C0D22EE10}" type="slidenum">
              <a:rPr lang="el-GR" smtClean="0"/>
              <a:t>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89502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dirty="0"/>
              <a:t>Τέλος, πρέπει να αναφερθεί ότι αν και εμείς στην τάξη σε ασκήσεις βάζαμε δικιές μας καμπύλες και δικά μας σημεία και κάναμε δοκιμές,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dirty="0"/>
              <a:t>στην πράξη αυτά είναι προαποφασισμένα από άλλους, δηλαδή για τα κρυπτογραφικά πρωτόκολλα έχουν βρεθεί καμπύλες και σημεία τέτοια ώστε να γίνονται όσο καλύτερα γίνονται.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dirty="0"/>
              <a:t>Έτσι, στο πρωτόκολλο </a:t>
            </a:r>
            <a:r>
              <a:rPr lang="en-US" dirty="0"/>
              <a:t>Signal </a:t>
            </a:r>
            <a:r>
              <a:rPr lang="el-GR" dirty="0"/>
              <a:t>χρησιμοποιείται μια από τις δύο καμπύλες που βλέπετε, ανάλογα με το επίπεδο ασφάλειας που θέλουμε να πετύχουμε.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dirty="0"/>
              <a:t>(δείξε πράγματα)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dirty="0"/>
              <a:t>Σχετικά με τις καμπύλες αυτό που αξίζει να αναφέρουμε είναι ότι αποτελούν καμπύλες </a:t>
            </a:r>
            <a:r>
              <a:rPr lang="en-US" dirty="0"/>
              <a:t>twisted Edwards </a:t>
            </a:r>
            <a:r>
              <a:rPr lang="el-GR" dirty="0"/>
              <a:t>και </a:t>
            </a:r>
            <a:r>
              <a:rPr lang="en-US" dirty="0"/>
              <a:t>Montgomery </a:t>
            </a:r>
            <a:r>
              <a:rPr lang="el-GR" dirty="0"/>
              <a:t>για τις αντίστοιχες τιμές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dirty="0"/>
              <a:t>Οπότε μπορούμε να τις χρησιμοποιούμε για διάφορα πρωτόκολλα </a:t>
            </a:r>
            <a:r>
              <a:rPr lang="el-GR" dirty="0" err="1"/>
              <a:t>παιρνώντας</a:t>
            </a:r>
            <a:r>
              <a:rPr lang="el-GR" dirty="0"/>
              <a:t> από την μια μορφή στην άλλη ανάλογα το τι χρειαζόμαστε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dirty="0"/>
              <a:t>Τέλος, τα </a:t>
            </a:r>
            <a:r>
              <a:rPr lang="en-US" dirty="0"/>
              <a:t>X25519 </a:t>
            </a:r>
            <a:r>
              <a:rPr lang="el-GR" dirty="0"/>
              <a:t>και </a:t>
            </a:r>
            <a:r>
              <a:rPr lang="en-US" dirty="0"/>
              <a:t>X448 </a:t>
            </a:r>
            <a:r>
              <a:rPr lang="el-GR" dirty="0"/>
              <a:t>είναι συναρτήσεις που υλοποιούν </a:t>
            </a:r>
            <a:r>
              <a:rPr lang="en-US" dirty="0"/>
              <a:t>ECDH </a:t>
            </a:r>
            <a:r>
              <a:rPr lang="el-GR" dirty="0"/>
              <a:t>χρησιμοποιώντας την καμπύλη </a:t>
            </a:r>
            <a:r>
              <a:rPr lang="en-US" dirty="0"/>
              <a:t>Curve25519 </a:t>
            </a:r>
            <a:r>
              <a:rPr lang="el-GR" dirty="0"/>
              <a:t>ή </a:t>
            </a:r>
            <a:r>
              <a:rPr lang="en-US" dirty="0"/>
              <a:t>Curve448 </a:t>
            </a:r>
            <a:r>
              <a:rPr lang="el-GR" dirty="0"/>
              <a:t>αντίστοιχα με κλειδιά </a:t>
            </a:r>
            <a:r>
              <a:rPr lang="en-US" dirty="0"/>
              <a:t>Montgomery.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94270-AB60-41F3-809F-BC6C0D22EE10}" type="slidenum">
              <a:rPr lang="el-GR" smtClean="0"/>
              <a:t>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01380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2E73988-F6E4-493B-A0E4-72DEBFB93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00495FCB-C7DF-4F1D-9F48-ADA40669F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387D030-A065-45FA-97C4-C327A491D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B-0312-46B9-BADC-C3146E398A8E}" type="datetimeFigureOut">
              <a:rPr lang="el-GR" smtClean="0"/>
              <a:t>28/6/2023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FB3FEFD-2DCC-49FB-ACAC-E5E208DD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9FBB328-758A-49AB-A83B-1D2C3262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093-4AD4-47E6-A631-768D66C9FA3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3377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E705AF6-F4BA-4467-AAFD-4C2B8D0F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CC09D17C-0895-4764-BA1A-0F33444D1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041EABE-7FFB-4179-92D7-5F53133A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B-0312-46B9-BADC-C3146E398A8E}" type="datetimeFigureOut">
              <a:rPr lang="el-GR" smtClean="0"/>
              <a:t>28/6/2023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84BD029-85D4-4FA6-BEB9-A1542C72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21DB161-DD64-4AA2-AC97-5303C056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093-4AD4-47E6-A631-768D66C9FA3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5821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A23BC18E-6203-435A-8068-A38DC789C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F7755B54-890B-4D34-BF54-C8F2537C2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92B1E0A-A7A8-4BCE-97C2-655E6E40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B-0312-46B9-BADC-C3146E398A8E}" type="datetimeFigureOut">
              <a:rPr lang="el-GR" smtClean="0"/>
              <a:t>28/6/2023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56DF43B-8ECF-4849-A05A-F311DA8A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3214B59-D8C0-4322-AFB0-33E73F5E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093-4AD4-47E6-A631-768D66C9FA3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4645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4799718-B012-4393-8BF8-CC5BAA6D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01EAFCE-4F26-4A5E-90D0-802BF83D0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718AA5D-55C6-4619-98A5-BA3586AD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B-0312-46B9-BADC-C3146E398A8E}" type="datetimeFigureOut">
              <a:rPr lang="el-GR" smtClean="0"/>
              <a:t>28/6/2023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1C4F930-74AE-4AC5-8192-44D80D11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FB3BE18-29A3-47AB-8951-F9CAF04F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093-4AD4-47E6-A631-768D66C9FA3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7541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7E3865E-C9F2-4BDD-B589-794FCAFF2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4F7F8526-6C06-49A4-8C0F-74C97FCD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6A12E2E-363C-46D3-8C82-5070C912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B-0312-46B9-BADC-C3146E398A8E}" type="datetimeFigureOut">
              <a:rPr lang="el-GR" smtClean="0"/>
              <a:t>28/6/2023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3D17D19-AC87-4D19-9ABF-EBF064DE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2CB23FA-879E-4B9F-8396-90EC3DF3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093-4AD4-47E6-A631-768D66C9FA3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497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5E58B72-4058-4670-9F68-8EF1E931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C5646E3-4192-442B-8281-C6F3ED3BF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3991C458-5125-4896-BE51-0F9C874AF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518A93E-303C-4368-A839-7405DE15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B-0312-46B9-BADC-C3146E398A8E}" type="datetimeFigureOut">
              <a:rPr lang="el-GR" smtClean="0"/>
              <a:t>28/6/2023</a:t>
            </a:fld>
            <a:endParaRPr lang="el-GR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49E3FB3E-1DE4-4F64-9891-6F4F85DD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12FBC5B-8CF4-4B79-9C8E-60535EB9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093-4AD4-47E6-A631-768D66C9FA3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9900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AEC5D0E-5FF7-4AB2-AA32-F1E6F244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C53DA80E-C254-41B5-97AC-9001FCE80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384E257-3B05-46F0-BAF8-23DAAF870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97AD9D0D-3BB1-41D7-9169-F90BB9572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4C1BFD20-B17A-4380-A718-5A8A251C7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C0CA48E7-FBE3-4804-83CF-28517BEF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B-0312-46B9-BADC-C3146E398A8E}" type="datetimeFigureOut">
              <a:rPr lang="el-GR" smtClean="0"/>
              <a:t>28/6/2023</a:t>
            </a:fld>
            <a:endParaRPr lang="el-GR" dirty="0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F9FE0BD8-7AF1-421C-81C6-5D78CF81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F3939234-7664-4467-9E9F-0F23B965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093-4AD4-47E6-A631-768D66C9FA3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2801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F65F67A-5B00-4AE6-9032-25BC77DB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4CCEF4E9-A1CE-4389-8878-79395C94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B-0312-46B9-BADC-C3146E398A8E}" type="datetimeFigureOut">
              <a:rPr lang="el-GR" smtClean="0"/>
              <a:t>28/6/2023</a:t>
            </a:fld>
            <a:endParaRPr lang="el-GR" dirty="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A882A1E2-D5BA-4099-AA8A-0662A254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447BCAE7-2A96-46EB-A07E-F70D2022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093-4AD4-47E6-A631-768D66C9FA3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2501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828C03AA-DC76-4EDF-806D-4BE8EC64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B-0312-46B9-BADC-C3146E398A8E}" type="datetimeFigureOut">
              <a:rPr lang="el-GR" smtClean="0"/>
              <a:t>28/6/2023</a:t>
            </a:fld>
            <a:endParaRPr lang="el-GR" dirty="0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81B47777-8432-493D-9858-F8C4A767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2860F2D3-74EF-42D1-96A9-921481CE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093-4AD4-47E6-A631-768D66C9FA3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3304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274F21F-58FF-4FE5-8659-102A24CA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E03401A-71B3-4FC2-8028-DBDAFA787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CD37DCA6-4A3C-4D99-9747-DA135DA71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B4F2BA67-292B-48C1-AE31-B51E09C8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B-0312-46B9-BADC-C3146E398A8E}" type="datetimeFigureOut">
              <a:rPr lang="el-GR" smtClean="0"/>
              <a:t>28/6/2023</a:t>
            </a:fld>
            <a:endParaRPr lang="el-GR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9557E07E-4ED5-480B-89A1-D5652AFD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09CE286-DE24-4155-B20A-21151EBA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093-4AD4-47E6-A631-768D66C9FA3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6911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F63D7EF-BC4C-4859-88FA-4FA8BC5D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C0297937-A9C4-48D0-B285-80155BE94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 dirty="0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085E7CF0-024F-413E-A678-744F364A3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A3AD8C1-E74B-498C-906F-7BBC6A90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B-0312-46B9-BADC-C3146E398A8E}" type="datetimeFigureOut">
              <a:rPr lang="el-GR" smtClean="0"/>
              <a:t>28/6/2023</a:t>
            </a:fld>
            <a:endParaRPr lang="el-GR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6E005DA2-146D-4A66-B8D3-30BD103E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BF7CE240-4B3A-46C4-9344-AE82DDAC9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093-4AD4-47E6-A631-768D66C9FA3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962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5E184B6E-9A5E-471F-8171-5046DF12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F1568C94-68AF-4CAF-843D-EFF741C4A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E1D4DAA-FCD7-4D34-BC57-855399B46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8C6B-0312-46B9-BADC-C3146E398A8E}" type="datetimeFigureOut">
              <a:rPr lang="el-GR" smtClean="0"/>
              <a:t>28/6/2023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7337131-07C1-4319-B0EF-64A37EA92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3B66F1D-6D9C-4D1E-9C3E-528C21C18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9B093-4AD4-47E6-A631-768D66C9FA3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9678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ECC_Project_Florias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hyperlink" Target="ECC_Project_Florias.pdf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7.jpe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ECC_Project_Florias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ECC_Project_Florias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gnal.org/blog/simplifying-otr-deniability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ECC_Project_Florias.pdf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ECC_Project_Florias.pdf" TargetMode="External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ECC_Project_Florias.pdf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ECC_Project_Florias.pdf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ECC_Project_Florias.pdf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ECC_Project_Florias.pdf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ECC_Project_Florias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ECC_Project_Florias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Ομάδα 1">
            <a:extLst>
              <a:ext uri="{FF2B5EF4-FFF2-40B4-BE49-F238E27FC236}">
                <a16:creationId xmlns:a16="http://schemas.microsoft.com/office/drawing/2014/main" id="{8E46A774-3B6F-4381-ADDB-6EC4935F09D5}"/>
              </a:ext>
            </a:extLst>
          </p:cNvPr>
          <p:cNvGrpSpPr/>
          <p:nvPr/>
        </p:nvGrpSpPr>
        <p:grpSpPr>
          <a:xfrm>
            <a:off x="-2" y="2680091"/>
            <a:ext cx="12192000" cy="954107"/>
            <a:chOff x="-125837" y="2951946"/>
            <a:chExt cx="12192000" cy="9541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4DE90C5-B638-4342-9142-715907F959F7}"/>
                </a:ext>
              </a:extLst>
            </p:cNvPr>
            <p:cNvSpPr/>
            <p:nvPr/>
          </p:nvSpPr>
          <p:spPr>
            <a:xfrm>
              <a:off x="-125837" y="2951946"/>
              <a:ext cx="12192000" cy="95410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038F435-F985-4009-A770-91D078C32EF3}"/>
                </a:ext>
              </a:extLst>
            </p:cNvPr>
            <p:cNvSpPr txBox="1"/>
            <p:nvPr/>
          </p:nvSpPr>
          <p:spPr>
            <a:xfrm>
              <a:off x="1618627" y="3105833"/>
              <a:ext cx="90019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Arial" panose="020B0604020202020204" pitchFamily="34" charset="0"/>
                </a:rPr>
                <a:t>An overview of the Signal Protocol</a:t>
              </a:r>
              <a:endParaRPr lang="el-GR" sz="54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9D28C3B-62C1-4A5C-B15E-AC6B4A490799}"/>
              </a:ext>
            </a:extLst>
          </p:cNvPr>
          <p:cNvSpPr txBox="1"/>
          <p:nvPr/>
        </p:nvSpPr>
        <p:spPr>
          <a:xfrm>
            <a:off x="4307887" y="4577679"/>
            <a:ext cx="357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/>
              <a:t>ΦΛΩΡΙΑΣ ΠΑΠΑΔΟΠΟΥΛΟΣ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C0D83B-0E5A-472B-BAFD-21A3B6FCF55D}"/>
              </a:ext>
            </a:extLst>
          </p:cNvPr>
          <p:cNvSpPr txBox="1"/>
          <p:nvPr/>
        </p:nvSpPr>
        <p:spPr>
          <a:xfrm>
            <a:off x="2670699" y="720947"/>
            <a:ext cx="71554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dirty="0">
                <a:latin typeface="Arial Nova" panose="020B0504020202020204" pitchFamily="34" charset="0"/>
              </a:rPr>
              <a:t>ΑΡΙΣΤΟΤΕΛΕΙΟ ΠΑΝΕΠΙΣΤΗΜΙΟ ΘΕΣΣΑΛΟΝΙΚΗΣ </a:t>
            </a:r>
          </a:p>
          <a:p>
            <a:pPr algn="ctr"/>
            <a:r>
              <a:rPr lang="el-GR" sz="2000" dirty="0">
                <a:latin typeface="Arial Nova" panose="020B0504020202020204" pitchFamily="34" charset="0"/>
              </a:rPr>
              <a:t>ΣΧΟΛΗ ΘΕΤΙΚΩΝ ΕΠΙΣΤΗΜΩΝ </a:t>
            </a:r>
          </a:p>
          <a:p>
            <a:pPr algn="ctr"/>
            <a:r>
              <a:rPr lang="el-GR" sz="2000" dirty="0">
                <a:latin typeface="Arial Nova" panose="020B0504020202020204" pitchFamily="34" charset="0"/>
              </a:rPr>
              <a:t>ΤΜΗΜΑ ΜΑΘΗΜΑΤΙΚΩΝ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5F0F8EC-DD5E-4EF4-A56C-DF3E7F657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" b="164"/>
          <a:stretch/>
        </p:blipFill>
        <p:spPr>
          <a:xfrm>
            <a:off x="961981" y="398575"/>
            <a:ext cx="1576800" cy="1571632"/>
          </a:xfrm>
          <a:prstGeom prst="ellipse">
            <a:avLst/>
          </a:prstGeom>
          <a:noFill/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92E20D3-2CF8-4CA3-8B01-33B43C3F2C5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" b="168"/>
          <a:stretch/>
        </p:blipFill>
        <p:spPr>
          <a:xfrm>
            <a:off x="9958020" y="354187"/>
            <a:ext cx="1576799" cy="157163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24397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5B9E68A0-D432-4838-AB3A-2156B2FDD5FA}"/>
              </a:ext>
            </a:extLst>
          </p:cNvPr>
          <p:cNvGrpSpPr/>
          <p:nvPr/>
        </p:nvGrpSpPr>
        <p:grpSpPr>
          <a:xfrm flipV="1">
            <a:off x="0" y="3428997"/>
            <a:ext cx="12192000" cy="3429003"/>
            <a:chOff x="0" y="0"/>
            <a:chExt cx="12192000" cy="3429000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C87FB84C-2812-42F6-82E2-27A7890B6C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50000" r="25000"/>
            <a:stretch/>
          </p:blipFill>
          <p:spPr bwMode="auto">
            <a:xfrm rot="10800000">
              <a:off x="0" y="0"/>
              <a:ext cx="6096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EB66536A-DFB9-4577-8FF3-E0AB4FB930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50000" r="25000"/>
            <a:stretch/>
          </p:blipFill>
          <p:spPr bwMode="auto">
            <a:xfrm rot="10800000" flipH="1">
              <a:off x="6096000" y="0"/>
              <a:ext cx="6096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EF7F9CA-37F8-4A96-B81E-C58E51E11710}"/>
              </a:ext>
            </a:extLst>
          </p:cNvPr>
          <p:cNvGrpSpPr/>
          <p:nvPr/>
        </p:nvGrpSpPr>
        <p:grpSpPr>
          <a:xfrm>
            <a:off x="0" y="0"/>
            <a:ext cx="12192000" cy="3429000"/>
            <a:chOff x="0" y="0"/>
            <a:chExt cx="12192000" cy="3429000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70978089-659F-4E7A-B4F0-D12656E3F9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50000" r="25000"/>
            <a:stretch/>
          </p:blipFill>
          <p:spPr bwMode="auto">
            <a:xfrm rot="10800000">
              <a:off x="0" y="0"/>
              <a:ext cx="6096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36831561-CA50-44D7-8883-37FC9DD60A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50000" r="25000"/>
            <a:stretch/>
          </p:blipFill>
          <p:spPr bwMode="auto">
            <a:xfrm rot="10800000" flipH="1">
              <a:off x="6096000" y="0"/>
              <a:ext cx="6096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03B8661-0BF3-4F87-9ED1-3E3B53D550D2}"/>
              </a:ext>
            </a:extLst>
          </p:cNvPr>
          <p:cNvSpPr txBox="1"/>
          <p:nvPr/>
        </p:nvSpPr>
        <p:spPr>
          <a:xfrm>
            <a:off x="2667713" y="2967337"/>
            <a:ext cx="6856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highlight>
                  <a:srgbClr val="FFFF00"/>
                </a:highlight>
                <a:latin typeface="Franklin Gothic Heavy" panose="020B0903020102020204" pitchFamily="34" charset="0"/>
              </a:rPr>
              <a:t>XEdDSA</a:t>
            </a:r>
            <a:endParaRPr lang="el-GR" sz="5400" dirty="0">
              <a:highlight>
                <a:srgbClr val="FFFF00"/>
              </a:highlight>
              <a:latin typeface="Franklin Gothic Heavy" panose="020B0903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6C9367-2B89-40F4-86AC-74A00DCBA1AD}"/>
              </a:ext>
            </a:extLst>
          </p:cNvPr>
          <p:cNvSpPr txBox="1"/>
          <p:nvPr/>
        </p:nvSpPr>
        <p:spPr>
          <a:xfrm>
            <a:off x="-3397042" y="-1985157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&lt;a </a:t>
            </a:r>
            <a:r>
              <a:rPr lang="el-GR" dirty="0" err="1"/>
              <a:t>href</a:t>
            </a:r>
            <a:r>
              <a:rPr lang="el-GR" dirty="0"/>
              <a:t>="https://www.freepik.com/free-vector/abstract-mesh-background-futuristic-technology-style-card-lines-point-planes-3d-space_21101436.htm#query=connected%20dots&amp;position=12&amp;from_view=keyword&amp;track=ais"&gt;Image </a:t>
            </a:r>
            <a:r>
              <a:rPr lang="el-GR" dirty="0" err="1"/>
              <a:t>by</a:t>
            </a:r>
            <a:r>
              <a:rPr lang="el-GR" dirty="0"/>
              <a:t> </a:t>
            </a:r>
            <a:r>
              <a:rPr lang="el-GR" dirty="0" err="1"/>
              <a:t>GarryKillian</a:t>
            </a:r>
            <a:r>
              <a:rPr lang="el-GR" dirty="0"/>
              <a:t>&lt;/a&gt; on </a:t>
            </a:r>
            <a:r>
              <a:rPr lang="el-GR" dirty="0" err="1"/>
              <a:t>Freepik</a:t>
            </a:r>
            <a:r>
              <a:rPr lang="el-G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039972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39">
            <a:extLst>
              <a:ext uri="{FF2B5EF4-FFF2-40B4-BE49-F238E27FC236}">
                <a16:creationId xmlns:a16="http://schemas.microsoft.com/office/drawing/2014/main" id="{17A3CE7B-2F10-464D-99DE-9525B6D30467}"/>
              </a:ext>
            </a:extLst>
          </p:cNvPr>
          <p:cNvSpPr/>
          <p:nvPr/>
        </p:nvSpPr>
        <p:spPr>
          <a:xfrm flipH="1">
            <a:off x="9555060" y="6629390"/>
            <a:ext cx="2636939" cy="241537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sz="1200" dirty="0">
                <a:solidFill>
                  <a:srgbClr val="FFC000"/>
                </a:solidFill>
              </a:rPr>
              <a:t>Φλωριάς Παπαδόπουλος</a:t>
            </a:r>
          </a:p>
        </p:txBody>
      </p:sp>
      <p:sp>
        <p:nvSpPr>
          <p:cNvPr id="14" name="Freeform: Shape 38">
            <a:extLst>
              <a:ext uri="{FF2B5EF4-FFF2-40B4-BE49-F238E27FC236}">
                <a16:creationId xmlns:a16="http://schemas.microsoft.com/office/drawing/2014/main" id="{C84DCBE1-D5AB-4F5E-8A65-5D018A2310E9}"/>
              </a:ext>
            </a:extLst>
          </p:cNvPr>
          <p:cNvSpPr/>
          <p:nvPr/>
        </p:nvSpPr>
        <p:spPr>
          <a:xfrm>
            <a:off x="0" y="6642095"/>
            <a:ext cx="2894201" cy="228840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An overview of the Signal Protocol</a:t>
            </a:r>
          </a:p>
        </p:txBody>
      </p:sp>
      <p:cxnSp>
        <p:nvCxnSpPr>
          <p:cNvPr id="16" name="Straight Connector 17">
            <a:extLst>
              <a:ext uri="{FF2B5EF4-FFF2-40B4-BE49-F238E27FC236}">
                <a16:creationId xmlns:a16="http://schemas.microsoft.com/office/drawing/2014/main" id="{841046DC-1108-4CCF-A77E-E29566B39F3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9555061" y="6629390"/>
            <a:ext cx="144882" cy="22861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7">
            <a:extLst>
              <a:ext uri="{FF2B5EF4-FFF2-40B4-BE49-F238E27FC236}">
                <a16:creationId xmlns:a16="http://schemas.microsoft.com/office/drawing/2014/main" id="{10CB97FB-F7E6-4DBB-B536-AE603CA0FA27}"/>
              </a:ext>
            </a:extLst>
          </p:cNvPr>
          <p:cNvCxnSpPr>
            <a:cxnSpLocks/>
            <a:stCxn id="14" idx="1"/>
            <a:endCxn id="14" idx="2"/>
          </p:cNvCxnSpPr>
          <p:nvPr/>
        </p:nvCxnSpPr>
        <p:spPr>
          <a:xfrm>
            <a:off x="2735183" y="6642095"/>
            <a:ext cx="159018" cy="22883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hlinkClick r:id="rId3" action="ppaction://hlinkfile"/>
            <a:extLst>
              <a:ext uri="{FF2B5EF4-FFF2-40B4-BE49-F238E27FC236}">
                <a16:creationId xmlns:a16="http://schemas.microsoft.com/office/drawing/2014/main" id="{D5302C84-0CAB-40A0-BABF-555B68820894}"/>
              </a:ext>
            </a:extLst>
          </p:cNvPr>
          <p:cNvSpPr/>
          <p:nvPr/>
        </p:nvSpPr>
        <p:spPr>
          <a:xfrm>
            <a:off x="363631" y="6693694"/>
            <a:ext cx="2166938" cy="140494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5C4153-6EFD-451B-820D-0D054C635945}"/>
              </a:ext>
            </a:extLst>
          </p:cNvPr>
          <p:cNvSpPr txBox="1"/>
          <p:nvPr/>
        </p:nvSpPr>
        <p:spPr>
          <a:xfrm>
            <a:off x="5335918" y="412888"/>
            <a:ext cx="1520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XEdDSA</a:t>
            </a:r>
            <a:endParaRPr lang="el-GR" sz="3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A758CA-108C-4C0C-8108-4743DEE66080}"/>
              </a:ext>
            </a:extLst>
          </p:cNvPr>
          <p:cNvSpPr txBox="1"/>
          <p:nvPr/>
        </p:nvSpPr>
        <p:spPr>
          <a:xfrm>
            <a:off x="2958376" y="1774963"/>
            <a:ext cx="6275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EdDSA = ECDSA + Twisted Edwards Curves</a:t>
            </a:r>
            <a:endParaRPr lang="el-GR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2A4E07-CED1-4338-950B-10CBA0294DAB}"/>
              </a:ext>
            </a:extLst>
          </p:cNvPr>
          <p:cNvSpPr txBox="1"/>
          <p:nvPr/>
        </p:nvSpPr>
        <p:spPr>
          <a:xfrm>
            <a:off x="2652353" y="3075483"/>
            <a:ext cx="7173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XEdDSA = EdDSA + Montgomery keys for ECDH</a:t>
            </a:r>
            <a:endParaRPr lang="el-GR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365FBD-BBAE-4A96-86DA-9D602E009AC5}"/>
              </a:ext>
            </a:extLst>
          </p:cNvPr>
          <p:cNvSpPr txBox="1"/>
          <p:nvPr/>
        </p:nvSpPr>
        <p:spPr>
          <a:xfrm>
            <a:off x="1394126" y="4135634"/>
            <a:ext cx="1642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XEd25519</a:t>
            </a:r>
            <a:endParaRPr lang="el-GR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1A0338-FFF3-4D80-9FC8-009D274781C4}"/>
              </a:ext>
            </a:extLst>
          </p:cNvPr>
          <p:cNvSpPr txBox="1"/>
          <p:nvPr/>
        </p:nvSpPr>
        <p:spPr>
          <a:xfrm>
            <a:off x="3535542" y="4135634"/>
            <a:ext cx="1277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XEd448</a:t>
            </a:r>
            <a:endParaRPr lang="el-GR" sz="28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122C249-5AB6-407C-92EA-9D0A56802D0E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2215601" y="3480653"/>
            <a:ext cx="1137199" cy="654981"/>
          </a:xfrm>
          <a:prstGeom prst="straightConnector1">
            <a:avLst/>
          </a:prstGeom>
          <a:ln>
            <a:solidFill>
              <a:srgbClr val="00206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F703A5-55CD-4F20-AAEF-AD8BFAD4CFF5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3352800" y="3480653"/>
            <a:ext cx="821475" cy="654981"/>
          </a:xfrm>
          <a:prstGeom prst="straightConnector1">
            <a:avLst/>
          </a:prstGeom>
          <a:ln>
            <a:solidFill>
              <a:srgbClr val="00206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692D694-ED54-4321-B429-2AD3AEA3E19E}"/>
              </a:ext>
            </a:extLst>
          </p:cNvPr>
          <p:cNvGrpSpPr/>
          <p:nvPr/>
        </p:nvGrpSpPr>
        <p:grpSpPr>
          <a:xfrm flipV="1">
            <a:off x="0" y="6858000"/>
            <a:ext cx="12192000" cy="3429000"/>
            <a:chOff x="0" y="0"/>
            <a:chExt cx="12192000" cy="3429000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7E032142-DE31-46D6-8F33-023C90803B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50000" r="25000"/>
            <a:stretch/>
          </p:blipFill>
          <p:spPr bwMode="auto">
            <a:xfrm rot="10800000">
              <a:off x="0" y="0"/>
              <a:ext cx="6096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B57C3191-3C71-4410-803F-5226D073DB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50000" r="25000"/>
            <a:stretch/>
          </p:blipFill>
          <p:spPr bwMode="auto">
            <a:xfrm rot="10800000" flipH="1">
              <a:off x="6096000" y="0"/>
              <a:ext cx="6096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90EB196-3D83-4F67-97E6-7534067F8056}"/>
              </a:ext>
            </a:extLst>
          </p:cNvPr>
          <p:cNvGrpSpPr/>
          <p:nvPr/>
        </p:nvGrpSpPr>
        <p:grpSpPr>
          <a:xfrm>
            <a:off x="0" y="-3429000"/>
            <a:ext cx="12192000" cy="3429000"/>
            <a:chOff x="0" y="0"/>
            <a:chExt cx="12192000" cy="3429000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B3608624-A5ED-4C72-A4D7-52DB48EECC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50000" r="25000"/>
            <a:stretch/>
          </p:blipFill>
          <p:spPr bwMode="auto">
            <a:xfrm rot="10800000">
              <a:off x="0" y="0"/>
              <a:ext cx="6096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F294E9C4-5C19-41BC-9443-EF9A276689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50000" r="25000"/>
            <a:stretch/>
          </p:blipFill>
          <p:spPr bwMode="auto">
            <a:xfrm rot="10800000" flipH="1">
              <a:off x="6096000" y="0"/>
              <a:ext cx="6096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35198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5B9E68A0-D432-4838-AB3A-2156B2FDD5FA}"/>
              </a:ext>
            </a:extLst>
          </p:cNvPr>
          <p:cNvGrpSpPr/>
          <p:nvPr/>
        </p:nvGrpSpPr>
        <p:grpSpPr>
          <a:xfrm flipV="1">
            <a:off x="0" y="3428997"/>
            <a:ext cx="12192000" cy="3429003"/>
            <a:chOff x="0" y="0"/>
            <a:chExt cx="12192000" cy="3429000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C87FB84C-2812-42F6-82E2-27A7890B6C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50000" r="25000"/>
            <a:stretch/>
          </p:blipFill>
          <p:spPr bwMode="auto">
            <a:xfrm rot="10800000">
              <a:off x="0" y="0"/>
              <a:ext cx="6096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EB66536A-DFB9-4577-8FF3-E0AB4FB930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50000" r="25000"/>
            <a:stretch/>
          </p:blipFill>
          <p:spPr bwMode="auto">
            <a:xfrm rot="10800000" flipH="1">
              <a:off x="6096000" y="0"/>
              <a:ext cx="6096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EF7F9CA-37F8-4A96-B81E-C58E51E11710}"/>
              </a:ext>
            </a:extLst>
          </p:cNvPr>
          <p:cNvGrpSpPr/>
          <p:nvPr/>
        </p:nvGrpSpPr>
        <p:grpSpPr>
          <a:xfrm>
            <a:off x="0" y="0"/>
            <a:ext cx="12192000" cy="3429000"/>
            <a:chOff x="0" y="0"/>
            <a:chExt cx="12192000" cy="3429000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70978089-659F-4E7A-B4F0-D12656E3F9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50000" r="25000"/>
            <a:stretch/>
          </p:blipFill>
          <p:spPr bwMode="auto">
            <a:xfrm rot="10800000">
              <a:off x="0" y="0"/>
              <a:ext cx="6096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36831561-CA50-44D7-8883-37FC9DD60A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50000" r="25000"/>
            <a:stretch/>
          </p:blipFill>
          <p:spPr bwMode="auto">
            <a:xfrm rot="10800000" flipH="1">
              <a:off x="6096000" y="0"/>
              <a:ext cx="6096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03B8661-0BF3-4F87-9ED1-3E3B53D550D2}"/>
              </a:ext>
            </a:extLst>
          </p:cNvPr>
          <p:cNvSpPr txBox="1"/>
          <p:nvPr/>
        </p:nvSpPr>
        <p:spPr>
          <a:xfrm>
            <a:off x="2667713" y="2967337"/>
            <a:ext cx="6856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highlight>
                  <a:srgbClr val="FFFF00"/>
                </a:highlight>
                <a:latin typeface="Franklin Gothic Heavy" panose="020B0903020102020204" pitchFamily="34" charset="0"/>
              </a:rPr>
              <a:t>X3DH</a:t>
            </a:r>
            <a:endParaRPr lang="el-GR" sz="5400" dirty="0">
              <a:highlight>
                <a:srgbClr val="FFFF00"/>
              </a:highlight>
              <a:latin typeface="Franklin Gothic Heavy" panose="020B0903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6C9367-2B89-40F4-86AC-74A00DCBA1AD}"/>
              </a:ext>
            </a:extLst>
          </p:cNvPr>
          <p:cNvSpPr txBox="1"/>
          <p:nvPr/>
        </p:nvSpPr>
        <p:spPr>
          <a:xfrm>
            <a:off x="-3397042" y="-1985157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&lt;a </a:t>
            </a:r>
            <a:r>
              <a:rPr lang="el-GR" dirty="0" err="1"/>
              <a:t>href</a:t>
            </a:r>
            <a:r>
              <a:rPr lang="el-GR" dirty="0"/>
              <a:t>="https://www.freepik.com/free-vector/abstract-mesh-background-futuristic-technology-style-card-lines-point-planes-3d-space_21101436.htm#query=connected%20dots&amp;position=12&amp;from_view=keyword&amp;track=ais"&gt;Image </a:t>
            </a:r>
            <a:r>
              <a:rPr lang="el-GR" dirty="0" err="1"/>
              <a:t>by</a:t>
            </a:r>
            <a:r>
              <a:rPr lang="el-GR" dirty="0"/>
              <a:t> </a:t>
            </a:r>
            <a:r>
              <a:rPr lang="el-GR" dirty="0" err="1"/>
              <a:t>GarryKillian</a:t>
            </a:r>
            <a:r>
              <a:rPr lang="el-GR" dirty="0"/>
              <a:t>&lt;/a&gt; on </a:t>
            </a:r>
            <a:r>
              <a:rPr lang="el-GR" dirty="0" err="1"/>
              <a:t>Freepik</a:t>
            </a:r>
            <a:r>
              <a:rPr lang="el-G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129462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39">
            <a:extLst>
              <a:ext uri="{FF2B5EF4-FFF2-40B4-BE49-F238E27FC236}">
                <a16:creationId xmlns:a16="http://schemas.microsoft.com/office/drawing/2014/main" id="{17A3CE7B-2F10-464D-99DE-9525B6D30467}"/>
              </a:ext>
            </a:extLst>
          </p:cNvPr>
          <p:cNvSpPr/>
          <p:nvPr/>
        </p:nvSpPr>
        <p:spPr>
          <a:xfrm flipH="1">
            <a:off x="9555060" y="6629390"/>
            <a:ext cx="2636939" cy="241537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sz="1200" dirty="0">
                <a:solidFill>
                  <a:srgbClr val="FFC000"/>
                </a:solidFill>
              </a:rPr>
              <a:t>Φλωριάς Παπαδόπουλος</a:t>
            </a:r>
          </a:p>
        </p:txBody>
      </p:sp>
      <p:sp>
        <p:nvSpPr>
          <p:cNvPr id="14" name="Freeform: Shape 38">
            <a:extLst>
              <a:ext uri="{FF2B5EF4-FFF2-40B4-BE49-F238E27FC236}">
                <a16:creationId xmlns:a16="http://schemas.microsoft.com/office/drawing/2014/main" id="{C84DCBE1-D5AB-4F5E-8A65-5D018A2310E9}"/>
              </a:ext>
            </a:extLst>
          </p:cNvPr>
          <p:cNvSpPr/>
          <p:nvPr/>
        </p:nvSpPr>
        <p:spPr>
          <a:xfrm>
            <a:off x="0" y="6642095"/>
            <a:ext cx="2894201" cy="228840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An overview of the Signal Protocol</a:t>
            </a:r>
          </a:p>
        </p:txBody>
      </p:sp>
      <p:cxnSp>
        <p:nvCxnSpPr>
          <p:cNvPr id="16" name="Straight Connector 17">
            <a:extLst>
              <a:ext uri="{FF2B5EF4-FFF2-40B4-BE49-F238E27FC236}">
                <a16:creationId xmlns:a16="http://schemas.microsoft.com/office/drawing/2014/main" id="{841046DC-1108-4CCF-A77E-E29566B39F3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9555061" y="6629390"/>
            <a:ext cx="144882" cy="22861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7">
            <a:extLst>
              <a:ext uri="{FF2B5EF4-FFF2-40B4-BE49-F238E27FC236}">
                <a16:creationId xmlns:a16="http://schemas.microsoft.com/office/drawing/2014/main" id="{10CB97FB-F7E6-4DBB-B536-AE603CA0FA27}"/>
              </a:ext>
            </a:extLst>
          </p:cNvPr>
          <p:cNvCxnSpPr>
            <a:cxnSpLocks/>
            <a:stCxn id="14" idx="1"/>
            <a:endCxn id="14" idx="2"/>
          </p:cNvCxnSpPr>
          <p:nvPr/>
        </p:nvCxnSpPr>
        <p:spPr>
          <a:xfrm>
            <a:off x="2735183" y="6642095"/>
            <a:ext cx="159018" cy="22883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hlinkClick r:id="rId3" action="ppaction://hlinkfile"/>
            <a:extLst>
              <a:ext uri="{FF2B5EF4-FFF2-40B4-BE49-F238E27FC236}">
                <a16:creationId xmlns:a16="http://schemas.microsoft.com/office/drawing/2014/main" id="{D5302C84-0CAB-40A0-BABF-555B68820894}"/>
              </a:ext>
            </a:extLst>
          </p:cNvPr>
          <p:cNvSpPr/>
          <p:nvPr/>
        </p:nvSpPr>
        <p:spPr>
          <a:xfrm>
            <a:off x="363631" y="6693694"/>
            <a:ext cx="2166938" cy="140494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TextBox 1455">
            <a:extLst>
              <a:ext uri="{FF2B5EF4-FFF2-40B4-BE49-F238E27FC236}">
                <a16:creationId xmlns:a16="http://schemas.microsoft.com/office/drawing/2014/main" id="{965C4153-6EFD-451B-820D-0D054C635945}"/>
              </a:ext>
            </a:extLst>
          </p:cNvPr>
          <p:cNvSpPr txBox="1"/>
          <p:nvPr/>
        </p:nvSpPr>
        <p:spPr>
          <a:xfrm>
            <a:off x="5527572" y="412888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X3DH</a:t>
            </a:r>
            <a:endParaRPr lang="el-GR" sz="3200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5A7F71-8B0A-428A-8897-82CCBE6CDAB9}"/>
              </a:ext>
            </a:extLst>
          </p:cNvPr>
          <p:cNvGrpSpPr/>
          <p:nvPr/>
        </p:nvGrpSpPr>
        <p:grpSpPr>
          <a:xfrm flipV="1">
            <a:off x="0" y="6858000"/>
            <a:ext cx="12192000" cy="3429000"/>
            <a:chOff x="0" y="0"/>
            <a:chExt cx="12192000" cy="3429000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E94B90E7-4F2B-4A1D-BEA9-2A695E2A34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50000" r="25000"/>
            <a:stretch/>
          </p:blipFill>
          <p:spPr bwMode="auto">
            <a:xfrm rot="10800000">
              <a:off x="0" y="0"/>
              <a:ext cx="6096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6C35AD6B-1BF2-472D-A8C2-8A8FC09373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50000" r="25000"/>
            <a:stretch/>
          </p:blipFill>
          <p:spPr bwMode="auto">
            <a:xfrm rot="10800000" flipH="1">
              <a:off x="6096000" y="0"/>
              <a:ext cx="6096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D7E9133-76AA-446B-A21C-2072F0F71113}"/>
              </a:ext>
            </a:extLst>
          </p:cNvPr>
          <p:cNvGrpSpPr/>
          <p:nvPr/>
        </p:nvGrpSpPr>
        <p:grpSpPr>
          <a:xfrm>
            <a:off x="0" y="-3429000"/>
            <a:ext cx="12192000" cy="3429000"/>
            <a:chOff x="0" y="0"/>
            <a:chExt cx="12192000" cy="3429000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E33FDEED-8CDD-4BA2-A434-B9C8E1CF31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50000" r="25000"/>
            <a:stretch/>
          </p:blipFill>
          <p:spPr bwMode="auto">
            <a:xfrm rot="10800000">
              <a:off x="0" y="0"/>
              <a:ext cx="6096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2772F339-195F-4356-A27F-0A8BF38297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50000" r="25000"/>
            <a:stretch/>
          </p:blipFill>
          <p:spPr bwMode="auto">
            <a:xfrm rot="10800000" flipH="1">
              <a:off x="6096000" y="0"/>
              <a:ext cx="6096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8B4784C-22F7-4132-82C8-315EBDE27B35}"/>
              </a:ext>
            </a:extLst>
          </p:cNvPr>
          <p:cNvSpPr txBox="1"/>
          <p:nvPr/>
        </p:nvSpPr>
        <p:spPr>
          <a:xfrm>
            <a:off x="860430" y="1246368"/>
            <a:ext cx="65309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u="sng" dirty="0">
                <a:solidFill>
                  <a:srgbClr val="002060"/>
                </a:solidFill>
              </a:rPr>
              <a:t>X3DH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r>
              <a:rPr lang="en-US" sz="2400" dirty="0"/>
              <a:t> Asynchronous Key Agreement Protocol</a:t>
            </a:r>
            <a:endParaRPr lang="el-GR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DF8B1F-ACD1-4219-897C-2B6004FB3DDA}"/>
              </a:ext>
            </a:extLst>
          </p:cNvPr>
          <p:cNvSpPr txBox="1"/>
          <p:nvPr/>
        </p:nvSpPr>
        <p:spPr>
          <a:xfrm>
            <a:off x="1536862" y="5201337"/>
            <a:ext cx="1015845" cy="410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66"/>
                </a:solidFill>
              </a:rPr>
              <a:t>Alice</a:t>
            </a:r>
            <a:endParaRPr lang="el-GR" dirty="0">
              <a:solidFill>
                <a:srgbClr val="FF0066"/>
              </a:solidFill>
            </a:endParaRPr>
          </a:p>
        </p:txBody>
      </p:sp>
      <p:pic>
        <p:nvPicPr>
          <p:cNvPr id="33" name="Graphic 32" descr="Office worker female with solid fill">
            <a:extLst>
              <a:ext uri="{FF2B5EF4-FFF2-40B4-BE49-F238E27FC236}">
                <a16:creationId xmlns:a16="http://schemas.microsoft.com/office/drawing/2014/main" id="{AE4D0CAA-C29A-450F-A2CB-F9DDD90E98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25384" y="3991676"/>
            <a:ext cx="1238803" cy="1388276"/>
          </a:xfrm>
          <a:prstGeom prst="rect">
            <a:avLst/>
          </a:prstGeom>
        </p:spPr>
      </p:pic>
      <p:pic>
        <p:nvPicPr>
          <p:cNvPr id="34" name="Graphic 33" descr="Office worker male with solid fill">
            <a:extLst>
              <a:ext uri="{FF2B5EF4-FFF2-40B4-BE49-F238E27FC236}">
                <a16:creationId xmlns:a16="http://schemas.microsoft.com/office/drawing/2014/main" id="{B5675614-5812-45A8-8DD9-AC2F7EDE6C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27806" y="3997534"/>
            <a:ext cx="1238803" cy="138827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E1C017B-2485-4EAF-A47A-B5D165224C66}"/>
              </a:ext>
            </a:extLst>
          </p:cNvPr>
          <p:cNvSpPr txBox="1"/>
          <p:nvPr/>
        </p:nvSpPr>
        <p:spPr>
          <a:xfrm>
            <a:off x="9639286" y="5201334"/>
            <a:ext cx="1015845" cy="410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Bob</a:t>
            </a:r>
            <a:endParaRPr lang="el-GR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6" name="Graphic 35" descr="Database with solid fill">
            <a:extLst>
              <a:ext uri="{FF2B5EF4-FFF2-40B4-BE49-F238E27FC236}">
                <a16:creationId xmlns:a16="http://schemas.microsoft.com/office/drawing/2014/main" id="{DB49DB0E-5E24-414C-8B10-4E2A41905F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18354" y="2276761"/>
            <a:ext cx="1238803" cy="138827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5CE76BC1-3654-441C-A833-A050EEEF8C31}"/>
              </a:ext>
            </a:extLst>
          </p:cNvPr>
          <p:cNvGrpSpPr/>
          <p:nvPr/>
        </p:nvGrpSpPr>
        <p:grpSpPr>
          <a:xfrm rot="20170970">
            <a:off x="2266345" y="2974996"/>
            <a:ext cx="3135791" cy="438554"/>
            <a:chOff x="1907191" y="1999516"/>
            <a:chExt cx="1490059" cy="185954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BA83884-6B72-4F2B-A3F2-3C9280342E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7191" y="2185470"/>
              <a:ext cx="14900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C921746-7282-44DD-B49A-8EAB217371D7}"/>
                </a:ext>
              </a:extLst>
            </p:cNvPr>
            <p:cNvSpPr txBox="1"/>
            <p:nvPr/>
          </p:nvSpPr>
          <p:spPr>
            <a:xfrm>
              <a:off x="1907191" y="1999516"/>
              <a:ext cx="1490059" cy="173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② </a:t>
              </a:r>
              <a:r>
                <a:rPr lang="en-US" dirty="0"/>
                <a:t>Request prekey bundle</a:t>
              </a:r>
              <a:endParaRPr lang="el-GR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7F41E52-B6F8-46D6-BBBD-84F242C0B637}"/>
              </a:ext>
            </a:extLst>
          </p:cNvPr>
          <p:cNvGrpSpPr/>
          <p:nvPr/>
        </p:nvGrpSpPr>
        <p:grpSpPr>
          <a:xfrm rot="1476130">
            <a:off x="6548417" y="2800254"/>
            <a:ext cx="3485399" cy="718017"/>
            <a:chOff x="2523216" y="3899550"/>
            <a:chExt cx="1490059" cy="304451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4D861D7-9684-401D-88A2-64126B2106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3216" y="4196501"/>
              <a:ext cx="14900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459AD5F-19FF-40BC-805B-D56DA781A0F0}"/>
                </a:ext>
              </a:extLst>
            </p:cNvPr>
            <p:cNvSpPr txBox="1"/>
            <p:nvPr/>
          </p:nvSpPr>
          <p:spPr>
            <a:xfrm>
              <a:off x="2523216" y="3899550"/>
              <a:ext cx="1490059" cy="304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① Publish prekey bundle 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(and go offline)</a:t>
              </a:r>
              <a:endParaRPr lang="el-GR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F629A35-B15C-4495-ADEA-45D6C9121E7C}"/>
              </a:ext>
            </a:extLst>
          </p:cNvPr>
          <p:cNvGrpSpPr/>
          <p:nvPr/>
        </p:nvGrpSpPr>
        <p:grpSpPr>
          <a:xfrm rot="1476130">
            <a:off x="6304143" y="3669700"/>
            <a:ext cx="3384952" cy="718017"/>
            <a:chOff x="8549291" y="1422509"/>
            <a:chExt cx="1770489" cy="304451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F08A7AF-56BD-4C87-987C-294DFC45E7C2}"/>
                </a:ext>
              </a:extLst>
            </p:cNvPr>
            <p:cNvCxnSpPr>
              <a:cxnSpLocks/>
            </p:cNvCxnSpPr>
            <p:nvPr/>
          </p:nvCxnSpPr>
          <p:spPr>
            <a:xfrm>
              <a:off x="8549291" y="1601270"/>
              <a:ext cx="1763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92D9141-DB79-46FD-91F9-CA16DD0B081A}"/>
                </a:ext>
              </a:extLst>
            </p:cNvPr>
            <p:cNvSpPr txBox="1"/>
            <p:nvPr/>
          </p:nvSpPr>
          <p:spPr>
            <a:xfrm>
              <a:off x="8556671" y="1422509"/>
              <a:ext cx="1763109" cy="304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④ </a:t>
              </a:r>
              <a:r>
                <a:rPr lang="en-US" dirty="0"/>
                <a:t>Receive Alice’s initial message</a:t>
              </a:r>
              <a:endParaRPr lang="el-GR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8F4F768-852B-476B-AE68-DCB52799CE97}"/>
              </a:ext>
            </a:extLst>
          </p:cNvPr>
          <p:cNvGrpSpPr/>
          <p:nvPr/>
        </p:nvGrpSpPr>
        <p:grpSpPr>
          <a:xfrm rot="20170970">
            <a:off x="2447834" y="3706397"/>
            <a:ext cx="2953312" cy="433066"/>
            <a:chOff x="7145941" y="4414843"/>
            <a:chExt cx="1763109" cy="183627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A07A361-D96A-4956-AAA2-1382E7247807}"/>
                </a:ext>
              </a:extLst>
            </p:cNvPr>
            <p:cNvCxnSpPr>
              <a:cxnSpLocks/>
            </p:cNvCxnSpPr>
            <p:nvPr/>
          </p:nvCxnSpPr>
          <p:spPr>
            <a:xfrm>
              <a:off x="7145941" y="4598470"/>
              <a:ext cx="1763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EE08DC2-1943-4A38-85E7-1F1A94766B1F}"/>
                </a:ext>
              </a:extLst>
            </p:cNvPr>
            <p:cNvSpPr txBox="1"/>
            <p:nvPr/>
          </p:nvSpPr>
          <p:spPr>
            <a:xfrm>
              <a:off x="7145941" y="4414843"/>
              <a:ext cx="1763109" cy="173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③ Send initial message</a:t>
              </a:r>
              <a:endParaRPr lang="el-GR"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33585A4-0882-4C73-9801-4905A2DA4FF3}"/>
              </a:ext>
            </a:extLst>
          </p:cNvPr>
          <p:cNvCxnSpPr>
            <a:cxnSpLocks/>
          </p:cNvCxnSpPr>
          <p:nvPr/>
        </p:nvCxnSpPr>
        <p:spPr>
          <a:xfrm>
            <a:off x="2664187" y="5072301"/>
            <a:ext cx="676560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CBB604-FC31-4B55-ADE9-30CC2EC2E52B}"/>
              </a:ext>
            </a:extLst>
          </p:cNvPr>
          <p:cNvSpPr txBox="1"/>
          <p:nvPr/>
        </p:nvSpPr>
        <p:spPr>
          <a:xfrm>
            <a:off x="4269558" y="4622824"/>
            <a:ext cx="3628295" cy="718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⑤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Start encrypted communication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46347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39">
            <a:extLst>
              <a:ext uri="{FF2B5EF4-FFF2-40B4-BE49-F238E27FC236}">
                <a16:creationId xmlns:a16="http://schemas.microsoft.com/office/drawing/2014/main" id="{17A3CE7B-2F10-464D-99DE-9525B6D30467}"/>
              </a:ext>
            </a:extLst>
          </p:cNvPr>
          <p:cNvSpPr/>
          <p:nvPr/>
        </p:nvSpPr>
        <p:spPr>
          <a:xfrm flipH="1">
            <a:off x="9555060" y="6629390"/>
            <a:ext cx="2636939" cy="241537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sz="1200" dirty="0">
                <a:solidFill>
                  <a:srgbClr val="FFC000"/>
                </a:solidFill>
              </a:rPr>
              <a:t>Φλωριάς Παπαδόπουλος</a:t>
            </a:r>
          </a:p>
        </p:txBody>
      </p:sp>
      <p:sp>
        <p:nvSpPr>
          <p:cNvPr id="14" name="Freeform: Shape 38">
            <a:extLst>
              <a:ext uri="{FF2B5EF4-FFF2-40B4-BE49-F238E27FC236}">
                <a16:creationId xmlns:a16="http://schemas.microsoft.com/office/drawing/2014/main" id="{C84DCBE1-D5AB-4F5E-8A65-5D018A2310E9}"/>
              </a:ext>
            </a:extLst>
          </p:cNvPr>
          <p:cNvSpPr/>
          <p:nvPr/>
        </p:nvSpPr>
        <p:spPr>
          <a:xfrm>
            <a:off x="0" y="6642095"/>
            <a:ext cx="2894201" cy="228840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An overview of the Signal Protocol</a:t>
            </a:r>
          </a:p>
        </p:txBody>
      </p:sp>
      <p:cxnSp>
        <p:nvCxnSpPr>
          <p:cNvPr id="16" name="Straight Connector 17">
            <a:extLst>
              <a:ext uri="{FF2B5EF4-FFF2-40B4-BE49-F238E27FC236}">
                <a16:creationId xmlns:a16="http://schemas.microsoft.com/office/drawing/2014/main" id="{841046DC-1108-4CCF-A77E-E29566B39F3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9555061" y="6629390"/>
            <a:ext cx="144882" cy="22861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7">
            <a:extLst>
              <a:ext uri="{FF2B5EF4-FFF2-40B4-BE49-F238E27FC236}">
                <a16:creationId xmlns:a16="http://schemas.microsoft.com/office/drawing/2014/main" id="{10CB97FB-F7E6-4DBB-B536-AE603CA0FA27}"/>
              </a:ext>
            </a:extLst>
          </p:cNvPr>
          <p:cNvCxnSpPr>
            <a:cxnSpLocks/>
            <a:stCxn id="14" idx="1"/>
            <a:endCxn id="14" idx="2"/>
          </p:cNvCxnSpPr>
          <p:nvPr/>
        </p:nvCxnSpPr>
        <p:spPr>
          <a:xfrm>
            <a:off x="2735183" y="6642095"/>
            <a:ext cx="159018" cy="22883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hlinkClick r:id="rId3" action="ppaction://hlinkfile"/>
            <a:extLst>
              <a:ext uri="{FF2B5EF4-FFF2-40B4-BE49-F238E27FC236}">
                <a16:creationId xmlns:a16="http://schemas.microsoft.com/office/drawing/2014/main" id="{D5302C84-0CAB-40A0-BABF-555B68820894}"/>
              </a:ext>
            </a:extLst>
          </p:cNvPr>
          <p:cNvSpPr/>
          <p:nvPr/>
        </p:nvSpPr>
        <p:spPr>
          <a:xfrm>
            <a:off x="363631" y="6693694"/>
            <a:ext cx="2166938" cy="140494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5C4153-6EFD-451B-820D-0D054C635945}"/>
              </a:ext>
            </a:extLst>
          </p:cNvPr>
          <p:cNvSpPr txBox="1"/>
          <p:nvPr/>
        </p:nvSpPr>
        <p:spPr>
          <a:xfrm>
            <a:off x="5527572" y="412888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X3DH</a:t>
            </a:r>
            <a:endParaRPr lang="el-GR" sz="3200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5A7F71-8B0A-428A-8897-82CCBE6CDAB9}"/>
              </a:ext>
            </a:extLst>
          </p:cNvPr>
          <p:cNvGrpSpPr/>
          <p:nvPr/>
        </p:nvGrpSpPr>
        <p:grpSpPr>
          <a:xfrm flipV="1">
            <a:off x="0" y="6858000"/>
            <a:ext cx="12192000" cy="3429000"/>
            <a:chOff x="0" y="0"/>
            <a:chExt cx="12192000" cy="3429000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E94B90E7-4F2B-4A1D-BEA9-2A695E2A34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50000" r="25000"/>
            <a:stretch/>
          </p:blipFill>
          <p:spPr bwMode="auto">
            <a:xfrm rot="10800000">
              <a:off x="0" y="0"/>
              <a:ext cx="6096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6C35AD6B-1BF2-472D-A8C2-8A8FC09373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50000" r="25000"/>
            <a:stretch/>
          </p:blipFill>
          <p:spPr bwMode="auto">
            <a:xfrm rot="10800000" flipH="1">
              <a:off x="6096000" y="0"/>
              <a:ext cx="6096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D7E9133-76AA-446B-A21C-2072F0F71113}"/>
              </a:ext>
            </a:extLst>
          </p:cNvPr>
          <p:cNvGrpSpPr/>
          <p:nvPr/>
        </p:nvGrpSpPr>
        <p:grpSpPr>
          <a:xfrm>
            <a:off x="0" y="-3429000"/>
            <a:ext cx="12192000" cy="3429000"/>
            <a:chOff x="0" y="0"/>
            <a:chExt cx="12192000" cy="3429000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E33FDEED-8CDD-4BA2-A434-B9C8E1CF31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50000" r="25000"/>
            <a:stretch/>
          </p:blipFill>
          <p:spPr bwMode="auto">
            <a:xfrm rot="10800000">
              <a:off x="0" y="0"/>
              <a:ext cx="6096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2772F339-195F-4356-A27F-0A8BF38297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50000" r="25000"/>
            <a:stretch/>
          </p:blipFill>
          <p:spPr bwMode="auto">
            <a:xfrm rot="10800000" flipH="1">
              <a:off x="6096000" y="0"/>
              <a:ext cx="6096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2D0228D-5B49-4E50-8492-2CBDA6CC75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928" y="1844530"/>
            <a:ext cx="4170141" cy="37093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12C5C6-96E4-43F3-A1D8-61375ACD9B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1" y="1946274"/>
            <a:ext cx="5828310" cy="296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8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39">
            <a:extLst>
              <a:ext uri="{FF2B5EF4-FFF2-40B4-BE49-F238E27FC236}">
                <a16:creationId xmlns:a16="http://schemas.microsoft.com/office/drawing/2014/main" id="{17A3CE7B-2F10-464D-99DE-9525B6D30467}"/>
              </a:ext>
            </a:extLst>
          </p:cNvPr>
          <p:cNvSpPr/>
          <p:nvPr/>
        </p:nvSpPr>
        <p:spPr>
          <a:xfrm flipH="1">
            <a:off x="9555060" y="6629390"/>
            <a:ext cx="2636939" cy="241537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sz="1200" dirty="0">
                <a:solidFill>
                  <a:srgbClr val="FFC000"/>
                </a:solidFill>
              </a:rPr>
              <a:t>Φλωριάς Παπαδόπουλος</a:t>
            </a:r>
          </a:p>
        </p:txBody>
      </p:sp>
      <p:sp>
        <p:nvSpPr>
          <p:cNvPr id="14" name="Freeform: Shape 38">
            <a:extLst>
              <a:ext uri="{FF2B5EF4-FFF2-40B4-BE49-F238E27FC236}">
                <a16:creationId xmlns:a16="http://schemas.microsoft.com/office/drawing/2014/main" id="{C84DCBE1-D5AB-4F5E-8A65-5D018A2310E9}"/>
              </a:ext>
            </a:extLst>
          </p:cNvPr>
          <p:cNvSpPr/>
          <p:nvPr/>
        </p:nvSpPr>
        <p:spPr>
          <a:xfrm>
            <a:off x="0" y="6642095"/>
            <a:ext cx="2894201" cy="228840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An overview of the Signal Protocol</a:t>
            </a:r>
          </a:p>
        </p:txBody>
      </p:sp>
      <p:cxnSp>
        <p:nvCxnSpPr>
          <p:cNvPr id="16" name="Straight Connector 17">
            <a:extLst>
              <a:ext uri="{FF2B5EF4-FFF2-40B4-BE49-F238E27FC236}">
                <a16:creationId xmlns:a16="http://schemas.microsoft.com/office/drawing/2014/main" id="{841046DC-1108-4CCF-A77E-E29566B39F3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9555061" y="6629390"/>
            <a:ext cx="144882" cy="22861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7">
            <a:extLst>
              <a:ext uri="{FF2B5EF4-FFF2-40B4-BE49-F238E27FC236}">
                <a16:creationId xmlns:a16="http://schemas.microsoft.com/office/drawing/2014/main" id="{10CB97FB-F7E6-4DBB-B536-AE603CA0FA27}"/>
              </a:ext>
            </a:extLst>
          </p:cNvPr>
          <p:cNvCxnSpPr>
            <a:cxnSpLocks/>
            <a:stCxn id="14" idx="1"/>
            <a:endCxn id="14" idx="2"/>
          </p:cNvCxnSpPr>
          <p:nvPr/>
        </p:nvCxnSpPr>
        <p:spPr>
          <a:xfrm>
            <a:off x="2735183" y="6642095"/>
            <a:ext cx="159018" cy="22883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hlinkClick r:id="rId3" action="ppaction://hlinkfile"/>
            <a:extLst>
              <a:ext uri="{FF2B5EF4-FFF2-40B4-BE49-F238E27FC236}">
                <a16:creationId xmlns:a16="http://schemas.microsoft.com/office/drawing/2014/main" id="{D5302C84-0CAB-40A0-BABF-555B68820894}"/>
              </a:ext>
            </a:extLst>
          </p:cNvPr>
          <p:cNvSpPr/>
          <p:nvPr/>
        </p:nvSpPr>
        <p:spPr>
          <a:xfrm>
            <a:off x="363631" y="6693694"/>
            <a:ext cx="2166938" cy="140494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5C4153-6EFD-451B-820D-0D054C635945}"/>
              </a:ext>
            </a:extLst>
          </p:cNvPr>
          <p:cNvSpPr txBox="1"/>
          <p:nvPr/>
        </p:nvSpPr>
        <p:spPr>
          <a:xfrm>
            <a:off x="4996691" y="412888"/>
            <a:ext cx="2198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Why X3DH?</a:t>
            </a:r>
            <a:endParaRPr lang="el-GR" sz="3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730605-83A6-42D9-AF23-03406025E9F5}"/>
              </a:ext>
            </a:extLst>
          </p:cNvPr>
          <p:cNvSpPr txBox="1"/>
          <p:nvPr/>
        </p:nvSpPr>
        <p:spPr>
          <a:xfrm>
            <a:off x="2120145" y="2509361"/>
            <a:ext cx="2581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MR10"/>
              </a:rPr>
              <a:t>Forward Secrecy</a:t>
            </a:r>
            <a:endParaRPr kumimoji="0" lang="el-G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F8B272-B4A9-44A9-BCF2-0EDC469FEBF4}"/>
              </a:ext>
            </a:extLst>
          </p:cNvPr>
          <p:cNvSpPr txBox="1"/>
          <p:nvPr/>
        </p:nvSpPr>
        <p:spPr>
          <a:xfrm>
            <a:off x="6966707" y="2509361"/>
            <a:ext cx="39013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Cryptogr</a:t>
            </a:r>
            <a:r>
              <a:rPr lang="en-US" sz="2800" dirty="0" err="1">
                <a:solidFill>
                  <a:prstClr val="black"/>
                </a:solidFill>
                <a:latin typeface="CMR10"/>
              </a:rPr>
              <a:t>aphic</a:t>
            </a:r>
            <a:r>
              <a:rPr lang="en-US" sz="2800" dirty="0">
                <a:solidFill>
                  <a:prstClr val="black"/>
                </a:solidFill>
                <a:latin typeface="CMR10"/>
              </a:rPr>
              <a:t> Deniability</a:t>
            </a:r>
            <a:endParaRPr kumimoji="0" lang="el-G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hlinkClick r:id="rId4"/>
            <a:extLst>
              <a:ext uri="{FF2B5EF4-FFF2-40B4-BE49-F238E27FC236}">
                <a16:creationId xmlns:a16="http://schemas.microsoft.com/office/drawing/2014/main" id="{3A0D0E14-6081-41E9-AC89-A3BE1D847623}"/>
              </a:ext>
            </a:extLst>
          </p:cNvPr>
          <p:cNvSpPr/>
          <p:nvPr/>
        </p:nvSpPr>
        <p:spPr>
          <a:xfrm>
            <a:off x="6966706" y="2509361"/>
            <a:ext cx="3901319" cy="523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9A333E-2623-4217-9793-B363DE223F8B}"/>
              </a:ext>
            </a:extLst>
          </p:cNvPr>
          <p:cNvCxnSpPr>
            <a:cxnSpLocks/>
            <a:stCxn id="15" idx="2"/>
            <a:endCxn id="24" idx="0"/>
          </p:cNvCxnSpPr>
          <p:nvPr/>
        </p:nvCxnSpPr>
        <p:spPr>
          <a:xfrm flipH="1">
            <a:off x="3410783" y="997663"/>
            <a:ext cx="2685216" cy="1511698"/>
          </a:xfrm>
          <a:prstGeom prst="straightConnector1">
            <a:avLst/>
          </a:prstGeom>
          <a:ln>
            <a:solidFill>
              <a:srgbClr val="00206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1AE958-022E-4BA4-912C-56B1183D00C8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>
            <a:off x="6095999" y="997663"/>
            <a:ext cx="2821367" cy="1511698"/>
          </a:xfrm>
          <a:prstGeom prst="straightConnector1">
            <a:avLst/>
          </a:prstGeom>
          <a:ln>
            <a:solidFill>
              <a:srgbClr val="00206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64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5B9E68A0-D432-4838-AB3A-2156B2FDD5FA}"/>
              </a:ext>
            </a:extLst>
          </p:cNvPr>
          <p:cNvGrpSpPr/>
          <p:nvPr/>
        </p:nvGrpSpPr>
        <p:grpSpPr>
          <a:xfrm flipV="1">
            <a:off x="0" y="3428997"/>
            <a:ext cx="12192000" cy="3429003"/>
            <a:chOff x="0" y="0"/>
            <a:chExt cx="12192000" cy="3429000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C87FB84C-2812-42F6-82E2-27A7890B6C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50000" r="25000"/>
            <a:stretch/>
          </p:blipFill>
          <p:spPr bwMode="auto">
            <a:xfrm rot="10800000">
              <a:off x="0" y="0"/>
              <a:ext cx="6096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EB66536A-DFB9-4577-8FF3-E0AB4FB930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50000" r="25000"/>
            <a:stretch/>
          </p:blipFill>
          <p:spPr bwMode="auto">
            <a:xfrm rot="10800000" flipH="1">
              <a:off x="6096000" y="0"/>
              <a:ext cx="6096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EF7F9CA-37F8-4A96-B81E-C58E51E11710}"/>
              </a:ext>
            </a:extLst>
          </p:cNvPr>
          <p:cNvGrpSpPr/>
          <p:nvPr/>
        </p:nvGrpSpPr>
        <p:grpSpPr>
          <a:xfrm>
            <a:off x="0" y="0"/>
            <a:ext cx="12192000" cy="3429000"/>
            <a:chOff x="0" y="0"/>
            <a:chExt cx="12192000" cy="3429000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70978089-659F-4E7A-B4F0-D12656E3F9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50000" r="25000"/>
            <a:stretch/>
          </p:blipFill>
          <p:spPr bwMode="auto">
            <a:xfrm rot="10800000">
              <a:off x="0" y="0"/>
              <a:ext cx="6096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36831561-CA50-44D7-8883-37FC9DD60A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50000" r="25000"/>
            <a:stretch/>
          </p:blipFill>
          <p:spPr bwMode="auto">
            <a:xfrm rot="10800000" flipH="1">
              <a:off x="6096000" y="0"/>
              <a:ext cx="6096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03B8661-0BF3-4F87-9ED1-3E3B53D550D2}"/>
              </a:ext>
            </a:extLst>
          </p:cNvPr>
          <p:cNvSpPr txBox="1"/>
          <p:nvPr/>
        </p:nvSpPr>
        <p:spPr>
          <a:xfrm>
            <a:off x="2667713" y="2967337"/>
            <a:ext cx="6856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highlight>
                  <a:srgbClr val="FFFF00"/>
                </a:highlight>
                <a:latin typeface="Franklin Gothic Heavy" panose="020B0903020102020204" pitchFamily="34" charset="0"/>
              </a:rPr>
              <a:t>Double Ratchet </a:t>
            </a:r>
            <a:endParaRPr lang="el-GR" sz="5400" dirty="0">
              <a:highlight>
                <a:srgbClr val="FFFF00"/>
              </a:highlight>
              <a:latin typeface="Franklin Gothic Heavy" panose="020B0903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6C9367-2B89-40F4-86AC-74A00DCBA1AD}"/>
              </a:ext>
            </a:extLst>
          </p:cNvPr>
          <p:cNvSpPr txBox="1"/>
          <p:nvPr/>
        </p:nvSpPr>
        <p:spPr>
          <a:xfrm>
            <a:off x="-3397042" y="-1985157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&lt;a </a:t>
            </a:r>
            <a:r>
              <a:rPr lang="el-GR" dirty="0" err="1"/>
              <a:t>href</a:t>
            </a:r>
            <a:r>
              <a:rPr lang="el-GR" dirty="0"/>
              <a:t>="https://www.freepik.com/free-vector/abstract-mesh-background-futuristic-technology-style-card-lines-point-planes-3d-space_21101436.htm#query=connected%20dots&amp;position=12&amp;from_view=keyword&amp;track=ais"&gt;Image </a:t>
            </a:r>
            <a:r>
              <a:rPr lang="el-GR" dirty="0" err="1"/>
              <a:t>by</a:t>
            </a:r>
            <a:r>
              <a:rPr lang="el-GR" dirty="0"/>
              <a:t> </a:t>
            </a:r>
            <a:r>
              <a:rPr lang="el-GR" dirty="0" err="1"/>
              <a:t>GarryKillian</a:t>
            </a:r>
            <a:r>
              <a:rPr lang="el-GR" dirty="0"/>
              <a:t>&lt;/a&gt; on </a:t>
            </a:r>
            <a:r>
              <a:rPr lang="el-GR" dirty="0" err="1"/>
              <a:t>Freepik</a:t>
            </a:r>
            <a:r>
              <a:rPr lang="el-GR" dirty="0"/>
              <a:t> </a:t>
            </a:r>
          </a:p>
        </p:txBody>
      </p:sp>
      <p:sp>
        <p:nvSpPr>
          <p:cNvPr id="11" name="Rectangle 10">
            <a:hlinkClick r:id="rId4" action="ppaction://hlinkfile"/>
            <a:extLst>
              <a:ext uri="{FF2B5EF4-FFF2-40B4-BE49-F238E27FC236}">
                <a16:creationId xmlns:a16="http://schemas.microsoft.com/office/drawing/2014/main" id="{664F1D43-4B77-4900-B9F1-F80C23EA5356}"/>
              </a:ext>
            </a:extLst>
          </p:cNvPr>
          <p:cNvSpPr/>
          <p:nvPr/>
        </p:nvSpPr>
        <p:spPr>
          <a:xfrm>
            <a:off x="3566161" y="3063240"/>
            <a:ext cx="5197552" cy="761999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8443773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5776653-B70E-4FFF-A9EA-000C6BB3CF0E}"/>
              </a:ext>
            </a:extLst>
          </p:cNvPr>
          <p:cNvGrpSpPr/>
          <p:nvPr/>
        </p:nvGrpSpPr>
        <p:grpSpPr>
          <a:xfrm flipV="1">
            <a:off x="0" y="3429000"/>
            <a:ext cx="12192000" cy="3429000"/>
            <a:chOff x="0" y="0"/>
            <a:chExt cx="12192000" cy="3429000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DA69DF98-5258-4234-A812-ABD08EDF0C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50000" r="25000"/>
            <a:stretch/>
          </p:blipFill>
          <p:spPr bwMode="auto">
            <a:xfrm rot="10800000">
              <a:off x="0" y="0"/>
              <a:ext cx="6096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69954E4-717E-46C3-83FC-420C14C631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50000" r="25000"/>
            <a:stretch/>
          </p:blipFill>
          <p:spPr bwMode="auto">
            <a:xfrm rot="10800000" flipH="1">
              <a:off x="6096000" y="0"/>
              <a:ext cx="6096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AF57DBC-4F63-48FD-A7FE-E497BD30BBF5}"/>
              </a:ext>
            </a:extLst>
          </p:cNvPr>
          <p:cNvGrpSpPr/>
          <p:nvPr/>
        </p:nvGrpSpPr>
        <p:grpSpPr>
          <a:xfrm>
            <a:off x="-1" y="0"/>
            <a:ext cx="12192000" cy="3429000"/>
            <a:chOff x="0" y="0"/>
            <a:chExt cx="12192000" cy="342900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B258ADF-5841-4A60-AB8E-7393C541FD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50000" r="25000"/>
            <a:stretch/>
          </p:blipFill>
          <p:spPr bwMode="auto">
            <a:xfrm rot="10800000">
              <a:off x="0" y="0"/>
              <a:ext cx="6096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B639FAF3-25A4-4249-BC00-73CB945456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50000" r="25000"/>
            <a:stretch/>
          </p:blipFill>
          <p:spPr bwMode="auto">
            <a:xfrm rot="10800000" flipH="1">
              <a:off x="6096000" y="0"/>
              <a:ext cx="6096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1D74CD4-19CA-4038-BC8A-D26BB23F9C6F}"/>
              </a:ext>
            </a:extLst>
          </p:cNvPr>
          <p:cNvSpPr txBox="1"/>
          <p:nvPr/>
        </p:nvSpPr>
        <p:spPr>
          <a:xfrm>
            <a:off x="3048000" y="2967332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5400" dirty="0">
                <a:highlight>
                  <a:srgbClr val="EEEEEE"/>
                </a:highlight>
                <a:latin typeface="Franklin Gothic Heavy" panose="020B0903020102020204" pitchFamily="34" charset="0"/>
              </a:rPr>
              <a:t>ΕΥΧΑΡΙΣΤΩ</a:t>
            </a:r>
          </a:p>
        </p:txBody>
      </p:sp>
    </p:spTree>
    <p:extLst>
      <p:ext uri="{BB962C8B-B14F-4D97-AF65-F5344CB8AC3E}">
        <p14:creationId xmlns:p14="http://schemas.microsoft.com/office/powerpoint/2010/main" val="19671812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39">
            <a:extLst>
              <a:ext uri="{FF2B5EF4-FFF2-40B4-BE49-F238E27FC236}">
                <a16:creationId xmlns:a16="http://schemas.microsoft.com/office/drawing/2014/main" id="{17A3CE7B-2F10-464D-99DE-9525B6D30467}"/>
              </a:ext>
            </a:extLst>
          </p:cNvPr>
          <p:cNvSpPr/>
          <p:nvPr/>
        </p:nvSpPr>
        <p:spPr>
          <a:xfrm flipH="1">
            <a:off x="9555060" y="6629390"/>
            <a:ext cx="2636939" cy="241537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sz="1200" dirty="0">
                <a:solidFill>
                  <a:srgbClr val="FFC000"/>
                </a:solidFill>
              </a:rPr>
              <a:t>Φλωριάς Παπαδόπουλος</a:t>
            </a:r>
          </a:p>
        </p:txBody>
      </p:sp>
      <p:sp>
        <p:nvSpPr>
          <p:cNvPr id="14" name="Freeform: Shape 38">
            <a:extLst>
              <a:ext uri="{FF2B5EF4-FFF2-40B4-BE49-F238E27FC236}">
                <a16:creationId xmlns:a16="http://schemas.microsoft.com/office/drawing/2014/main" id="{C84DCBE1-D5AB-4F5E-8A65-5D018A2310E9}"/>
              </a:ext>
            </a:extLst>
          </p:cNvPr>
          <p:cNvSpPr/>
          <p:nvPr/>
        </p:nvSpPr>
        <p:spPr>
          <a:xfrm>
            <a:off x="0" y="6642095"/>
            <a:ext cx="2894201" cy="228840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An overview of the Signal Protocol</a:t>
            </a:r>
          </a:p>
        </p:txBody>
      </p:sp>
      <p:cxnSp>
        <p:nvCxnSpPr>
          <p:cNvPr id="16" name="Straight Connector 17">
            <a:extLst>
              <a:ext uri="{FF2B5EF4-FFF2-40B4-BE49-F238E27FC236}">
                <a16:creationId xmlns:a16="http://schemas.microsoft.com/office/drawing/2014/main" id="{841046DC-1108-4CCF-A77E-E29566B39F3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9555061" y="6629390"/>
            <a:ext cx="144882" cy="22861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7">
            <a:extLst>
              <a:ext uri="{FF2B5EF4-FFF2-40B4-BE49-F238E27FC236}">
                <a16:creationId xmlns:a16="http://schemas.microsoft.com/office/drawing/2014/main" id="{10CB97FB-F7E6-4DBB-B536-AE603CA0FA27}"/>
              </a:ext>
            </a:extLst>
          </p:cNvPr>
          <p:cNvCxnSpPr>
            <a:cxnSpLocks/>
            <a:stCxn id="14" idx="1"/>
            <a:endCxn id="14" idx="2"/>
          </p:cNvCxnSpPr>
          <p:nvPr/>
        </p:nvCxnSpPr>
        <p:spPr>
          <a:xfrm>
            <a:off x="2735183" y="6642095"/>
            <a:ext cx="159018" cy="22883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hlinkClick r:id="rId3" action="ppaction://hlinkfile"/>
            <a:extLst>
              <a:ext uri="{FF2B5EF4-FFF2-40B4-BE49-F238E27FC236}">
                <a16:creationId xmlns:a16="http://schemas.microsoft.com/office/drawing/2014/main" id="{D5302C84-0CAB-40A0-BABF-555B68820894}"/>
              </a:ext>
            </a:extLst>
          </p:cNvPr>
          <p:cNvSpPr/>
          <p:nvPr/>
        </p:nvSpPr>
        <p:spPr>
          <a:xfrm>
            <a:off x="363631" y="6693694"/>
            <a:ext cx="2166938" cy="140494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BED207-F54A-4634-AB92-160D1BB846F9}"/>
              </a:ext>
            </a:extLst>
          </p:cNvPr>
          <p:cNvSpPr txBox="1"/>
          <p:nvPr/>
        </p:nvSpPr>
        <p:spPr>
          <a:xfrm>
            <a:off x="3483273" y="412888"/>
            <a:ext cx="5225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Importance of Signal Protocol</a:t>
            </a:r>
            <a:endParaRPr lang="el-GR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585203-371E-44E5-8A1F-9AB4BD52C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1049262"/>
            <a:ext cx="7486650" cy="5255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E1A808-75AA-4992-8E1E-8895A4B110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02" y="2445112"/>
            <a:ext cx="2032741" cy="20327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719C5CE-3A55-4D85-8EA4-543954A355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67" y="2704244"/>
            <a:ext cx="3028950" cy="1514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F4F6C13-8B6E-4EA8-A1F0-64735A9880D0}"/>
              </a:ext>
            </a:extLst>
          </p:cNvPr>
          <p:cNvSpPr/>
          <p:nvPr/>
        </p:nvSpPr>
        <p:spPr>
          <a:xfrm>
            <a:off x="8166100" y="5372100"/>
            <a:ext cx="419100" cy="266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007BE9-9785-4C8F-8D82-0EF893BA4738}"/>
              </a:ext>
            </a:extLst>
          </p:cNvPr>
          <p:cNvSpPr/>
          <p:nvPr/>
        </p:nvSpPr>
        <p:spPr>
          <a:xfrm>
            <a:off x="8491112" y="2247900"/>
            <a:ext cx="881487" cy="291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7521148-2C30-407F-8687-EE3787F636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230" y="2222703"/>
            <a:ext cx="3937539" cy="2908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4312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37" grpId="0" animBg="1"/>
      <p:bldP spid="3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5B9E68A0-D432-4838-AB3A-2156B2FDD5FA}"/>
              </a:ext>
            </a:extLst>
          </p:cNvPr>
          <p:cNvGrpSpPr/>
          <p:nvPr/>
        </p:nvGrpSpPr>
        <p:grpSpPr>
          <a:xfrm flipV="1">
            <a:off x="0" y="3428997"/>
            <a:ext cx="12192000" cy="3429003"/>
            <a:chOff x="0" y="0"/>
            <a:chExt cx="12192000" cy="3429000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C87FB84C-2812-42F6-82E2-27A7890B6C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50000" r="25000"/>
            <a:stretch/>
          </p:blipFill>
          <p:spPr bwMode="auto">
            <a:xfrm rot="10800000">
              <a:off x="0" y="0"/>
              <a:ext cx="6096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EB66536A-DFB9-4577-8FF3-E0AB4FB930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50000" r="25000"/>
            <a:stretch/>
          </p:blipFill>
          <p:spPr bwMode="auto">
            <a:xfrm rot="10800000" flipH="1">
              <a:off x="6096000" y="0"/>
              <a:ext cx="6096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EF7F9CA-37F8-4A96-B81E-C58E51E11710}"/>
              </a:ext>
            </a:extLst>
          </p:cNvPr>
          <p:cNvGrpSpPr/>
          <p:nvPr/>
        </p:nvGrpSpPr>
        <p:grpSpPr>
          <a:xfrm>
            <a:off x="0" y="0"/>
            <a:ext cx="12192000" cy="3429000"/>
            <a:chOff x="0" y="0"/>
            <a:chExt cx="12192000" cy="3429000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70978089-659F-4E7A-B4F0-D12656E3F9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50000" r="25000"/>
            <a:stretch/>
          </p:blipFill>
          <p:spPr bwMode="auto">
            <a:xfrm rot="10800000">
              <a:off x="0" y="0"/>
              <a:ext cx="6096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36831561-CA50-44D7-8883-37FC9DD60A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50000" r="25000"/>
            <a:stretch/>
          </p:blipFill>
          <p:spPr bwMode="auto">
            <a:xfrm rot="10800000" flipH="1">
              <a:off x="6096000" y="0"/>
              <a:ext cx="6096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03B8661-0BF3-4F87-9ED1-3E3B53D550D2}"/>
              </a:ext>
            </a:extLst>
          </p:cNvPr>
          <p:cNvSpPr txBox="1"/>
          <p:nvPr/>
        </p:nvSpPr>
        <p:spPr>
          <a:xfrm>
            <a:off x="2667713" y="2967337"/>
            <a:ext cx="6856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highlight>
                  <a:srgbClr val="FFFF00"/>
                </a:highlight>
                <a:latin typeface="Franklin Gothic Heavy" panose="020B0903020102020204" pitchFamily="34" charset="0"/>
              </a:rPr>
              <a:t>PRELIMINARIES</a:t>
            </a:r>
            <a:endParaRPr lang="el-GR" sz="5400" dirty="0">
              <a:highlight>
                <a:srgbClr val="FFFF00"/>
              </a:highlight>
              <a:latin typeface="Franklin Gothic Heavy" panose="020B0903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6C9367-2B89-40F4-86AC-74A00DCBA1AD}"/>
              </a:ext>
            </a:extLst>
          </p:cNvPr>
          <p:cNvSpPr txBox="1"/>
          <p:nvPr/>
        </p:nvSpPr>
        <p:spPr>
          <a:xfrm>
            <a:off x="-3397042" y="-1985157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&lt;a </a:t>
            </a:r>
            <a:r>
              <a:rPr lang="el-GR" dirty="0" err="1"/>
              <a:t>href</a:t>
            </a:r>
            <a:r>
              <a:rPr lang="el-GR" dirty="0"/>
              <a:t>="https://www.freepik.com/free-vector/abstract-mesh-background-futuristic-technology-style-card-lines-point-planes-3d-space_21101436.htm#query=connected%20dots&amp;position=12&amp;from_view=keyword&amp;track=ais"&gt;Image </a:t>
            </a:r>
            <a:r>
              <a:rPr lang="el-GR" dirty="0" err="1"/>
              <a:t>by</a:t>
            </a:r>
            <a:r>
              <a:rPr lang="el-GR" dirty="0"/>
              <a:t> </a:t>
            </a:r>
            <a:r>
              <a:rPr lang="el-GR" dirty="0" err="1"/>
              <a:t>GarryKillian</a:t>
            </a:r>
            <a:r>
              <a:rPr lang="el-GR" dirty="0"/>
              <a:t>&lt;/a&gt; on </a:t>
            </a:r>
            <a:r>
              <a:rPr lang="el-GR" dirty="0" err="1"/>
              <a:t>Freepik</a:t>
            </a:r>
            <a:r>
              <a:rPr lang="el-G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760967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39">
            <a:extLst>
              <a:ext uri="{FF2B5EF4-FFF2-40B4-BE49-F238E27FC236}">
                <a16:creationId xmlns:a16="http://schemas.microsoft.com/office/drawing/2014/main" id="{17A3CE7B-2F10-464D-99DE-9525B6D30467}"/>
              </a:ext>
            </a:extLst>
          </p:cNvPr>
          <p:cNvSpPr/>
          <p:nvPr/>
        </p:nvSpPr>
        <p:spPr>
          <a:xfrm flipH="1">
            <a:off x="9555060" y="6629390"/>
            <a:ext cx="2636939" cy="241537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sz="1200" dirty="0">
                <a:solidFill>
                  <a:srgbClr val="FFC000"/>
                </a:solidFill>
              </a:rPr>
              <a:t>Φλωριάς Παπαδόπουλος</a:t>
            </a:r>
          </a:p>
        </p:txBody>
      </p:sp>
      <p:sp>
        <p:nvSpPr>
          <p:cNvPr id="14" name="Freeform: Shape 38">
            <a:extLst>
              <a:ext uri="{FF2B5EF4-FFF2-40B4-BE49-F238E27FC236}">
                <a16:creationId xmlns:a16="http://schemas.microsoft.com/office/drawing/2014/main" id="{C84DCBE1-D5AB-4F5E-8A65-5D018A2310E9}"/>
              </a:ext>
            </a:extLst>
          </p:cNvPr>
          <p:cNvSpPr/>
          <p:nvPr/>
        </p:nvSpPr>
        <p:spPr>
          <a:xfrm>
            <a:off x="0" y="6642095"/>
            <a:ext cx="2894201" cy="228840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An overview of the Signal Protocol</a:t>
            </a:r>
          </a:p>
        </p:txBody>
      </p:sp>
      <p:cxnSp>
        <p:nvCxnSpPr>
          <p:cNvPr id="16" name="Straight Connector 17">
            <a:extLst>
              <a:ext uri="{FF2B5EF4-FFF2-40B4-BE49-F238E27FC236}">
                <a16:creationId xmlns:a16="http://schemas.microsoft.com/office/drawing/2014/main" id="{841046DC-1108-4CCF-A77E-E29566B39F3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9555061" y="6629390"/>
            <a:ext cx="144882" cy="22861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7">
            <a:extLst>
              <a:ext uri="{FF2B5EF4-FFF2-40B4-BE49-F238E27FC236}">
                <a16:creationId xmlns:a16="http://schemas.microsoft.com/office/drawing/2014/main" id="{10CB97FB-F7E6-4DBB-B536-AE603CA0FA27}"/>
              </a:ext>
            </a:extLst>
          </p:cNvPr>
          <p:cNvCxnSpPr>
            <a:cxnSpLocks/>
            <a:stCxn id="14" idx="1"/>
            <a:endCxn id="14" idx="2"/>
          </p:cNvCxnSpPr>
          <p:nvPr/>
        </p:nvCxnSpPr>
        <p:spPr>
          <a:xfrm>
            <a:off x="2735183" y="6642095"/>
            <a:ext cx="159018" cy="22883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hlinkClick r:id="rId3" action="ppaction://hlinkfile"/>
            <a:extLst>
              <a:ext uri="{FF2B5EF4-FFF2-40B4-BE49-F238E27FC236}">
                <a16:creationId xmlns:a16="http://schemas.microsoft.com/office/drawing/2014/main" id="{D5302C84-0CAB-40A0-BABF-555B68820894}"/>
              </a:ext>
            </a:extLst>
          </p:cNvPr>
          <p:cNvSpPr/>
          <p:nvPr/>
        </p:nvSpPr>
        <p:spPr>
          <a:xfrm>
            <a:off x="363631" y="6693694"/>
            <a:ext cx="2166938" cy="140494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2A877E-AC95-4F7E-8FFA-43FA6459DD89}"/>
              </a:ext>
            </a:extLst>
          </p:cNvPr>
          <p:cNvGrpSpPr/>
          <p:nvPr/>
        </p:nvGrpSpPr>
        <p:grpSpPr>
          <a:xfrm flipV="1">
            <a:off x="0" y="6858000"/>
            <a:ext cx="12192000" cy="3429000"/>
            <a:chOff x="0" y="0"/>
            <a:chExt cx="12192000" cy="342900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627DCA2A-0EE7-4E3E-86D6-CD25784497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50000" r="25000"/>
            <a:stretch/>
          </p:blipFill>
          <p:spPr bwMode="auto">
            <a:xfrm rot="10800000">
              <a:off x="0" y="0"/>
              <a:ext cx="6096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ECE0F8AA-849B-4B82-9E81-9A18C6893D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50000" r="25000"/>
            <a:stretch/>
          </p:blipFill>
          <p:spPr bwMode="auto">
            <a:xfrm rot="10800000" flipH="1">
              <a:off x="6096000" y="0"/>
              <a:ext cx="6096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EDD4E2-0D2B-4CE1-BFF1-3311255F6E50}"/>
              </a:ext>
            </a:extLst>
          </p:cNvPr>
          <p:cNvGrpSpPr/>
          <p:nvPr/>
        </p:nvGrpSpPr>
        <p:grpSpPr>
          <a:xfrm>
            <a:off x="0" y="-3429000"/>
            <a:ext cx="12192000" cy="3429000"/>
            <a:chOff x="0" y="0"/>
            <a:chExt cx="12192000" cy="3429000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7E4A4276-5871-4F9A-A7E2-2CBE7AEB88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50000" r="25000"/>
            <a:stretch/>
          </p:blipFill>
          <p:spPr bwMode="auto">
            <a:xfrm rot="10800000">
              <a:off x="0" y="0"/>
              <a:ext cx="6096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03B09637-1303-4E5B-8454-5A702A1018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50000" r="25000"/>
            <a:stretch/>
          </p:blipFill>
          <p:spPr bwMode="auto">
            <a:xfrm rot="10800000" flipH="1">
              <a:off x="6096000" y="0"/>
              <a:ext cx="6096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30A64FD-13D6-4DC6-AD04-44985FCF02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469" y="1410550"/>
            <a:ext cx="9555060" cy="12456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241AF1-F8B1-4C27-BC2E-C6A3E7F23B47}"/>
              </a:ext>
            </a:extLst>
          </p:cNvPr>
          <p:cNvSpPr/>
          <p:nvPr/>
        </p:nvSpPr>
        <p:spPr>
          <a:xfrm>
            <a:off x="4806867" y="1857146"/>
            <a:ext cx="4748193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94F901-CCC7-467B-B901-0845B2AC32E7}"/>
              </a:ext>
            </a:extLst>
          </p:cNvPr>
          <p:cNvSpPr txBox="1"/>
          <p:nvPr/>
        </p:nvSpPr>
        <p:spPr>
          <a:xfrm>
            <a:off x="5029614" y="2967335"/>
            <a:ext cx="21327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Other models ?</a:t>
            </a:r>
            <a:endParaRPr lang="el-GR" sz="2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99486D-C3D2-4C6C-8459-593A263AFEBA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>
            <a:off x="6095999" y="2656168"/>
            <a:ext cx="0" cy="31116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2969150-E5D0-4B71-BD9F-FFFDC242909F}"/>
              </a:ext>
            </a:extLst>
          </p:cNvPr>
          <p:cNvSpPr txBox="1"/>
          <p:nvPr/>
        </p:nvSpPr>
        <p:spPr>
          <a:xfrm>
            <a:off x="3754681" y="3592571"/>
            <a:ext cx="1808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Edwards</a:t>
            </a:r>
            <a:endParaRPr lang="el-GR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909C95-90AB-4779-A1F6-CA650708530B}"/>
              </a:ext>
            </a:extLst>
          </p:cNvPr>
          <p:cNvSpPr txBox="1"/>
          <p:nvPr/>
        </p:nvSpPr>
        <p:spPr>
          <a:xfrm>
            <a:off x="6629195" y="3592570"/>
            <a:ext cx="19704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Montgomery</a:t>
            </a:r>
            <a:endParaRPr lang="el-GR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D0C6E9-0065-44F9-86F6-32AD1EDEDDD5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 flipH="1">
            <a:off x="4658744" y="3429000"/>
            <a:ext cx="1437255" cy="16357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F37131-99D3-47DC-A731-D74B695F9B60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6095999" y="3429000"/>
            <a:ext cx="1518420" cy="16357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BBED207-F54A-4634-AB92-160D1BB846F9}"/>
              </a:ext>
            </a:extLst>
          </p:cNvPr>
          <p:cNvSpPr txBox="1"/>
          <p:nvPr/>
        </p:nvSpPr>
        <p:spPr>
          <a:xfrm>
            <a:off x="4829567" y="412888"/>
            <a:ext cx="2532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Curve Models</a:t>
            </a:r>
            <a:endParaRPr lang="el-GR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91A3270-FD0F-45B7-8086-034DDD3B8CF4}"/>
                  </a:ext>
                </a:extLst>
              </p:cNvPr>
              <p:cNvSpPr txBox="1"/>
              <p:nvPr/>
            </p:nvSpPr>
            <p:spPr>
              <a:xfrm>
                <a:off x="4376295" y="4671541"/>
                <a:ext cx="5648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91A3270-FD0F-45B7-8086-034DDD3B8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295" y="4671541"/>
                <a:ext cx="564898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7B4F142-9AA2-455F-A375-6CD8E1E79591}"/>
                  </a:ext>
                </a:extLst>
              </p:cNvPr>
              <p:cNvSpPr txBox="1"/>
              <p:nvPr/>
            </p:nvSpPr>
            <p:spPr>
              <a:xfrm>
                <a:off x="7324852" y="4671540"/>
                <a:ext cx="5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7B4F142-9AA2-455F-A375-6CD8E1E79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852" y="4671540"/>
                <a:ext cx="572015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8C71A56-1CAE-4030-A67F-5F6D2E69E71D}"/>
              </a:ext>
            </a:extLst>
          </p:cNvPr>
          <p:cNvCxnSpPr/>
          <p:nvPr/>
        </p:nvCxnSpPr>
        <p:spPr>
          <a:xfrm>
            <a:off x="4894482" y="4822070"/>
            <a:ext cx="2467958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8ADDFC5-2B8D-4312-B851-95A72E8D1681}"/>
              </a:ext>
            </a:extLst>
          </p:cNvPr>
          <p:cNvCxnSpPr>
            <a:cxnSpLocks/>
          </p:cNvCxnSpPr>
          <p:nvPr/>
        </p:nvCxnSpPr>
        <p:spPr>
          <a:xfrm flipH="1">
            <a:off x="4910722" y="4964945"/>
            <a:ext cx="2467958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0E5A084-4711-4057-AF7E-A111D00FB27B}"/>
                  </a:ext>
                </a:extLst>
              </p:cNvPr>
              <p:cNvSpPr txBox="1"/>
              <p:nvPr/>
            </p:nvSpPr>
            <p:spPr>
              <a:xfrm>
                <a:off x="5874271" y="4463441"/>
                <a:ext cx="4673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l-G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0E5A084-4711-4057-AF7E-A111D00FB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271" y="4463441"/>
                <a:ext cx="467371" cy="338554"/>
              </a:xfrm>
              <a:prstGeom prst="rect">
                <a:avLst/>
              </a:prstGeom>
              <a:blipFill>
                <a:blip r:embed="rId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B29C5B9-6C45-4307-BECB-9D943DCDE4F0}"/>
                  </a:ext>
                </a:extLst>
              </p:cNvPr>
              <p:cNvSpPr txBox="1"/>
              <p:nvPr/>
            </p:nvSpPr>
            <p:spPr>
              <a:xfrm>
                <a:off x="5872453" y="4903765"/>
                <a:ext cx="4721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l-G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B29C5B9-6C45-4307-BECB-9D943DCDE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453" y="4903765"/>
                <a:ext cx="472117" cy="338554"/>
              </a:xfrm>
              <a:prstGeom prst="rect">
                <a:avLst/>
              </a:prstGeom>
              <a:blipFill>
                <a:blip r:embed="rId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CF87B4C4-CFA5-49D3-A4C3-32ECFAABA4FC}"/>
              </a:ext>
            </a:extLst>
          </p:cNvPr>
          <p:cNvSpPr txBox="1"/>
          <p:nvPr/>
        </p:nvSpPr>
        <p:spPr>
          <a:xfrm>
            <a:off x="689295" y="4671540"/>
            <a:ext cx="3340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u="sng" dirty="0">
                <a:solidFill>
                  <a:srgbClr val="002060"/>
                </a:solidFill>
              </a:rPr>
              <a:t>Birational Equivalence</a:t>
            </a:r>
            <a:r>
              <a:rPr lang="en-US" sz="2400" dirty="0"/>
              <a:t>: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094284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/>
      <p:bldP spid="25" grpId="0"/>
      <p:bldP spid="26" grpId="0"/>
      <p:bldP spid="67" grpId="0"/>
      <p:bldP spid="68" grpId="0"/>
      <p:bldP spid="72" grpId="0"/>
      <p:bldP spid="73" grpId="0"/>
      <p:bldP spid="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39">
            <a:extLst>
              <a:ext uri="{FF2B5EF4-FFF2-40B4-BE49-F238E27FC236}">
                <a16:creationId xmlns:a16="http://schemas.microsoft.com/office/drawing/2014/main" id="{17A3CE7B-2F10-464D-99DE-9525B6D30467}"/>
              </a:ext>
            </a:extLst>
          </p:cNvPr>
          <p:cNvSpPr/>
          <p:nvPr/>
        </p:nvSpPr>
        <p:spPr>
          <a:xfrm flipH="1">
            <a:off x="9555060" y="6629390"/>
            <a:ext cx="2636939" cy="241537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sz="1200" dirty="0">
                <a:solidFill>
                  <a:srgbClr val="FFC000"/>
                </a:solidFill>
              </a:rPr>
              <a:t>Φλωριάς Παπαδόπουλος</a:t>
            </a:r>
          </a:p>
        </p:txBody>
      </p:sp>
      <p:sp>
        <p:nvSpPr>
          <p:cNvPr id="14" name="Freeform: Shape 38">
            <a:extLst>
              <a:ext uri="{FF2B5EF4-FFF2-40B4-BE49-F238E27FC236}">
                <a16:creationId xmlns:a16="http://schemas.microsoft.com/office/drawing/2014/main" id="{C84DCBE1-D5AB-4F5E-8A65-5D018A2310E9}"/>
              </a:ext>
            </a:extLst>
          </p:cNvPr>
          <p:cNvSpPr/>
          <p:nvPr/>
        </p:nvSpPr>
        <p:spPr>
          <a:xfrm>
            <a:off x="0" y="6642095"/>
            <a:ext cx="2894201" cy="228840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An overview of the Signal Protocol</a:t>
            </a:r>
          </a:p>
        </p:txBody>
      </p:sp>
      <p:cxnSp>
        <p:nvCxnSpPr>
          <p:cNvPr id="16" name="Straight Connector 17">
            <a:extLst>
              <a:ext uri="{FF2B5EF4-FFF2-40B4-BE49-F238E27FC236}">
                <a16:creationId xmlns:a16="http://schemas.microsoft.com/office/drawing/2014/main" id="{841046DC-1108-4CCF-A77E-E29566B39F3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9555061" y="6629390"/>
            <a:ext cx="144882" cy="22861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7">
            <a:extLst>
              <a:ext uri="{FF2B5EF4-FFF2-40B4-BE49-F238E27FC236}">
                <a16:creationId xmlns:a16="http://schemas.microsoft.com/office/drawing/2014/main" id="{10CB97FB-F7E6-4DBB-B536-AE603CA0FA27}"/>
              </a:ext>
            </a:extLst>
          </p:cNvPr>
          <p:cNvCxnSpPr>
            <a:cxnSpLocks/>
            <a:stCxn id="14" idx="1"/>
            <a:endCxn id="14" idx="2"/>
          </p:cNvCxnSpPr>
          <p:nvPr/>
        </p:nvCxnSpPr>
        <p:spPr>
          <a:xfrm>
            <a:off x="2735183" y="6642095"/>
            <a:ext cx="159018" cy="22883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6569DC-2A0C-44E1-A9B0-46DD942E791C}"/>
              </a:ext>
            </a:extLst>
          </p:cNvPr>
          <p:cNvSpPr txBox="1"/>
          <p:nvPr/>
        </p:nvSpPr>
        <p:spPr>
          <a:xfrm>
            <a:off x="4662563" y="412888"/>
            <a:ext cx="2866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Edwards Curves</a:t>
            </a:r>
            <a:endParaRPr lang="el-GR" sz="3200" b="1" dirty="0"/>
          </a:p>
        </p:txBody>
      </p:sp>
      <p:sp>
        <p:nvSpPr>
          <p:cNvPr id="7" name="Rectangle 6">
            <a:hlinkClick r:id="rId3" action="ppaction://hlinkfile"/>
            <a:extLst>
              <a:ext uri="{FF2B5EF4-FFF2-40B4-BE49-F238E27FC236}">
                <a16:creationId xmlns:a16="http://schemas.microsoft.com/office/drawing/2014/main" id="{D5302C84-0CAB-40A0-BABF-555B68820894}"/>
              </a:ext>
            </a:extLst>
          </p:cNvPr>
          <p:cNvSpPr/>
          <p:nvPr/>
        </p:nvSpPr>
        <p:spPr>
          <a:xfrm>
            <a:off x="363631" y="6693694"/>
            <a:ext cx="2166938" cy="140494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9C1D11-6EF9-4048-AD64-229E928892DC}"/>
                  </a:ext>
                </a:extLst>
              </p:cNvPr>
              <p:cNvSpPr txBox="1"/>
              <p:nvPr/>
            </p:nvSpPr>
            <p:spPr>
              <a:xfrm>
                <a:off x="861110" y="2363580"/>
                <a:ext cx="4432561" cy="1138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u="sng" dirty="0">
                    <a:solidFill>
                      <a:srgbClr val="002060"/>
                    </a:solidFill>
                  </a:rPr>
                  <a:t>Edwards Curves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l-GR" sz="2000" dirty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,1}</m:t>
                      </m:r>
                    </m:oMath>
                  </m:oMathPara>
                </a14:m>
                <a:endParaRPr lang="el-GR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9C1D11-6EF9-4048-AD64-229E92889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10" y="2363580"/>
                <a:ext cx="4432561" cy="1138773"/>
              </a:xfrm>
              <a:prstGeom prst="rect">
                <a:avLst/>
              </a:prstGeom>
              <a:blipFill>
                <a:blip r:embed="rId4"/>
                <a:stretch>
                  <a:fillRect t="-4278" b="-427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FB5EFA-ADDD-4901-8EE4-5C0CF51124D3}"/>
                  </a:ext>
                </a:extLst>
              </p:cNvPr>
              <p:cNvSpPr txBox="1"/>
              <p:nvPr/>
            </p:nvSpPr>
            <p:spPr>
              <a:xfrm>
                <a:off x="6898331" y="2363580"/>
                <a:ext cx="5293668" cy="1138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u="sng" dirty="0">
                    <a:solidFill>
                      <a:srgbClr val="002060"/>
                    </a:solidFill>
                  </a:rPr>
                  <a:t>Twisted Edwards Curves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l-GR" sz="2000" dirty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  &amp; 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l-GR" sz="2000" dirty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l-GR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FB5EFA-ADDD-4901-8EE4-5C0CF5112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331" y="2363580"/>
                <a:ext cx="5293668" cy="1138773"/>
              </a:xfrm>
              <a:prstGeom prst="rect">
                <a:avLst/>
              </a:prstGeom>
              <a:blipFill>
                <a:blip r:embed="rId5"/>
                <a:stretch>
                  <a:fillRect t="-427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78FC0E-FA9F-4A57-B1FC-0A4E77DAC797}"/>
                  </a:ext>
                </a:extLst>
              </p:cNvPr>
              <p:cNvSpPr txBox="1"/>
              <p:nvPr/>
            </p:nvSpPr>
            <p:spPr>
              <a:xfrm>
                <a:off x="5149188" y="1370587"/>
                <a:ext cx="1893623" cy="461665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𝑐h𝑎𝑟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l-GR" sz="2400" dirty="0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l-GR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78FC0E-FA9F-4A57-B1FC-0A4E77DAC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188" y="1370587"/>
                <a:ext cx="1893623" cy="461665"/>
              </a:xfrm>
              <a:prstGeom prst="rect">
                <a:avLst/>
              </a:prstGeom>
              <a:blipFill>
                <a:blip r:embed="rId6"/>
                <a:stretch>
                  <a:fillRect l="-1603" b="-15385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308599-C5C7-4A8D-B9E4-E2B4CFF3B0CD}"/>
              </a:ext>
            </a:extLst>
          </p:cNvPr>
          <p:cNvCxnSpPr>
            <a:stCxn id="19" idx="1"/>
            <a:endCxn id="12" idx="0"/>
          </p:cNvCxnSpPr>
          <p:nvPr/>
        </p:nvCxnSpPr>
        <p:spPr>
          <a:xfrm flipH="1">
            <a:off x="3077391" y="1601420"/>
            <a:ext cx="2071797" cy="76216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1E4F3E-A1CC-41E3-89FE-2336760E1297}"/>
              </a:ext>
            </a:extLst>
          </p:cNvPr>
          <p:cNvCxnSpPr>
            <a:cxnSpLocks/>
            <a:stCxn id="19" idx="3"/>
            <a:endCxn id="15" idx="0"/>
          </p:cNvCxnSpPr>
          <p:nvPr/>
        </p:nvCxnSpPr>
        <p:spPr>
          <a:xfrm>
            <a:off x="7042811" y="1601420"/>
            <a:ext cx="2502354" cy="76216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6F10A4-2FCB-4ADF-9705-1AD76E2866EE}"/>
                  </a:ext>
                </a:extLst>
              </p:cNvPr>
              <p:cNvSpPr txBox="1"/>
              <p:nvPr/>
            </p:nvSpPr>
            <p:spPr>
              <a:xfrm>
                <a:off x="3077391" y="4237326"/>
                <a:ext cx="678806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u="sng" dirty="0">
                    <a:solidFill>
                      <a:srgbClr val="002060"/>
                    </a:solidFill>
                  </a:rPr>
                  <a:t>K-Complete twisted Edwards Curves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2000" dirty="0"/>
                  <a:t>: square &amp;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nonsquare</m:t>
                    </m:r>
                  </m:oMath>
                </a14:m>
                <a:r>
                  <a:rPr lang="en-US" sz="2400" dirty="0"/>
                  <a:t> </a:t>
                </a:r>
                <a:endParaRPr lang="el-GR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6F10A4-2FCB-4ADF-9705-1AD76E286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91" y="4237326"/>
                <a:ext cx="6788062" cy="1200329"/>
              </a:xfrm>
              <a:prstGeom prst="rect">
                <a:avLst/>
              </a:prstGeom>
              <a:blipFill>
                <a:blip r:embed="rId7"/>
                <a:stretch>
                  <a:fillRect t="-4061" b="-710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4885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39">
            <a:extLst>
              <a:ext uri="{FF2B5EF4-FFF2-40B4-BE49-F238E27FC236}">
                <a16:creationId xmlns:a16="http://schemas.microsoft.com/office/drawing/2014/main" id="{17A3CE7B-2F10-464D-99DE-9525B6D30467}"/>
              </a:ext>
            </a:extLst>
          </p:cNvPr>
          <p:cNvSpPr/>
          <p:nvPr/>
        </p:nvSpPr>
        <p:spPr>
          <a:xfrm flipH="1">
            <a:off x="9555060" y="6629390"/>
            <a:ext cx="2636939" cy="241537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sz="1200" dirty="0">
                <a:solidFill>
                  <a:srgbClr val="FFC000"/>
                </a:solidFill>
              </a:rPr>
              <a:t>Φλωριάς Παπαδόπουλος</a:t>
            </a:r>
          </a:p>
        </p:txBody>
      </p:sp>
      <p:sp>
        <p:nvSpPr>
          <p:cNvPr id="14" name="Freeform: Shape 38">
            <a:extLst>
              <a:ext uri="{FF2B5EF4-FFF2-40B4-BE49-F238E27FC236}">
                <a16:creationId xmlns:a16="http://schemas.microsoft.com/office/drawing/2014/main" id="{C84DCBE1-D5AB-4F5E-8A65-5D018A2310E9}"/>
              </a:ext>
            </a:extLst>
          </p:cNvPr>
          <p:cNvSpPr/>
          <p:nvPr/>
        </p:nvSpPr>
        <p:spPr>
          <a:xfrm>
            <a:off x="0" y="6642095"/>
            <a:ext cx="2894201" cy="228840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An overview of the Signal Protocol</a:t>
            </a:r>
          </a:p>
        </p:txBody>
      </p:sp>
      <p:cxnSp>
        <p:nvCxnSpPr>
          <p:cNvPr id="16" name="Straight Connector 17">
            <a:extLst>
              <a:ext uri="{FF2B5EF4-FFF2-40B4-BE49-F238E27FC236}">
                <a16:creationId xmlns:a16="http://schemas.microsoft.com/office/drawing/2014/main" id="{841046DC-1108-4CCF-A77E-E29566B39F3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9555061" y="6629390"/>
            <a:ext cx="144882" cy="22861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7">
            <a:extLst>
              <a:ext uri="{FF2B5EF4-FFF2-40B4-BE49-F238E27FC236}">
                <a16:creationId xmlns:a16="http://schemas.microsoft.com/office/drawing/2014/main" id="{10CB97FB-F7E6-4DBB-B536-AE603CA0FA27}"/>
              </a:ext>
            </a:extLst>
          </p:cNvPr>
          <p:cNvCxnSpPr>
            <a:cxnSpLocks/>
            <a:stCxn id="14" idx="1"/>
            <a:endCxn id="14" idx="2"/>
          </p:cNvCxnSpPr>
          <p:nvPr/>
        </p:nvCxnSpPr>
        <p:spPr>
          <a:xfrm>
            <a:off x="2735183" y="6642095"/>
            <a:ext cx="159018" cy="22883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6569DC-2A0C-44E1-A9B0-46DD942E791C}"/>
              </a:ext>
            </a:extLst>
          </p:cNvPr>
          <p:cNvSpPr txBox="1"/>
          <p:nvPr/>
        </p:nvSpPr>
        <p:spPr>
          <a:xfrm>
            <a:off x="3955257" y="412888"/>
            <a:ext cx="4281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Twisted Edwards Curves</a:t>
            </a:r>
            <a:endParaRPr lang="el-GR" sz="3200" b="1" dirty="0"/>
          </a:p>
        </p:txBody>
      </p:sp>
      <p:sp>
        <p:nvSpPr>
          <p:cNvPr id="7" name="Rectangle 6">
            <a:hlinkClick r:id="rId3" action="ppaction://hlinkfile"/>
            <a:extLst>
              <a:ext uri="{FF2B5EF4-FFF2-40B4-BE49-F238E27FC236}">
                <a16:creationId xmlns:a16="http://schemas.microsoft.com/office/drawing/2014/main" id="{D5302C84-0CAB-40A0-BABF-555B68820894}"/>
              </a:ext>
            </a:extLst>
          </p:cNvPr>
          <p:cNvSpPr/>
          <p:nvPr/>
        </p:nvSpPr>
        <p:spPr>
          <a:xfrm>
            <a:off x="363631" y="6693694"/>
            <a:ext cx="2166938" cy="140494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0616A4-D1AD-49AC-BB17-9944F7BF1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78" y="4554427"/>
            <a:ext cx="6216242" cy="750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01E96D-C1CA-4BFB-8170-7945766FFD40}"/>
                  </a:ext>
                </a:extLst>
              </p:cNvPr>
              <p:cNvSpPr txBox="1"/>
              <p:nvPr/>
            </p:nvSpPr>
            <p:spPr>
              <a:xfrm>
                <a:off x="4425862" y="3429000"/>
                <a:ext cx="334027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l-GR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01E96D-C1CA-4BFB-8170-7945766FF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862" y="3429000"/>
                <a:ext cx="334027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01C3081-2CCB-4721-A618-9EC2EF879F99}"/>
                  </a:ext>
                </a:extLst>
              </p:cNvPr>
              <p:cNvSpPr txBox="1"/>
              <p:nvPr/>
            </p:nvSpPr>
            <p:spPr>
              <a:xfrm>
                <a:off x="4425862" y="3912759"/>
                <a:ext cx="334027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01C3081-2CCB-4721-A618-9EC2EF879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862" y="3912759"/>
                <a:ext cx="3340276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E4E545-C344-43FC-B9CC-B6E665683BA0}"/>
                  </a:ext>
                </a:extLst>
              </p:cNvPr>
              <p:cNvSpPr txBox="1"/>
              <p:nvPr/>
            </p:nvSpPr>
            <p:spPr>
              <a:xfrm>
                <a:off x="4519226" y="1292093"/>
                <a:ext cx="3153547" cy="830997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2000" dirty="0"/>
                  <a:t>: square &amp;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nonsquare</m:t>
                    </m:r>
                  </m:oMath>
                </a14:m>
                <a:r>
                  <a:rPr lang="en-US" sz="2400" dirty="0"/>
                  <a:t> </a:t>
                </a:r>
                <a:endParaRPr lang="el-GR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E4E545-C344-43FC-B9CC-B6E665683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226" y="1292093"/>
                <a:ext cx="3153547" cy="830997"/>
              </a:xfrm>
              <a:prstGeom prst="rect">
                <a:avLst/>
              </a:prstGeom>
              <a:blipFill>
                <a:blip r:embed="rId7"/>
                <a:stretch>
                  <a:fillRect b="-10145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65775DC0-6FA7-4FBC-ACFE-145664BC971C}"/>
              </a:ext>
            </a:extLst>
          </p:cNvPr>
          <p:cNvSpPr txBox="1"/>
          <p:nvPr/>
        </p:nvSpPr>
        <p:spPr>
          <a:xfrm>
            <a:off x="866899" y="2787332"/>
            <a:ext cx="3736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u="sng" dirty="0"/>
              <a:t>(Complete) Addition Law</a:t>
            </a:r>
            <a:r>
              <a:rPr lang="en-US" sz="2400" dirty="0"/>
              <a:t>: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22225571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39">
            <a:extLst>
              <a:ext uri="{FF2B5EF4-FFF2-40B4-BE49-F238E27FC236}">
                <a16:creationId xmlns:a16="http://schemas.microsoft.com/office/drawing/2014/main" id="{17A3CE7B-2F10-464D-99DE-9525B6D30467}"/>
              </a:ext>
            </a:extLst>
          </p:cNvPr>
          <p:cNvSpPr/>
          <p:nvPr/>
        </p:nvSpPr>
        <p:spPr>
          <a:xfrm flipH="1">
            <a:off x="9555060" y="6629390"/>
            <a:ext cx="2636939" cy="241537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sz="1200" dirty="0">
                <a:solidFill>
                  <a:srgbClr val="FFC000"/>
                </a:solidFill>
              </a:rPr>
              <a:t>Φλωριάς Παπαδόπουλος</a:t>
            </a:r>
          </a:p>
        </p:txBody>
      </p:sp>
      <p:sp>
        <p:nvSpPr>
          <p:cNvPr id="14" name="Freeform: Shape 38">
            <a:extLst>
              <a:ext uri="{FF2B5EF4-FFF2-40B4-BE49-F238E27FC236}">
                <a16:creationId xmlns:a16="http://schemas.microsoft.com/office/drawing/2014/main" id="{C84DCBE1-D5AB-4F5E-8A65-5D018A2310E9}"/>
              </a:ext>
            </a:extLst>
          </p:cNvPr>
          <p:cNvSpPr/>
          <p:nvPr/>
        </p:nvSpPr>
        <p:spPr>
          <a:xfrm>
            <a:off x="0" y="6642095"/>
            <a:ext cx="2894201" cy="228840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An overview of the Signal Protocol</a:t>
            </a:r>
          </a:p>
        </p:txBody>
      </p:sp>
      <p:cxnSp>
        <p:nvCxnSpPr>
          <p:cNvPr id="16" name="Straight Connector 17">
            <a:extLst>
              <a:ext uri="{FF2B5EF4-FFF2-40B4-BE49-F238E27FC236}">
                <a16:creationId xmlns:a16="http://schemas.microsoft.com/office/drawing/2014/main" id="{841046DC-1108-4CCF-A77E-E29566B39F3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9555061" y="6629390"/>
            <a:ext cx="144882" cy="22861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7">
            <a:extLst>
              <a:ext uri="{FF2B5EF4-FFF2-40B4-BE49-F238E27FC236}">
                <a16:creationId xmlns:a16="http://schemas.microsoft.com/office/drawing/2014/main" id="{10CB97FB-F7E6-4DBB-B536-AE603CA0FA27}"/>
              </a:ext>
            </a:extLst>
          </p:cNvPr>
          <p:cNvCxnSpPr>
            <a:cxnSpLocks/>
            <a:stCxn id="14" idx="1"/>
            <a:endCxn id="14" idx="2"/>
          </p:cNvCxnSpPr>
          <p:nvPr/>
        </p:nvCxnSpPr>
        <p:spPr>
          <a:xfrm>
            <a:off x="2735183" y="6642095"/>
            <a:ext cx="159018" cy="22883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6569DC-2A0C-44E1-A9B0-46DD942E791C}"/>
              </a:ext>
            </a:extLst>
          </p:cNvPr>
          <p:cNvSpPr txBox="1"/>
          <p:nvPr/>
        </p:nvSpPr>
        <p:spPr>
          <a:xfrm>
            <a:off x="4267519" y="412888"/>
            <a:ext cx="3656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Montgomery Curves</a:t>
            </a:r>
            <a:endParaRPr lang="el-GR" sz="3200" b="1" dirty="0"/>
          </a:p>
        </p:txBody>
      </p:sp>
      <p:sp>
        <p:nvSpPr>
          <p:cNvPr id="7" name="Rectangle 6">
            <a:hlinkClick r:id="rId3" action="ppaction://hlinkfile"/>
            <a:extLst>
              <a:ext uri="{FF2B5EF4-FFF2-40B4-BE49-F238E27FC236}">
                <a16:creationId xmlns:a16="http://schemas.microsoft.com/office/drawing/2014/main" id="{D5302C84-0CAB-40A0-BABF-555B68820894}"/>
              </a:ext>
            </a:extLst>
          </p:cNvPr>
          <p:cNvSpPr/>
          <p:nvPr/>
        </p:nvSpPr>
        <p:spPr>
          <a:xfrm>
            <a:off x="363631" y="6693694"/>
            <a:ext cx="2166938" cy="140494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E4E545-C344-43FC-B9CC-B6E665683BA0}"/>
                  </a:ext>
                </a:extLst>
              </p:cNvPr>
              <p:cNvSpPr txBox="1"/>
              <p:nvPr/>
            </p:nvSpPr>
            <p:spPr>
              <a:xfrm>
                <a:off x="4622684" y="1703089"/>
                <a:ext cx="2946632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u="sng" dirty="0">
                    <a:solidFill>
                      <a:srgbClr val="002060"/>
                    </a:solidFill>
                  </a:rPr>
                  <a:t>Montgomery Curves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l-GR" sz="2400" dirty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0  &amp; 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l-GR" sz="2400" dirty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±2</m:t>
                      </m:r>
                    </m:oMath>
                  </m:oMathPara>
                </a14:m>
                <a:endParaRPr lang="el-GR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E4E545-C344-43FC-B9CC-B6E665683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684" y="1703089"/>
                <a:ext cx="2946632" cy="1200329"/>
              </a:xfrm>
              <a:prstGeom prst="rect">
                <a:avLst/>
              </a:prstGeom>
              <a:blipFill>
                <a:blip r:embed="rId4"/>
                <a:stretch>
                  <a:fillRect l="-413" t="-4061" b="-5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D6C4C7-832B-4C92-A791-848460966364}"/>
                  </a:ext>
                </a:extLst>
              </p:cNvPr>
              <p:cNvSpPr txBox="1"/>
              <p:nvPr/>
            </p:nvSpPr>
            <p:spPr>
              <a:xfrm>
                <a:off x="8631459" y="2103199"/>
                <a:ext cx="1592392" cy="400110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𝑐h𝑎𝑟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l-GR" sz="2000" dirty="0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l-GR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D6C4C7-832B-4C92-A791-848460966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459" y="2103199"/>
                <a:ext cx="1592392" cy="400110"/>
              </a:xfrm>
              <a:prstGeom prst="rect">
                <a:avLst/>
              </a:prstGeom>
              <a:blipFill>
                <a:blip r:embed="rId5"/>
                <a:stretch>
                  <a:fillRect l="-1141" b="-13235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6DABBC-FF5A-4C1F-B7EC-7E7B54C65145}"/>
                  </a:ext>
                </a:extLst>
              </p:cNvPr>
              <p:cNvSpPr txBox="1"/>
              <p:nvPr/>
            </p:nvSpPr>
            <p:spPr>
              <a:xfrm>
                <a:off x="6481023" y="4409064"/>
                <a:ext cx="294663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Weierstrass curves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6DABBC-FF5A-4C1F-B7EC-7E7B54C65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023" y="4409064"/>
                <a:ext cx="2946632" cy="461665"/>
              </a:xfrm>
              <a:prstGeom prst="rect">
                <a:avLst/>
              </a:prstGeom>
              <a:blipFill>
                <a:blip r:embed="rId6"/>
                <a:stretch>
                  <a:fillRect t="-10526" r="-413" b="-2894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EC47C4-346E-45FF-93A7-C353EAAB8644}"/>
              </a:ext>
            </a:extLst>
          </p:cNvPr>
          <p:cNvCxnSpPr>
            <a:cxnSpLocks/>
            <a:stCxn id="26" idx="2"/>
            <a:endCxn id="19" idx="0"/>
          </p:cNvCxnSpPr>
          <p:nvPr/>
        </p:nvCxnSpPr>
        <p:spPr>
          <a:xfrm>
            <a:off x="6096000" y="2903418"/>
            <a:ext cx="1858339" cy="150564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29B8840-ED9A-41EA-8551-D466CEAB8A4E}"/>
              </a:ext>
            </a:extLst>
          </p:cNvPr>
          <p:cNvSpPr txBox="1"/>
          <p:nvPr/>
        </p:nvSpPr>
        <p:spPr>
          <a:xfrm>
            <a:off x="2944011" y="4409064"/>
            <a:ext cx="27669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Montgomery Ladder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1B35B6-6CF7-451D-81B7-D2E74ADA5009}"/>
              </a:ext>
            </a:extLst>
          </p:cNvPr>
          <p:cNvCxnSpPr>
            <a:cxnSpLocks/>
            <a:stCxn id="26" idx="2"/>
            <a:endCxn id="20" idx="0"/>
          </p:cNvCxnSpPr>
          <p:nvPr/>
        </p:nvCxnSpPr>
        <p:spPr>
          <a:xfrm flipH="1">
            <a:off x="4327495" y="2903418"/>
            <a:ext cx="1768505" cy="150564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03A7FE9-53A5-403B-8513-699E94FD5DA9}"/>
                  </a:ext>
                </a:extLst>
              </p:cNvPr>
              <p:cNvSpPr txBox="1"/>
              <p:nvPr/>
            </p:nvSpPr>
            <p:spPr>
              <a:xfrm>
                <a:off x="7025169" y="4870729"/>
                <a:ext cx="294663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Same Addition Law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03A7FE9-53A5-403B-8513-699E94FD5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169" y="4870729"/>
                <a:ext cx="2946632" cy="461665"/>
              </a:xfrm>
              <a:prstGeom prst="rect">
                <a:avLst/>
              </a:prstGeom>
              <a:blipFill>
                <a:blip r:embed="rId7"/>
                <a:stretch>
                  <a:fillRect t="-10526" r="-2066" b="-2894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3158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39">
            <a:extLst>
              <a:ext uri="{FF2B5EF4-FFF2-40B4-BE49-F238E27FC236}">
                <a16:creationId xmlns:a16="http://schemas.microsoft.com/office/drawing/2014/main" id="{17A3CE7B-2F10-464D-99DE-9525B6D30467}"/>
              </a:ext>
            </a:extLst>
          </p:cNvPr>
          <p:cNvSpPr/>
          <p:nvPr/>
        </p:nvSpPr>
        <p:spPr>
          <a:xfrm flipH="1">
            <a:off x="9555060" y="6629390"/>
            <a:ext cx="2636939" cy="241537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sz="1200" dirty="0">
                <a:solidFill>
                  <a:srgbClr val="FFC000"/>
                </a:solidFill>
              </a:rPr>
              <a:t>Φλωριάς Παπαδόπουλος</a:t>
            </a:r>
          </a:p>
        </p:txBody>
      </p:sp>
      <p:sp>
        <p:nvSpPr>
          <p:cNvPr id="14" name="Freeform: Shape 38">
            <a:extLst>
              <a:ext uri="{FF2B5EF4-FFF2-40B4-BE49-F238E27FC236}">
                <a16:creationId xmlns:a16="http://schemas.microsoft.com/office/drawing/2014/main" id="{C84DCBE1-D5AB-4F5E-8A65-5D018A2310E9}"/>
              </a:ext>
            </a:extLst>
          </p:cNvPr>
          <p:cNvSpPr/>
          <p:nvPr/>
        </p:nvSpPr>
        <p:spPr>
          <a:xfrm>
            <a:off x="0" y="6642095"/>
            <a:ext cx="2894201" cy="228840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An overview of the Signal Protocol</a:t>
            </a:r>
          </a:p>
        </p:txBody>
      </p:sp>
      <p:cxnSp>
        <p:nvCxnSpPr>
          <p:cNvPr id="16" name="Straight Connector 17">
            <a:extLst>
              <a:ext uri="{FF2B5EF4-FFF2-40B4-BE49-F238E27FC236}">
                <a16:creationId xmlns:a16="http://schemas.microsoft.com/office/drawing/2014/main" id="{841046DC-1108-4CCF-A77E-E29566B39F3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9555061" y="6629390"/>
            <a:ext cx="144882" cy="22861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7">
            <a:extLst>
              <a:ext uri="{FF2B5EF4-FFF2-40B4-BE49-F238E27FC236}">
                <a16:creationId xmlns:a16="http://schemas.microsoft.com/office/drawing/2014/main" id="{10CB97FB-F7E6-4DBB-B536-AE603CA0FA27}"/>
              </a:ext>
            </a:extLst>
          </p:cNvPr>
          <p:cNvCxnSpPr>
            <a:cxnSpLocks/>
            <a:stCxn id="14" idx="1"/>
            <a:endCxn id="14" idx="2"/>
          </p:cNvCxnSpPr>
          <p:nvPr/>
        </p:nvCxnSpPr>
        <p:spPr>
          <a:xfrm>
            <a:off x="2735183" y="6642095"/>
            <a:ext cx="159018" cy="22883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hlinkClick r:id="rId3" action="ppaction://hlinkfile"/>
            <a:extLst>
              <a:ext uri="{FF2B5EF4-FFF2-40B4-BE49-F238E27FC236}">
                <a16:creationId xmlns:a16="http://schemas.microsoft.com/office/drawing/2014/main" id="{D5302C84-0CAB-40A0-BABF-555B68820894}"/>
              </a:ext>
            </a:extLst>
          </p:cNvPr>
          <p:cNvSpPr/>
          <p:nvPr/>
        </p:nvSpPr>
        <p:spPr>
          <a:xfrm>
            <a:off x="363631" y="6693694"/>
            <a:ext cx="2166938" cy="140494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569DC-2A0C-44E1-A9B0-46DD942E791C}"/>
              </a:ext>
            </a:extLst>
          </p:cNvPr>
          <p:cNvSpPr txBox="1"/>
          <p:nvPr/>
        </p:nvSpPr>
        <p:spPr>
          <a:xfrm>
            <a:off x="1447100" y="2507207"/>
            <a:ext cx="4451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/>
              <a:t>Twisted Edwards</a:t>
            </a:r>
            <a:endParaRPr lang="el-GR" sz="4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EDFA92-2DBC-487C-B5A8-C4CADD1D8DD9}"/>
              </a:ext>
            </a:extLst>
          </p:cNvPr>
          <p:cNvSpPr txBox="1"/>
          <p:nvPr/>
        </p:nvSpPr>
        <p:spPr>
          <a:xfrm>
            <a:off x="6851564" y="2507207"/>
            <a:ext cx="3588324" cy="830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Montgomery</a:t>
            </a:r>
            <a:endParaRPr lang="el-GR" sz="3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0ABAB1-64EE-4B19-9941-DF0AC6B33D63}"/>
              </a:ext>
            </a:extLst>
          </p:cNvPr>
          <p:cNvCxnSpPr>
            <a:cxnSpLocks/>
          </p:cNvCxnSpPr>
          <p:nvPr/>
        </p:nvCxnSpPr>
        <p:spPr>
          <a:xfrm>
            <a:off x="5898785" y="2824397"/>
            <a:ext cx="958963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19608B-B9E9-465C-932F-5D56D8677AE3}"/>
              </a:ext>
            </a:extLst>
          </p:cNvPr>
          <p:cNvCxnSpPr>
            <a:cxnSpLocks/>
          </p:cNvCxnSpPr>
          <p:nvPr/>
        </p:nvCxnSpPr>
        <p:spPr>
          <a:xfrm flipH="1">
            <a:off x="5898785" y="3014897"/>
            <a:ext cx="917273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85A7F73-5724-4597-A167-23EFC4192BED}"/>
              </a:ext>
            </a:extLst>
          </p:cNvPr>
          <p:cNvSpPr txBox="1"/>
          <p:nvPr/>
        </p:nvSpPr>
        <p:spPr>
          <a:xfrm>
            <a:off x="8057910" y="3827573"/>
            <a:ext cx="1175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ECDH</a:t>
            </a:r>
            <a:endParaRPr lang="el-GR" sz="28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999E157-6683-4B3F-8310-DF90FC82AAF9}"/>
              </a:ext>
            </a:extLst>
          </p:cNvPr>
          <p:cNvCxnSpPr>
            <a:cxnSpLocks/>
            <a:stCxn id="21" idx="2"/>
            <a:endCxn id="32" idx="0"/>
          </p:cNvCxnSpPr>
          <p:nvPr/>
        </p:nvCxnSpPr>
        <p:spPr>
          <a:xfrm>
            <a:off x="8645726" y="3338197"/>
            <a:ext cx="0" cy="489376"/>
          </a:xfrm>
          <a:prstGeom prst="straightConnector1">
            <a:avLst/>
          </a:prstGeom>
          <a:ln>
            <a:solidFill>
              <a:srgbClr val="00206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B26B162-4FC2-427B-B430-F9A225F871E6}"/>
              </a:ext>
            </a:extLst>
          </p:cNvPr>
          <p:cNvSpPr txBox="1"/>
          <p:nvPr/>
        </p:nvSpPr>
        <p:spPr>
          <a:xfrm>
            <a:off x="3085127" y="3827573"/>
            <a:ext cx="1175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EdDSA</a:t>
            </a:r>
            <a:endParaRPr lang="el-GR" sz="28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BBEFFC7-B889-4EB2-88F6-E9EA13DB7375}"/>
              </a:ext>
            </a:extLst>
          </p:cNvPr>
          <p:cNvCxnSpPr>
            <a:cxnSpLocks/>
            <a:stCxn id="6" idx="2"/>
            <a:endCxn id="41" idx="0"/>
          </p:cNvCxnSpPr>
          <p:nvPr/>
        </p:nvCxnSpPr>
        <p:spPr>
          <a:xfrm>
            <a:off x="3672943" y="3338204"/>
            <a:ext cx="0" cy="489369"/>
          </a:xfrm>
          <a:prstGeom prst="straightConnector1">
            <a:avLst/>
          </a:prstGeom>
          <a:ln>
            <a:solidFill>
              <a:srgbClr val="00206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3442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39">
            <a:extLst>
              <a:ext uri="{FF2B5EF4-FFF2-40B4-BE49-F238E27FC236}">
                <a16:creationId xmlns:a16="http://schemas.microsoft.com/office/drawing/2014/main" id="{17A3CE7B-2F10-464D-99DE-9525B6D30467}"/>
              </a:ext>
            </a:extLst>
          </p:cNvPr>
          <p:cNvSpPr/>
          <p:nvPr/>
        </p:nvSpPr>
        <p:spPr>
          <a:xfrm flipH="1">
            <a:off x="9555060" y="6629390"/>
            <a:ext cx="2636939" cy="241537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sz="1200" dirty="0">
                <a:solidFill>
                  <a:srgbClr val="FFC000"/>
                </a:solidFill>
              </a:rPr>
              <a:t>Φλωριάς Παπαδόπουλος</a:t>
            </a:r>
          </a:p>
        </p:txBody>
      </p:sp>
      <p:sp>
        <p:nvSpPr>
          <p:cNvPr id="14" name="Freeform: Shape 38">
            <a:extLst>
              <a:ext uri="{FF2B5EF4-FFF2-40B4-BE49-F238E27FC236}">
                <a16:creationId xmlns:a16="http://schemas.microsoft.com/office/drawing/2014/main" id="{C84DCBE1-D5AB-4F5E-8A65-5D018A2310E9}"/>
              </a:ext>
            </a:extLst>
          </p:cNvPr>
          <p:cNvSpPr/>
          <p:nvPr/>
        </p:nvSpPr>
        <p:spPr>
          <a:xfrm>
            <a:off x="0" y="6642095"/>
            <a:ext cx="2894201" cy="228840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An overview of the Signal Protocol</a:t>
            </a:r>
          </a:p>
        </p:txBody>
      </p:sp>
      <p:cxnSp>
        <p:nvCxnSpPr>
          <p:cNvPr id="16" name="Straight Connector 17">
            <a:extLst>
              <a:ext uri="{FF2B5EF4-FFF2-40B4-BE49-F238E27FC236}">
                <a16:creationId xmlns:a16="http://schemas.microsoft.com/office/drawing/2014/main" id="{841046DC-1108-4CCF-A77E-E29566B39F3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9555061" y="6629390"/>
            <a:ext cx="144882" cy="22861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7">
            <a:extLst>
              <a:ext uri="{FF2B5EF4-FFF2-40B4-BE49-F238E27FC236}">
                <a16:creationId xmlns:a16="http://schemas.microsoft.com/office/drawing/2014/main" id="{10CB97FB-F7E6-4DBB-B536-AE603CA0FA27}"/>
              </a:ext>
            </a:extLst>
          </p:cNvPr>
          <p:cNvCxnSpPr>
            <a:cxnSpLocks/>
            <a:stCxn id="14" idx="1"/>
            <a:endCxn id="14" idx="2"/>
          </p:cNvCxnSpPr>
          <p:nvPr/>
        </p:nvCxnSpPr>
        <p:spPr>
          <a:xfrm>
            <a:off x="2735183" y="6642095"/>
            <a:ext cx="159018" cy="22883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hlinkClick r:id="rId3" action="ppaction://hlinkfile"/>
            <a:extLst>
              <a:ext uri="{FF2B5EF4-FFF2-40B4-BE49-F238E27FC236}">
                <a16:creationId xmlns:a16="http://schemas.microsoft.com/office/drawing/2014/main" id="{D5302C84-0CAB-40A0-BABF-555B68820894}"/>
              </a:ext>
            </a:extLst>
          </p:cNvPr>
          <p:cNvSpPr/>
          <p:nvPr/>
        </p:nvSpPr>
        <p:spPr>
          <a:xfrm>
            <a:off x="363631" y="6693694"/>
            <a:ext cx="2166938" cy="140494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5C4153-6EFD-451B-820D-0D054C635945}"/>
              </a:ext>
            </a:extLst>
          </p:cNvPr>
          <p:cNvSpPr txBox="1"/>
          <p:nvPr/>
        </p:nvSpPr>
        <p:spPr>
          <a:xfrm>
            <a:off x="5021827" y="412888"/>
            <a:ext cx="2148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Safe Curves</a:t>
            </a:r>
            <a:endParaRPr lang="el-GR" sz="3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582E61-7854-42F2-B401-4220176EA2C7}"/>
              </a:ext>
            </a:extLst>
          </p:cNvPr>
          <p:cNvSpPr txBox="1"/>
          <p:nvPr/>
        </p:nvSpPr>
        <p:spPr>
          <a:xfrm>
            <a:off x="2205400" y="1877080"/>
            <a:ext cx="28167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sng" strike="noStrike" baseline="0" dirty="0">
                <a:solidFill>
                  <a:srgbClr val="002060"/>
                </a:solidFill>
                <a:latin typeface="CMR10"/>
              </a:rPr>
              <a:t>Curve25519</a:t>
            </a:r>
          </a:p>
          <a:p>
            <a:pPr algn="ctr"/>
            <a:r>
              <a:rPr lang="en-US" sz="2800" dirty="0">
                <a:latin typeface="CMR10"/>
              </a:rPr>
              <a:t>128-bit security</a:t>
            </a:r>
            <a:endParaRPr lang="el-GR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8F2874-02EB-4B8A-BC3B-A5D360CFEB5E}"/>
              </a:ext>
            </a:extLst>
          </p:cNvPr>
          <p:cNvSpPr txBox="1"/>
          <p:nvPr/>
        </p:nvSpPr>
        <p:spPr>
          <a:xfrm>
            <a:off x="7349665" y="1877080"/>
            <a:ext cx="26369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sng" strike="noStrike" baseline="0" dirty="0">
                <a:solidFill>
                  <a:srgbClr val="002060"/>
                </a:solidFill>
                <a:latin typeface="CMR10"/>
              </a:rPr>
              <a:t>Curve448</a:t>
            </a:r>
          </a:p>
          <a:p>
            <a:pPr algn="ctr"/>
            <a:r>
              <a:rPr lang="en-US" sz="2800" dirty="0">
                <a:latin typeface="CMR10"/>
              </a:rPr>
              <a:t>224-bit security</a:t>
            </a:r>
            <a:endParaRPr lang="el-GR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3E820D-22E7-43DA-866E-40198B35E4C5}"/>
              </a:ext>
            </a:extLst>
          </p:cNvPr>
          <p:cNvSpPr txBox="1"/>
          <p:nvPr/>
        </p:nvSpPr>
        <p:spPr>
          <a:xfrm>
            <a:off x="2651042" y="3225197"/>
            <a:ext cx="1925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CMR10"/>
              </a:rPr>
              <a:t>X</a:t>
            </a:r>
            <a:r>
              <a:rPr lang="en-US" sz="2800" b="0" i="0" u="none" strike="noStrike" baseline="0" dirty="0">
                <a:latin typeface="CMR10"/>
              </a:rPr>
              <a:t>25519</a:t>
            </a:r>
            <a:endParaRPr lang="el-GR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D34772-B048-4799-AD6D-D55513D20570}"/>
              </a:ext>
            </a:extLst>
          </p:cNvPr>
          <p:cNvSpPr txBox="1"/>
          <p:nvPr/>
        </p:nvSpPr>
        <p:spPr>
          <a:xfrm>
            <a:off x="8163355" y="3225197"/>
            <a:ext cx="10095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CMR10"/>
              </a:rPr>
              <a:t>X448</a:t>
            </a:r>
            <a:endParaRPr lang="el-GR" sz="28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CEFC50-EBF3-4A06-A1A5-5CCE51752494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3613767" y="2831187"/>
            <a:ext cx="0" cy="394010"/>
          </a:xfrm>
          <a:prstGeom prst="straightConnector1">
            <a:avLst/>
          </a:prstGeom>
          <a:ln>
            <a:solidFill>
              <a:srgbClr val="00206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0C6C6E-D6B4-4476-998D-2BCEEA3D6D0B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 flipH="1">
            <a:off x="8668131" y="2831187"/>
            <a:ext cx="1" cy="394010"/>
          </a:xfrm>
          <a:prstGeom prst="straightConnector1">
            <a:avLst/>
          </a:prstGeom>
          <a:ln>
            <a:solidFill>
              <a:srgbClr val="00206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B0FCADD-D0D7-41B5-885F-D9D17B982FE7}"/>
              </a:ext>
            </a:extLst>
          </p:cNvPr>
          <p:cNvSpPr txBox="1"/>
          <p:nvPr/>
        </p:nvSpPr>
        <p:spPr>
          <a:xfrm>
            <a:off x="2571548" y="4508725"/>
            <a:ext cx="7048901" cy="8309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effectLst/>
                <a:latin typeface="Söhne"/>
              </a:rPr>
              <a:t>"The 224-bit security level of Curve448 strikes a delicate balance between </a:t>
            </a:r>
            <a:r>
              <a:rPr lang="en-US" sz="2400" b="0" i="0" u="sng" dirty="0">
                <a:effectLst/>
                <a:latin typeface="Söhne"/>
              </a:rPr>
              <a:t>performance</a:t>
            </a:r>
            <a:r>
              <a:rPr lang="en-US" sz="2400" b="0" i="0" dirty="0">
                <a:effectLst/>
                <a:latin typeface="Söhne"/>
              </a:rPr>
              <a:t> and </a:t>
            </a:r>
            <a:r>
              <a:rPr lang="en-US" sz="2400" b="0" i="0" u="sng" dirty="0">
                <a:effectLst/>
                <a:latin typeface="Söhne"/>
              </a:rPr>
              <a:t>paranoia</a:t>
            </a:r>
            <a:r>
              <a:rPr lang="en-US" sz="2400" b="0" i="0" dirty="0">
                <a:effectLst/>
                <a:latin typeface="Söhne"/>
              </a:rPr>
              <a:t>."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0739946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44" grpId="0" animBg="1"/>
    </p:bldLst>
  </p:timing>
</p:sld>
</file>

<file path=ppt/theme/theme1.xml><?xml version="1.0" encoding="utf-8"?>
<a:theme xmlns:a="http://schemas.openxmlformats.org/drawingml/2006/main" name="Θέμα του Offic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C000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1707</Words>
  <Application>Microsoft Office PowerPoint</Application>
  <PresentationFormat>Widescreen</PresentationFormat>
  <Paragraphs>186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Nova</vt:lpstr>
      <vt:lpstr>Calibri</vt:lpstr>
      <vt:lpstr>Calibri Light</vt:lpstr>
      <vt:lpstr>Cambria Math</vt:lpstr>
      <vt:lpstr>CMR10</vt:lpstr>
      <vt:lpstr>Franklin Gothic Heavy</vt:lpstr>
      <vt:lpstr>Söhne</vt:lpstr>
      <vt:lpstr>Wingdings</vt:lpstr>
      <vt:lpstr>Θέμα του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Florias Pap</dc:creator>
  <cp:lastModifiedBy>Florias Pap</cp:lastModifiedBy>
  <cp:revision>121</cp:revision>
  <dcterms:created xsi:type="dcterms:W3CDTF">2023-01-10T10:52:38Z</dcterms:created>
  <dcterms:modified xsi:type="dcterms:W3CDTF">2023-06-28T07:43:09Z</dcterms:modified>
</cp:coreProperties>
</file>