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97" r:id="rId5"/>
    <p:sldId id="298" r:id="rId6"/>
    <p:sldId id="299" r:id="rId7"/>
    <p:sldId id="300" r:id="rId8"/>
    <p:sldId id="301" r:id="rId9"/>
    <p:sldId id="302" r:id="rId10"/>
    <p:sldId id="303" r:id="rId11"/>
    <p:sldId id="305" r:id="rId12"/>
    <p:sldId id="306" r:id="rId13"/>
    <p:sldId id="307" r:id="rId14"/>
    <p:sldId id="308" r:id="rId15"/>
    <p:sldId id="319" r:id="rId16"/>
    <p:sldId id="320" r:id="rId17"/>
    <p:sldId id="309" r:id="rId18"/>
    <p:sldId id="310" r:id="rId19"/>
    <p:sldId id="311" r:id="rId20"/>
    <p:sldId id="312" r:id="rId21"/>
    <p:sldId id="314" r:id="rId22"/>
    <p:sldId id="315" r:id="rId23"/>
    <p:sldId id="316" r:id="rId24"/>
    <p:sldId id="317" r:id="rId25"/>
    <p:sldId id="318"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FCE5D-30DA-4F60-9592-1C47EA1EB00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118754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FCE5D-30DA-4F60-9592-1C47EA1EB00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367106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FCE5D-30DA-4F60-9592-1C47EA1EB00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58892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FCE5D-30DA-4F60-9592-1C47EA1EB00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96050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FCE5D-30DA-4F60-9592-1C47EA1EB00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24200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5FCE5D-30DA-4F60-9592-1C47EA1EB00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188107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5FCE5D-30DA-4F60-9592-1C47EA1EB00C}" type="datetimeFigureOut">
              <a:rPr lang="en-US" smtClean="0"/>
              <a:pPr/>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61468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5FCE5D-30DA-4F60-9592-1C47EA1EB00C}" type="datetimeFigureOut">
              <a:rPr lang="en-US" smtClean="0"/>
              <a:pPr/>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140298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FCE5D-30DA-4F60-9592-1C47EA1EB00C}" type="datetimeFigureOut">
              <a:rPr lang="en-US" smtClean="0"/>
              <a:pPr/>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123038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FCE5D-30DA-4F60-9592-1C47EA1EB00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9509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FCE5D-30DA-4F60-9592-1C47EA1EB00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DCCB3-A42B-44E1-B231-2FABB86E7045}" type="slidenum">
              <a:rPr lang="en-US" smtClean="0"/>
              <a:pPr/>
              <a:t>‹#›</a:t>
            </a:fld>
            <a:endParaRPr lang="en-US"/>
          </a:p>
        </p:txBody>
      </p:sp>
    </p:spTree>
    <p:extLst>
      <p:ext uri="{BB962C8B-B14F-4D97-AF65-F5344CB8AC3E}">
        <p14:creationId xmlns:p14="http://schemas.microsoft.com/office/powerpoint/2010/main" val="423574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FCE5D-30DA-4F60-9592-1C47EA1EB00C}" type="datetimeFigureOut">
              <a:rPr lang="en-US" smtClean="0"/>
              <a:pPr/>
              <a:t>3/7/2019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DCCB3-A42B-44E1-B231-2FABB86E7045}" type="slidenum">
              <a:rPr lang="en-US" smtClean="0"/>
              <a:pPr/>
              <a:t>‹#›</a:t>
            </a:fld>
            <a:endParaRPr lang="en-US"/>
          </a:p>
        </p:txBody>
      </p:sp>
    </p:spTree>
    <p:extLst>
      <p:ext uri="{BB962C8B-B14F-4D97-AF65-F5344CB8AC3E}">
        <p14:creationId xmlns:p14="http://schemas.microsoft.com/office/powerpoint/2010/main" val="953939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Capcane</a:t>
            </a:r>
            <a:r>
              <a:rPr lang="en-US" dirty="0" smtClean="0"/>
              <a:t> </a:t>
            </a:r>
            <a:r>
              <a:rPr lang="ro-RO" dirty="0" smtClean="0"/>
              <a:t>lingvistice</a:t>
            </a:r>
            <a:endParaRPr lang="en-US" dirty="0"/>
          </a:p>
        </p:txBody>
      </p:sp>
      <p:sp>
        <p:nvSpPr>
          <p:cNvPr id="3" name="Subtitle 2"/>
          <p:cNvSpPr>
            <a:spLocks noGrp="1"/>
          </p:cNvSpPr>
          <p:nvPr>
            <p:ph type="subTitle" idx="1"/>
          </p:nvPr>
        </p:nvSpPr>
        <p:spPr/>
        <p:txBody>
          <a:bodyPr/>
          <a:lstStyle/>
          <a:p>
            <a:r>
              <a:rPr lang="ro-RO" dirty="0" smtClean="0"/>
              <a:t>Curs 3</a:t>
            </a:r>
            <a:endParaRPr lang="en-US" dirty="0"/>
          </a:p>
        </p:txBody>
      </p:sp>
    </p:spTree>
    <p:extLst>
      <p:ext uri="{BB962C8B-B14F-4D97-AF65-F5344CB8AC3E}">
        <p14:creationId xmlns:p14="http://schemas.microsoft.com/office/powerpoint/2010/main" val="194793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Ambiguitate</a:t>
            </a:r>
            <a:endParaRPr lang="en-US" dirty="0"/>
          </a:p>
        </p:txBody>
      </p:sp>
      <p:sp>
        <p:nvSpPr>
          <p:cNvPr id="3" name="Content Placeholder 2"/>
          <p:cNvSpPr>
            <a:spLocks noGrp="1"/>
          </p:cNvSpPr>
          <p:nvPr>
            <p:ph idx="1"/>
          </p:nvPr>
        </p:nvSpPr>
        <p:spPr/>
        <p:txBody>
          <a:bodyPr/>
          <a:lstStyle/>
          <a:p>
            <a:pPr>
              <a:buNone/>
            </a:pPr>
            <a:r>
              <a:rPr lang="en-US" b="1" dirty="0" err="1" smtClean="0"/>
              <a:t>Dezambiguizare</a:t>
            </a:r>
            <a:r>
              <a:rPr lang="en-US" dirty="0" smtClean="0"/>
              <a:t>:</a:t>
            </a:r>
          </a:p>
          <a:p>
            <a:pPr>
              <a:buNone/>
            </a:pPr>
            <a:r>
              <a:rPr lang="en-US" dirty="0" smtClean="0"/>
              <a:t>“</a:t>
            </a:r>
            <a:r>
              <a:rPr lang="en-US" dirty="0" err="1" smtClean="0"/>
              <a:t>Dac</a:t>
            </a:r>
            <a:r>
              <a:rPr lang="ro-RO" dirty="0" smtClean="0"/>
              <a:t>ă</a:t>
            </a:r>
            <a:r>
              <a:rPr lang="en-US" dirty="0" smtClean="0"/>
              <a:t> un </a:t>
            </a:r>
            <a:r>
              <a:rPr lang="en-US" dirty="0" err="1" smtClean="0"/>
              <a:t>copac</a:t>
            </a:r>
            <a:r>
              <a:rPr lang="en-US" dirty="0" smtClean="0"/>
              <a:t> cade </a:t>
            </a:r>
            <a:r>
              <a:rPr lang="ro-RO" dirty="0" err="1"/>
              <a:t>ș</a:t>
            </a:r>
            <a:r>
              <a:rPr lang="en-US" dirty="0" smtClean="0"/>
              <a:t>i nu </a:t>
            </a:r>
            <a:r>
              <a:rPr lang="en-US" dirty="0" err="1" smtClean="0"/>
              <a:t>este</a:t>
            </a:r>
            <a:r>
              <a:rPr lang="en-US" dirty="0" smtClean="0"/>
              <a:t> </a:t>
            </a:r>
            <a:r>
              <a:rPr lang="en-US" dirty="0" err="1" smtClean="0"/>
              <a:t>nimeni</a:t>
            </a:r>
            <a:r>
              <a:rPr lang="en-US" dirty="0" smtClean="0"/>
              <a:t> </a:t>
            </a:r>
            <a:r>
              <a:rPr lang="ro-RO" dirty="0" smtClean="0"/>
              <a:t>î</a:t>
            </a:r>
            <a:r>
              <a:rPr lang="en-US" dirty="0" smtClean="0"/>
              <a:t>n </a:t>
            </a:r>
            <a:r>
              <a:rPr lang="en-US" dirty="0" err="1" smtClean="0"/>
              <a:t>apropiere</a:t>
            </a:r>
            <a:r>
              <a:rPr lang="en-US" dirty="0"/>
              <a:t> </a:t>
            </a:r>
            <a:r>
              <a:rPr lang="en-US" dirty="0" smtClean="0"/>
              <a:t>s</a:t>
            </a:r>
            <a:r>
              <a:rPr lang="ro-RO" dirty="0" smtClean="0"/>
              <a:t>ă</a:t>
            </a:r>
            <a:r>
              <a:rPr lang="en-US" dirty="0" smtClean="0"/>
              <a:t> </a:t>
            </a:r>
            <a:r>
              <a:rPr lang="en-US" dirty="0" err="1" smtClean="0"/>
              <a:t>asculte</a:t>
            </a:r>
            <a:r>
              <a:rPr lang="en-US" dirty="0" smtClean="0"/>
              <a:t>, </a:t>
            </a:r>
            <a:r>
              <a:rPr lang="en-US" dirty="0" err="1" smtClean="0"/>
              <a:t>mai</a:t>
            </a:r>
            <a:r>
              <a:rPr lang="en-US" dirty="0" smtClean="0"/>
              <a:t> </a:t>
            </a:r>
            <a:r>
              <a:rPr lang="en-US" dirty="0" err="1" smtClean="0"/>
              <a:t>este</a:t>
            </a:r>
            <a:r>
              <a:rPr lang="en-US" dirty="0" smtClean="0"/>
              <a:t> </a:t>
            </a:r>
            <a:r>
              <a:rPr lang="en-US" dirty="0" err="1" smtClean="0"/>
              <a:t>adev</a:t>
            </a:r>
            <a:r>
              <a:rPr lang="ro-RO" dirty="0" smtClean="0"/>
              <a:t>ă</a:t>
            </a:r>
            <a:r>
              <a:rPr lang="en-US" dirty="0" smtClean="0"/>
              <a:t>rat c</a:t>
            </a:r>
            <a:r>
              <a:rPr lang="ro-RO" dirty="0" smtClean="0"/>
              <a:t>ă</a:t>
            </a:r>
            <a:r>
              <a:rPr lang="en-US" dirty="0" smtClean="0"/>
              <a:t> </a:t>
            </a:r>
            <a:r>
              <a:rPr lang="en-US" dirty="0" err="1" smtClean="0"/>
              <a:t>acesta</a:t>
            </a:r>
            <a:r>
              <a:rPr lang="en-US" dirty="0" smtClean="0"/>
              <a:t> face un </a:t>
            </a:r>
            <a:r>
              <a:rPr lang="en-US" dirty="0" err="1" smtClean="0"/>
              <a:t>zgomot</a:t>
            </a:r>
            <a:r>
              <a:rPr lang="en-US" dirty="0" smtClean="0"/>
              <a:t>?”</a:t>
            </a:r>
          </a:p>
          <a:p>
            <a:pPr>
              <a:buNone/>
            </a:pPr>
            <a:r>
              <a:rPr lang="en-US" dirty="0" err="1" smtClean="0"/>
              <a:t>Termenul</a:t>
            </a:r>
            <a:r>
              <a:rPr lang="en-US" dirty="0" smtClean="0"/>
              <a:t> “</a:t>
            </a:r>
            <a:r>
              <a:rPr lang="en-US" dirty="0" err="1" smtClean="0"/>
              <a:t>zgomot</a:t>
            </a:r>
            <a:r>
              <a:rPr lang="en-US" dirty="0" smtClean="0"/>
              <a:t>” </a:t>
            </a:r>
            <a:r>
              <a:rPr lang="en-US" dirty="0" err="1" smtClean="0"/>
              <a:t>este</a:t>
            </a:r>
            <a:r>
              <a:rPr lang="en-US" dirty="0" smtClean="0"/>
              <a:t> </a:t>
            </a:r>
            <a:r>
              <a:rPr lang="en-US" dirty="0" err="1" smtClean="0"/>
              <a:t>ambiguu</a:t>
            </a:r>
            <a:r>
              <a:rPr lang="en-US" dirty="0" smtClean="0"/>
              <a:t>:</a:t>
            </a:r>
          </a:p>
          <a:p>
            <a:pPr>
              <a:buNone/>
            </a:pPr>
            <a:r>
              <a:rPr lang="en-US" dirty="0" err="1" smtClean="0"/>
              <a:t>Zgomot</a:t>
            </a:r>
            <a:r>
              <a:rPr lang="en-US" dirty="0" smtClean="0"/>
              <a:t> = </a:t>
            </a:r>
            <a:r>
              <a:rPr lang="en-US" dirty="0" err="1" smtClean="0"/>
              <a:t>vibra</a:t>
            </a:r>
            <a:r>
              <a:rPr lang="ro-RO" dirty="0" smtClean="0"/>
              <a:t>ț</a:t>
            </a:r>
            <a:r>
              <a:rPr lang="en-US" dirty="0" err="1" smtClean="0"/>
              <a:t>ie</a:t>
            </a:r>
            <a:r>
              <a:rPr lang="en-US" dirty="0" smtClean="0"/>
              <a:t> a </a:t>
            </a:r>
            <a:r>
              <a:rPr lang="en-US" dirty="0" err="1" smtClean="0"/>
              <a:t>aerului</a:t>
            </a:r>
            <a:r>
              <a:rPr lang="en-US" dirty="0" smtClean="0"/>
              <a:t> vs. </a:t>
            </a:r>
            <a:r>
              <a:rPr lang="ro-RO" dirty="0" smtClean="0"/>
              <a:t>e</a:t>
            </a:r>
            <a:r>
              <a:rPr lang="en-US" dirty="0" err="1" smtClean="0"/>
              <a:t>xperien</a:t>
            </a:r>
            <a:r>
              <a:rPr lang="ro-RO" dirty="0" smtClean="0"/>
              <a:t>ță</a:t>
            </a:r>
            <a:r>
              <a:rPr lang="en-US" dirty="0" smtClean="0"/>
              <a:t> </a:t>
            </a:r>
            <a:r>
              <a:rPr lang="en-US" dirty="0" err="1" smtClean="0"/>
              <a:t>auditiv</a:t>
            </a:r>
            <a:r>
              <a:rPr lang="ro-RO" dirty="0" smtClean="0"/>
              <a:t>ă</a:t>
            </a:r>
            <a:r>
              <a:rPr lang="en-US" dirty="0" smtClean="0"/>
              <a:t>.</a:t>
            </a:r>
            <a:endParaRPr lang="en-US" dirty="0"/>
          </a:p>
        </p:txBody>
      </p:sp>
    </p:spTree>
    <p:extLst>
      <p:ext uri="{BB962C8B-B14F-4D97-AF65-F5344CB8AC3E}">
        <p14:creationId xmlns:p14="http://schemas.microsoft.com/office/powerpoint/2010/main" val="13452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Ambiguitate</a:t>
            </a:r>
            <a:endParaRPr lang="en-US" dirty="0"/>
          </a:p>
        </p:txBody>
      </p:sp>
      <p:sp>
        <p:nvSpPr>
          <p:cNvPr id="3" name="Content Placeholder 2"/>
          <p:cNvSpPr>
            <a:spLocks noGrp="1"/>
          </p:cNvSpPr>
          <p:nvPr>
            <p:ph idx="1"/>
          </p:nvPr>
        </p:nvSpPr>
        <p:spPr/>
        <p:txBody>
          <a:bodyPr/>
          <a:lstStyle/>
          <a:p>
            <a:pPr>
              <a:buNone/>
            </a:pPr>
            <a:r>
              <a:rPr lang="en-US" b="1" dirty="0" err="1" smtClean="0"/>
              <a:t>Echivoca</a:t>
            </a:r>
            <a:r>
              <a:rPr lang="ro-RO" b="1" dirty="0" smtClean="0"/>
              <a:t>ț</a:t>
            </a:r>
            <a:r>
              <a:rPr lang="en-US" b="1" dirty="0" err="1" smtClean="0"/>
              <a:t>ie</a:t>
            </a:r>
            <a:r>
              <a:rPr lang="en-US" dirty="0" smtClean="0"/>
              <a:t> = </a:t>
            </a:r>
            <a:r>
              <a:rPr lang="en-US" dirty="0" err="1" smtClean="0"/>
              <a:t>folosirea</a:t>
            </a:r>
            <a:r>
              <a:rPr lang="en-US" dirty="0" smtClean="0"/>
              <a:t> cu </a:t>
            </a:r>
            <a:r>
              <a:rPr lang="ro-RO" dirty="0"/>
              <a:t>î</a:t>
            </a:r>
            <a:r>
              <a:rPr lang="en-US" dirty="0" smtClean="0"/>
              <a:t>n</a:t>
            </a:r>
            <a:r>
              <a:rPr lang="ro-RO" dirty="0" smtClean="0"/>
              <a:t>ț</a:t>
            </a:r>
            <a:r>
              <a:rPr lang="en-US" dirty="0" err="1" smtClean="0"/>
              <a:t>elesuri</a:t>
            </a:r>
            <a:r>
              <a:rPr lang="en-US" dirty="0" smtClean="0"/>
              <a:t> </a:t>
            </a:r>
            <a:r>
              <a:rPr lang="en-US" dirty="0" err="1" smtClean="0"/>
              <a:t>diferite</a:t>
            </a:r>
            <a:r>
              <a:rPr lang="en-US" dirty="0" smtClean="0"/>
              <a:t> a </a:t>
            </a:r>
            <a:r>
              <a:rPr lang="en-US" dirty="0" err="1" smtClean="0"/>
              <a:t>aceluia</a:t>
            </a:r>
            <a:r>
              <a:rPr lang="ro-RO" dirty="0" smtClean="0"/>
              <a:t>ș</a:t>
            </a:r>
            <a:r>
              <a:rPr lang="en-US" dirty="0" smtClean="0"/>
              <a:t>i </a:t>
            </a:r>
            <a:r>
              <a:rPr lang="en-US" dirty="0" err="1" smtClean="0"/>
              <a:t>termen</a:t>
            </a:r>
            <a:r>
              <a:rPr lang="en-US" dirty="0" smtClean="0"/>
              <a:t>.</a:t>
            </a:r>
          </a:p>
          <a:p>
            <a:pPr>
              <a:buNone/>
            </a:pPr>
            <a:r>
              <a:rPr lang="en-US" b="1" dirty="0" err="1" smtClean="0"/>
              <a:t>Exemple</a:t>
            </a:r>
            <a:r>
              <a:rPr lang="en-US" dirty="0" smtClean="0"/>
              <a:t>: “</a:t>
            </a:r>
            <a:r>
              <a:rPr lang="en-US" dirty="0" err="1" smtClean="0"/>
              <a:t>Oamenii</a:t>
            </a:r>
            <a:r>
              <a:rPr lang="en-US" dirty="0" smtClean="0"/>
              <a:t> nu </a:t>
            </a:r>
            <a:r>
              <a:rPr lang="en-US" dirty="0" err="1" smtClean="0"/>
              <a:t>sunt</a:t>
            </a:r>
            <a:r>
              <a:rPr lang="en-US" dirty="0" smtClean="0"/>
              <a:t> </a:t>
            </a:r>
            <a:r>
              <a:rPr lang="en-US" dirty="0" err="1" smtClean="0"/>
              <a:t>egali</a:t>
            </a:r>
            <a:r>
              <a:rPr lang="en-US" dirty="0" smtClean="0"/>
              <a:t> din </a:t>
            </a:r>
            <a:r>
              <a:rPr lang="en-US" dirty="0" err="1" smtClean="0"/>
              <a:t>na</a:t>
            </a:r>
            <a:r>
              <a:rPr lang="ro-RO" dirty="0" smtClean="0"/>
              <a:t>ș</a:t>
            </a:r>
            <a:r>
              <a:rPr lang="en-US" dirty="0" err="1" smtClean="0"/>
              <a:t>tere</a:t>
            </a:r>
            <a:r>
              <a:rPr lang="en-US" dirty="0" smtClean="0"/>
              <a:t>, </a:t>
            </a:r>
            <a:r>
              <a:rPr lang="en-US" dirty="0" err="1" smtClean="0"/>
              <a:t>deci</a:t>
            </a:r>
            <a:r>
              <a:rPr lang="en-US" dirty="0" smtClean="0"/>
              <a:t> nu </a:t>
            </a:r>
            <a:r>
              <a:rPr lang="en-US" dirty="0" err="1" smtClean="0"/>
              <a:t>ar</a:t>
            </a:r>
            <a:r>
              <a:rPr lang="en-US" dirty="0" smtClean="0"/>
              <a:t> </a:t>
            </a:r>
            <a:r>
              <a:rPr lang="en-US" dirty="0" err="1" smtClean="0"/>
              <a:t>trebui</a:t>
            </a:r>
            <a:r>
              <a:rPr lang="en-US" dirty="0" smtClean="0"/>
              <a:t> s</a:t>
            </a:r>
            <a:r>
              <a:rPr lang="ro-RO" dirty="0" smtClean="0"/>
              <a:t>ă</a:t>
            </a:r>
            <a:r>
              <a:rPr lang="en-US" dirty="0" smtClean="0"/>
              <a:t>-i </a:t>
            </a:r>
            <a:r>
              <a:rPr lang="en-US" dirty="0" err="1" smtClean="0"/>
              <a:t>trat</a:t>
            </a:r>
            <a:r>
              <a:rPr lang="ro-RO" dirty="0" smtClean="0"/>
              <a:t>ă</a:t>
            </a:r>
            <a:r>
              <a:rPr lang="en-US" dirty="0" smtClean="0"/>
              <a:t>m </a:t>
            </a:r>
            <a:r>
              <a:rPr lang="en-US" dirty="0" err="1" smtClean="0"/>
              <a:t>egal</a:t>
            </a:r>
            <a:r>
              <a:rPr lang="en-US" dirty="0" smtClean="0"/>
              <a:t>”</a:t>
            </a:r>
          </a:p>
        </p:txBody>
      </p:sp>
    </p:spTree>
    <p:extLst>
      <p:ext uri="{BB962C8B-B14F-4D97-AF65-F5344CB8AC3E}">
        <p14:creationId xmlns:p14="http://schemas.microsoft.com/office/powerpoint/2010/main" val="2620237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ro-RO" dirty="0" smtClean="0"/>
              <a:t>Sens </a:t>
            </a:r>
            <a:r>
              <a:rPr lang="en-US" dirty="0" err="1" smtClean="0"/>
              <a:t>neclar</a:t>
            </a:r>
            <a:endParaRPr lang="en-US" dirty="0"/>
          </a:p>
        </p:txBody>
      </p:sp>
      <p:sp>
        <p:nvSpPr>
          <p:cNvPr id="3" name="Content Placeholder 2"/>
          <p:cNvSpPr>
            <a:spLocks noGrp="1"/>
          </p:cNvSpPr>
          <p:nvPr>
            <p:ph idx="1"/>
          </p:nvPr>
        </p:nvSpPr>
        <p:spPr/>
        <p:txBody>
          <a:bodyPr>
            <a:normAutofit fontScale="92500"/>
          </a:bodyPr>
          <a:lstStyle/>
          <a:p>
            <a:r>
              <a:rPr lang="en-US" b="1" dirty="0" err="1" smtClean="0"/>
              <a:t>Vaguitate</a:t>
            </a:r>
            <a:endParaRPr lang="en-US" b="1" dirty="0" smtClean="0"/>
          </a:p>
          <a:p>
            <a:pPr>
              <a:buNone/>
            </a:pPr>
            <a:r>
              <a:rPr lang="en-US" dirty="0" smtClean="0"/>
              <a:t>Un </a:t>
            </a:r>
            <a:r>
              <a:rPr lang="en-US" dirty="0" err="1" smtClean="0"/>
              <a:t>termen</a:t>
            </a:r>
            <a:r>
              <a:rPr lang="en-US" dirty="0" smtClean="0"/>
              <a:t> </a:t>
            </a:r>
            <a:r>
              <a:rPr lang="en-US" dirty="0" err="1" smtClean="0"/>
              <a:t>este</a:t>
            </a:r>
            <a:r>
              <a:rPr lang="en-US" dirty="0" smtClean="0"/>
              <a:t> </a:t>
            </a:r>
            <a:r>
              <a:rPr lang="en-US" dirty="0" err="1" smtClean="0"/>
              <a:t>vag</a:t>
            </a:r>
            <a:r>
              <a:rPr lang="en-US" dirty="0" smtClean="0"/>
              <a:t> </a:t>
            </a:r>
            <a:r>
              <a:rPr lang="en-US" dirty="0" err="1" smtClean="0"/>
              <a:t>dac</a:t>
            </a:r>
            <a:r>
              <a:rPr lang="ro-RO" dirty="0" smtClean="0"/>
              <a:t>ă</a:t>
            </a:r>
            <a:r>
              <a:rPr lang="en-US" dirty="0" smtClean="0"/>
              <a:t> are </a:t>
            </a:r>
            <a:r>
              <a:rPr lang="en-US" dirty="0" err="1" smtClean="0"/>
              <a:t>extensiune</a:t>
            </a:r>
            <a:r>
              <a:rPr lang="en-US" dirty="0" smtClean="0"/>
              <a:t> </a:t>
            </a:r>
            <a:r>
              <a:rPr lang="en-US" dirty="0" err="1" smtClean="0"/>
              <a:t>imprecis</a:t>
            </a:r>
            <a:r>
              <a:rPr lang="ro-RO" dirty="0" smtClean="0"/>
              <a:t>ă</a:t>
            </a:r>
            <a:r>
              <a:rPr lang="en-US" dirty="0" smtClean="0"/>
              <a:t>.</a:t>
            </a:r>
            <a:r>
              <a:rPr lang="ro-RO" dirty="0" smtClean="0"/>
              <a:t> </a:t>
            </a:r>
            <a:endParaRPr lang="en-US" dirty="0" smtClean="0"/>
          </a:p>
          <a:p>
            <a:pPr>
              <a:buNone/>
            </a:pPr>
            <a:r>
              <a:rPr lang="en-US" dirty="0" err="1" smtClean="0"/>
              <a:t>Vaguitatea</a:t>
            </a:r>
            <a:r>
              <a:rPr lang="en-US" dirty="0" smtClean="0"/>
              <a:t> </a:t>
            </a:r>
            <a:r>
              <a:rPr lang="en-US" dirty="0" err="1" smtClean="0"/>
              <a:t>este</a:t>
            </a:r>
            <a:r>
              <a:rPr lang="en-US" dirty="0" smtClean="0"/>
              <a:t> </a:t>
            </a:r>
            <a:r>
              <a:rPr lang="en-US" dirty="0" err="1" smtClean="0"/>
              <a:t>diferit</a:t>
            </a:r>
            <a:r>
              <a:rPr lang="ro-RO" dirty="0" smtClean="0"/>
              <a:t>ă</a:t>
            </a:r>
            <a:r>
              <a:rPr lang="en-US" dirty="0" smtClean="0"/>
              <a:t> de </a:t>
            </a:r>
            <a:r>
              <a:rPr lang="en-US" dirty="0" err="1" smtClean="0"/>
              <a:t>ambiguitate</a:t>
            </a:r>
            <a:r>
              <a:rPr lang="en-US" dirty="0" smtClean="0"/>
              <a:t>: exist</a:t>
            </a:r>
            <a:r>
              <a:rPr lang="ro-RO" dirty="0" smtClean="0"/>
              <a:t>ă</a:t>
            </a:r>
            <a:r>
              <a:rPr lang="en-US" dirty="0" smtClean="0"/>
              <a:t> </a:t>
            </a:r>
            <a:r>
              <a:rPr lang="en-US" dirty="0" err="1" smtClean="0"/>
              <a:t>termeni</a:t>
            </a:r>
            <a:r>
              <a:rPr lang="en-US" dirty="0" smtClean="0"/>
              <a:t> </a:t>
            </a:r>
            <a:r>
              <a:rPr lang="en-US" dirty="0" err="1" smtClean="0"/>
              <a:t>vagi</a:t>
            </a:r>
            <a:r>
              <a:rPr lang="en-US" dirty="0" smtClean="0"/>
              <a:t> care nu au </a:t>
            </a:r>
            <a:r>
              <a:rPr lang="en-US" dirty="0" err="1" smtClean="0"/>
              <a:t>mai</a:t>
            </a:r>
            <a:r>
              <a:rPr lang="en-US" dirty="0" smtClean="0"/>
              <a:t> </a:t>
            </a:r>
            <a:r>
              <a:rPr lang="en-US" dirty="0" err="1" smtClean="0"/>
              <a:t>multe</a:t>
            </a:r>
            <a:r>
              <a:rPr lang="en-US" dirty="0" smtClean="0"/>
              <a:t> </a:t>
            </a:r>
            <a:r>
              <a:rPr lang="ro-RO" dirty="0"/>
              <a:t>î</a:t>
            </a:r>
            <a:r>
              <a:rPr lang="en-US" dirty="0" smtClean="0"/>
              <a:t>n</a:t>
            </a:r>
            <a:r>
              <a:rPr lang="ro-RO" dirty="0" smtClean="0"/>
              <a:t>ț</a:t>
            </a:r>
            <a:r>
              <a:rPr lang="en-US" dirty="0" err="1" smtClean="0"/>
              <a:t>elesuri</a:t>
            </a:r>
            <a:r>
              <a:rPr lang="en-US" dirty="0" smtClean="0"/>
              <a:t>.</a:t>
            </a:r>
          </a:p>
          <a:p>
            <a:pPr>
              <a:buNone/>
            </a:pPr>
            <a:r>
              <a:rPr lang="en-US" dirty="0" err="1" smtClean="0"/>
              <a:t>Vaguitatea</a:t>
            </a:r>
            <a:r>
              <a:rPr lang="en-US" dirty="0" smtClean="0"/>
              <a:t> </a:t>
            </a:r>
            <a:r>
              <a:rPr lang="en-US" dirty="0" err="1" smtClean="0"/>
              <a:t>afecteaz</a:t>
            </a:r>
            <a:r>
              <a:rPr lang="ro-RO" dirty="0" smtClean="0"/>
              <a:t>ă</a:t>
            </a:r>
            <a:r>
              <a:rPr lang="en-US" dirty="0" smtClean="0"/>
              <a:t> </a:t>
            </a:r>
            <a:r>
              <a:rPr lang="en-US" dirty="0" err="1" smtClean="0"/>
              <a:t>cantitatea</a:t>
            </a:r>
            <a:r>
              <a:rPr lang="en-US" dirty="0" smtClean="0"/>
              <a:t> de </a:t>
            </a:r>
            <a:r>
              <a:rPr lang="en-US" dirty="0" err="1" smtClean="0"/>
              <a:t>informa</a:t>
            </a:r>
            <a:r>
              <a:rPr lang="ro-RO" dirty="0" smtClean="0"/>
              <a:t>ț</a:t>
            </a:r>
            <a:r>
              <a:rPr lang="en-US" dirty="0" err="1" smtClean="0"/>
              <a:t>ie</a:t>
            </a:r>
            <a:r>
              <a:rPr lang="en-US" dirty="0" smtClean="0"/>
              <a:t> </a:t>
            </a:r>
            <a:r>
              <a:rPr lang="en-US" dirty="0" err="1" smtClean="0"/>
              <a:t>oferit</a:t>
            </a:r>
            <a:r>
              <a:rPr lang="ro-RO" dirty="0" smtClean="0"/>
              <a:t>ă</a:t>
            </a:r>
            <a:r>
              <a:rPr lang="en-US" dirty="0" smtClean="0"/>
              <a:t> </a:t>
            </a:r>
            <a:r>
              <a:rPr lang="en-US" dirty="0" err="1" smtClean="0"/>
              <a:t>auditoriului</a:t>
            </a:r>
            <a:r>
              <a:rPr lang="en-US" dirty="0" smtClean="0"/>
              <a:t>.</a:t>
            </a:r>
          </a:p>
          <a:p>
            <a:pPr marL="514350" indent="-514350">
              <a:buAutoNum type="arabicPeriod"/>
            </a:pPr>
            <a:r>
              <a:rPr lang="ro-RO" dirty="0" smtClean="0"/>
              <a:t>Bărbații cu chelie sunt frumoși.</a:t>
            </a:r>
          </a:p>
          <a:p>
            <a:pPr marL="514350" indent="-514350">
              <a:buAutoNum type="arabicPeriod"/>
            </a:pPr>
            <a:r>
              <a:rPr lang="ro-RO" dirty="0" smtClean="0"/>
              <a:t>Sunt prea bătrân pentru o viață fericită.</a:t>
            </a:r>
            <a:endParaRPr lang="en-US" dirty="0" smtClean="0"/>
          </a:p>
          <a:p>
            <a:pPr marL="514350" indent="-514350">
              <a:buAutoNum type="arabicParenBoth"/>
            </a:pPr>
            <a:endParaRPr lang="en-US" dirty="0"/>
          </a:p>
        </p:txBody>
      </p:sp>
      <p:sp>
        <p:nvSpPr>
          <p:cNvPr id="4" name="Oval 3"/>
          <p:cNvSpPr/>
          <p:nvPr/>
        </p:nvSpPr>
        <p:spPr>
          <a:xfrm>
            <a:off x="7315200" y="1143000"/>
            <a:ext cx="1828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534400" y="1447800"/>
            <a:ext cx="609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91400" y="1447801"/>
            <a:ext cx="990600" cy="369332"/>
          </a:xfrm>
          <a:prstGeom prst="rect">
            <a:avLst/>
          </a:prstGeom>
          <a:noFill/>
        </p:spPr>
        <p:txBody>
          <a:bodyPr wrap="square" rtlCol="0">
            <a:spAutoFit/>
          </a:bodyPr>
          <a:lstStyle/>
          <a:p>
            <a:r>
              <a:rPr lang="ro-RO" dirty="0" smtClean="0"/>
              <a:t>Margine</a:t>
            </a:r>
            <a:endParaRPr lang="en-US" dirty="0"/>
          </a:p>
        </p:txBody>
      </p:sp>
      <p:sp>
        <p:nvSpPr>
          <p:cNvPr id="8" name="TextBox 7"/>
          <p:cNvSpPr txBox="1"/>
          <p:nvPr/>
        </p:nvSpPr>
        <p:spPr>
          <a:xfrm>
            <a:off x="8610600" y="1752600"/>
            <a:ext cx="533400" cy="230832"/>
          </a:xfrm>
          <a:prstGeom prst="rect">
            <a:avLst/>
          </a:prstGeom>
          <a:noFill/>
        </p:spPr>
        <p:txBody>
          <a:bodyPr wrap="square" rtlCol="0">
            <a:spAutoFit/>
          </a:bodyPr>
          <a:lstStyle/>
          <a:p>
            <a:r>
              <a:rPr lang="ro-RO" sz="900" dirty="0" smtClean="0"/>
              <a:t>Nucleu</a:t>
            </a:r>
            <a:endParaRPr lang="en-US" sz="900" dirty="0"/>
          </a:p>
        </p:txBody>
      </p:sp>
    </p:spTree>
    <p:extLst>
      <p:ext uri="{BB962C8B-B14F-4D97-AF65-F5344CB8AC3E}">
        <p14:creationId xmlns:p14="http://schemas.microsoft.com/office/powerpoint/2010/main" val="1588831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Vaguitate</a:t>
            </a:r>
            <a:endParaRPr lang="en-US" dirty="0"/>
          </a:p>
        </p:txBody>
      </p:sp>
      <p:sp>
        <p:nvSpPr>
          <p:cNvPr id="3" name="Content Placeholder 2"/>
          <p:cNvSpPr>
            <a:spLocks noGrp="1"/>
          </p:cNvSpPr>
          <p:nvPr>
            <p:ph idx="1"/>
          </p:nvPr>
        </p:nvSpPr>
        <p:spPr>
          <a:xfrm>
            <a:off x="457200" y="1371600"/>
            <a:ext cx="7239000" cy="4754563"/>
          </a:xfrm>
        </p:spPr>
        <p:txBody>
          <a:bodyPr>
            <a:normAutofit fontScale="70000" lnSpcReduction="20000"/>
          </a:bodyPr>
          <a:lstStyle/>
          <a:p>
            <a:r>
              <a:rPr lang="en-US" b="1" dirty="0" err="1" smtClean="0"/>
              <a:t>Cazul</a:t>
            </a:r>
            <a:r>
              <a:rPr lang="en-US" b="1" dirty="0" smtClean="0"/>
              <a:t> r</a:t>
            </a:r>
            <a:r>
              <a:rPr lang="ro-RO" b="1" dirty="0" smtClean="0"/>
              <a:t>ă</a:t>
            </a:r>
            <a:r>
              <a:rPr lang="en-US" b="1" dirty="0" err="1" smtClean="0"/>
              <a:t>spunsurilor</a:t>
            </a:r>
            <a:r>
              <a:rPr lang="en-US" b="1" dirty="0" smtClean="0"/>
              <a:t> </a:t>
            </a:r>
            <a:r>
              <a:rPr lang="en-US" b="1" dirty="0" err="1" smtClean="0"/>
              <a:t>evazive</a:t>
            </a:r>
            <a:r>
              <a:rPr lang="en-US" dirty="0" smtClean="0"/>
              <a:t>:</a:t>
            </a:r>
          </a:p>
          <a:p>
            <a:endParaRPr lang="en-US" dirty="0" smtClean="0"/>
          </a:p>
          <a:p>
            <a:pPr>
              <a:buNone/>
            </a:pPr>
            <a:r>
              <a:rPr lang="en-US" dirty="0" smtClean="0"/>
              <a:t>- C</a:t>
            </a:r>
            <a:r>
              <a:rPr lang="ro-RO" dirty="0" smtClean="0"/>
              <a:t>â</a:t>
            </a:r>
            <a:r>
              <a:rPr lang="en-US" dirty="0" err="1" smtClean="0"/>
              <a:t>nd</a:t>
            </a:r>
            <a:r>
              <a:rPr lang="en-US" dirty="0" smtClean="0"/>
              <a:t> </a:t>
            </a:r>
            <a:r>
              <a:rPr lang="en-US" dirty="0" err="1" smtClean="0"/>
              <a:t>te</a:t>
            </a:r>
            <a:r>
              <a:rPr lang="en-US" dirty="0" smtClean="0"/>
              <a:t> </a:t>
            </a:r>
            <a:r>
              <a:rPr lang="en-US" dirty="0" err="1" smtClean="0"/>
              <a:t>apuci</a:t>
            </a:r>
            <a:r>
              <a:rPr lang="en-US" dirty="0" smtClean="0"/>
              <a:t> de </a:t>
            </a:r>
            <a:r>
              <a:rPr lang="ro-RO" dirty="0"/>
              <a:t>î</a:t>
            </a:r>
            <a:r>
              <a:rPr lang="en-US" dirty="0" err="1" smtClean="0"/>
              <a:t>nv</a:t>
            </a:r>
            <a:r>
              <a:rPr lang="ro-RO" dirty="0" smtClean="0"/>
              <a:t>ă</a:t>
            </a:r>
            <a:r>
              <a:rPr lang="ro-RO" dirty="0"/>
              <a:t>ț</a:t>
            </a:r>
            <a:r>
              <a:rPr lang="en-US" dirty="0" smtClean="0"/>
              <a:t>at?</a:t>
            </a:r>
          </a:p>
          <a:p>
            <a:pPr>
              <a:buNone/>
            </a:pPr>
            <a:r>
              <a:rPr lang="en-US" dirty="0" smtClean="0"/>
              <a:t>- La </a:t>
            </a:r>
            <a:r>
              <a:rPr lang="en-US" dirty="0" err="1" smtClean="0"/>
              <a:t>momentul</a:t>
            </a:r>
            <a:r>
              <a:rPr lang="en-US" dirty="0" smtClean="0"/>
              <a:t> </a:t>
            </a:r>
            <a:r>
              <a:rPr lang="en-US" dirty="0" err="1" smtClean="0"/>
              <a:t>potrivit</a:t>
            </a:r>
            <a:r>
              <a:rPr lang="en-US" dirty="0" smtClean="0"/>
              <a:t>!</a:t>
            </a:r>
          </a:p>
          <a:p>
            <a:pPr>
              <a:buFontTx/>
              <a:buChar char="-"/>
            </a:pPr>
            <a:endParaRPr lang="en-US" dirty="0" smtClean="0"/>
          </a:p>
          <a:p>
            <a:pPr>
              <a:buNone/>
            </a:pPr>
            <a:r>
              <a:rPr lang="en-US" dirty="0" smtClean="0"/>
              <a:t>- Cum </a:t>
            </a:r>
            <a:r>
              <a:rPr lang="en-US" dirty="0" err="1" smtClean="0"/>
              <a:t>ai</a:t>
            </a:r>
            <a:r>
              <a:rPr lang="en-US" dirty="0" smtClean="0"/>
              <a:t> </a:t>
            </a:r>
            <a:r>
              <a:rPr lang="en-US" dirty="0" err="1" smtClean="0"/>
              <a:t>ie</a:t>
            </a:r>
            <a:r>
              <a:rPr lang="ro-RO" dirty="0" smtClean="0"/>
              <a:t>ș</a:t>
            </a:r>
            <a:r>
              <a:rPr lang="en-US" dirty="0" smtClean="0"/>
              <a:t>it din prima </a:t>
            </a:r>
            <a:r>
              <a:rPr lang="en-US" dirty="0" err="1" smtClean="0"/>
              <a:t>sesiune</a:t>
            </a:r>
            <a:r>
              <a:rPr lang="en-US" dirty="0" smtClean="0"/>
              <a:t>?</a:t>
            </a:r>
          </a:p>
          <a:p>
            <a:pPr>
              <a:buNone/>
            </a:pPr>
            <a:r>
              <a:rPr lang="en-US" dirty="0" smtClean="0"/>
              <a:t>- Bine… (3/7 </a:t>
            </a:r>
            <a:r>
              <a:rPr lang="en-US" dirty="0" err="1" smtClean="0"/>
              <a:t>restan</a:t>
            </a:r>
            <a:r>
              <a:rPr lang="ro-RO" dirty="0" smtClean="0"/>
              <a:t>ț</a:t>
            </a:r>
            <a:r>
              <a:rPr lang="en-US" dirty="0" smtClean="0"/>
              <a:t>e)</a:t>
            </a:r>
          </a:p>
          <a:p>
            <a:pPr>
              <a:buFontTx/>
              <a:buChar char="-"/>
            </a:pPr>
            <a:endParaRPr lang="en-US" dirty="0" smtClean="0"/>
          </a:p>
          <a:p>
            <a:pPr>
              <a:buNone/>
            </a:pPr>
            <a:r>
              <a:rPr lang="en-US" dirty="0" smtClean="0"/>
              <a:t>- C</a:t>
            </a:r>
            <a:r>
              <a:rPr lang="ro-RO" dirty="0" smtClean="0"/>
              <a:t>â</a:t>
            </a:r>
            <a:r>
              <a:rPr lang="en-US" dirty="0" err="1" smtClean="0"/>
              <a:t>te</a:t>
            </a:r>
            <a:r>
              <a:rPr lang="en-US" dirty="0" smtClean="0"/>
              <a:t> </a:t>
            </a:r>
            <a:r>
              <a:rPr lang="en-US" dirty="0" err="1" smtClean="0"/>
              <a:t>restan</a:t>
            </a:r>
            <a:r>
              <a:rPr lang="ro-RO" dirty="0" smtClean="0"/>
              <a:t>ț</a:t>
            </a:r>
            <a:r>
              <a:rPr lang="en-US" dirty="0" smtClean="0"/>
              <a:t>e </a:t>
            </a:r>
            <a:r>
              <a:rPr lang="en-US" dirty="0" err="1" smtClean="0"/>
              <a:t>ai</a:t>
            </a:r>
            <a:r>
              <a:rPr lang="en-US" dirty="0" smtClean="0"/>
              <a:t>?”</a:t>
            </a:r>
          </a:p>
          <a:p>
            <a:pPr>
              <a:buNone/>
            </a:pPr>
            <a:r>
              <a:rPr lang="en-US" dirty="0" smtClean="0"/>
              <a:t>- C</a:t>
            </a:r>
            <a:r>
              <a:rPr lang="ro-RO" dirty="0" smtClean="0"/>
              <a:t>â</a:t>
            </a:r>
            <a:r>
              <a:rPr lang="en-US" dirty="0" err="1" smtClean="0"/>
              <a:t>teva</a:t>
            </a:r>
            <a:r>
              <a:rPr lang="en-US" dirty="0" smtClean="0"/>
              <a:t>!</a:t>
            </a:r>
          </a:p>
          <a:p>
            <a:pPr>
              <a:buFontTx/>
              <a:buChar char="-"/>
            </a:pPr>
            <a:endParaRPr lang="en-US" dirty="0"/>
          </a:p>
          <a:p>
            <a:pPr>
              <a:buNone/>
            </a:pPr>
            <a:r>
              <a:rPr lang="en-US" dirty="0" smtClean="0"/>
              <a:t>- </a:t>
            </a:r>
            <a:r>
              <a:rPr lang="ro-RO" dirty="0" smtClean="0"/>
              <a:t>Ș</a:t>
            </a:r>
            <a:r>
              <a:rPr lang="en-US" dirty="0" smtClean="0"/>
              <a:t>i nu </a:t>
            </a:r>
            <a:r>
              <a:rPr lang="en-US" dirty="0" err="1" smtClean="0"/>
              <a:t>vrei</a:t>
            </a:r>
            <a:r>
              <a:rPr lang="en-US" dirty="0" smtClean="0"/>
              <a:t> s</a:t>
            </a:r>
            <a:r>
              <a:rPr lang="ro-RO" dirty="0" smtClean="0"/>
              <a:t>ă</a:t>
            </a:r>
            <a:r>
              <a:rPr lang="en-US" dirty="0" smtClean="0"/>
              <a:t> </a:t>
            </a:r>
            <a:r>
              <a:rPr lang="en-US" dirty="0" err="1" smtClean="0"/>
              <a:t>te</a:t>
            </a:r>
            <a:r>
              <a:rPr lang="en-US" dirty="0" smtClean="0"/>
              <a:t> </a:t>
            </a:r>
            <a:r>
              <a:rPr lang="en-US" dirty="0" err="1" smtClean="0"/>
              <a:t>preg</a:t>
            </a:r>
            <a:r>
              <a:rPr lang="ro-RO" dirty="0" smtClean="0"/>
              <a:t>ă</a:t>
            </a:r>
            <a:r>
              <a:rPr lang="en-US" dirty="0" err="1" smtClean="0"/>
              <a:t>te</a:t>
            </a:r>
            <a:r>
              <a:rPr lang="ro-RO" dirty="0" smtClean="0"/>
              <a:t>ș</a:t>
            </a:r>
            <a:r>
              <a:rPr lang="en-US" dirty="0" err="1" smtClean="0"/>
              <a:t>ti</a:t>
            </a:r>
            <a:r>
              <a:rPr lang="en-US" dirty="0" smtClean="0"/>
              <a:t> </a:t>
            </a:r>
            <a:r>
              <a:rPr lang="en-US" dirty="0" err="1" smtClean="0"/>
              <a:t>mai</a:t>
            </a:r>
            <a:r>
              <a:rPr lang="en-US" dirty="0" smtClean="0"/>
              <a:t> bine</a:t>
            </a:r>
            <a:r>
              <a:rPr lang="en-US" dirty="0"/>
              <a:t> </a:t>
            </a:r>
            <a:r>
              <a:rPr lang="en-US" dirty="0" err="1" smtClean="0"/>
              <a:t>pentru</a:t>
            </a:r>
            <a:r>
              <a:rPr lang="en-US" dirty="0" smtClean="0"/>
              <a:t> </a:t>
            </a:r>
            <a:r>
              <a:rPr lang="en-US" dirty="0" err="1" smtClean="0"/>
              <a:t>urm</a:t>
            </a:r>
            <a:r>
              <a:rPr lang="ro-RO" dirty="0" smtClean="0"/>
              <a:t>ă</a:t>
            </a:r>
            <a:r>
              <a:rPr lang="en-US" dirty="0" err="1" smtClean="0"/>
              <a:t>toarea</a:t>
            </a:r>
            <a:r>
              <a:rPr lang="en-US" dirty="0" smtClean="0"/>
              <a:t> </a:t>
            </a:r>
            <a:r>
              <a:rPr lang="en-US" dirty="0" err="1" smtClean="0"/>
              <a:t>sesiune</a:t>
            </a:r>
            <a:r>
              <a:rPr lang="en-US" dirty="0" smtClean="0"/>
              <a:t>?</a:t>
            </a:r>
          </a:p>
          <a:p>
            <a:pPr>
              <a:buNone/>
            </a:pPr>
            <a:r>
              <a:rPr lang="en-US" dirty="0" smtClean="0"/>
              <a:t>- </a:t>
            </a:r>
            <a:r>
              <a:rPr lang="en-US" dirty="0" err="1" smtClean="0"/>
              <a:t>Poate</a:t>
            </a:r>
            <a:r>
              <a:rPr lang="en-US" dirty="0" smtClean="0"/>
              <a:t>…</a:t>
            </a:r>
          </a:p>
          <a:p>
            <a:pPr>
              <a:buFontTx/>
              <a:buChar char="-"/>
            </a:pPr>
            <a:endParaRPr lang="en-US" dirty="0"/>
          </a:p>
          <a:p>
            <a:pPr>
              <a:buFontTx/>
              <a:buChar char="-"/>
            </a:pPr>
            <a:endParaRPr lang="en-US" dirty="0" smtClean="0"/>
          </a:p>
          <a:p>
            <a:pPr>
              <a:buNone/>
            </a:pPr>
            <a:endParaRPr lang="en-US" dirty="0" smtClean="0"/>
          </a:p>
          <a:p>
            <a:pPr>
              <a:buNone/>
            </a:pPr>
            <a:endParaRPr lang="en-US" dirty="0"/>
          </a:p>
          <a:p>
            <a:pPr>
              <a:buNone/>
            </a:pPr>
            <a:endParaRPr lang="en-US" dirty="0" smtClean="0"/>
          </a:p>
          <a:p>
            <a:endParaRPr lang="en-US" dirty="0"/>
          </a:p>
        </p:txBody>
      </p:sp>
    </p:spTree>
    <p:extLst>
      <p:ext uri="{BB962C8B-B14F-4D97-AF65-F5344CB8AC3E}">
        <p14:creationId xmlns:p14="http://schemas.microsoft.com/office/powerpoint/2010/main" val="1229343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Vaguitate</a:t>
            </a:r>
            <a:endParaRPr lang="en-US" dirty="0"/>
          </a:p>
        </p:txBody>
      </p:sp>
      <p:sp>
        <p:nvSpPr>
          <p:cNvPr id="4" name="Content Placeholder 2"/>
          <p:cNvSpPr txBox="1">
            <a:spLocks noGrp="1"/>
          </p:cNvSpPr>
          <p:nvPr>
            <p:ph idx="1"/>
          </p:nvPr>
        </p:nvSpPr>
        <p:spPr>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Cazul</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horoscopului</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lvl="0">
              <a:buNone/>
            </a:pPr>
            <a:r>
              <a:rPr lang="en-US" sz="3200" dirty="0" smtClean="0"/>
              <a:t>“</a:t>
            </a:r>
            <a:r>
              <a:rPr lang="ro-RO" dirty="0"/>
              <a:t>Î</a:t>
            </a:r>
            <a:r>
              <a:rPr lang="it-IT" sz="3200" dirty="0" smtClean="0"/>
              <a:t>n </a:t>
            </a:r>
            <a:r>
              <a:rPr lang="it-IT" sz="3200" dirty="0"/>
              <a:t>prima parte a zilei, o </a:t>
            </a:r>
            <a:r>
              <a:rPr lang="ro-RO" dirty="0"/>
              <a:t>î</a:t>
            </a:r>
            <a:r>
              <a:rPr lang="it-IT" sz="3200" dirty="0" smtClean="0"/>
              <a:t>ncurc</a:t>
            </a:r>
            <a:r>
              <a:rPr lang="ro-RO" dirty="0"/>
              <a:t>ă</a:t>
            </a:r>
            <a:r>
              <a:rPr lang="it-IT" sz="3200" dirty="0" smtClean="0"/>
              <a:t>tur</a:t>
            </a:r>
            <a:r>
              <a:rPr lang="ro-RO" sz="3200" dirty="0" smtClean="0"/>
              <a:t>ă</a:t>
            </a:r>
            <a:r>
              <a:rPr lang="it-IT" sz="3200" dirty="0" smtClean="0"/>
              <a:t> financiar</a:t>
            </a:r>
            <a:r>
              <a:rPr lang="ro-RO" sz="3200" dirty="0" smtClean="0"/>
              <a:t>ă</a:t>
            </a:r>
            <a:r>
              <a:rPr lang="it-IT" sz="3200" dirty="0" smtClean="0"/>
              <a:t> </a:t>
            </a:r>
            <a:r>
              <a:rPr lang="it-IT" sz="3200" b="1" dirty="0" smtClean="0"/>
              <a:t>[?]</a:t>
            </a:r>
            <a:r>
              <a:rPr lang="it-IT" sz="3200" dirty="0" smtClean="0"/>
              <a:t> </a:t>
            </a:r>
            <a:r>
              <a:rPr lang="it-IT" sz="3200" dirty="0"/>
              <a:t>v-ar putea determina sa </a:t>
            </a:r>
            <a:r>
              <a:rPr lang="it-IT" sz="3200" dirty="0" smtClean="0"/>
              <a:t>am</a:t>
            </a:r>
            <a:r>
              <a:rPr lang="ro-RO" sz="3200" dirty="0" smtClean="0"/>
              <a:t>â</a:t>
            </a:r>
            <a:r>
              <a:rPr lang="it-IT" sz="3200" dirty="0" smtClean="0"/>
              <a:t>na</a:t>
            </a:r>
            <a:r>
              <a:rPr lang="ro-RO" sz="3200" dirty="0" smtClean="0"/>
              <a:t>ț</a:t>
            </a:r>
            <a:r>
              <a:rPr lang="it-IT" sz="3200" dirty="0" smtClean="0"/>
              <a:t>i </a:t>
            </a:r>
            <a:r>
              <a:rPr lang="it-IT" sz="3200" dirty="0"/>
              <a:t>o </a:t>
            </a:r>
            <a:r>
              <a:rPr lang="it-IT" sz="3200" dirty="0" smtClean="0"/>
              <a:t>c</a:t>
            </a:r>
            <a:r>
              <a:rPr lang="ro-RO" sz="3200" dirty="0" smtClean="0"/>
              <a:t>ă</a:t>
            </a:r>
            <a:r>
              <a:rPr lang="it-IT" sz="3200" dirty="0" smtClean="0"/>
              <a:t>l</a:t>
            </a:r>
            <a:r>
              <a:rPr lang="ro-RO" sz="3200" dirty="0" smtClean="0"/>
              <a:t>ă</a:t>
            </a:r>
            <a:r>
              <a:rPr lang="it-IT" sz="3200" dirty="0" smtClean="0"/>
              <a:t>torie </a:t>
            </a:r>
            <a:r>
              <a:rPr lang="ro-RO" dirty="0"/>
              <a:t>î</a:t>
            </a:r>
            <a:r>
              <a:rPr lang="it-IT" sz="3200" dirty="0" smtClean="0"/>
              <a:t>n </a:t>
            </a:r>
            <a:r>
              <a:rPr lang="it-IT" sz="3200" dirty="0"/>
              <a:t>interes </a:t>
            </a:r>
            <a:r>
              <a:rPr lang="it-IT" sz="3200" dirty="0" smtClean="0"/>
              <a:t>personal </a:t>
            </a:r>
            <a:r>
              <a:rPr lang="it-IT" b="1" dirty="0"/>
              <a:t>[?]</a:t>
            </a:r>
            <a:r>
              <a:rPr lang="it-IT" sz="3200" dirty="0" smtClean="0"/>
              <a:t>, </a:t>
            </a:r>
            <a:r>
              <a:rPr lang="it-IT" sz="3200" dirty="0"/>
              <a:t>ceea ce ar putea conduce la </a:t>
            </a:r>
            <a:r>
              <a:rPr lang="it-IT" sz="3200" dirty="0" smtClean="0"/>
              <a:t>tensionarea </a:t>
            </a:r>
            <a:r>
              <a:rPr lang="it-IT" b="1" dirty="0"/>
              <a:t>[?]</a:t>
            </a:r>
            <a:r>
              <a:rPr lang="it-IT" sz="3200" dirty="0" smtClean="0"/>
              <a:t> rela</a:t>
            </a:r>
            <a:r>
              <a:rPr lang="ro-RO" sz="3200" dirty="0" smtClean="0"/>
              <a:t>ț</a:t>
            </a:r>
            <a:r>
              <a:rPr lang="it-IT" sz="3200" dirty="0" smtClean="0"/>
              <a:t>iei </a:t>
            </a:r>
            <a:r>
              <a:rPr lang="it-IT" sz="3200" dirty="0"/>
              <a:t>cu partenerul de </a:t>
            </a:r>
            <a:r>
              <a:rPr lang="it-IT" sz="3200" dirty="0" smtClean="0"/>
              <a:t>via</a:t>
            </a:r>
            <a:r>
              <a:rPr lang="ro-RO" sz="3200" dirty="0" smtClean="0"/>
              <a:t>ță</a:t>
            </a:r>
            <a:r>
              <a:rPr lang="it-IT" sz="3200" dirty="0" smtClean="0"/>
              <a:t> </a:t>
            </a:r>
            <a:r>
              <a:rPr lang="it-IT" b="1" dirty="0"/>
              <a:t>[?]</a:t>
            </a:r>
            <a:r>
              <a:rPr lang="it-IT" sz="3200" dirty="0" smtClean="0"/>
              <a:t>.</a:t>
            </a:r>
            <a:r>
              <a:rPr lang="it-IT" sz="3200" dirty="0"/>
              <a:t> </a:t>
            </a:r>
            <a:r>
              <a:rPr lang="it-IT" sz="3200" dirty="0" smtClean="0"/>
              <a:t/>
            </a:r>
            <a:br>
              <a:rPr lang="it-IT" sz="3200" dirty="0" smtClean="0"/>
            </a:br>
            <a:endParaRPr lang="it-IT" sz="3200" dirty="0" smtClean="0"/>
          </a:p>
          <a:p>
            <a:pPr lvl="0">
              <a:buNone/>
            </a:pPr>
            <a:r>
              <a:rPr lang="it-IT" sz="3200" dirty="0" smtClean="0"/>
              <a:t>Este </a:t>
            </a:r>
            <a:r>
              <a:rPr lang="it-IT" sz="3200" dirty="0"/>
              <a:t>posibil ca un membru mai </a:t>
            </a:r>
            <a:r>
              <a:rPr lang="it-IT" sz="3200" dirty="0" smtClean="0"/>
              <a:t>t</a:t>
            </a:r>
            <a:r>
              <a:rPr lang="ro-RO" sz="3200" dirty="0" smtClean="0"/>
              <a:t>â</a:t>
            </a:r>
            <a:r>
              <a:rPr lang="it-IT" sz="3200" dirty="0" smtClean="0"/>
              <a:t>nar </a:t>
            </a:r>
            <a:r>
              <a:rPr lang="it-IT" b="1" dirty="0"/>
              <a:t>[?]</a:t>
            </a:r>
            <a:r>
              <a:rPr lang="it-IT" sz="3200" dirty="0" smtClean="0"/>
              <a:t> </a:t>
            </a:r>
            <a:r>
              <a:rPr lang="it-IT" sz="3200" dirty="0"/>
              <a:t>al familiei </a:t>
            </a:r>
            <a:r>
              <a:rPr lang="it-IT" sz="3200" dirty="0" smtClean="0"/>
              <a:t>s</a:t>
            </a:r>
            <a:r>
              <a:rPr lang="ro-RO" sz="3200" dirty="0" smtClean="0"/>
              <a:t>ă</a:t>
            </a:r>
            <a:r>
              <a:rPr lang="it-IT" sz="3200" dirty="0" smtClean="0"/>
              <a:t> </a:t>
            </a:r>
            <a:r>
              <a:rPr lang="it-IT" sz="3200" dirty="0"/>
              <a:t>se confrunte cu probleme </a:t>
            </a:r>
            <a:r>
              <a:rPr lang="it-IT" sz="3200" dirty="0" smtClean="0"/>
              <a:t>minore </a:t>
            </a:r>
            <a:r>
              <a:rPr lang="it-IT" b="1" dirty="0"/>
              <a:t>[?]</a:t>
            </a:r>
            <a:r>
              <a:rPr lang="it-IT" sz="3200" dirty="0" smtClean="0"/>
              <a:t> </a:t>
            </a:r>
            <a:r>
              <a:rPr lang="it-IT" sz="3200" dirty="0"/>
              <a:t>de </a:t>
            </a:r>
            <a:r>
              <a:rPr lang="it-IT" sz="3200" dirty="0" smtClean="0"/>
              <a:t>s</a:t>
            </a:r>
            <a:r>
              <a:rPr lang="ro-RO" sz="3200" dirty="0" smtClean="0"/>
              <a:t>ă</a:t>
            </a:r>
            <a:r>
              <a:rPr lang="it-IT" sz="3200" dirty="0" smtClean="0"/>
              <a:t>n</a:t>
            </a:r>
            <a:r>
              <a:rPr lang="ro-RO" sz="3200" dirty="0" smtClean="0"/>
              <a:t>ă</a:t>
            </a:r>
            <a:r>
              <a:rPr lang="it-IT" sz="3200" dirty="0" smtClean="0"/>
              <a:t>tate</a:t>
            </a:r>
            <a:r>
              <a:rPr lang="it-IT" sz="3200" dirty="0"/>
              <a:t>. Este recomandabil </a:t>
            </a:r>
            <a:r>
              <a:rPr lang="it-IT" sz="3200" dirty="0" smtClean="0"/>
              <a:t>s</a:t>
            </a:r>
            <a:r>
              <a:rPr lang="ro-RO" sz="3200" dirty="0" smtClean="0"/>
              <a:t>ă</a:t>
            </a:r>
            <a:r>
              <a:rPr lang="it-IT" sz="3200" dirty="0" smtClean="0"/>
              <a:t> lua</a:t>
            </a:r>
            <a:r>
              <a:rPr lang="ro-RO" sz="3200" dirty="0" smtClean="0"/>
              <a:t>ț</a:t>
            </a:r>
            <a:r>
              <a:rPr lang="it-IT" sz="3200" dirty="0" smtClean="0"/>
              <a:t>i m</a:t>
            </a:r>
            <a:r>
              <a:rPr lang="ro-RO" sz="3200" dirty="0" smtClean="0"/>
              <a:t>ă</a:t>
            </a:r>
            <a:r>
              <a:rPr lang="it-IT" sz="3200" dirty="0" smtClean="0"/>
              <a:t>surile </a:t>
            </a:r>
            <a:r>
              <a:rPr lang="it-IT" sz="3200" dirty="0"/>
              <a:t>care se cuvin, dar nu se </a:t>
            </a:r>
            <a:r>
              <a:rPr lang="ro-RO" sz="3200" dirty="0" smtClean="0"/>
              <a:t>î</a:t>
            </a:r>
            <a:r>
              <a:rPr lang="it-IT" sz="3200" dirty="0" smtClean="0"/>
              <a:t>ntrev</a:t>
            </a:r>
            <a:r>
              <a:rPr lang="ro-RO" sz="3200" dirty="0" smtClean="0"/>
              <a:t>ă</a:t>
            </a:r>
            <a:r>
              <a:rPr lang="it-IT" sz="3200" dirty="0" smtClean="0"/>
              <a:t>d </a:t>
            </a:r>
            <a:r>
              <a:rPr lang="it-IT" sz="3200" dirty="0"/>
              <a:t>motive </a:t>
            </a:r>
            <a:r>
              <a:rPr lang="it-IT" sz="3200" dirty="0" smtClean="0"/>
              <a:t>serioase </a:t>
            </a:r>
            <a:r>
              <a:rPr lang="it-IT" b="1" dirty="0"/>
              <a:t>[?]</a:t>
            </a:r>
            <a:r>
              <a:rPr lang="it-IT" sz="3200" dirty="0" smtClean="0"/>
              <a:t> </a:t>
            </a:r>
            <a:r>
              <a:rPr lang="it-IT" sz="3200" dirty="0"/>
              <a:t>de </a:t>
            </a:r>
            <a:r>
              <a:rPr lang="ro-RO" sz="3200" dirty="0" smtClean="0"/>
              <a:t>î</a:t>
            </a:r>
            <a:r>
              <a:rPr lang="it-IT" sz="3200" dirty="0" smtClean="0"/>
              <a:t>ngrijorare</a:t>
            </a:r>
            <a:r>
              <a:rPr lang="it-IT" sz="3200" dirty="0"/>
              <a:t>.</a:t>
            </a:r>
            <a:r>
              <a:rPr lang="it-IT" sz="3200" dirty="0" smtClean="0"/>
              <a:t/>
            </a:r>
            <a:br>
              <a:rPr lang="it-IT" sz="3200" dirty="0" smtClean="0"/>
            </a:br>
            <a:endParaRPr lang="it-IT" sz="3200" dirty="0" smtClean="0"/>
          </a:p>
          <a:p>
            <a:pPr lvl="0">
              <a:buNone/>
            </a:pPr>
            <a:r>
              <a:rPr lang="it-IT" sz="3200" dirty="0" smtClean="0"/>
              <a:t>V</a:t>
            </a:r>
            <a:r>
              <a:rPr lang="ro-RO" sz="3200" dirty="0" smtClean="0"/>
              <a:t>ă</a:t>
            </a:r>
            <a:r>
              <a:rPr lang="it-IT" sz="3200" dirty="0" smtClean="0"/>
              <a:t> sf</a:t>
            </a:r>
            <a:r>
              <a:rPr lang="ro-RO" dirty="0"/>
              <a:t>ă</a:t>
            </a:r>
            <a:r>
              <a:rPr lang="it-IT" sz="3200" dirty="0" smtClean="0"/>
              <a:t>tuim s</a:t>
            </a:r>
            <a:r>
              <a:rPr lang="ro-RO" sz="3200" dirty="0" smtClean="0"/>
              <a:t>ă</a:t>
            </a:r>
            <a:r>
              <a:rPr lang="it-IT" sz="3200" dirty="0" smtClean="0"/>
              <a:t> evita</a:t>
            </a:r>
            <a:r>
              <a:rPr lang="ro-RO" sz="3200" dirty="0" smtClean="0"/>
              <a:t>ț</a:t>
            </a:r>
            <a:r>
              <a:rPr lang="it-IT" sz="3200" dirty="0" smtClean="0"/>
              <a:t>i exager</a:t>
            </a:r>
            <a:r>
              <a:rPr lang="ro-RO" sz="3200" dirty="0" smtClean="0"/>
              <a:t>ă</a:t>
            </a:r>
            <a:r>
              <a:rPr lang="it-IT" sz="3200" dirty="0" smtClean="0"/>
              <a:t>rile </a:t>
            </a:r>
            <a:r>
              <a:rPr lang="it-IT" b="1" dirty="0"/>
              <a:t>[?] </a:t>
            </a:r>
            <a:r>
              <a:rPr lang="ro-RO" dirty="0"/>
              <a:t>ș</a:t>
            </a:r>
            <a:r>
              <a:rPr lang="it-IT" sz="3200" dirty="0" smtClean="0"/>
              <a:t>i s</a:t>
            </a:r>
            <a:r>
              <a:rPr lang="ro-RO" sz="3200" dirty="0" smtClean="0"/>
              <a:t>ă</a:t>
            </a:r>
            <a:r>
              <a:rPr lang="it-IT" sz="3200" dirty="0" smtClean="0"/>
              <a:t> v</a:t>
            </a:r>
            <a:r>
              <a:rPr lang="ro-RO" sz="3200" dirty="0" smtClean="0"/>
              <a:t>ă</a:t>
            </a:r>
            <a:r>
              <a:rPr lang="it-IT" sz="3200" dirty="0" smtClean="0"/>
              <a:t> p</a:t>
            </a:r>
            <a:r>
              <a:rPr lang="ro-RO" sz="3200" dirty="0" smtClean="0"/>
              <a:t>ă</a:t>
            </a:r>
            <a:r>
              <a:rPr lang="it-IT" sz="3200" dirty="0" smtClean="0"/>
              <a:t>stra</a:t>
            </a:r>
            <a:r>
              <a:rPr lang="ro-RO" sz="3200" dirty="0" smtClean="0"/>
              <a:t>ț</a:t>
            </a:r>
            <a:r>
              <a:rPr lang="it-IT" sz="3200" dirty="0" smtClean="0"/>
              <a:t>i </a:t>
            </a:r>
            <a:r>
              <a:rPr lang="it-IT" sz="3200" dirty="0"/>
              <a:t>calmul</a:t>
            </a:r>
            <a:r>
              <a:rPr lang="it-IT" sz="3200" dirty="0" smtClean="0"/>
              <a:t>.”</a:t>
            </a:r>
          </a:p>
          <a:p>
            <a:pPr marL="342900" lvl="0" indent="-342900">
              <a:spcBef>
                <a:spcPct val="20000"/>
              </a:spcBef>
              <a:buNone/>
            </a:pPr>
            <a:endParaRPr lang="it-IT" sz="3200" dirty="0" smtClean="0"/>
          </a:p>
          <a:p>
            <a:pPr marL="342900" lvl="0" indent="-342900">
              <a:spcBef>
                <a:spcPct val="20000"/>
              </a:spcBef>
              <a:buNone/>
            </a:pPr>
            <a:r>
              <a:rPr lang="it-IT" sz="3200" dirty="0" smtClean="0"/>
              <a:t>(</a:t>
            </a:r>
            <a:r>
              <a:rPr lang="it-IT" sz="3200" dirty="0"/>
              <a:t>http://</a:t>
            </a:r>
            <a:r>
              <a:rPr lang="it-IT" sz="3200" dirty="0" smtClean="0"/>
              <a:t>www.eastrolog.ro/horoscop-zilnic/horoscop-berbec.php)</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19164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Capcane lingvistice - Vaguitate</a:t>
            </a:r>
            <a:endParaRPr lang="en-US" dirty="0"/>
          </a:p>
        </p:txBody>
      </p:sp>
      <p:sp>
        <p:nvSpPr>
          <p:cNvPr id="3" name="Content Placeholder 2"/>
          <p:cNvSpPr>
            <a:spLocks noGrp="1"/>
          </p:cNvSpPr>
          <p:nvPr>
            <p:ph idx="1"/>
          </p:nvPr>
        </p:nvSpPr>
        <p:spPr/>
        <p:txBody>
          <a:bodyPr/>
          <a:lstStyle/>
          <a:p>
            <a:r>
              <a:rPr lang="ro-RO" dirty="0" smtClean="0"/>
              <a:t>Paradoxul soritului (sorites paradox): grămada.</a:t>
            </a:r>
          </a:p>
          <a:p>
            <a:endParaRPr lang="ro-RO" dirty="0" smtClean="0"/>
          </a:p>
          <a:p>
            <a:r>
              <a:rPr lang="ro-RO" dirty="0" smtClean="0"/>
              <a:t>Ce este un paradox?</a:t>
            </a:r>
          </a:p>
          <a:p>
            <a:r>
              <a:rPr lang="ro-RO" dirty="0" smtClean="0"/>
              <a:t>Mai puteți da alte exemple?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Capcane lingvistice - Obscuritatea</a:t>
            </a:r>
            <a:endParaRPr lang="en-US" dirty="0"/>
          </a:p>
        </p:txBody>
      </p:sp>
      <p:sp>
        <p:nvSpPr>
          <p:cNvPr id="3" name="Content Placeholder 2"/>
          <p:cNvSpPr>
            <a:spLocks noGrp="1"/>
          </p:cNvSpPr>
          <p:nvPr>
            <p:ph idx="1"/>
          </p:nvPr>
        </p:nvSpPr>
        <p:spPr/>
        <p:txBody>
          <a:bodyPr/>
          <a:lstStyle/>
          <a:p>
            <a:r>
              <a:rPr lang="ro-RO" dirty="0" smtClean="0"/>
              <a:t>Obscuritatea apare când o expresie nu are nici măcar un nucleu clar al sensului.</a:t>
            </a:r>
          </a:p>
          <a:p>
            <a:pPr>
              <a:buNone/>
            </a:pPr>
            <a:endParaRPr lang="ro-RO" dirty="0" smtClean="0"/>
          </a:p>
          <a:p>
            <a:pPr>
              <a:buNone/>
            </a:pPr>
            <a:r>
              <a:rPr lang="ro-RO" dirty="0" smtClean="0"/>
              <a:t>Totul contează.</a:t>
            </a:r>
          </a:p>
          <a:p>
            <a:pPr>
              <a:buNone/>
            </a:pPr>
            <a:endParaRPr lang="ro-RO"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Capcane</a:t>
            </a:r>
            <a:r>
              <a:rPr lang="en-US" dirty="0" smtClean="0"/>
              <a:t> </a:t>
            </a:r>
            <a:r>
              <a:rPr lang="en-US" dirty="0" err="1" smtClean="0"/>
              <a:t>lingvistice</a:t>
            </a:r>
            <a:r>
              <a:rPr lang="en-US" dirty="0" smtClean="0"/>
              <a:t> – </a:t>
            </a:r>
            <a:r>
              <a:rPr lang="ro-RO" dirty="0"/>
              <a:t>Î</a:t>
            </a:r>
            <a:r>
              <a:rPr lang="en-US" dirty="0" smtClean="0"/>
              <a:t>n</a:t>
            </a:r>
            <a:r>
              <a:rPr lang="ro-RO" dirty="0" smtClean="0"/>
              <a:t>ț</a:t>
            </a:r>
            <a:r>
              <a:rPr lang="en-US" dirty="0" err="1" smtClean="0"/>
              <a:t>elesuri</a:t>
            </a:r>
            <a:r>
              <a:rPr lang="en-US" dirty="0" smtClean="0"/>
              <a:t> incomplete</a:t>
            </a:r>
            <a:endParaRPr lang="en-US" dirty="0"/>
          </a:p>
        </p:txBody>
      </p:sp>
      <p:sp>
        <p:nvSpPr>
          <p:cNvPr id="3" name="Content Placeholder 2"/>
          <p:cNvSpPr>
            <a:spLocks noGrp="1"/>
          </p:cNvSpPr>
          <p:nvPr>
            <p:ph idx="1"/>
          </p:nvPr>
        </p:nvSpPr>
        <p:spPr>
          <a:xfrm>
            <a:off x="228600" y="1600200"/>
            <a:ext cx="8686800" cy="4953000"/>
          </a:xfrm>
        </p:spPr>
        <p:txBody>
          <a:bodyPr>
            <a:normAutofit fontScale="40000" lnSpcReduction="20000"/>
          </a:bodyPr>
          <a:lstStyle/>
          <a:p>
            <a:pPr algn="just">
              <a:buNone/>
            </a:pPr>
            <a:r>
              <a:rPr lang="ro-RO" sz="4800" dirty="0" smtClean="0"/>
              <a:t>O expresie incompletă nu are un domeniu specificat.</a:t>
            </a:r>
          </a:p>
          <a:p>
            <a:pPr algn="just">
              <a:buNone/>
            </a:pPr>
            <a:endParaRPr lang="ro-RO" sz="4800" dirty="0" smtClean="0"/>
          </a:p>
          <a:p>
            <a:pPr algn="just">
              <a:buNone/>
            </a:pPr>
            <a:r>
              <a:rPr lang="ro-RO" sz="4800" dirty="0" smtClean="0"/>
              <a:t>Î</a:t>
            </a:r>
            <a:r>
              <a:rPr lang="en-US" sz="4800" dirty="0" err="1" smtClean="0"/>
              <a:t>ntrebare</a:t>
            </a:r>
            <a:r>
              <a:rPr lang="en-US" sz="4800" dirty="0" smtClean="0"/>
              <a:t> </a:t>
            </a:r>
            <a:r>
              <a:rPr lang="en-US" sz="4800" dirty="0" err="1" smtClean="0"/>
              <a:t>dintr</a:t>
            </a:r>
            <a:r>
              <a:rPr lang="en-US" sz="4800" dirty="0" smtClean="0"/>
              <a:t>-un test de </a:t>
            </a:r>
            <a:r>
              <a:rPr lang="en-US" sz="4800" dirty="0" err="1" smtClean="0"/>
              <a:t>inteligen</a:t>
            </a:r>
            <a:r>
              <a:rPr lang="ro-RO" sz="4800" dirty="0" smtClean="0"/>
              <a:t>ță</a:t>
            </a:r>
            <a:r>
              <a:rPr lang="en-US" sz="4800" dirty="0" smtClean="0"/>
              <a:t>:</a:t>
            </a:r>
          </a:p>
          <a:p>
            <a:pPr algn="just">
              <a:buNone/>
            </a:pPr>
            <a:r>
              <a:rPr lang="en-US" sz="4800" dirty="0" smtClean="0"/>
              <a:t>“Care </a:t>
            </a:r>
            <a:r>
              <a:rPr lang="en-US" sz="4800" dirty="0" err="1" smtClean="0"/>
              <a:t>dintre</a:t>
            </a:r>
            <a:r>
              <a:rPr lang="en-US" sz="4800" dirty="0" smtClean="0"/>
              <a:t> </a:t>
            </a:r>
            <a:r>
              <a:rPr lang="en-US" sz="4800" dirty="0" err="1" smtClean="0"/>
              <a:t>urmatoarele</a:t>
            </a:r>
            <a:r>
              <a:rPr lang="en-US" sz="4800" dirty="0" smtClean="0"/>
              <a:t> </a:t>
            </a:r>
            <a:r>
              <a:rPr lang="en-US" sz="4800" dirty="0" err="1" smtClean="0"/>
              <a:t>animale</a:t>
            </a:r>
            <a:r>
              <a:rPr lang="en-US" sz="4800" dirty="0" smtClean="0"/>
              <a:t> nu </a:t>
            </a:r>
            <a:r>
              <a:rPr lang="en-US" sz="4800" dirty="0" err="1" smtClean="0"/>
              <a:t>ar</a:t>
            </a:r>
            <a:r>
              <a:rPr lang="en-US" sz="4800" dirty="0" smtClean="0"/>
              <a:t> </a:t>
            </a:r>
            <a:r>
              <a:rPr lang="en-US" sz="4800" dirty="0" err="1" smtClean="0"/>
              <a:t>trebui</a:t>
            </a:r>
            <a:r>
              <a:rPr lang="en-US" sz="4800" dirty="0" smtClean="0"/>
              <a:t> s</a:t>
            </a:r>
            <a:r>
              <a:rPr lang="ro-RO" sz="4800" dirty="0" smtClean="0"/>
              <a:t>ă</a:t>
            </a:r>
            <a:r>
              <a:rPr lang="en-US" sz="4800" dirty="0" smtClean="0"/>
              <a:t> se </a:t>
            </a:r>
            <a:r>
              <a:rPr lang="en-US" sz="4800" dirty="0" err="1" smtClean="0"/>
              <a:t>afle</a:t>
            </a:r>
            <a:r>
              <a:rPr lang="en-US" sz="4800" dirty="0" smtClean="0"/>
              <a:t> </a:t>
            </a:r>
            <a:r>
              <a:rPr lang="ro-RO" sz="4800" dirty="0" smtClean="0"/>
              <a:t>î</a:t>
            </a:r>
            <a:r>
              <a:rPr lang="en-US" sz="4800" dirty="0" smtClean="0"/>
              <a:t>n list</a:t>
            </a:r>
            <a:r>
              <a:rPr lang="ro-RO" sz="4800" dirty="0" smtClean="0"/>
              <a:t>ă</a:t>
            </a:r>
            <a:r>
              <a:rPr lang="en-US" sz="4800" dirty="0" smtClean="0"/>
              <a:t>: c</a:t>
            </a:r>
            <a:r>
              <a:rPr lang="ro-RO" sz="4800" dirty="0" err="1"/>
              <a:t>â</a:t>
            </a:r>
            <a:r>
              <a:rPr lang="en-US" sz="4800" dirty="0" err="1" smtClean="0"/>
              <a:t>ine</a:t>
            </a:r>
            <a:r>
              <a:rPr lang="en-US" sz="4800" dirty="0" smtClean="0"/>
              <a:t>, </a:t>
            </a:r>
            <a:r>
              <a:rPr lang="en-US" sz="4800" dirty="0" err="1" smtClean="0"/>
              <a:t>vulpe</a:t>
            </a:r>
            <a:r>
              <a:rPr lang="en-US" sz="4800" dirty="0" smtClean="0"/>
              <a:t>, </a:t>
            </a:r>
            <a:r>
              <a:rPr lang="en-US" sz="4800" dirty="0" err="1" smtClean="0"/>
              <a:t>pisic</a:t>
            </a:r>
            <a:r>
              <a:rPr lang="ro-RO" sz="4800" dirty="0" smtClean="0"/>
              <a:t>ă</a:t>
            </a:r>
            <a:r>
              <a:rPr lang="en-US" sz="4800" dirty="0" smtClean="0"/>
              <a:t>, g</a:t>
            </a:r>
            <a:r>
              <a:rPr lang="ro-RO" sz="4800" dirty="0" smtClean="0"/>
              <a:t>ă</a:t>
            </a:r>
            <a:r>
              <a:rPr lang="en-US" sz="4800" dirty="0" smtClean="0"/>
              <a:t>in</a:t>
            </a:r>
            <a:r>
              <a:rPr lang="ro-RO" sz="4800" dirty="0" smtClean="0"/>
              <a:t>ă</a:t>
            </a:r>
            <a:r>
              <a:rPr lang="en-US" sz="4800" dirty="0" smtClean="0"/>
              <a:t>?”</a:t>
            </a:r>
          </a:p>
          <a:p>
            <a:pPr algn="just">
              <a:buNone/>
            </a:pPr>
            <a:r>
              <a:rPr lang="en-US" sz="4800" dirty="0" err="1" smtClean="0"/>
              <a:t>Presupozi</a:t>
            </a:r>
            <a:r>
              <a:rPr lang="ro-RO" sz="4800" dirty="0" smtClean="0"/>
              <a:t>ț</a:t>
            </a:r>
            <a:r>
              <a:rPr lang="en-US" sz="4800" dirty="0" err="1" smtClean="0"/>
              <a:t>ie</a:t>
            </a:r>
            <a:r>
              <a:rPr lang="en-US" sz="4800" dirty="0" smtClean="0"/>
              <a:t>: </a:t>
            </a:r>
            <a:r>
              <a:rPr lang="en-US" sz="4800" dirty="0" err="1" smtClean="0"/>
              <a:t>doar</a:t>
            </a:r>
            <a:r>
              <a:rPr lang="en-US" sz="4800" dirty="0" smtClean="0"/>
              <a:t> 3 </a:t>
            </a:r>
            <a:r>
              <a:rPr lang="en-US" sz="4800" dirty="0" err="1" smtClean="0"/>
              <a:t>dintre</a:t>
            </a:r>
            <a:r>
              <a:rPr lang="en-US" sz="4800" dirty="0" smtClean="0"/>
              <a:t> </a:t>
            </a:r>
            <a:r>
              <a:rPr lang="en-US" sz="4800" dirty="0" err="1" smtClean="0"/>
              <a:t>cele</a:t>
            </a:r>
            <a:r>
              <a:rPr lang="en-US" sz="4800" dirty="0" smtClean="0"/>
              <a:t> 4 </a:t>
            </a:r>
            <a:r>
              <a:rPr lang="en-US" sz="4800" dirty="0" err="1" smtClean="0"/>
              <a:t>animale</a:t>
            </a:r>
            <a:r>
              <a:rPr lang="en-US" sz="4800" dirty="0" smtClean="0"/>
              <a:t> </a:t>
            </a:r>
            <a:r>
              <a:rPr lang="en-US" sz="4800" dirty="0" err="1" smtClean="0"/>
              <a:t>sunt</a:t>
            </a:r>
            <a:r>
              <a:rPr lang="en-US" sz="4800" dirty="0" smtClean="0"/>
              <a:t> </a:t>
            </a:r>
            <a:r>
              <a:rPr lang="en-US" sz="4800" dirty="0" err="1" smtClean="0"/>
              <a:t>asem</a:t>
            </a:r>
            <a:r>
              <a:rPr lang="ro-RO" sz="4800" dirty="0" smtClean="0"/>
              <a:t>ă</a:t>
            </a:r>
            <a:r>
              <a:rPr lang="en-US" sz="4800" dirty="0" smtClean="0"/>
              <a:t>n</a:t>
            </a:r>
            <a:r>
              <a:rPr lang="ro-RO" sz="4800" dirty="0" smtClean="0"/>
              <a:t>ă</a:t>
            </a:r>
            <a:r>
              <a:rPr lang="en-US" sz="4800" dirty="0" err="1" smtClean="0"/>
              <a:t>toare</a:t>
            </a:r>
            <a:r>
              <a:rPr lang="en-US" sz="4800" dirty="0" smtClean="0"/>
              <a:t>. </a:t>
            </a:r>
            <a:r>
              <a:rPr lang="ro-RO" sz="4800" dirty="0" smtClean="0"/>
              <a:t>Î</a:t>
            </a:r>
            <a:r>
              <a:rPr lang="en-US" sz="4800" dirty="0" smtClean="0"/>
              <a:t>n </a:t>
            </a:r>
            <a:r>
              <a:rPr lang="en-US" sz="4800" dirty="0" err="1" smtClean="0"/>
              <a:t>baza</a:t>
            </a:r>
            <a:r>
              <a:rPr lang="en-US" sz="4800" dirty="0" smtClean="0"/>
              <a:t> a </a:t>
            </a:r>
            <a:r>
              <a:rPr lang="en-US" sz="4800" dirty="0" err="1" smtClean="0"/>
              <a:t>ce</a:t>
            </a:r>
            <a:r>
              <a:rPr lang="en-US" sz="4800" dirty="0" smtClean="0"/>
              <a:t> </a:t>
            </a:r>
            <a:r>
              <a:rPr lang="en-US" sz="4800" dirty="0" err="1" smtClean="0"/>
              <a:t>anume</a:t>
            </a:r>
            <a:r>
              <a:rPr lang="en-US" sz="4800" dirty="0" smtClean="0"/>
              <a:t> pot fi </a:t>
            </a:r>
            <a:r>
              <a:rPr lang="en-US" sz="4800" dirty="0" err="1" smtClean="0"/>
              <a:t>asem</a:t>
            </a:r>
            <a:r>
              <a:rPr lang="ro-RO" sz="4800" dirty="0" smtClean="0"/>
              <a:t>ă</a:t>
            </a:r>
            <a:r>
              <a:rPr lang="en-US" sz="4800" dirty="0" smtClean="0"/>
              <a:t>n</a:t>
            </a:r>
            <a:r>
              <a:rPr lang="ro-RO" sz="4800" dirty="0" smtClean="0"/>
              <a:t>ă</a:t>
            </a:r>
            <a:r>
              <a:rPr lang="en-US" sz="4800" dirty="0" err="1" smtClean="0"/>
              <a:t>toare</a:t>
            </a:r>
            <a:r>
              <a:rPr lang="en-US" sz="4800" dirty="0" smtClean="0"/>
              <a:t>?!</a:t>
            </a:r>
            <a:endParaRPr lang="en-US" sz="4800" dirty="0"/>
          </a:p>
          <a:p>
            <a:pPr algn="just">
              <a:buNone/>
            </a:pPr>
            <a:r>
              <a:rPr lang="en-US" sz="4800" dirty="0" err="1" smtClean="0"/>
              <a:t>Termeni</a:t>
            </a:r>
            <a:r>
              <a:rPr lang="en-US" sz="4800" dirty="0" smtClean="0"/>
              <a:t> cu </a:t>
            </a:r>
            <a:r>
              <a:rPr lang="ro-RO" sz="4800" dirty="0" smtClean="0"/>
              <a:t>î</a:t>
            </a:r>
            <a:r>
              <a:rPr lang="en-US" sz="4800" dirty="0" smtClean="0"/>
              <a:t>n</a:t>
            </a:r>
            <a:r>
              <a:rPr lang="ro-RO" sz="4800" dirty="0" smtClean="0"/>
              <a:t>ț</a:t>
            </a:r>
            <a:r>
              <a:rPr lang="en-US" sz="4800" dirty="0" err="1" smtClean="0"/>
              <a:t>eles</a:t>
            </a:r>
            <a:r>
              <a:rPr lang="en-US" sz="4800" dirty="0" smtClean="0"/>
              <a:t> </a:t>
            </a:r>
            <a:r>
              <a:rPr lang="en-US" sz="4800" dirty="0" err="1" smtClean="0"/>
              <a:t>incomplet</a:t>
            </a:r>
            <a:r>
              <a:rPr lang="en-US" sz="4800" dirty="0" smtClean="0"/>
              <a:t>: </a:t>
            </a:r>
            <a:r>
              <a:rPr lang="en-US" sz="4800" i="1" dirty="0" smtClean="0"/>
              <a:t>similar</a:t>
            </a:r>
            <a:r>
              <a:rPr lang="en-US" sz="4800" dirty="0" smtClean="0"/>
              <a:t>, </a:t>
            </a:r>
            <a:r>
              <a:rPr lang="en-US" sz="4800" i="1" dirty="0" err="1" smtClean="0"/>
              <a:t>asem</a:t>
            </a:r>
            <a:r>
              <a:rPr lang="ro-RO" sz="4800" i="1" dirty="0" smtClean="0"/>
              <a:t>ă</a:t>
            </a:r>
            <a:r>
              <a:rPr lang="en-US" sz="4800" i="1" dirty="0" smtClean="0"/>
              <a:t>n</a:t>
            </a:r>
            <a:r>
              <a:rPr lang="ro-RO" sz="4800" i="1" dirty="0" smtClean="0"/>
              <a:t>ă</a:t>
            </a:r>
            <a:r>
              <a:rPr lang="en-US" sz="4800" i="1" dirty="0" smtClean="0"/>
              <a:t>tor</a:t>
            </a:r>
            <a:r>
              <a:rPr lang="en-US" sz="4800" dirty="0" smtClean="0"/>
              <a:t>, </a:t>
            </a:r>
            <a:r>
              <a:rPr lang="en-US" sz="4800" i="1" dirty="0" err="1" smtClean="0"/>
              <a:t>diferit</a:t>
            </a:r>
            <a:r>
              <a:rPr lang="en-US" sz="4800" dirty="0" smtClean="0"/>
              <a:t>, </a:t>
            </a:r>
            <a:r>
              <a:rPr lang="en-US" sz="4800" i="1" dirty="0" err="1" smtClean="0"/>
              <a:t>util</a:t>
            </a:r>
            <a:r>
              <a:rPr lang="en-US" sz="4800" dirty="0" smtClean="0"/>
              <a:t>, </a:t>
            </a:r>
            <a:r>
              <a:rPr lang="en-US" sz="4800" i="1" dirty="0" err="1" smtClean="0"/>
              <a:t>mai</a:t>
            </a:r>
            <a:r>
              <a:rPr lang="en-US" sz="4800" i="1" dirty="0" smtClean="0"/>
              <a:t> bun</a:t>
            </a:r>
            <a:r>
              <a:rPr lang="en-US" sz="4800" dirty="0" smtClean="0"/>
              <a:t>, </a:t>
            </a:r>
            <a:r>
              <a:rPr lang="en-US" sz="4800" i="1" dirty="0" smtClean="0"/>
              <a:t>important</a:t>
            </a:r>
            <a:r>
              <a:rPr lang="en-US" sz="4800" dirty="0" smtClean="0"/>
              <a:t>.</a:t>
            </a:r>
          </a:p>
          <a:p>
            <a:pPr algn="just">
              <a:buNone/>
            </a:pPr>
            <a:r>
              <a:rPr lang="en-US" sz="4800" dirty="0" smtClean="0"/>
              <a:t>Ace</a:t>
            </a:r>
            <a:r>
              <a:rPr lang="ro-RO" sz="4800" dirty="0" smtClean="0"/>
              <a:t>ș</a:t>
            </a:r>
            <a:r>
              <a:rPr lang="en-US" sz="4800" dirty="0" err="1" smtClean="0"/>
              <a:t>tia</a:t>
            </a:r>
            <a:r>
              <a:rPr lang="en-US" sz="4800" dirty="0" smtClean="0"/>
              <a:t> </a:t>
            </a:r>
            <a:r>
              <a:rPr lang="en-US" sz="4800" dirty="0" err="1" smtClean="0"/>
              <a:t>presupun</a:t>
            </a:r>
            <a:r>
              <a:rPr lang="en-US" sz="4800" dirty="0" smtClean="0"/>
              <a:t> </a:t>
            </a:r>
            <a:r>
              <a:rPr lang="en-US" sz="4800" dirty="0" err="1" smtClean="0"/>
              <a:t>existen</a:t>
            </a:r>
            <a:r>
              <a:rPr lang="ro-RO" sz="4800" dirty="0" smtClean="0"/>
              <a:t>ț</a:t>
            </a:r>
            <a:r>
              <a:rPr lang="en-US" sz="4800" dirty="0" smtClean="0"/>
              <a:t>a </a:t>
            </a:r>
            <a:r>
              <a:rPr lang="en-US" sz="4800" dirty="0" err="1" smtClean="0"/>
              <a:t>unui</a:t>
            </a:r>
            <a:r>
              <a:rPr lang="en-US" sz="4800" dirty="0" smtClean="0"/>
              <a:t> standard, a </a:t>
            </a:r>
            <a:r>
              <a:rPr lang="en-US" sz="4800" dirty="0" err="1" smtClean="0"/>
              <a:t>unei</a:t>
            </a:r>
            <a:r>
              <a:rPr lang="en-US" sz="4800" dirty="0" smtClean="0"/>
              <a:t> m</a:t>
            </a:r>
            <a:r>
              <a:rPr lang="ro-RO" sz="4800" dirty="0" smtClean="0"/>
              <a:t>ă</a:t>
            </a:r>
            <a:r>
              <a:rPr lang="en-US" sz="4800" dirty="0" err="1" smtClean="0"/>
              <a:t>suri</a:t>
            </a:r>
            <a:r>
              <a:rPr lang="en-US" sz="4800" dirty="0" smtClean="0"/>
              <a:t> </a:t>
            </a:r>
            <a:r>
              <a:rPr lang="ro-RO" sz="4800" dirty="0"/>
              <a:t>î</a:t>
            </a:r>
            <a:r>
              <a:rPr lang="en-US" sz="4800" dirty="0" smtClean="0"/>
              <a:t>n </a:t>
            </a:r>
            <a:r>
              <a:rPr lang="en-US" sz="4800" dirty="0" err="1" smtClean="0"/>
              <a:t>baza</a:t>
            </a:r>
            <a:r>
              <a:rPr lang="en-US" sz="4800" dirty="0" smtClean="0"/>
              <a:t> c</a:t>
            </a:r>
            <a:r>
              <a:rPr lang="ro-RO" sz="4800" dirty="0" smtClean="0"/>
              <a:t>ă</a:t>
            </a:r>
            <a:r>
              <a:rPr lang="en-US" sz="4800" dirty="0" err="1" smtClean="0"/>
              <a:t>reia</a:t>
            </a:r>
            <a:r>
              <a:rPr lang="en-US" sz="4800" dirty="0" smtClean="0"/>
              <a:t> se face </a:t>
            </a:r>
            <a:r>
              <a:rPr lang="en-US" sz="4800" dirty="0" err="1" smtClean="0"/>
              <a:t>compara</a:t>
            </a:r>
            <a:r>
              <a:rPr lang="ro-RO" sz="4800" dirty="0" smtClean="0"/>
              <a:t>ț</a:t>
            </a:r>
            <a:r>
              <a:rPr lang="en-US" sz="4800" dirty="0" err="1" smtClean="0"/>
              <a:t>ia.</a:t>
            </a:r>
            <a:r>
              <a:rPr lang="en-US" sz="4800" dirty="0" smtClean="0"/>
              <a:t> </a:t>
            </a:r>
            <a:r>
              <a:rPr lang="ro-RO" sz="4800" dirty="0" smtClean="0"/>
              <a:t>Î</a:t>
            </a:r>
            <a:r>
              <a:rPr lang="en-US" sz="4800" dirty="0" smtClean="0"/>
              <a:t>n </a:t>
            </a:r>
            <a:r>
              <a:rPr lang="en-US" sz="4800" dirty="0" err="1" smtClean="0"/>
              <a:t>absen</a:t>
            </a:r>
            <a:r>
              <a:rPr lang="ro-RO" sz="4800" dirty="0" smtClean="0"/>
              <a:t>ț</a:t>
            </a:r>
            <a:r>
              <a:rPr lang="en-US" sz="4800" dirty="0" smtClean="0"/>
              <a:t>a </a:t>
            </a:r>
            <a:r>
              <a:rPr lang="en-US" sz="4800" dirty="0" err="1" smtClean="0"/>
              <a:t>standardului</a:t>
            </a:r>
            <a:r>
              <a:rPr lang="en-US" sz="4800" dirty="0" smtClean="0"/>
              <a:t>, </a:t>
            </a:r>
            <a:r>
              <a:rPr lang="en-US" sz="4800" dirty="0" err="1" smtClean="0"/>
              <a:t>fraza</a:t>
            </a:r>
            <a:r>
              <a:rPr lang="en-US" sz="4800" dirty="0" smtClean="0"/>
              <a:t> nu are un </a:t>
            </a:r>
            <a:r>
              <a:rPr lang="ro-RO" sz="4800" dirty="0"/>
              <a:t>î</a:t>
            </a:r>
            <a:r>
              <a:rPr lang="en-US" sz="4800" dirty="0" smtClean="0"/>
              <a:t>n</a:t>
            </a:r>
            <a:r>
              <a:rPr lang="ro-RO" sz="4800" dirty="0" smtClean="0"/>
              <a:t>ț</a:t>
            </a:r>
            <a:r>
              <a:rPr lang="en-US" sz="4800" dirty="0" err="1" smtClean="0"/>
              <a:t>eles</a:t>
            </a:r>
            <a:r>
              <a:rPr lang="en-US" sz="4800" dirty="0" smtClean="0"/>
              <a:t> </a:t>
            </a:r>
            <a:r>
              <a:rPr lang="en-US" sz="4800" dirty="0" err="1" smtClean="0"/>
              <a:t>concret</a:t>
            </a:r>
            <a:r>
              <a:rPr lang="en-US" sz="4800" dirty="0" smtClean="0"/>
              <a:t>.</a:t>
            </a:r>
          </a:p>
          <a:p>
            <a:pPr algn="just">
              <a:buNone/>
            </a:pPr>
            <a:endParaRPr lang="en-US" sz="4800" dirty="0" smtClean="0"/>
          </a:p>
          <a:p>
            <a:pPr algn="just">
              <a:buNone/>
            </a:pPr>
            <a:r>
              <a:rPr lang="en-US" sz="4800" dirty="0" smtClean="0"/>
              <a:t>“</a:t>
            </a:r>
            <a:r>
              <a:rPr lang="en-US" sz="4800" dirty="0" err="1" smtClean="0"/>
              <a:t>Margarina</a:t>
            </a:r>
            <a:r>
              <a:rPr lang="en-US" sz="4800" dirty="0" smtClean="0"/>
              <a:t>/</a:t>
            </a:r>
            <a:r>
              <a:rPr lang="en-US" sz="4800" dirty="0" err="1" smtClean="0"/>
              <a:t>cerealele</a:t>
            </a:r>
            <a:r>
              <a:rPr lang="en-US" sz="4800" dirty="0" smtClean="0"/>
              <a:t> X </a:t>
            </a:r>
            <a:r>
              <a:rPr lang="en-US" sz="4800" dirty="0" err="1" smtClean="0"/>
              <a:t>sunt</a:t>
            </a:r>
            <a:r>
              <a:rPr lang="en-US" sz="4800" dirty="0" smtClean="0"/>
              <a:t> </a:t>
            </a:r>
            <a:r>
              <a:rPr lang="en-US" sz="4800" dirty="0" err="1" smtClean="0"/>
              <a:t>alternativa</a:t>
            </a:r>
            <a:r>
              <a:rPr lang="en-US" sz="4800" dirty="0" smtClean="0"/>
              <a:t> s</a:t>
            </a:r>
            <a:r>
              <a:rPr lang="ro-RO" sz="4800" dirty="0" smtClean="0"/>
              <a:t>ă</a:t>
            </a:r>
            <a:r>
              <a:rPr lang="en-US" sz="4800" dirty="0" smtClean="0"/>
              <a:t>n</a:t>
            </a:r>
            <a:r>
              <a:rPr lang="ro-RO" sz="4800" dirty="0" smtClean="0"/>
              <a:t>ă</a:t>
            </a:r>
            <a:r>
              <a:rPr lang="en-US" sz="4800" dirty="0" err="1" smtClean="0"/>
              <a:t>toasa</a:t>
            </a:r>
            <a:r>
              <a:rPr lang="en-US" sz="4800" dirty="0" smtClean="0"/>
              <a:t> </a:t>
            </a:r>
            <a:r>
              <a:rPr lang="en-US" sz="4800" dirty="0" err="1" smtClean="0"/>
              <a:t>pentru</a:t>
            </a:r>
            <a:r>
              <a:rPr lang="en-US" sz="4800" dirty="0" smtClean="0"/>
              <a:t> </a:t>
            </a:r>
            <a:r>
              <a:rPr lang="ro-RO" sz="4800" dirty="0" err="1"/>
              <a:t>î</a:t>
            </a:r>
            <a:r>
              <a:rPr lang="en-US" sz="4800" dirty="0" err="1" smtClean="0"/>
              <a:t>ntreaga</a:t>
            </a:r>
            <a:r>
              <a:rPr lang="en-US" sz="4800" dirty="0" smtClean="0"/>
              <a:t> </a:t>
            </a:r>
            <a:r>
              <a:rPr lang="en-US" sz="4800" dirty="0" err="1" smtClean="0"/>
              <a:t>familie</a:t>
            </a:r>
            <a:r>
              <a:rPr lang="en-US" sz="4800" dirty="0" smtClean="0"/>
              <a:t>!”</a:t>
            </a:r>
          </a:p>
          <a:p>
            <a:pPr algn="just">
              <a:buNone/>
            </a:pPr>
            <a:r>
              <a:rPr lang="en-US" sz="4800" dirty="0" smtClean="0"/>
              <a:t>“</a:t>
            </a:r>
            <a:r>
              <a:rPr lang="en-US" sz="4800" dirty="0" err="1" smtClean="0"/>
              <a:t>Cei</a:t>
            </a:r>
            <a:r>
              <a:rPr lang="en-US" sz="4800" dirty="0" smtClean="0"/>
              <a:t> </a:t>
            </a:r>
            <a:r>
              <a:rPr lang="en-US" sz="4800" dirty="0" err="1" smtClean="0"/>
              <a:t>ce</a:t>
            </a:r>
            <a:r>
              <a:rPr lang="en-US" sz="4800" dirty="0" smtClean="0"/>
              <a:t> </a:t>
            </a:r>
            <a:r>
              <a:rPr lang="en-US" sz="4800" dirty="0" err="1" smtClean="0"/>
              <a:t>folosesc</a:t>
            </a:r>
            <a:r>
              <a:rPr lang="en-US" sz="4800" dirty="0" smtClean="0"/>
              <a:t> Colgate au </a:t>
            </a:r>
            <a:r>
              <a:rPr lang="en-US" sz="4800" dirty="0" err="1" smtClean="0"/>
              <a:t>mai</a:t>
            </a:r>
            <a:r>
              <a:rPr lang="en-US" sz="4800" dirty="0" smtClean="0"/>
              <a:t> </a:t>
            </a:r>
            <a:r>
              <a:rPr lang="en-US" sz="4800" dirty="0" err="1" smtClean="0"/>
              <a:t>pu</a:t>
            </a:r>
            <a:r>
              <a:rPr lang="ro-RO" sz="4800" dirty="0" smtClean="0"/>
              <a:t>ț</a:t>
            </a:r>
            <a:r>
              <a:rPr lang="en-US" sz="4800" dirty="0" err="1" smtClean="0"/>
              <a:t>ine</a:t>
            </a:r>
            <a:r>
              <a:rPr lang="en-US" sz="4800" dirty="0" smtClean="0"/>
              <a:t> </a:t>
            </a:r>
            <a:r>
              <a:rPr lang="en-US" sz="4800" dirty="0" err="1" smtClean="0"/>
              <a:t>carii</a:t>
            </a:r>
            <a:r>
              <a:rPr lang="en-US" sz="4800" dirty="0" smtClean="0"/>
              <a:t>…”</a:t>
            </a:r>
          </a:p>
          <a:p>
            <a:pPr algn="just">
              <a:buNone/>
            </a:pPr>
            <a:r>
              <a:rPr lang="en-US" sz="4800" dirty="0" smtClean="0"/>
              <a:t>“Cu 15% </a:t>
            </a:r>
            <a:r>
              <a:rPr lang="en-US" sz="4800" dirty="0" err="1" smtClean="0"/>
              <a:t>mai</a:t>
            </a:r>
            <a:r>
              <a:rPr lang="en-US" sz="4800" dirty="0" smtClean="0"/>
              <a:t> </a:t>
            </a:r>
            <a:r>
              <a:rPr lang="en-US" sz="4800" dirty="0" err="1" smtClean="0"/>
              <a:t>mult</a:t>
            </a:r>
            <a:r>
              <a:rPr lang="ro-RO" sz="4800" dirty="0" smtClean="0"/>
              <a:t>e</a:t>
            </a:r>
            <a:r>
              <a:rPr lang="en-US" sz="4800" dirty="0" smtClean="0"/>
              <a:t> </a:t>
            </a:r>
            <a:r>
              <a:rPr lang="en-US" sz="4800" dirty="0" err="1" smtClean="0"/>
              <a:t>alune</a:t>
            </a:r>
            <a:r>
              <a:rPr lang="en-US" sz="4800" dirty="0" smtClean="0"/>
              <a:t>” (</a:t>
            </a:r>
            <a:r>
              <a:rPr lang="en-US" sz="4800" dirty="0" err="1" smtClean="0"/>
              <a:t>pe</a:t>
            </a:r>
            <a:r>
              <a:rPr lang="en-US" sz="4800" dirty="0" smtClean="0"/>
              <a:t> un </a:t>
            </a:r>
            <a:r>
              <a:rPr lang="en-US" sz="4800" dirty="0" err="1" smtClean="0"/>
              <a:t>ambalaj</a:t>
            </a:r>
            <a:r>
              <a:rPr lang="en-US" sz="4800" dirty="0" smtClean="0"/>
              <a:t> de </a:t>
            </a:r>
            <a:r>
              <a:rPr lang="en-US" sz="4800" dirty="0" err="1" smtClean="0"/>
              <a:t>ciocolat</a:t>
            </a:r>
            <a:r>
              <a:rPr lang="ro-RO" sz="4800" dirty="0" smtClean="0"/>
              <a:t>ă</a:t>
            </a:r>
            <a:r>
              <a:rPr lang="en-US" sz="4800" dirty="0" smtClean="0"/>
              <a:t>)</a:t>
            </a:r>
          </a:p>
          <a:p>
            <a:pPr algn="just">
              <a:buNone/>
            </a:pPr>
            <a:r>
              <a:rPr lang="en-US" sz="4800" dirty="0" smtClean="0"/>
              <a:t>“</a:t>
            </a:r>
            <a:r>
              <a:rPr lang="ro-RO" sz="4800" dirty="0" err="1"/>
              <a:t>Î</a:t>
            </a:r>
            <a:r>
              <a:rPr lang="en-US" sz="4800" dirty="0" err="1" smtClean="0"/>
              <a:t>ntr</a:t>
            </a:r>
            <a:r>
              <a:rPr lang="en-US" sz="4800" dirty="0" smtClean="0"/>
              <a:t>-un </a:t>
            </a:r>
            <a:r>
              <a:rPr lang="en-US" sz="4800" dirty="0" err="1" smtClean="0"/>
              <a:t>studiu</a:t>
            </a:r>
            <a:r>
              <a:rPr lang="en-US" sz="4800" dirty="0" smtClean="0"/>
              <a:t> recent, </a:t>
            </a:r>
            <a:r>
              <a:rPr lang="en-US" sz="4800" dirty="0" err="1" smtClean="0"/>
              <a:t>mai</a:t>
            </a:r>
            <a:r>
              <a:rPr lang="en-US" sz="4800" dirty="0" smtClean="0"/>
              <a:t> </a:t>
            </a:r>
            <a:r>
              <a:rPr lang="en-US" sz="4800" dirty="0" err="1" smtClean="0"/>
              <a:t>multe</a:t>
            </a:r>
            <a:r>
              <a:rPr lang="en-US" sz="4800" dirty="0" smtClean="0"/>
              <a:t> </a:t>
            </a:r>
            <a:r>
              <a:rPr lang="en-US" sz="4800" dirty="0" err="1" smtClean="0"/>
              <a:t>persoane</a:t>
            </a:r>
            <a:r>
              <a:rPr lang="en-US" sz="4800" dirty="0" smtClean="0"/>
              <a:t> au </a:t>
            </a:r>
            <a:r>
              <a:rPr lang="en-US" sz="4800" dirty="0" err="1" smtClean="0"/>
              <a:t>spus</a:t>
            </a:r>
            <a:r>
              <a:rPr lang="en-US" sz="4800" dirty="0" smtClean="0"/>
              <a:t> </a:t>
            </a:r>
            <a:r>
              <a:rPr lang="en-US" sz="4800" dirty="0" err="1" smtClean="0"/>
              <a:t>ca</a:t>
            </a:r>
            <a:r>
              <a:rPr lang="en-US" sz="4800" dirty="0" smtClean="0"/>
              <a:t> prefer</a:t>
            </a:r>
            <a:r>
              <a:rPr lang="ro-RO" sz="4800" dirty="0" smtClean="0"/>
              <a:t>ă</a:t>
            </a:r>
            <a:r>
              <a:rPr lang="en-US" sz="4800" dirty="0" smtClean="0"/>
              <a:t>…”</a:t>
            </a:r>
            <a:endParaRPr lang="ro-RO" sz="4800" dirty="0" smtClean="0"/>
          </a:p>
          <a:p>
            <a:pPr algn="just">
              <a:buNone/>
            </a:pPr>
            <a:endParaRPr lang="ro-RO" sz="4800" dirty="0" smtClean="0"/>
          </a:p>
          <a:p>
            <a:pPr algn="just">
              <a:buNone/>
            </a:pPr>
            <a:r>
              <a:rPr lang="ro-RO" sz="4800" b="1" dirty="0" smtClean="0">
                <a:solidFill>
                  <a:srgbClr val="FF0000"/>
                </a:solidFill>
                <a:effectLst>
                  <a:outerShdw blurRad="38100" dist="38100" dir="2700000" algn="tl">
                    <a:srgbClr val="000000">
                      <a:alpha val="43137"/>
                    </a:srgbClr>
                  </a:outerShdw>
                </a:effectLst>
              </a:rPr>
              <a:t>!</a:t>
            </a:r>
            <a:r>
              <a:rPr lang="ro-RO" sz="4800" dirty="0" smtClean="0"/>
              <a:t>Contextul unei discuții clarifică elementele lipsă de cele mai multe ori.</a:t>
            </a:r>
            <a:endParaRPr lang="en-US" sz="4800" dirty="0" smtClean="0"/>
          </a:p>
          <a:p>
            <a:pPr>
              <a:buNone/>
            </a:pPr>
            <a:endParaRPr lang="en-US" dirty="0" smtClean="0"/>
          </a:p>
        </p:txBody>
      </p:sp>
    </p:spTree>
    <p:extLst>
      <p:ext uri="{BB962C8B-B14F-4D97-AF65-F5344CB8AC3E}">
        <p14:creationId xmlns:p14="http://schemas.microsoft.com/office/powerpoint/2010/main" val="2589721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Distorsiunea</a:t>
            </a:r>
            <a:endParaRPr lang="en-US" dirty="0"/>
          </a:p>
        </p:txBody>
      </p:sp>
      <p:sp>
        <p:nvSpPr>
          <p:cNvPr id="3" name="Content Placeholder 2"/>
          <p:cNvSpPr>
            <a:spLocks noGrp="1"/>
          </p:cNvSpPr>
          <p:nvPr>
            <p:ph sz="quarter" idx="1"/>
          </p:nvPr>
        </p:nvSpPr>
        <p:spPr>
          <a:xfrm>
            <a:off x="228600" y="1447800"/>
            <a:ext cx="8915400" cy="5257800"/>
          </a:xfrm>
        </p:spPr>
        <p:txBody>
          <a:bodyPr>
            <a:normAutofit fontScale="70000" lnSpcReduction="20000"/>
          </a:bodyPr>
          <a:lstStyle/>
          <a:p>
            <a:r>
              <a:rPr lang="ro-RO" dirty="0" smtClean="0">
                <a:solidFill>
                  <a:srgbClr val="FF0000"/>
                </a:solidFill>
              </a:rPr>
              <a:t>Idiosincrasie</a:t>
            </a:r>
          </a:p>
          <a:p>
            <a:pPr>
              <a:buNone/>
            </a:pPr>
            <a:r>
              <a:rPr lang="ro-RO" dirty="0" smtClean="0"/>
              <a:t>Adevărul este o anaforă, un proenunț (prosentence).</a:t>
            </a:r>
          </a:p>
          <a:p>
            <a:pPr>
              <a:buNone/>
            </a:pPr>
            <a:endParaRPr lang="ro-RO" dirty="0" smtClean="0"/>
          </a:p>
          <a:p>
            <a:r>
              <a:rPr lang="ro-RO" dirty="0" smtClean="0">
                <a:solidFill>
                  <a:srgbClr val="FF0000"/>
                </a:solidFill>
              </a:rPr>
              <a:t>Introducerea conotațiilor emoționale</a:t>
            </a:r>
          </a:p>
          <a:p>
            <a:pPr marL="0" indent="0">
              <a:buNone/>
            </a:pPr>
            <a:r>
              <a:rPr lang="ro-RO" dirty="0" smtClean="0"/>
              <a:t>Greșeala este o oportunitate de a învăța ceva.</a:t>
            </a:r>
          </a:p>
          <a:p>
            <a:pPr marL="0" indent="0">
              <a:buNone/>
            </a:pPr>
            <a:endParaRPr lang="ro-RO" dirty="0" smtClean="0"/>
          </a:p>
          <a:p>
            <a:r>
              <a:rPr lang="ro-RO" dirty="0" smtClean="0">
                <a:solidFill>
                  <a:srgbClr val="FF0000"/>
                </a:solidFill>
              </a:rPr>
              <a:t>Schimbarea sensului unui cuvânt pe parcurs</a:t>
            </a:r>
          </a:p>
          <a:p>
            <a:pPr marL="0" indent="0">
              <a:buNone/>
            </a:pPr>
            <a:r>
              <a:rPr lang="ro-RO" dirty="0" smtClean="0"/>
              <a:t>X: Toți </a:t>
            </a:r>
            <a:r>
              <a:rPr lang="ro-RO" dirty="0" smtClean="0">
                <a:solidFill>
                  <a:srgbClr val="00B0F0"/>
                </a:solidFill>
              </a:rPr>
              <a:t>politicienii</a:t>
            </a:r>
            <a:r>
              <a:rPr lang="ro-RO" dirty="0" smtClean="0"/>
              <a:t> sunt corupți.</a:t>
            </a:r>
          </a:p>
          <a:p>
            <a:pPr marL="0" indent="0">
              <a:buNone/>
            </a:pPr>
            <a:r>
              <a:rPr lang="ro-RO" dirty="0" smtClean="0"/>
              <a:t>Y: Mandela e politician, dar nu e corupt.</a:t>
            </a:r>
          </a:p>
          <a:p>
            <a:pPr marL="0" indent="0">
              <a:buNone/>
            </a:pPr>
            <a:r>
              <a:rPr lang="ro-RO" dirty="0" smtClean="0"/>
              <a:t>X: Dacă nu e corupt, nu e un </a:t>
            </a:r>
            <a:r>
              <a:rPr lang="ro-RO" dirty="0" smtClean="0">
                <a:solidFill>
                  <a:srgbClr val="00B0F0"/>
                </a:solidFill>
              </a:rPr>
              <a:t>politician </a:t>
            </a:r>
            <a:r>
              <a:rPr lang="ro-RO" dirty="0" smtClean="0"/>
              <a:t>adevărat</a:t>
            </a:r>
          </a:p>
          <a:p>
            <a:pPr marL="0" indent="0">
              <a:buNone/>
            </a:pPr>
            <a:endParaRPr lang="ro-RO" dirty="0" smtClean="0"/>
          </a:p>
          <a:p>
            <a:r>
              <a:rPr lang="ro-RO" dirty="0" smtClean="0">
                <a:solidFill>
                  <a:srgbClr val="FF0000"/>
                </a:solidFill>
              </a:rPr>
              <a:t>Citarea în afara contextului</a:t>
            </a:r>
          </a:p>
          <a:p>
            <a:pPr marL="0" indent="0">
              <a:buNone/>
            </a:pPr>
            <a:endParaRPr lang="ro-RO" dirty="0" smtClean="0"/>
          </a:p>
          <a:p>
            <a:r>
              <a:rPr lang="ro-RO" dirty="0" smtClean="0">
                <a:solidFill>
                  <a:srgbClr val="FF0000"/>
                </a:solidFill>
              </a:rPr>
              <a:t>Greșirea categoriei</a:t>
            </a:r>
          </a:p>
          <a:p>
            <a:pPr marL="0" indent="0">
              <a:buNone/>
            </a:pPr>
            <a:r>
              <a:rPr lang="ro-RO" dirty="0" smtClean="0"/>
              <a:t>Informația vrea să fie liberă.</a:t>
            </a:r>
          </a:p>
          <a:p>
            <a:pPr marL="0" indent="0">
              <a:buNone/>
            </a:pPr>
            <a:endParaRPr lang="en-US" dirty="0"/>
          </a:p>
        </p:txBody>
      </p:sp>
    </p:spTree>
    <p:extLst>
      <p:ext uri="{BB962C8B-B14F-4D97-AF65-F5344CB8AC3E}">
        <p14:creationId xmlns:p14="http://schemas.microsoft.com/office/powerpoint/2010/main" val="2865525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Capcane</a:t>
            </a:r>
            <a:r>
              <a:rPr lang="en-US" dirty="0" smtClean="0"/>
              <a:t> </a:t>
            </a:r>
            <a:r>
              <a:rPr lang="en-US" dirty="0" err="1" smtClean="0"/>
              <a:t>lingvistice</a:t>
            </a:r>
            <a:r>
              <a:rPr lang="en-US" dirty="0" smtClean="0"/>
              <a:t> – </a:t>
            </a:r>
            <a:r>
              <a:rPr lang="en-US" dirty="0" err="1" smtClean="0"/>
              <a:t>distorsionarea</a:t>
            </a:r>
            <a:r>
              <a:rPr lang="en-US" dirty="0" smtClean="0"/>
              <a:t> </a:t>
            </a:r>
            <a:r>
              <a:rPr lang="ro-RO" dirty="0"/>
              <a:t>î</a:t>
            </a:r>
            <a:r>
              <a:rPr lang="en-US" dirty="0" smtClean="0"/>
              <a:t>n</a:t>
            </a:r>
            <a:r>
              <a:rPr lang="ro-RO" dirty="0" smtClean="0"/>
              <a:t>ț</a:t>
            </a:r>
            <a:r>
              <a:rPr lang="en-US" dirty="0" err="1" smtClean="0"/>
              <a:t>elesului</a:t>
            </a:r>
            <a:r>
              <a:rPr lang="en-US" dirty="0" smtClean="0"/>
              <a:t> (r</a:t>
            </a:r>
            <a:r>
              <a:rPr lang="ro-RO" dirty="0" smtClean="0"/>
              <a:t>ă</a:t>
            </a:r>
            <a:r>
              <a:rPr lang="en-US" dirty="0" err="1" smtClean="0"/>
              <a:t>st</a:t>
            </a:r>
            <a:r>
              <a:rPr lang="ro-RO" dirty="0" smtClean="0"/>
              <a:t>ă</a:t>
            </a:r>
            <a:r>
              <a:rPr lang="en-US" dirty="0" smtClean="0"/>
              <a:t>lm</a:t>
            </a:r>
            <a:r>
              <a:rPr lang="ro-RO" dirty="0" smtClean="0"/>
              <a:t>ă</a:t>
            </a:r>
            <a:r>
              <a:rPr lang="en-US" dirty="0" err="1" smtClean="0"/>
              <a:t>cirea</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Distorsionarea</a:t>
            </a:r>
            <a:r>
              <a:rPr lang="en-US" dirty="0" smtClean="0"/>
              <a:t> </a:t>
            </a:r>
            <a:r>
              <a:rPr lang="ro-RO" dirty="0"/>
              <a:t>î</a:t>
            </a:r>
            <a:r>
              <a:rPr lang="en-US" dirty="0" smtClean="0"/>
              <a:t>n</a:t>
            </a:r>
            <a:r>
              <a:rPr lang="ro-RO" dirty="0" smtClean="0"/>
              <a:t>ț</a:t>
            </a:r>
            <a:r>
              <a:rPr lang="en-US" dirty="0" err="1" smtClean="0"/>
              <a:t>elesului</a:t>
            </a:r>
            <a:r>
              <a:rPr lang="en-US" dirty="0" smtClean="0"/>
              <a:t> (r</a:t>
            </a:r>
            <a:r>
              <a:rPr lang="ro-RO" dirty="0" smtClean="0"/>
              <a:t>ă</a:t>
            </a:r>
            <a:r>
              <a:rPr lang="en-US" dirty="0" err="1" smtClean="0"/>
              <a:t>st</a:t>
            </a:r>
            <a:r>
              <a:rPr lang="ro-RO" dirty="0" smtClean="0"/>
              <a:t>ă</a:t>
            </a:r>
            <a:r>
              <a:rPr lang="en-US" dirty="0" err="1" smtClean="0"/>
              <a:t>lmacirea</a:t>
            </a:r>
            <a:r>
              <a:rPr lang="en-US" dirty="0" smtClean="0"/>
              <a:t>) = </a:t>
            </a:r>
            <a:r>
              <a:rPr lang="en-US" dirty="0" err="1" smtClean="0"/>
              <a:t>acordarea</a:t>
            </a:r>
            <a:r>
              <a:rPr lang="en-US" dirty="0" smtClean="0"/>
              <a:t> </a:t>
            </a:r>
            <a:r>
              <a:rPr lang="en-US" dirty="0" err="1" smtClean="0"/>
              <a:t>unor</a:t>
            </a:r>
            <a:r>
              <a:rPr lang="en-US" dirty="0" smtClean="0"/>
              <a:t> </a:t>
            </a:r>
            <a:r>
              <a:rPr lang="ro-RO" dirty="0"/>
              <a:t>î</a:t>
            </a:r>
            <a:r>
              <a:rPr lang="en-US" dirty="0" smtClean="0"/>
              <a:t>n</a:t>
            </a:r>
            <a:r>
              <a:rPr lang="ro-RO" dirty="0" smtClean="0"/>
              <a:t>ț</a:t>
            </a:r>
            <a:r>
              <a:rPr lang="en-US" dirty="0" err="1" smtClean="0"/>
              <a:t>elesuri</a:t>
            </a:r>
            <a:r>
              <a:rPr lang="en-US" dirty="0" smtClean="0"/>
              <a:t> </a:t>
            </a:r>
            <a:r>
              <a:rPr lang="en-US" dirty="0" err="1" smtClean="0"/>
              <a:t>neadecvate</a:t>
            </a:r>
            <a:r>
              <a:rPr lang="en-US" dirty="0" smtClean="0"/>
              <a:t> </a:t>
            </a:r>
            <a:r>
              <a:rPr lang="en-US" dirty="0" err="1" smtClean="0"/>
              <a:t>cuvintelor</a:t>
            </a:r>
            <a:endParaRPr lang="en-US" dirty="0"/>
          </a:p>
          <a:p>
            <a:pPr>
              <a:buNone/>
            </a:pPr>
            <a:r>
              <a:rPr lang="en-US" dirty="0" smtClean="0"/>
              <a:t>- Cum </a:t>
            </a:r>
            <a:r>
              <a:rPr lang="en-US" dirty="0" err="1" smtClean="0"/>
              <a:t>putem</a:t>
            </a:r>
            <a:r>
              <a:rPr lang="en-US" dirty="0" smtClean="0"/>
              <a:t> </a:t>
            </a:r>
            <a:r>
              <a:rPr lang="en-US" dirty="0" err="1" smtClean="0"/>
              <a:t>defini</a:t>
            </a:r>
            <a:r>
              <a:rPr lang="en-US" dirty="0" smtClean="0"/>
              <a:t> </a:t>
            </a:r>
            <a:r>
              <a:rPr lang="en-US" dirty="0" err="1" smtClean="0"/>
              <a:t>gre</a:t>
            </a:r>
            <a:r>
              <a:rPr lang="ro-RO" dirty="0" smtClean="0"/>
              <a:t>ș</a:t>
            </a:r>
            <a:r>
              <a:rPr lang="en-US" dirty="0" smtClean="0"/>
              <a:t>it un </a:t>
            </a:r>
            <a:r>
              <a:rPr lang="en-US" dirty="0" err="1" smtClean="0"/>
              <a:t>termen</a:t>
            </a:r>
            <a:r>
              <a:rPr lang="en-US" dirty="0" smtClean="0"/>
              <a:t> ca </a:t>
            </a:r>
            <a:r>
              <a:rPr lang="en-US" dirty="0" err="1" smtClean="0"/>
              <a:t>urmare</a:t>
            </a:r>
            <a:r>
              <a:rPr lang="en-US" dirty="0" smtClean="0"/>
              <a:t> a </a:t>
            </a:r>
            <a:r>
              <a:rPr lang="en-US" dirty="0" err="1" smtClean="0"/>
              <a:t>distorsion</a:t>
            </a:r>
            <a:r>
              <a:rPr lang="ro-RO" dirty="0" smtClean="0"/>
              <a:t>ă</a:t>
            </a:r>
            <a:r>
              <a:rPr lang="en-US" dirty="0" err="1" smtClean="0"/>
              <a:t>rii</a:t>
            </a:r>
            <a:r>
              <a:rPr lang="en-US" dirty="0" smtClean="0"/>
              <a:t> </a:t>
            </a:r>
            <a:r>
              <a:rPr lang="ro-RO" dirty="0"/>
              <a:t>î</a:t>
            </a:r>
            <a:r>
              <a:rPr lang="en-US" dirty="0" smtClean="0"/>
              <a:t>n</a:t>
            </a:r>
            <a:r>
              <a:rPr lang="ro-RO" dirty="0" smtClean="0"/>
              <a:t>ț</a:t>
            </a:r>
            <a:r>
              <a:rPr lang="en-US" dirty="0" err="1" smtClean="0"/>
              <a:t>elesului</a:t>
            </a:r>
            <a:r>
              <a:rPr lang="en-US" dirty="0" smtClean="0"/>
              <a:t> </a:t>
            </a:r>
            <a:r>
              <a:rPr lang="en-US" dirty="0" err="1" smtClean="0"/>
              <a:t>acestuia</a:t>
            </a:r>
            <a:r>
              <a:rPr lang="en-US" dirty="0" smtClean="0"/>
              <a:t>?</a:t>
            </a:r>
          </a:p>
          <a:p>
            <a:pPr>
              <a:buFontTx/>
              <a:buChar char="-"/>
            </a:pPr>
            <a:r>
              <a:rPr lang="en-US" dirty="0" err="1" smtClean="0"/>
              <a:t>Cazul</a:t>
            </a:r>
            <a:r>
              <a:rPr lang="en-US" dirty="0" smtClean="0"/>
              <a:t> </a:t>
            </a:r>
            <a:r>
              <a:rPr lang="en-US" dirty="0" err="1" smtClean="0"/>
              <a:t>defini</a:t>
            </a:r>
            <a:r>
              <a:rPr lang="ro-RO" dirty="0" smtClean="0"/>
              <a:t>ț</a:t>
            </a:r>
            <a:r>
              <a:rPr lang="en-US" dirty="0" err="1" smtClean="0"/>
              <a:t>iilor</a:t>
            </a:r>
            <a:r>
              <a:rPr lang="en-US" dirty="0" smtClean="0"/>
              <a:t> “persuasive”: </a:t>
            </a:r>
            <a:r>
              <a:rPr lang="en-US" dirty="0" err="1" smtClean="0"/>
              <a:t>folosirea</a:t>
            </a:r>
            <a:r>
              <a:rPr lang="en-US" dirty="0" smtClean="0"/>
              <a:t> </a:t>
            </a:r>
            <a:r>
              <a:rPr lang="en-US" dirty="0" err="1" smtClean="0"/>
              <a:t>unor</a:t>
            </a:r>
            <a:r>
              <a:rPr lang="en-US" dirty="0" smtClean="0"/>
              <a:t> </a:t>
            </a:r>
            <a:r>
              <a:rPr lang="en-US" dirty="0" err="1" smtClean="0"/>
              <a:t>termeni</a:t>
            </a:r>
            <a:r>
              <a:rPr lang="en-US" dirty="0" smtClean="0"/>
              <a:t> </a:t>
            </a:r>
            <a:r>
              <a:rPr lang="en-US" dirty="0" err="1" smtClean="0"/>
              <a:t>echivalen</a:t>
            </a:r>
            <a:r>
              <a:rPr lang="ro-RO" dirty="0" smtClean="0"/>
              <a:t>ț</a:t>
            </a:r>
            <a:r>
              <a:rPr lang="en-US" dirty="0" smtClean="0"/>
              <a:t>i </a:t>
            </a:r>
            <a:r>
              <a:rPr lang="en-US" dirty="0" err="1" smtClean="0"/>
              <a:t>dar</a:t>
            </a:r>
            <a:r>
              <a:rPr lang="en-US" dirty="0" smtClean="0"/>
              <a:t> </a:t>
            </a:r>
            <a:r>
              <a:rPr lang="en-US" dirty="0" err="1" smtClean="0"/>
              <a:t>conota</a:t>
            </a:r>
            <a:r>
              <a:rPr lang="ro-RO" dirty="0" smtClean="0"/>
              <a:t>ț</a:t>
            </a:r>
            <a:r>
              <a:rPr lang="en-US" dirty="0" smtClean="0"/>
              <a:t>i </a:t>
            </a:r>
            <a:r>
              <a:rPr lang="en-US" dirty="0" err="1" smtClean="0"/>
              <a:t>pozitiv</a:t>
            </a:r>
            <a:r>
              <a:rPr lang="en-US" dirty="0" smtClean="0"/>
              <a:t>/</a:t>
            </a:r>
            <a:r>
              <a:rPr lang="en-US" dirty="0" err="1" smtClean="0"/>
              <a:t>negativ</a:t>
            </a:r>
            <a:r>
              <a:rPr lang="en-US" dirty="0" smtClean="0"/>
              <a:t> </a:t>
            </a:r>
            <a:r>
              <a:rPr lang="ro-RO" dirty="0" smtClean="0"/>
              <a:t>î</a:t>
            </a:r>
            <a:r>
              <a:rPr lang="en-US" dirty="0" smtClean="0"/>
              <a:t>n </a:t>
            </a:r>
            <a:r>
              <a:rPr lang="en-US" dirty="0" err="1" smtClean="0"/>
              <a:t>locul</a:t>
            </a:r>
            <a:r>
              <a:rPr lang="en-US" dirty="0" smtClean="0"/>
              <a:t> </a:t>
            </a:r>
            <a:r>
              <a:rPr lang="en-US" dirty="0" err="1" smtClean="0"/>
              <a:t>termenilor</a:t>
            </a:r>
            <a:r>
              <a:rPr lang="en-US" dirty="0" smtClean="0"/>
              <a:t> </a:t>
            </a:r>
            <a:r>
              <a:rPr lang="en-US" dirty="0" err="1" smtClean="0"/>
              <a:t>tehnici</a:t>
            </a:r>
            <a:r>
              <a:rPr lang="en-US" dirty="0" smtClean="0"/>
              <a:t>. </a:t>
            </a:r>
          </a:p>
          <a:p>
            <a:pPr>
              <a:buNone/>
            </a:pPr>
            <a:r>
              <a:rPr lang="en-US" b="1" dirty="0" err="1" smtClean="0"/>
              <a:t>Exemple</a:t>
            </a:r>
            <a:r>
              <a:rPr lang="en-US" dirty="0" smtClean="0"/>
              <a:t>:</a:t>
            </a:r>
          </a:p>
          <a:p>
            <a:pPr>
              <a:buNone/>
            </a:pPr>
            <a:r>
              <a:rPr lang="en-US" dirty="0" smtClean="0"/>
              <a:t>- </a:t>
            </a:r>
            <a:r>
              <a:rPr lang="en-US" dirty="0" err="1" smtClean="0"/>
              <a:t>Gre</a:t>
            </a:r>
            <a:r>
              <a:rPr lang="ro-RO" dirty="0" smtClean="0"/>
              <a:t>ș</a:t>
            </a:r>
            <a:r>
              <a:rPr lang="en-US" dirty="0" err="1" smtClean="0"/>
              <a:t>eal</a:t>
            </a:r>
            <a:r>
              <a:rPr lang="ro-RO" dirty="0" smtClean="0"/>
              <a:t>ă</a:t>
            </a:r>
            <a:r>
              <a:rPr lang="en-US" dirty="0" smtClean="0"/>
              <a:t> = </a:t>
            </a:r>
            <a:r>
              <a:rPr lang="en-US" dirty="0" err="1" smtClean="0"/>
              <a:t>ocazie</a:t>
            </a:r>
            <a:r>
              <a:rPr lang="en-US" dirty="0"/>
              <a:t> </a:t>
            </a:r>
            <a:r>
              <a:rPr lang="en-US" dirty="0" err="1" smtClean="0"/>
              <a:t>valoroas</a:t>
            </a:r>
            <a:r>
              <a:rPr lang="ro-RO" dirty="0" smtClean="0"/>
              <a:t>ă</a:t>
            </a:r>
            <a:r>
              <a:rPr lang="en-US" dirty="0" smtClean="0"/>
              <a:t> de a </a:t>
            </a:r>
            <a:r>
              <a:rPr lang="ro-RO" dirty="0"/>
              <a:t>î</a:t>
            </a:r>
            <a:r>
              <a:rPr lang="en-US" dirty="0" err="1" smtClean="0"/>
              <a:t>nv</a:t>
            </a:r>
            <a:r>
              <a:rPr lang="ro-RO" dirty="0" smtClean="0"/>
              <a:t>ă</a:t>
            </a:r>
            <a:r>
              <a:rPr lang="ro-RO" dirty="0"/>
              <a:t>ț</a:t>
            </a:r>
            <a:r>
              <a:rPr lang="en-US" dirty="0" smtClean="0"/>
              <a:t>a </a:t>
            </a:r>
            <a:r>
              <a:rPr lang="en-US" dirty="0" err="1" smtClean="0"/>
              <a:t>ceva</a:t>
            </a:r>
            <a:r>
              <a:rPr lang="en-US" dirty="0" smtClean="0"/>
              <a:t> </a:t>
            </a:r>
            <a:r>
              <a:rPr lang="en-US" dirty="0" err="1" smtClean="0"/>
              <a:t>nou</a:t>
            </a:r>
            <a:endParaRPr lang="en-US" dirty="0" smtClean="0"/>
          </a:p>
          <a:p>
            <a:pPr>
              <a:buNone/>
            </a:pPr>
            <a:r>
              <a:rPr lang="en-US" dirty="0" smtClean="0"/>
              <a:t>- </a:t>
            </a:r>
            <a:r>
              <a:rPr lang="en-US" dirty="0" err="1" smtClean="0"/>
              <a:t>Religie</a:t>
            </a:r>
            <a:r>
              <a:rPr lang="en-US" dirty="0" smtClean="0"/>
              <a:t> = </a:t>
            </a:r>
            <a:r>
              <a:rPr lang="en-US" dirty="0" err="1" smtClean="0"/>
              <a:t>credin</a:t>
            </a:r>
            <a:r>
              <a:rPr lang="ro-RO" dirty="0" smtClean="0"/>
              <a:t>ță</a:t>
            </a:r>
            <a:r>
              <a:rPr lang="en-US" dirty="0" smtClean="0"/>
              <a:t> </a:t>
            </a:r>
            <a:r>
              <a:rPr lang="en-US" dirty="0" err="1" smtClean="0"/>
              <a:t>ira</a:t>
            </a:r>
            <a:r>
              <a:rPr lang="ro-RO" dirty="0" smtClean="0"/>
              <a:t>ț</a:t>
            </a:r>
            <a:r>
              <a:rPr lang="en-US" dirty="0" err="1" smtClean="0"/>
              <a:t>ional</a:t>
            </a:r>
            <a:r>
              <a:rPr lang="ro-RO" dirty="0" smtClean="0"/>
              <a:t>ă</a:t>
            </a:r>
            <a:r>
              <a:rPr lang="en-US" dirty="0" smtClean="0"/>
              <a:t> </a:t>
            </a:r>
            <a:r>
              <a:rPr lang="ro-RO" dirty="0"/>
              <a:t>î</a:t>
            </a:r>
            <a:r>
              <a:rPr lang="en-US" dirty="0" smtClean="0"/>
              <a:t>n </a:t>
            </a:r>
            <a:r>
              <a:rPr lang="en-US" dirty="0" err="1" smtClean="0"/>
              <a:t>existen</a:t>
            </a:r>
            <a:r>
              <a:rPr lang="ro-RO" dirty="0" smtClean="0"/>
              <a:t>ț</a:t>
            </a:r>
            <a:r>
              <a:rPr lang="en-US" dirty="0" smtClean="0"/>
              <a:t>a </a:t>
            </a:r>
            <a:r>
              <a:rPr lang="en-US" dirty="0" err="1" smtClean="0"/>
              <a:t>unui</a:t>
            </a:r>
            <a:r>
              <a:rPr lang="en-US" dirty="0" smtClean="0"/>
              <a:t> creator omniscient, omnipotent etc.</a:t>
            </a:r>
          </a:p>
          <a:p>
            <a:pPr>
              <a:buNone/>
            </a:pPr>
            <a:endParaRPr lang="en-US" dirty="0" smtClean="0"/>
          </a:p>
          <a:p>
            <a:pPr>
              <a:buFontTx/>
              <a:buChar char="-"/>
            </a:pPr>
            <a:endParaRPr lang="en-US" dirty="0"/>
          </a:p>
        </p:txBody>
      </p:sp>
    </p:spTree>
    <p:extLst>
      <p:ext uri="{BB962C8B-B14F-4D97-AF65-F5344CB8AC3E}">
        <p14:creationId xmlns:p14="http://schemas.microsoft.com/office/powerpoint/2010/main" val="3584439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Extensiune</a:t>
            </a:r>
            <a:r>
              <a:rPr lang="en-US" dirty="0" smtClean="0"/>
              <a:t> vs. </a:t>
            </a:r>
            <a:r>
              <a:rPr lang="ro-RO" dirty="0" err="1"/>
              <a:t>I</a:t>
            </a:r>
            <a:r>
              <a:rPr lang="en-US" dirty="0" err="1" smtClean="0"/>
              <a:t>nten</a:t>
            </a:r>
            <a:r>
              <a:rPr lang="ro-RO" dirty="0" smtClean="0"/>
              <a:t>siune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err="1" smtClean="0"/>
              <a:t>Exemple</a:t>
            </a:r>
            <a:r>
              <a:rPr lang="en-US" dirty="0" smtClean="0"/>
              <a:t> de </a:t>
            </a:r>
            <a:r>
              <a:rPr lang="en-US" dirty="0" err="1" smtClean="0"/>
              <a:t>termeni</a:t>
            </a:r>
            <a:r>
              <a:rPr lang="en-US" dirty="0" smtClean="0"/>
              <a:t>: </a:t>
            </a:r>
            <a:r>
              <a:rPr lang="en-US" dirty="0" err="1" smtClean="0"/>
              <a:t>orice</a:t>
            </a:r>
            <a:r>
              <a:rPr lang="en-US" dirty="0" smtClean="0"/>
              <a:t> </a:t>
            </a:r>
            <a:r>
              <a:rPr lang="en-US" dirty="0" err="1" smtClean="0"/>
              <a:t>nume</a:t>
            </a:r>
            <a:r>
              <a:rPr lang="en-US" dirty="0" smtClean="0"/>
              <a:t> </a:t>
            </a:r>
            <a:r>
              <a:rPr lang="en-US" dirty="0" err="1" smtClean="0"/>
              <a:t>propriu</a:t>
            </a:r>
            <a:r>
              <a:rPr lang="en-US" dirty="0" smtClean="0"/>
              <a:t>, “</a:t>
            </a:r>
            <a:r>
              <a:rPr lang="en-US" dirty="0" err="1" smtClean="0"/>
              <a:t>ap</a:t>
            </a:r>
            <a:r>
              <a:rPr lang="ro-RO" dirty="0" smtClean="0"/>
              <a:t>ă</a:t>
            </a:r>
            <a:r>
              <a:rPr lang="en-US" dirty="0" smtClean="0"/>
              <a:t>”, “</a:t>
            </a:r>
            <a:r>
              <a:rPr lang="en-US" dirty="0" err="1" smtClean="0"/>
              <a:t>ro</a:t>
            </a:r>
            <a:r>
              <a:rPr lang="ro-RO" dirty="0" smtClean="0"/>
              <a:t>șu</a:t>
            </a:r>
            <a:r>
              <a:rPr lang="en-US" dirty="0" smtClean="0"/>
              <a:t>”, “</a:t>
            </a:r>
            <a:r>
              <a:rPr lang="ro-RO" dirty="0" smtClean="0"/>
              <a:t>persoanele ce au înființat compania Google</a:t>
            </a:r>
            <a:r>
              <a:rPr lang="en-US" dirty="0" smtClean="0"/>
              <a:t>”</a:t>
            </a:r>
            <a:r>
              <a:rPr lang="ro-RO" dirty="0" smtClean="0"/>
              <a:t>, </a:t>
            </a:r>
            <a:r>
              <a:rPr lang="en-US" dirty="0" smtClean="0"/>
              <a:t>“</a:t>
            </a:r>
            <a:r>
              <a:rPr lang="en-US" dirty="0" err="1" smtClean="0"/>
              <a:t>Statele</a:t>
            </a:r>
            <a:r>
              <a:rPr lang="en-US" dirty="0" smtClean="0"/>
              <a:t> Unite ale </a:t>
            </a:r>
            <a:r>
              <a:rPr lang="en-US" dirty="0" err="1" smtClean="0"/>
              <a:t>Americii</a:t>
            </a:r>
            <a:r>
              <a:rPr lang="en-US" dirty="0" smtClean="0"/>
              <a:t>”</a:t>
            </a:r>
            <a:endParaRPr lang="ro-RO" dirty="0" smtClean="0"/>
          </a:p>
          <a:p>
            <a:pPr>
              <a:buNone/>
            </a:pPr>
            <a:endParaRPr lang="ro-RO" dirty="0" smtClean="0"/>
          </a:p>
          <a:p>
            <a:pPr>
              <a:buNone/>
            </a:pPr>
            <a:r>
              <a:rPr lang="ro-RO" dirty="0" smtClean="0"/>
              <a:t>Distincție: Extensiune vs. Intensiune</a:t>
            </a:r>
          </a:p>
          <a:p>
            <a:pPr>
              <a:buNone/>
            </a:pPr>
            <a:endParaRPr lang="ro-RO" dirty="0" smtClean="0"/>
          </a:p>
          <a:p>
            <a:pPr>
              <a:buNone/>
            </a:pPr>
            <a:r>
              <a:rPr lang="ro-RO" dirty="0" smtClean="0"/>
              <a:t>Extensiunea unui termen = </a:t>
            </a:r>
            <a:r>
              <a:rPr lang="ro-RO" dirty="0" smtClean="0">
                <a:solidFill>
                  <a:srgbClr val="FF0000"/>
                </a:solidFill>
              </a:rPr>
              <a:t>mulțimea</a:t>
            </a:r>
            <a:r>
              <a:rPr lang="ro-RO" dirty="0" smtClean="0"/>
              <a:t> </a:t>
            </a:r>
            <a:r>
              <a:rPr lang="ro-RO" dirty="0" smtClean="0">
                <a:solidFill>
                  <a:srgbClr val="00B050"/>
                </a:solidFill>
              </a:rPr>
              <a:t>lucrurilor</a:t>
            </a:r>
            <a:r>
              <a:rPr lang="ro-RO" dirty="0" smtClean="0"/>
              <a:t> cărora li se aplică termenul respectiv.</a:t>
            </a:r>
          </a:p>
          <a:p>
            <a:pPr>
              <a:buNone/>
            </a:pPr>
            <a:endParaRPr lang="ro-RO" dirty="0" smtClean="0"/>
          </a:p>
          <a:p>
            <a:pPr>
              <a:buNone/>
            </a:pPr>
            <a:r>
              <a:rPr lang="ro-RO" dirty="0" smtClean="0"/>
              <a:t>Ext(</a:t>
            </a:r>
            <a:r>
              <a:rPr lang="en-US" dirty="0" smtClean="0"/>
              <a:t>“r</a:t>
            </a:r>
            <a:r>
              <a:rPr lang="ro-RO" dirty="0" smtClean="0"/>
              <a:t>oșu</a:t>
            </a:r>
            <a:r>
              <a:rPr lang="en-US" dirty="0" smtClean="0"/>
              <a:t>”</a:t>
            </a:r>
            <a:r>
              <a:rPr lang="ro-RO" dirty="0" smtClean="0"/>
              <a:t>)=mulțimea tuturor lucrurilor roșii</a:t>
            </a:r>
          </a:p>
          <a:p>
            <a:pPr>
              <a:buNone/>
            </a:pPr>
            <a:r>
              <a:rPr lang="en-US" dirty="0" smtClean="0"/>
              <a:t>Ext(“</a:t>
            </a:r>
            <a:r>
              <a:rPr lang="en-US" dirty="0" err="1" smtClean="0"/>
              <a:t>num</a:t>
            </a:r>
            <a:r>
              <a:rPr lang="ro-RO" dirty="0" smtClean="0"/>
              <a:t>ăr prim</a:t>
            </a:r>
            <a:r>
              <a:rPr lang="en-US" dirty="0" smtClean="0"/>
              <a:t>”)=?</a:t>
            </a:r>
          </a:p>
          <a:p>
            <a:pPr>
              <a:buNone/>
            </a:pPr>
            <a:r>
              <a:rPr lang="ro-RO" dirty="0" smtClean="0"/>
              <a:t>Ext(</a:t>
            </a:r>
            <a:r>
              <a:rPr lang="en-US" dirty="0" smtClean="0"/>
              <a:t>“Alan Turing”</a:t>
            </a:r>
            <a:r>
              <a:rPr lang="ro-RO" dirty="0" smtClean="0"/>
              <a:t>)</a:t>
            </a:r>
            <a:r>
              <a:rPr lang="en-US" dirty="0" smtClean="0"/>
              <a:t>=?</a:t>
            </a:r>
          </a:p>
          <a:p>
            <a:pPr>
              <a:buNone/>
            </a:pPr>
            <a:endParaRPr lang="en-US" dirty="0" smtClean="0"/>
          </a:p>
          <a:p>
            <a:pPr>
              <a:buNone/>
            </a:pPr>
            <a:r>
              <a:rPr lang="en-US" dirty="0" err="1" smtClean="0"/>
              <a:t>Intensiunea</a:t>
            </a:r>
            <a:r>
              <a:rPr lang="en-US" dirty="0" smtClean="0"/>
              <a:t> </a:t>
            </a:r>
            <a:r>
              <a:rPr lang="en-US" dirty="0" err="1" smtClean="0"/>
              <a:t>unui</a:t>
            </a:r>
            <a:r>
              <a:rPr lang="en-US" dirty="0" smtClean="0"/>
              <a:t> </a:t>
            </a:r>
            <a:r>
              <a:rPr lang="en-US" dirty="0" err="1" smtClean="0"/>
              <a:t>termen</a:t>
            </a:r>
            <a:r>
              <a:rPr lang="en-US" dirty="0" smtClean="0"/>
              <a:t> = </a:t>
            </a:r>
            <a:r>
              <a:rPr lang="ro-RO" dirty="0" smtClean="0"/>
              <a:t>înțelesul acestuia </a:t>
            </a:r>
            <a:r>
              <a:rPr lang="en-US" dirty="0" smtClean="0"/>
              <a:t>= </a:t>
            </a:r>
            <a:r>
              <a:rPr lang="ro-RO" dirty="0" smtClean="0"/>
              <a:t>o mulțime de proprietăți asociate cu respectivul termen (</a:t>
            </a:r>
            <a:r>
              <a:rPr lang="en-US" dirty="0" smtClean="0"/>
              <a:t>= </a:t>
            </a:r>
            <a:r>
              <a:rPr lang="ro-RO" dirty="0" smtClean="0"/>
              <a:t>o descriere a acestuia).</a:t>
            </a:r>
          </a:p>
          <a:p>
            <a:pPr>
              <a:buNone/>
            </a:pPr>
            <a:endParaRPr lang="ro-RO" dirty="0" smtClean="0"/>
          </a:p>
          <a:p>
            <a:pPr>
              <a:buNone/>
            </a:pPr>
            <a:r>
              <a:rPr lang="ro-RO" dirty="0" smtClean="0"/>
              <a:t>Int(</a:t>
            </a:r>
            <a:r>
              <a:rPr lang="en-US" dirty="0" smtClean="0"/>
              <a:t>“</a:t>
            </a:r>
            <a:r>
              <a:rPr lang="en-US" dirty="0" err="1" smtClean="0"/>
              <a:t>num</a:t>
            </a:r>
            <a:r>
              <a:rPr lang="ro-RO" dirty="0" smtClean="0"/>
              <a:t>ăr prim</a:t>
            </a:r>
            <a:r>
              <a:rPr lang="en-US" dirty="0" smtClean="0"/>
              <a:t>”)</a:t>
            </a:r>
            <a:r>
              <a:rPr lang="ro-RO" dirty="0" smtClean="0"/>
              <a:t> = </a:t>
            </a:r>
            <a:r>
              <a:rPr lang="en-US" dirty="0" smtClean="0"/>
              <a:t>?</a:t>
            </a:r>
            <a:endParaRPr lang="ro-RO" dirty="0" smtClean="0"/>
          </a:p>
          <a:p>
            <a:pPr>
              <a:buNone/>
            </a:pPr>
            <a:r>
              <a:rPr lang="ro-RO" dirty="0" smtClean="0"/>
              <a:t>Int</a:t>
            </a:r>
            <a:r>
              <a:rPr lang="en-US" dirty="0" smtClean="0"/>
              <a:t>(”Alan Turing”) = ?</a:t>
            </a:r>
            <a:endParaRPr lang="ro-RO" dirty="0" smtClean="0"/>
          </a:p>
          <a:p>
            <a:endParaRPr lang="en-US" dirty="0"/>
          </a:p>
        </p:txBody>
      </p:sp>
    </p:spTree>
    <p:extLst>
      <p:ext uri="{BB962C8B-B14F-4D97-AF65-F5344CB8AC3E}">
        <p14:creationId xmlns:p14="http://schemas.microsoft.com/office/powerpoint/2010/main" val="66275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Capcane</a:t>
            </a:r>
            <a:r>
              <a:rPr lang="en-US" dirty="0" smtClean="0"/>
              <a:t> </a:t>
            </a:r>
            <a:r>
              <a:rPr lang="en-US" dirty="0" err="1" smtClean="0"/>
              <a:t>lingvistice</a:t>
            </a:r>
            <a:r>
              <a:rPr lang="en-US" dirty="0" smtClean="0"/>
              <a:t> – “weasel words”</a:t>
            </a:r>
            <a:endParaRPr lang="en-US" dirty="0"/>
          </a:p>
        </p:txBody>
      </p:sp>
      <p:sp>
        <p:nvSpPr>
          <p:cNvPr id="3" name="Content Placeholder 2"/>
          <p:cNvSpPr>
            <a:spLocks noGrp="1"/>
          </p:cNvSpPr>
          <p:nvPr>
            <p:ph idx="1"/>
          </p:nvPr>
        </p:nvSpPr>
        <p:spPr>
          <a:xfrm>
            <a:off x="457200" y="1295400"/>
            <a:ext cx="8229600" cy="5257800"/>
          </a:xfrm>
        </p:spPr>
        <p:txBody>
          <a:bodyPr>
            <a:normAutofit fontScale="55000" lnSpcReduction="20000"/>
          </a:bodyPr>
          <a:lstStyle/>
          <a:p>
            <a:pPr marL="0" indent="0">
              <a:buNone/>
            </a:pPr>
            <a:r>
              <a:rPr lang="ro-RO" dirty="0" smtClean="0"/>
              <a:t>X: Toți </a:t>
            </a:r>
            <a:r>
              <a:rPr lang="ro-RO" dirty="0" smtClean="0">
                <a:solidFill>
                  <a:srgbClr val="00B0F0"/>
                </a:solidFill>
              </a:rPr>
              <a:t>politicienii</a:t>
            </a:r>
            <a:r>
              <a:rPr lang="ro-RO" dirty="0" smtClean="0"/>
              <a:t> sunt corupți.</a:t>
            </a:r>
          </a:p>
          <a:p>
            <a:pPr marL="0" indent="0">
              <a:buNone/>
            </a:pPr>
            <a:r>
              <a:rPr lang="ro-RO" dirty="0" smtClean="0"/>
              <a:t>Y: Mandela e politician, dar nu e corupt.</a:t>
            </a:r>
          </a:p>
          <a:p>
            <a:pPr marL="0" indent="0">
              <a:buNone/>
            </a:pPr>
            <a:r>
              <a:rPr lang="ro-RO" dirty="0" smtClean="0"/>
              <a:t>X: Dacă nu e corupt, nu e un </a:t>
            </a:r>
            <a:r>
              <a:rPr lang="ro-RO" dirty="0" smtClean="0">
                <a:solidFill>
                  <a:srgbClr val="00B0F0"/>
                </a:solidFill>
              </a:rPr>
              <a:t>politician </a:t>
            </a:r>
            <a:r>
              <a:rPr lang="ro-RO" dirty="0" smtClean="0"/>
              <a:t>adevărat</a:t>
            </a:r>
          </a:p>
          <a:p>
            <a:pPr>
              <a:buNone/>
            </a:pPr>
            <a:endParaRPr lang="en-US" dirty="0" smtClean="0"/>
          </a:p>
          <a:p>
            <a:pPr>
              <a:buNone/>
            </a:pPr>
            <a:r>
              <a:rPr lang="en-US" dirty="0" smtClean="0"/>
              <a:t>“- To</a:t>
            </a:r>
            <a:r>
              <a:rPr lang="ro-RO" dirty="0" smtClean="0"/>
              <a:t>ț</a:t>
            </a:r>
            <a:r>
              <a:rPr lang="en-US" dirty="0" smtClean="0"/>
              <a:t>i </a:t>
            </a:r>
            <a:r>
              <a:rPr lang="en-US" b="1" dirty="0" err="1" smtClean="0">
                <a:effectLst>
                  <a:outerShdw blurRad="38100" dist="38100" dir="2700000" algn="tl">
                    <a:srgbClr val="000000">
                      <a:alpha val="43137"/>
                    </a:srgbClr>
                  </a:outerShdw>
                </a:effectLst>
              </a:rPr>
              <a:t>programatorii</a:t>
            </a:r>
            <a:r>
              <a:rPr lang="en-US" dirty="0" smtClean="0"/>
              <a:t> </a:t>
            </a:r>
            <a:r>
              <a:rPr lang="en-US" dirty="0" err="1" smtClean="0"/>
              <a:t>sunt</a:t>
            </a:r>
            <a:r>
              <a:rPr lang="en-US" dirty="0" smtClean="0"/>
              <a:t> </a:t>
            </a:r>
            <a:r>
              <a:rPr lang="en-US" dirty="0" err="1" smtClean="0"/>
              <a:t>plictisitori</a:t>
            </a:r>
            <a:r>
              <a:rPr lang="en-US" dirty="0" smtClean="0"/>
              <a:t> </a:t>
            </a:r>
            <a:r>
              <a:rPr lang="ro-RO" dirty="0" err="1"/>
              <a:t>ș</a:t>
            </a:r>
            <a:r>
              <a:rPr lang="en-US" dirty="0" smtClean="0"/>
              <a:t>i f</a:t>
            </a:r>
            <a:r>
              <a:rPr lang="ro-RO" dirty="0" smtClean="0"/>
              <a:t>ă</a:t>
            </a:r>
            <a:r>
              <a:rPr lang="en-US" dirty="0" smtClean="0"/>
              <a:t>r</a:t>
            </a:r>
            <a:r>
              <a:rPr lang="ro-RO" dirty="0" smtClean="0"/>
              <a:t>ă</a:t>
            </a:r>
            <a:r>
              <a:rPr lang="en-US" dirty="0" smtClean="0"/>
              <a:t> </a:t>
            </a:r>
            <a:r>
              <a:rPr lang="en-US" dirty="0" err="1" smtClean="0"/>
              <a:t>imagina</a:t>
            </a:r>
            <a:r>
              <a:rPr lang="ro-RO" dirty="0" smtClean="0"/>
              <a:t>ț</a:t>
            </a:r>
            <a:r>
              <a:rPr lang="en-US" dirty="0" err="1" smtClean="0"/>
              <a:t>ie</a:t>
            </a:r>
            <a:r>
              <a:rPr lang="en-US" dirty="0" smtClean="0"/>
              <a:t>…</a:t>
            </a:r>
          </a:p>
          <a:p>
            <a:pPr>
              <a:buNone/>
            </a:pPr>
            <a:r>
              <a:rPr lang="en-US" dirty="0"/>
              <a:t> </a:t>
            </a:r>
            <a:r>
              <a:rPr lang="en-US" dirty="0" smtClean="0"/>
              <a:t>- </a:t>
            </a:r>
            <a:r>
              <a:rPr lang="en-US" dirty="0" err="1" smtClean="0"/>
              <a:t>Chiar</a:t>
            </a:r>
            <a:r>
              <a:rPr lang="en-US" dirty="0" smtClean="0"/>
              <a:t> </a:t>
            </a:r>
            <a:r>
              <a:rPr lang="ro-RO" dirty="0" err="1"/>
              <a:t>ș</a:t>
            </a:r>
            <a:r>
              <a:rPr lang="en-US" dirty="0" smtClean="0"/>
              <a:t>i Bill Gates? Steve Wozniak? </a:t>
            </a:r>
            <a:r>
              <a:rPr lang="en-US" dirty="0" err="1" smtClean="0"/>
              <a:t>Sau</a:t>
            </a:r>
            <a:r>
              <a:rPr lang="en-US" dirty="0" smtClean="0"/>
              <a:t> Steve Jobs?”</a:t>
            </a:r>
          </a:p>
          <a:p>
            <a:pPr>
              <a:buFontTx/>
              <a:buChar char="-"/>
            </a:pPr>
            <a:r>
              <a:rPr lang="en-US" dirty="0" smtClean="0"/>
              <a:t>Ok, </a:t>
            </a:r>
            <a:r>
              <a:rPr lang="en-US" dirty="0" err="1" smtClean="0"/>
              <a:t>ei</a:t>
            </a:r>
            <a:r>
              <a:rPr lang="en-US" dirty="0" smtClean="0"/>
              <a:t> </a:t>
            </a:r>
            <a:r>
              <a:rPr lang="en-US" dirty="0" err="1" smtClean="0"/>
              <a:t>sunt</a:t>
            </a:r>
            <a:r>
              <a:rPr lang="en-US" dirty="0" smtClean="0"/>
              <a:t> </a:t>
            </a:r>
            <a:r>
              <a:rPr lang="en-US" dirty="0" err="1" smtClean="0"/>
              <a:t>oameni</a:t>
            </a:r>
            <a:r>
              <a:rPr lang="en-US" dirty="0" smtClean="0"/>
              <a:t> </a:t>
            </a:r>
            <a:r>
              <a:rPr lang="en-US" dirty="0" err="1" smtClean="0"/>
              <a:t>interesan</a:t>
            </a:r>
            <a:r>
              <a:rPr lang="ro-RO" dirty="0" smtClean="0"/>
              <a:t>ț</a:t>
            </a:r>
            <a:r>
              <a:rPr lang="en-US" dirty="0" smtClean="0"/>
              <a:t>i </a:t>
            </a:r>
            <a:r>
              <a:rPr lang="ro-RO" dirty="0" err="1"/>
              <a:t>ș</a:t>
            </a:r>
            <a:r>
              <a:rPr lang="en-US" dirty="0" smtClean="0"/>
              <a:t>i </a:t>
            </a:r>
            <a:r>
              <a:rPr lang="en-US" dirty="0" err="1" smtClean="0"/>
              <a:t>inovatori</a:t>
            </a:r>
            <a:r>
              <a:rPr lang="en-US" dirty="0" smtClean="0"/>
              <a:t>, </a:t>
            </a:r>
            <a:r>
              <a:rPr lang="en-US" dirty="0" err="1" smtClean="0"/>
              <a:t>dar</a:t>
            </a:r>
            <a:r>
              <a:rPr lang="en-US" dirty="0" smtClean="0"/>
              <a:t> nu </a:t>
            </a:r>
            <a:r>
              <a:rPr lang="en-US" dirty="0" err="1" smtClean="0"/>
              <a:t>sunt</a:t>
            </a:r>
            <a:r>
              <a:rPr lang="en-US" dirty="0" smtClean="0"/>
              <a:t> cu </a:t>
            </a:r>
            <a:r>
              <a:rPr lang="en-US" dirty="0" err="1" smtClean="0"/>
              <a:t>adev</a:t>
            </a:r>
            <a:r>
              <a:rPr lang="ro-RO" dirty="0" smtClean="0"/>
              <a:t>ă</a:t>
            </a:r>
            <a:r>
              <a:rPr lang="en-US" dirty="0" smtClean="0"/>
              <a:t>rat </a:t>
            </a:r>
            <a:r>
              <a:rPr lang="en-US" b="1" dirty="0" err="1" smtClean="0">
                <a:effectLst>
                  <a:outerShdw blurRad="38100" dist="38100" dir="2700000" algn="tl">
                    <a:srgbClr val="000000">
                      <a:alpha val="43137"/>
                    </a:srgbClr>
                  </a:outerShdw>
                </a:effectLst>
              </a:rPr>
              <a:t>programatori</a:t>
            </a:r>
            <a:r>
              <a:rPr lang="en-US" dirty="0" smtClean="0"/>
              <a:t>”</a:t>
            </a:r>
            <a:endParaRPr lang="ro-RO" dirty="0" smtClean="0"/>
          </a:p>
          <a:p>
            <a:pPr>
              <a:buNone/>
            </a:pPr>
            <a:endParaRPr lang="en-US" dirty="0" smtClean="0"/>
          </a:p>
          <a:p>
            <a:pPr>
              <a:buFontTx/>
              <a:buChar char="-"/>
            </a:pPr>
            <a:endParaRPr lang="en-US" dirty="0"/>
          </a:p>
          <a:p>
            <a:pPr>
              <a:buNone/>
            </a:pPr>
            <a:r>
              <a:rPr lang="en-US" dirty="0" err="1" smtClean="0"/>
              <a:t>Ce</a:t>
            </a:r>
            <a:r>
              <a:rPr lang="en-US" dirty="0" smtClean="0"/>
              <a:t> </a:t>
            </a:r>
            <a:r>
              <a:rPr lang="en-US" dirty="0" err="1" smtClean="0"/>
              <a:t>este</a:t>
            </a:r>
            <a:r>
              <a:rPr lang="en-US" dirty="0" smtClean="0"/>
              <a:t> </a:t>
            </a:r>
            <a:r>
              <a:rPr lang="ro-RO" dirty="0" smtClean="0"/>
              <a:t>î</a:t>
            </a:r>
            <a:r>
              <a:rPr lang="en-US" dirty="0" smtClean="0"/>
              <a:t>n </a:t>
            </a:r>
            <a:r>
              <a:rPr lang="en-US" dirty="0" err="1" smtClean="0"/>
              <a:t>neregul</a:t>
            </a:r>
            <a:r>
              <a:rPr lang="ro-RO" dirty="0" smtClean="0"/>
              <a:t>ă</a:t>
            </a:r>
            <a:r>
              <a:rPr lang="en-US" dirty="0" smtClean="0"/>
              <a:t>?</a:t>
            </a:r>
          </a:p>
          <a:p>
            <a:pPr marL="514350" indent="-514350">
              <a:buAutoNum type="arabicParenBoth"/>
            </a:pPr>
            <a:r>
              <a:rPr lang="ro-RO" dirty="0"/>
              <a:t>Î</a:t>
            </a:r>
            <a:r>
              <a:rPr lang="en-US" dirty="0" smtClean="0"/>
              <a:t>n </a:t>
            </a:r>
            <a:r>
              <a:rPr lang="en-US" dirty="0" err="1" smtClean="0"/>
              <a:t>fraze</a:t>
            </a:r>
            <a:r>
              <a:rPr lang="en-US" dirty="0" smtClean="0"/>
              <a:t> </a:t>
            </a:r>
            <a:r>
              <a:rPr lang="en-US" dirty="0" err="1" smtClean="0"/>
              <a:t>diferit</a:t>
            </a:r>
            <a:r>
              <a:rPr lang="ro-RO" smtClean="0"/>
              <a:t>e</a:t>
            </a:r>
            <a:r>
              <a:rPr lang="en-US" smtClean="0"/>
              <a:t>, </a:t>
            </a:r>
            <a:r>
              <a:rPr lang="en-US" dirty="0" err="1" smtClean="0"/>
              <a:t>sensul</a:t>
            </a:r>
            <a:r>
              <a:rPr lang="en-US" dirty="0" smtClean="0"/>
              <a:t> </a:t>
            </a:r>
            <a:r>
              <a:rPr lang="en-US" dirty="0" err="1" smtClean="0"/>
              <a:t>aceluia</a:t>
            </a:r>
            <a:r>
              <a:rPr lang="ro-RO" dirty="0" smtClean="0"/>
              <a:t>ș</a:t>
            </a:r>
            <a:r>
              <a:rPr lang="en-US" dirty="0" smtClean="0"/>
              <a:t>i </a:t>
            </a:r>
            <a:r>
              <a:rPr lang="en-US" dirty="0" err="1" smtClean="0"/>
              <a:t>cuv</a:t>
            </a:r>
            <a:r>
              <a:rPr lang="ro-RO" dirty="0" smtClean="0"/>
              <a:t>â</a:t>
            </a:r>
            <a:r>
              <a:rPr lang="en-US" dirty="0" err="1" smtClean="0"/>
              <a:t>nt</a:t>
            </a:r>
            <a:r>
              <a:rPr lang="en-US" dirty="0" smtClean="0"/>
              <a:t> (politician, </a:t>
            </a:r>
            <a:r>
              <a:rPr lang="en-US" dirty="0" err="1" smtClean="0"/>
              <a:t>programator</a:t>
            </a:r>
            <a:r>
              <a:rPr lang="en-US" dirty="0" smtClean="0"/>
              <a:t>) </a:t>
            </a:r>
            <a:r>
              <a:rPr lang="en-US" dirty="0" err="1" smtClean="0"/>
              <a:t>este</a:t>
            </a:r>
            <a:r>
              <a:rPr lang="en-US" dirty="0" smtClean="0"/>
              <a:t> </a:t>
            </a:r>
            <a:r>
              <a:rPr lang="en-US" dirty="0" err="1" smtClean="0"/>
              <a:t>folosit</a:t>
            </a:r>
            <a:r>
              <a:rPr lang="en-US" dirty="0" smtClean="0"/>
              <a:t> cu </a:t>
            </a:r>
            <a:r>
              <a:rPr lang="ro-RO" dirty="0"/>
              <a:t>î</a:t>
            </a:r>
            <a:r>
              <a:rPr lang="en-US" dirty="0" smtClean="0"/>
              <a:t>n</a:t>
            </a:r>
            <a:r>
              <a:rPr lang="ro-RO" dirty="0" smtClean="0"/>
              <a:t>ț</a:t>
            </a:r>
            <a:r>
              <a:rPr lang="en-US" dirty="0" err="1" smtClean="0"/>
              <a:t>elesuri</a:t>
            </a:r>
            <a:r>
              <a:rPr lang="en-US" dirty="0" smtClean="0"/>
              <a:t> </a:t>
            </a:r>
            <a:r>
              <a:rPr lang="en-US" dirty="0" err="1" smtClean="0"/>
              <a:t>diferite</a:t>
            </a:r>
            <a:r>
              <a:rPr lang="en-US" dirty="0" smtClean="0"/>
              <a:t>.</a:t>
            </a:r>
          </a:p>
          <a:p>
            <a:pPr marL="514350" indent="-514350">
              <a:buAutoNum type="arabicParenBoth"/>
            </a:pPr>
            <a:r>
              <a:rPr lang="en-US" dirty="0" err="1" smtClean="0"/>
              <a:t>Daca</a:t>
            </a:r>
            <a:r>
              <a:rPr lang="en-US" dirty="0" smtClean="0"/>
              <a:t> </a:t>
            </a:r>
            <a:r>
              <a:rPr lang="en-US" dirty="0" err="1" smtClean="0"/>
              <a:t>sensul</a:t>
            </a:r>
            <a:r>
              <a:rPr lang="en-US" dirty="0" smtClean="0"/>
              <a:t> </a:t>
            </a:r>
            <a:r>
              <a:rPr lang="en-US" dirty="0" err="1" smtClean="0"/>
              <a:t>lui</a:t>
            </a:r>
            <a:r>
              <a:rPr lang="en-US" dirty="0" smtClean="0"/>
              <a:t> “politician” </a:t>
            </a:r>
            <a:r>
              <a:rPr lang="en-US" dirty="0" err="1" smtClean="0"/>
              <a:t>este</a:t>
            </a:r>
            <a:r>
              <a:rPr lang="en-US" dirty="0" smtClean="0"/>
              <a:t> “</a:t>
            </a:r>
            <a:r>
              <a:rPr lang="en-US" dirty="0" err="1" smtClean="0"/>
              <a:t>persoan</a:t>
            </a:r>
            <a:r>
              <a:rPr lang="ro-RO" dirty="0" smtClean="0"/>
              <a:t>ă</a:t>
            </a:r>
            <a:r>
              <a:rPr lang="en-US" dirty="0" smtClean="0"/>
              <a:t> </a:t>
            </a:r>
            <a:r>
              <a:rPr lang="en-US" dirty="0" err="1" smtClean="0"/>
              <a:t>corupt</a:t>
            </a:r>
            <a:r>
              <a:rPr lang="ro-RO" dirty="0" smtClean="0"/>
              <a:t>ă</a:t>
            </a:r>
            <a:r>
              <a:rPr lang="en-US" dirty="0" smtClean="0"/>
              <a:t>”, </a:t>
            </a:r>
            <a:r>
              <a:rPr lang="en-US" dirty="0" err="1" smtClean="0"/>
              <a:t>iar</a:t>
            </a:r>
            <a:r>
              <a:rPr lang="en-US" dirty="0" smtClean="0"/>
              <a:t> </a:t>
            </a:r>
            <a:r>
              <a:rPr lang="en-US" dirty="0" err="1" smtClean="0"/>
              <a:t>sensul</a:t>
            </a:r>
            <a:r>
              <a:rPr lang="en-US" dirty="0" smtClean="0"/>
              <a:t> </a:t>
            </a:r>
            <a:r>
              <a:rPr lang="en-US" dirty="0" err="1" smtClean="0"/>
              <a:t>lui</a:t>
            </a:r>
            <a:r>
              <a:rPr lang="en-US" dirty="0" smtClean="0"/>
              <a:t> “</a:t>
            </a:r>
            <a:r>
              <a:rPr lang="en-US" dirty="0" err="1" smtClean="0"/>
              <a:t>programator</a:t>
            </a:r>
            <a:r>
              <a:rPr lang="en-US" dirty="0" smtClean="0"/>
              <a:t>” </a:t>
            </a:r>
            <a:r>
              <a:rPr lang="en-US" dirty="0" err="1" smtClean="0"/>
              <a:t>este</a:t>
            </a:r>
            <a:r>
              <a:rPr lang="en-US" dirty="0" smtClean="0"/>
              <a:t> “</a:t>
            </a:r>
            <a:r>
              <a:rPr lang="en-US" dirty="0" err="1" smtClean="0"/>
              <a:t>persoana</a:t>
            </a:r>
            <a:r>
              <a:rPr lang="en-US" dirty="0" smtClean="0"/>
              <a:t>… </a:t>
            </a:r>
            <a:r>
              <a:rPr lang="en-US" dirty="0" err="1" smtClean="0"/>
              <a:t>plictisitoare</a:t>
            </a:r>
            <a:r>
              <a:rPr lang="en-US" dirty="0" smtClean="0"/>
              <a:t>”, </a:t>
            </a:r>
            <a:r>
              <a:rPr lang="en-US" dirty="0" err="1" smtClean="0"/>
              <a:t>atunci</a:t>
            </a:r>
            <a:r>
              <a:rPr lang="en-US" dirty="0" smtClean="0"/>
              <a:t> </a:t>
            </a:r>
            <a:r>
              <a:rPr lang="en-US" dirty="0" err="1" smtClean="0"/>
              <a:t>ce</a:t>
            </a:r>
            <a:r>
              <a:rPr lang="en-US" dirty="0" smtClean="0"/>
              <a:t> </a:t>
            </a:r>
            <a:r>
              <a:rPr lang="en-US" dirty="0" err="1" smtClean="0"/>
              <a:t>vrea</a:t>
            </a:r>
            <a:r>
              <a:rPr lang="en-US" dirty="0" smtClean="0"/>
              <a:t>, de </a:t>
            </a:r>
            <a:r>
              <a:rPr lang="en-US" dirty="0" err="1" smtClean="0"/>
              <a:t>fapt</a:t>
            </a:r>
            <a:r>
              <a:rPr lang="en-US" dirty="0" smtClean="0"/>
              <a:t> </a:t>
            </a:r>
            <a:r>
              <a:rPr lang="en-US" dirty="0" err="1" smtClean="0"/>
              <a:t>interlocutorul</a:t>
            </a:r>
            <a:r>
              <a:rPr lang="en-US" dirty="0" smtClean="0"/>
              <a:t> s</a:t>
            </a:r>
            <a:r>
              <a:rPr lang="ro-RO" dirty="0" smtClean="0"/>
              <a:t>ă</a:t>
            </a:r>
            <a:r>
              <a:rPr lang="en-US" dirty="0" smtClean="0"/>
              <a:t> ne spun</a:t>
            </a:r>
            <a:r>
              <a:rPr lang="ro-RO" dirty="0" smtClean="0"/>
              <a:t>ă</a:t>
            </a:r>
            <a:r>
              <a:rPr lang="en-US" dirty="0" smtClean="0"/>
              <a:t>? C</a:t>
            </a:r>
            <a:r>
              <a:rPr lang="ro-RO" dirty="0" smtClean="0"/>
              <a:t>ă</a:t>
            </a:r>
            <a:r>
              <a:rPr lang="en-US" dirty="0" smtClean="0"/>
              <a:t> to</a:t>
            </a:r>
            <a:r>
              <a:rPr lang="ro-RO" dirty="0" smtClean="0"/>
              <a:t>ț</a:t>
            </a:r>
            <a:r>
              <a:rPr lang="en-US" dirty="0" smtClean="0"/>
              <a:t>i </a:t>
            </a:r>
            <a:r>
              <a:rPr lang="en-US" dirty="0" err="1" smtClean="0"/>
              <a:t>corup</a:t>
            </a:r>
            <a:r>
              <a:rPr lang="ro-RO" dirty="0" smtClean="0"/>
              <a:t>ț</a:t>
            </a:r>
            <a:r>
              <a:rPr lang="en-US" dirty="0" smtClean="0"/>
              <a:t>ii </a:t>
            </a:r>
            <a:r>
              <a:rPr lang="en-US" dirty="0" err="1" smtClean="0"/>
              <a:t>sunt</a:t>
            </a:r>
            <a:r>
              <a:rPr lang="en-US" dirty="0" smtClean="0"/>
              <a:t> </a:t>
            </a:r>
            <a:r>
              <a:rPr lang="en-US" dirty="0" err="1" smtClean="0"/>
              <a:t>corupti</a:t>
            </a:r>
            <a:r>
              <a:rPr lang="en-US" dirty="0" smtClean="0"/>
              <a:t>? Trivial </a:t>
            </a:r>
            <a:r>
              <a:rPr lang="ro-RO" dirty="0" err="1"/>
              <a:t>ș</a:t>
            </a:r>
            <a:r>
              <a:rPr lang="en-US" dirty="0" smtClean="0"/>
              <a:t>i </a:t>
            </a:r>
            <a:r>
              <a:rPr lang="en-US" dirty="0" err="1" smtClean="0"/>
              <a:t>neinteresant</a:t>
            </a:r>
            <a:r>
              <a:rPr lang="en-US" dirty="0" smtClean="0"/>
              <a:t>.</a:t>
            </a:r>
          </a:p>
          <a:p>
            <a:pPr marL="514350" indent="-514350">
              <a:buAutoNum type="arabicParenBoth"/>
            </a:pPr>
            <a:r>
              <a:rPr lang="en-US" dirty="0" err="1" smtClean="0"/>
              <a:t>Presupozi</a:t>
            </a:r>
            <a:r>
              <a:rPr lang="ro-RO" dirty="0" smtClean="0"/>
              <a:t>ț</a:t>
            </a:r>
            <a:r>
              <a:rPr lang="en-US" dirty="0" err="1" smtClean="0"/>
              <a:t>ie</a:t>
            </a:r>
            <a:r>
              <a:rPr lang="en-US" dirty="0" smtClean="0"/>
              <a:t> </a:t>
            </a:r>
            <a:r>
              <a:rPr lang="en-US" dirty="0" err="1" smtClean="0"/>
              <a:t>ilicit</a:t>
            </a:r>
            <a:r>
              <a:rPr lang="ro-RO" dirty="0" smtClean="0"/>
              <a:t>ă</a:t>
            </a:r>
            <a:r>
              <a:rPr lang="en-US" dirty="0" smtClean="0"/>
              <a:t> </a:t>
            </a:r>
            <a:r>
              <a:rPr lang="ro-RO" dirty="0" err="1"/>
              <a:t>ș</a:t>
            </a:r>
            <a:r>
              <a:rPr lang="en-US" dirty="0" smtClean="0"/>
              <a:t>i </a:t>
            </a:r>
            <a:r>
              <a:rPr lang="en-US" dirty="0" err="1" smtClean="0"/>
              <a:t>incorect</a:t>
            </a:r>
            <a:r>
              <a:rPr lang="ro-RO" dirty="0" smtClean="0"/>
              <a:t>ă</a:t>
            </a:r>
            <a:r>
              <a:rPr lang="en-US" dirty="0" smtClean="0"/>
              <a:t>: </a:t>
            </a:r>
            <a:r>
              <a:rPr lang="en-US" dirty="0" err="1" smtClean="0"/>
              <a:t>pentru</a:t>
            </a:r>
            <a:r>
              <a:rPr lang="en-US" dirty="0" smtClean="0"/>
              <a:t> a fi politician </a:t>
            </a:r>
            <a:r>
              <a:rPr lang="en-US" dirty="0" err="1" smtClean="0"/>
              <a:t>trebuie</a:t>
            </a:r>
            <a:r>
              <a:rPr lang="en-US" dirty="0" smtClean="0"/>
              <a:t> s</a:t>
            </a:r>
            <a:r>
              <a:rPr lang="ro-RO" dirty="0" smtClean="0"/>
              <a:t>ă</a:t>
            </a:r>
            <a:r>
              <a:rPr lang="en-US" dirty="0" smtClean="0"/>
              <a:t> </a:t>
            </a:r>
            <a:r>
              <a:rPr lang="en-US" dirty="0" err="1" smtClean="0"/>
              <a:t>fii</a:t>
            </a:r>
            <a:r>
              <a:rPr lang="en-US" dirty="0" smtClean="0"/>
              <a:t> </a:t>
            </a:r>
            <a:r>
              <a:rPr lang="en-US" dirty="0" err="1" smtClean="0"/>
              <a:t>corupt</a:t>
            </a:r>
            <a:r>
              <a:rPr lang="en-US" dirty="0" smtClean="0"/>
              <a:t>, </a:t>
            </a:r>
            <a:r>
              <a:rPr lang="en-US" dirty="0" err="1" smtClean="0"/>
              <a:t>pentru</a:t>
            </a:r>
            <a:r>
              <a:rPr lang="en-US" dirty="0" smtClean="0"/>
              <a:t> a fi </a:t>
            </a:r>
            <a:r>
              <a:rPr lang="en-US" dirty="0" err="1" smtClean="0"/>
              <a:t>programator</a:t>
            </a:r>
            <a:r>
              <a:rPr lang="en-US" dirty="0" smtClean="0"/>
              <a:t> </a:t>
            </a:r>
            <a:r>
              <a:rPr lang="en-US" dirty="0" err="1" smtClean="0"/>
              <a:t>trebuie</a:t>
            </a:r>
            <a:r>
              <a:rPr lang="en-US" dirty="0" smtClean="0"/>
              <a:t> s</a:t>
            </a:r>
            <a:r>
              <a:rPr lang="ro-RO" dirty="0" smtClean="0"/>
              <a:t>ă</a:t>
            </a:r>
            <a:r>
              <a:rPr lang="en-US" dirty="0" smtClean="0"/>
              <a:t> </a:t>
            </a:r>
            <a:r>
              <a:rPr lang="en-US" dirty="0" err="1" smtClean="0"/>
              <a:t>fii</a:t>
            </a:r>
            <a:r>
              <a:rPr lang="en-US" dirty="0" smtClean="0"/>
              <a:t> </a:t>
            </a:r>
            <a:r>
              <a:rPr lang="en-US" dirty="0" err="1" smtClean="0"/>
              <a:t>plictisitor</a:t>
            </a:r>
            <a:r>
              <a:rPr lang="en-US" dirty="0" smtClean="0"/>
              <a:t> </a:t>
            </a:r>
            <a:r>
              <a:rPr lang="ro-RO" dirty="0" err="1"/>
              <a:t>ș</a:t>
            </a:r>
            <a:r>
              <a:rPr lang="en-US" dirty="0" smtClean="0"/>
              <a:t>i </a:t>
            </a:r>
            <a:r>
              <a:rPr lang="en-US" dirty="0" err="1" smtClean="0"/>
              <a:t>lipsit</a:t>
            </a:r>
            <a:r>
              <a:rPr lang="en-US" dirty="0" smtClean="0"/>
              <a:t> de </a:t>
            </a:r>
            <a:r>
              <a:rPr lang="en-US" dirty="0" err="1" smtClean="0"/>
              <a:t>imagina</a:t>
            </a:r>
            <a:r>
              <a:rPr lang="ro-RO" dirty="0" smtClean="0"/>
              <a:t>ț</a:t>
            </a:r>
            <a:r>
              <a:rPr lang="en-US" dirty="0" err="1" smtClean="0"/>
              <a:t>ie</a:t>
            </a:r>
            <a:r>
              <a:rPr lang="en-US" dirty="0" smtClean="0"/>
              <a:t>.</a:t>
            </a:r>
            <a:endParaRPr lang="en-US" dirty="0"/>
          </a:p>
        </p:txBody>
      </p:sp>
    </p:spTree>
    <p:extLst>
      <p:ext uri="{BB962C8B-B14F-4D97-AF65-F5344CB8AC3E}">
        <p14:creationId xmlns:p14="http://schemas.microsoft.com/office/powerpoint/2010/main" val="1321020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Capcane</a:t>
            </a:r>
            <a:r>
              <a:rPr lang="en-US" dirty="0" smtClean="0"/>
              <a:t> </a:t>
            </a:r>
            <a:r>
              <a:rPr lang="en-US" dirty="0" err="1" smtClean="0"/>
              <a:t>lingvistice</a:t>
            </a:r>
            <a:r>
              <a:rPr lang="en-US" dirty="0" smtClean="0"/>
              <a:t> – </a:t>
            </a:r>
            <a:r>
              <a:rPr lang="en-US" dirty="0" err="1" smtClean="0"/>
              <a:t>erori</a:t>
            </a:r>
            <a:r>
              <a:rPr lang="en-US" dirty="0" smtClean="0"/>
              <a:t> </a:t>
            </a:r>
            <a:r>
              <a:rPr lang="en-US" dirty="0" err="1" smtClean="0"/>
              <a:t>categoriale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Eroare</a:t>
            </a:r>
            <a:r>
              <a:rPr lang="en-US" dirty="0" smtClean="0"/>
              <a:t> </a:t>
            </a:r>
            <a:r>
              <a:rPr lang="en-US" dirty="0" err="1" smtClean="0"/>
              <a:t>categorial</a:t>
            </a:r>
            <a:r>
              <a:rPr lang="ro-RO" dirty="0" smtClean="0"/>
              <a:t>ă</a:t>
            </a:r>
            <a:r>
              <a:rPr lang="en-US" dirty="0" smtClean="0"/>
              <a:t> = a </a:t>
            </a:r>
            <a:r>
              <a:rPr lang="en-US" dirty="0" err="1" smtClean="0"/>
              <a:t>atribui</a:t>
            </a:r>
            <a:r>
              <a:rPr lang="en-US" dirty="0" smtClean="0"/>
              <a:t> o </a:t>
            </a:r>
            <a:r>
              <a:rPr lang="en-US" dirty="0" err="1" smtClean="0"/>
              <a:t>proprietate</a:t>
            </a:r>
            <a:r>
              <a:rPr lang="en-US" dirty="0" smtClean="0"/>
              <a:t> </a:t>
            </a:r>
            <a:r>
              <a:rPr lang="en-US" dirty="0" err="1" smtClean="0"/>
              <a:t>unui</a:t>
            </a:r>
            <a:r>
              <a:rPr lang="en-US" dirty="0" smtClean="0"/>
              <a:t> </a:t>
            </a:r>
            <a:r>
              <a:rPr lang="en-US" dirty="0" err="1" smtClean="0"/>
              <a:t>obiect</a:t>
            </a:r>
            <a:r>
              <a:rPr lang="en-US" dirty="0" smtClean="0"/>
              <a:t> c</a:t>
            </a:r>
            <a:r>
              <a:rPr lang="ro-RO" dirty="0" smtClean="0"/>
              <a:t>ă</a:t>
            </a:r>
            <a:r>
              <a:rPr lang="en-US" dirty="0" err="1" smtClean="0"/>
              <a:t>ruia</a:t>
            </a:r>
            <a:r>
              <a:rPr lang="en-US" dirty="0" smtClean="0"/>
              <a:t> </a:t>
            </a:r>
            <a:r>
              <a:rPr lang="ro-RO" dirty="0"/>
              <a:t>î</a:t>
            </a:r>
            <a:r>
              <a:rPr lang="en-US" dirty="0" smtClean="0"/>
              <a:t>i </a:t>
            </a:r>
            <a:r>
              <a:rPr lang="en-US" dirty="0" err="1" smtClean="0"/>
              <a:t>este</a:t>
            </a:r>
            <a:r>
              <a:rPr lang="en-US" dirty="0" smtClean="0"/>
              <a:t> </a:t>
            </a:r>
            <a:r>
              <a:rPr lang="en-US" dirty="0" err="1" smtClean="0"/>
              <a:t>imposibil</a:t>
            </a:r>
            <a:r>
              <a:rPr lang="en-US" dirty="0" smtClean="0"/>
              <a:t> din </a:t>
            </a:r>
            <a:r>
              <a:rPr lang="en-US" dirty="0" err="1" smtClean="0"/>
              <a:t>punct</a:t>
            </a:r>
            <a:r>
              <a:rPr lang="en-US" dirty="0" smtClean="0"/>
              <a:t> de </a:t>
            </a:r>
            <a:r>
              <a:rPr lang="en-US" dirty="0" err="1" smtClean="0"/>
              <a:t>vedere</a:t>
            </a:r>
            <a:r>
              <a:rPr lang="en-US" dirty="0" smtClean="0"/>
              <a:t> logic s</a:t>
            </a:r>
            <a:r>
              <a:rPr lang="ro-RO" dirty="0" smtClean="0"/>
              <a:t>ă</a:t>
            </a:r>
            <a:r>
              <a:rPr lang="en-US" dirty="0" smtClean="0"/>
              <a:t> </a:t>
            </a:r>
            <a:r>
              <a:rPr lang="en-US" dirty="0" err="1" smtClean="0"/>
              <a:t>aib</a:t>
            </a:r>
            <a:r>
              <a:rPr lang="ro-RO" dirty="0" smtClean="0"/>
              <a:t>ă</a:t>
            </a:r>
            <a:r>
              <a:rPr lang="en-US" dirty="0" smtClean="0"/>
              <a:t> </a:t>
            </a:r>
            <a:r>
              <a:rPr lang="en-US" dirty="0" err="1" smtClean="0"/>
              <a:t>respectiva</a:t>
            </a:r>
            <a:r>
              <a:rPr lang="en-US" dirty="0" smtClean="0"/>
              <a:t> </a:t>
            </a:r>
            <a:r>
              <a:rPr lang="en-US" dirty="0" err="1" smtClean="0"/>
              <a:t>proprietate</a:t>
            </a:r>
            <a:r>
              <a:rPr lang="en-US" dirty="0" smtClean="0"/>
              <a:t>.</a:t>
            </a:r>
          </a:p>
          <a:p>
            <a:pPr>
              <a:buNone/>
            </a:pPr>
            <a:r>
              <a:rPr lang="en-US" dirty="0" err="1" smtClean="0"/>
              <a:t>Erorile</a:t>
            </a:r>
            <a:r>
              <a:rPr lang="en-US" dirty="0" smtClean="0"/>
              <a:t> </a:t>
            </a:r>
            <a:r>
              <a:rPr lang="en-US" dirty="0" err="1" smtClean="0"/>
              <a:t>categoriale</a:t>
            </a:r>
            <a:r>
              <a:rPr lang="en-US" dirty="0"/>
              <a:t> </a:t>
            </a:r>
            <a:r>
              <a:rPr lang="en-US" dirty="0" smtClean="0"/>
              <a:t>= </a:t>
            </a:r>
            <a:r>
              <a:rPr lang="en-US" dirty="0" err="1" smtClean="0"/>
              <a:t>cazuri</a:t>
            </a:r>
            <a:r>
              <a:rPr lang="en-US" dirty="0" smtClean="0"/>
              <a:t> de </a:t>
            </a:r>
            <a:r>
              <a:rPr lang="en-US" dirty="0" err="1" smtClean="0"/>
              <a:t>imposibilit</a:t>
            </a:r>
            <a:r>
              <a:rPr lang="ro-RO" dirty="0" smtClean="0"/>
              <a:t>ăț</a:t>
            </a:r>
            <a:r>
              <a:rPr lang="en-US" dirty="0" smtClean="0"/>
              <a:t>i </a:t>
            </a:r>
            <a:r>
              <a:rPr lang="en-US" dirty="0" err="1" smtClean="0"/>
              <a:t>logice</a:t>
            </a:r>
            <a:r>
              <a:rPr lang="en-US" dirty="0" smtClean="0"/>
              <a:t> (</a:t>
            </a:r>
            <a:r>
              <a:rPr lang="en-US" dirty="0" err="1" smtClean="0"/>
              <a:t>imposibilit</a:t>
            </a:r>
            <a:r>
              <a:rPr lang="ro-RO" dirty="0" smtClean="0"/>
              <a:t>ăț</a:t>
            </a:r>
            <a:r>
              <a:rPr lang="en-US" dirty="0" smtClean="0"/>
              <a:t>i </a:t>
            </a:r>
            <a:r>
              <a:rPr lang="en-US" dirty="0" err="1" smtClean="0"/>
              <a:t>logice</a:t>
            </a:r>
            <a:r>
              <a:rPr lang="en-US" dirty="0" smtClean="0"/>
              <a:t> vs. </a:t>
            </a:r>
            <a:r>
              <a:rPr lang="en-US" dirty="0" err="1" smtClean="0"/>
              <a:t>empirice</a:t>
            </a:r>
            <a:r>
              <a:rPr lang="en-US" dirty="0" smtClean="0"/>
              <a:t> vs. </a:t>
            </a:r>
            <a:r>
              <a:rPr lang="en-US" dirty="0" err="1" smtClean="0"/>
              <a:t>tehnologice</a:t>
            </a:r>
            <a:r>
              <a:rPr lang="en-US" dirty="0" smtClean="0"/>
              <a:t> vs. </a:t>
            </a:r>
            <a:r>
              <a:rPr lang="en-US" dirty="0" err="1" smtClean="0"/>
              <a:t>legale</a:t>
            </a:r>
            <a:r>
              <a:rPr lang="en-US" dirty="0" smtClean="0"/>
              <a:t>)</a:t>
            </a:r>
          </a:p>
          <a:p>
            <a:pPr>
              <a:buNone/>
            </a:pPr>
            <a:r>
              <a:rPr lang="en-US" dirty="0" smtClean="0"/>
              <a:t>Noam Chomsky: “</a:t>
            </a:r>
            <a:r>
              <a:rPr lang="en-US" dirty="0" err="1" smtClean="0"/>
              <a:t>ideile</a:t>
            </a:r>
            <a:r>
              <a:rPr lang="en-US" dirty="0" smtClean="0"/>
              <a:t> </a:t>
            </a:r>
            <a:r>
              <a:rPr lang="en-US" dirty="0" err="1" smtClean="0"/>
              <a:t>verzi</a:t>
            </a:r>
            <a:r>
              <a:rPr lang="en-US" dirty="0" smtClean="0"/>
              <a:t> dorm </a:t>
            </a:r>
            <a:r>
              <a:rPr lang="en-US" dirty="0" err="1" smtClean="0"/>
              <a:t>furios</a:t>
            </a:r>
            <a:r>
              <a:rPr lang="en-US" dirty="0" smtClean="0"/>
              <a:t>”</a:t>
            </a:r>
          </a:p>
          <a:p>
            <a:pPr>
              <a:buNone/>
            </a:pPr>
            <a:r>
              <a:rPr lang="en-US" dirty="0" err="1" smtClean="0"/>
              <a:t>Exemple</a:t>
            </a:r>
            <a:r>
              <a:rPr lang="en-US" dirty="0" smtClean="0"/>
              <a:t> </a:t>
            </a:r>
            <a:r>
              <a:rPr lang="ro-RO" dirty="0" smtClean="0"/>
              <a:t>î</a:t>
            </a:r>
            <a:r>
              <a:rPr lang="en-US" dirty="0" smtClean="0"/>
              <a:t>n </a:t>
            </a:r>
            <a:r>
              <a:rPr lang="en-US" dirty="0" err="1" smtClean="0"/>
              <a:t>argumentare</a:t>
            </a:r>
            <a:r>
              <a:rPr lang="en-US" dirty="0" smtClean="0"/>
              <a:t>:</a:t>
            </a:r>
          </a:p>
          <a:p>
            <a:pPr>
              <a:buNone/>
            </a:pPr>
            <a:r>
              <a:rPr lang="en-US" dirty="0" smtClean="0"/>
              <a:t>“Information wants to be free!” (</a:t>
            </a:r>
            <a:r>
              <a:rPr lang="en-US" dirty="0" err="1" smtClean="0"/>
              <a:t>antropomorfizare</a:t>
            </a:r>
            <a:r>
              <a:rPr lang="en-US" dirty="0" smtClean="0"/>
              <a:t>)</a:t>
            </a:r>
          </a:p>
          <a:p>
            <a:pPr>
              <a:buNone/>
            </a:pPr>
            <a:r>
              <a:rPr lang="en-US" dirty="0" smtClean="0"/>
              <a:t>“</a:t>
            </a:r>
            <a:r>
              <a:rPr lang="en-US" dirty="0" err="1" smtClean="0"/>
              <a:t>Istoria</a:t>
            </a:r>
            <a:r>
              <a:rPr lang="en-US" dirty="0" smtClean="0"/>
              <a:t> m</a:t>
            </a:r>
            <a:r>
              <a:rPr lang="ro-RO" dirty="0" smtClean="0"/>
              <a:t>ă</a:t>
            </a:r>
            <a:r>
              <a:rPr lang="en-US" dirty="0" smtClean="0"/>
              <a:t> </a:t>
            </a:r>
            <a:r>
              <a:rPr lang="en-US" dirty="0" err="1" smtClean="0"/>
              <a:t>va</a:t>
            </a:r>
            <a:r>
              <a:rPr lang="en-US" dirty="0" smtClean="0"/>
              <a:t> </a:t>
            </a:r>
            <a:r>
              <a:rPr lang="en-US" dirty="0" err="1" smtClean="0"/>
              <a:t>ierta</a:t>
            </a:r>
            <a:r>
              <a:rPr lang="en-US" dirty="0" smtClean="0"/>
              <a:t>” (</a:t>
            </a:r>
            <a:r>
              <a:rPr lang="en-US" dirty="0" err="1" smtClean="0"/>
              <a:t>reificare</a:t>
            </a:r>
            <a:r>
              <a:rPr lang="en-US" dirty="0" smtClean="0"/>
              <a:t>)</a:t>
            </a:r>
          </a:p>
          <a:p>
            <a:pPr>
              <a:buNone/>
            </a:pPr>
            <a:endParaRPr lang="en-US" dirty="0"/>
          </a:p>
        </p:txBody>
      </p:sp>
    </p:spTree>
    <p:extLst>
      <p:ext uri="{BB962C8B-B14F-4D97-AF65-F5344CB8AC3E}">
        <p14:creationId xmlns:p14="http://schemas.microsoft.com/office/powerpoint/2010/main" val="1528666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Sens gol</a:t>
            </a:r>
            <a:endParaRPr lang="en-US" dirty="0"/>
          </a:p>
        </p:txBody>
      </p:sp>
      <p:sp>
        <p:nvSpPr>
          <p:cNvPr id="3" name="Content Placeholder 2"/>
          <p:cNvSpPr>
            <a:spLocks noGrp="1"/>
          </p:cNvSpPr>
          <p:nvPr>
            <p:ph sz="quarter" idx="1"/>
          </p:nvPr>
        </p:nvSpPr>
        <p:spPr/>
        <p:txBody>
          <a:bodyPr/>
          <a:lstStyle/>
          <a:p>
            <a:pPr marL="0" indent="0" algn="just">
              <a:buNone/>
            </a:pPr>
            <a:endParaRPr lang="ro-RO" dirty="0" smtClean="0"/>
          </a:p>
          <a:p>
            <a:pPr marL="0" indent="0" algn="just">
              <a:buNone/>
            </a:pPr>
            <a:endParaRPr lang="ro-RO" dirty="0"/>
          </a:p>
          <a:p>
            <a:pPr marL="0" indent="0" algn="just">
              <a:buNone/>
            </a:pPr>
            <a:r>
              <a:rPr lang="ro-RO" dirty="0" smtClean="0"/>
              <a:t>Fie va ploua mâine, sau nu va ploua. Dacă plouă, atunci vor fi precipitații. Este posibil să plouă torențial mâine sau nu. Dacă va ploua torențial toată dimineața, atunci nu vom avea o dimineață însorită. </a:t>
            </a:r>
            <a:endParaRPr lang="en-US" dirty="0"/>
          </a:p>
        </p:txBody>
      </p:sp>
    </p:spTree>
    <p:extLst>
      <p:ext uri="{BB962C8B-B14F-4D97-AF65-F5344CB8AC3E}">
        <p14:creationId xmlns:p14="http://schemas.microsoft.com/office/powerpoint/2010/main" val="3048732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Capcane</a:t>
            </a:r>
            <a:r>
              <a:rPr lang="en-US" dirty="0" smtClean="0"/>
              <a:t> </a:t>
            </a:r>
            <a:r>
              <a:rPr lang="en-US" dirty="0" err="1" smtClean="0"/>
              <a:t>lingvistice</a:t>
            </a:r>
            <a:r>
              <a:rPr lang="en-US" dirty="0" smtClean="0"/>
              <a:t> – </a:t>
            </a:r>
            <a:r>
              <a:rPr lang="ro-RO" dirty="0" smtClean="0"/>
              <a:t>sens gol</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Ar</a:t>
            </a:r>
            <a:r>
              <a:rPr lang="en-US" dirty="0" smtClean="0"/>
              <a:t> </a:t>
            </a:r>
            <a:r>
              <a:rPr lang="en-US" dirty="0" err="1" smtClean="0"/>
              <a:t>trebui</a:t>
            </a:r>
            <a:r>
              <a:rPr lang="en-US" dirty="0" smtClean="0"/>
              <a:t> s</a:t>
            </a:r>
            <a:r>
              <a:rPr lang="ro-RO" dirty="0" smtClean="0"/>
              <a:t>ă</a:t>
            </a:r>
            <a:r>
              <a:rPr lang="en-US" dirty="0" smtClean="0"/>
              <a:t> </a:t>
            </a:r>
            <a:r>
              <a:rPr lang="en-US" dirty="0" err="1" smtClean="0"/>
              <a:t>urm</a:t>
            </a:r>
            <a:r>
              <a:rPr lang="ro-RO" dirty="0" smtClean="0"/>
              <a:t>ă</a:t>
            </a:r>
            <a:r>
              <a:rPr lang="en-US" dirty="0" smtClean="0"/>
              <a:t>m </a:t>
            </a:r>
            <a:r>
              <a:rPr lang="en-US" dirty="0" err="1" smtClean="0"/>
              <a:t>voin</a:t>
            </a:r>
            <a:r>
              <a:rPr lang="ro-RO" dirty="0" smtClean="0"/>
              <a:t>ț</a:t>
            </a:r>
            <a:r>
              <a:rPr lang="en-US" dirty="0" smtClean="0"/>
              <a:t>a </a:t>
            </a:r>
            <a:r>
              <a:rPr lang="en-US" dirty="0" err="1" smtClean="0"/>
              <a:t>lui</a:t>
            </a:r>
            <a:r>
              <a:rPr lang="en-US" dirty="0" smtClean="0"/>
              <a:t> </a:t>
            </a:r>
            <a:r>
              <a:rPr lang="en-US" dirty="0" err="1" smtClean="0"/>
              <a:t>Dumnezeu</a:t>
            </a:r>
            <a:r>
              <a:rPr lang="en-US" dirty="0" smtClean="0"/>
              <a:t> </a:t>
            </a:r>
            <a:r>
              <a:rPr lang="ro-RO" dirty="0" err="1"/>
              <a:t>ș</a:t>
            </a:r>
            <a:r>
              <a:rPr lang="en-US" dirty="0" smtClean="0"/>
              <a:t>i nu </a:t>
            </a:r>
            <a:r>
              <a:rPr lang="en-US" dirty="0" err="1" smtClean="0"/>
              <a:t>ceea</a:t>
            </a:r>
            <a:r>
              <a:rPr lang="en-US" dirty="0" smtClean="0"/>
              <a:t> </a:t>
            </a:r>
            <a:r>
              <a:rPr lang="en-US" dirty="0" err="1" smtClean="0"/>
              <a:t>ce</a:t>
            </a:r>
            <a:r>
              <a:rPr lang="en-US" dirty="0" smtClean="0"/>
              <a:t> </a:t>
            </a:r>
            <a:r>
              <a:rPr lang="en-US" dirty="0" err="1" smtClean="0"/>
              <a:t>credem</a:t>
            </a:r>
            <a:r>
              <a:rPr lang="en-US" dirty="0" smtClean="0"/>
              <a:t> </a:t>
            </a:r>
            <a:r>
              <a:rPr lang="en-US" dirty="0" err="1" smtClean="0"/>
              <a:t>noi</a:t>
            </a:r>
            <a:r>
              <a:rPr lang="en-US" dirty="0" smtClean="0"/>
              <a:t> a fi </a:t>
            </a:r>
            <a:r>
              <a:rPr lang="en-US" dirty="0" err="1" smtClean="0"/>
              <a:t>voin</a:t>
            </a:r>
            <a:r>
              <a:rPr lang="ro-RO" dirty="0" smtClean="0"/>
              <a:t>ț</a:t>
            </a:r>
            <a:r>
              <a:rPr lang="en-US" dirty="0" smtClean="0"/>
              <a:t>a </a:t>
            </a:r>
            <a:r>
              <a:rPr lang="en-US" dirty="0" err="1" smtClean="0"/>
              <a:t>lui</a:t>
            </a:r>
            <a:r>
              <a:rPr lang="en-US" dirty="0" smtClean="0"/>
              <a:t> </a:t>
            </a:r>
            <a:r>
              <a:rPr lang="en-US" dirty="0" err="1" smtClean="0"/>
              <a:t>Dumnezeu</a:t>
            </a:r>
            <a:r>
              <a:rPr lang="en-US" dirty="0" smtClean="0"/>
              <a:t>” – </a:t>
            </a:r>
            <a:r>
              <a:rPr lang="en-US" dirty="0" err="1" smtClean="0"/>
              <a:t>distinc</a:t>
            </a:r>
            <a:r>
              <a:rPr lang="ro-RO" dirty="0" smtClean="0"/>
              <a:t>ț</a:t>
            </a:r>
            <a:r>
              <a:rPr lang="en-US" dirty="0" err="1" smtClean="0"/>
              <a:t>ie</a:t>
            </a:r>
            <a:r>
              <a:rPr lang="en-US" dirty="0" smtClean="0"/>
              <a:t> f</a:t>
            </a:r>
            <a:r>
              <a:rPr lang="ro-RO" dirty="0" smtClean="0"/>
              <a:t>ă</a:t>
            </a:r>
            <a:r>
              <a:rPr lang="en-US" dirty="0" smtClean="0"/>
              <a:t>r</a:t>
            </a:r>
            <a:r>
              <a:rPr lang="ro-RO" dirty="0" smtClean="0"/>
              <a:t>ă</a:t>
            </a:r>
            <a:r>
              <a:rPr lang="en-US" dirty="0" smtClean="0"/>
              <a:t> </a:t>
            </a:r>
            <a:r>
              <a:rPr lang="en-US" dirty="0" err="1" smtClean="0"/>
              <a:t>sens</a:t>
            </a:r>
            <a:endParaRPr lang="ro-RO" dirty="0" smtClean="0"/>
          </a:p>
          <a:p>
            <a:endParaRPr lang="en-US" dirty="0" smtClean="0"/>
          </a:p>
          <a:p>
            <a:r>
              <a:rPr lang="en-US" dirty="0" smtClean="0"/>
              <a:t>“Ave</a:t>
            </a:r>
            <a:r>
              <a:rPr lang="ro-RO" dirty="0" smtClean="0"/>
              <a:t>ț</a:t>
            </a:r>
            <a:r>
              <a:rPr lang="en-US" dirty="0" smtClean="0"/>
              <a:t>i </a:t>
            </a:r>
            <a:r>
              <a:rPr lang="en-US" dirty="0" err="1" smtClean="0"/>
              <a:t>arme</a:t>
            </a:r>
            <a:r>
              <a:rPr lang="en-US" dirty="0" smtClean="0"/>
              <a:t> la </a:t>
            </a:r>
            <a:r>
              <a:rPr lang="en-US" dirty="0" err="1" smtClean="0"/>
              <a:t>dumneavoastra</a:t>
            </a:r>
            <a:r>
              <a:rPr lang="en-US" dirty="0" smtClean="0"/>
              <a:t>? </a:t>
            </a:r>
            <a:r>
              <a:rPr lang="en-US" dirty="0" err="1" smtClean="0"/>
              <a:t>Sunte</a:t>
            </a:r>
            <a:r>
              <a:rPr lang="ro-RO" dirty="0" smtClean="0"/>
              <a:t>ț</a:t>
            </a:r>
            <a:r>
              <a:rPr lang="en-US" dirty="0" smtClean="0"/>
              <a:t>i </a:t>
            </a:r>
            <a:r>
              <a:rPr lang="en-US" dirty="0" err="1" smtClean="0"/>
              <a:t>implicat</a:t>
            </a:r>
            <a:r>
              <a:rPr lang="en-US" dirty="0" smtClean="0"/>
              <a:t> </a:t>
            </a:r>
            <a:r>
              <a:rPr lang="ro-RO" dirty="0" smtClean="0"/>
              <a:t>î</a:t>
            </a:r>
            <a:r>
              <a:rPr lang="en-US" dirty="0" smtClean="0"/>
              <a:t>n </a:t>
            </a:r>
            <a:r>
              <a:rPr lang="en-US" dirty="0" err="1" smtClean="0"/>
              <a:t>vreun</a:t>
            </a:r>
            <a:r>
              <a:rPr lang="en-US" dirty="0" smtClean="0"/>
              <a:t> </a:t>
            </a:r>
            <a:r>
              <a:rPr lang="en-US" dirty="0" err="1" smtClean="0"/>
              <a:t>grup</a:t>
            </a:r>
            <a:r>
              <a:rPr lang="en-US" dirty="0" smtClean="0"/>
              <a:t> </a:t>
            </a:r>
            <a:r>
              <a:rPr lang="en-US" dirty="0" err="1" smtClean="0"/>
              <a:t>terorist</a:t>
            </a:r>
            <a:r>
              <a:rPr lang="en-US" dirty="0" smtClean="0"/>
              <a:t>?” (la </a:t>
            </a:r>
            <a:r>
              <a:rPr lang="en-US" dirty="0" err="1" smtClean="0"/>
              <a:t>aeroport</a:t>
            </a:r>
            <a:r>
              <a:rPr lang="en-US" dirty="0" smtClean="0"/>
              <a:t>) – </a:t>
            </a:r>
            <a:r>
              <a:rPr lang="ro-RO" dirty="0" err="1"/>
              <a:t>î</a:t>
            </a:r>
            <a:r>
              <a:rPr lang="en-US" dirty="0" err="1" smtClean="0"/>
              <a:t>ntrebare</a:t>
            </a:r>
            <a:r>
              <a:rPr lang="en-US" dirty="0" smtClean="0"/>
              <a:t> f</a:t>
            </a:r>
            <a:r>
              <a:rPr lang="ro-RO" dirty="0" smtClean="0"/>
              <a:t>ă</a:t>
            </a:r>
            <a:r>
              <a:rPr lang="en-US" dirty="0" smtClean="0"/>
              <a:t>r</a:t>
            </a:r>
            <a:r>
              <a:rPr lang="ro-RO" dirty="0" smtClean="0"/>
              <a:t>ă</a:t>
            </a:r>
            <a:r>
              <a:rPr lang="en-US" dirty="0" smtClean="0"/>
              <a:t> </a:t>
            </a:r>
            <a:r>
              <a:rPr lang="en-US" dirty="0" err="1" smtClean="0"/>
              <a:t>sens.</a:t>
            </a:r>
            <a:endParaRPr lang="en-US" dirty="0" smtClean="0"/>
          </a:p>
        </p:txBody>
      </p:sp>
    </p:spTree>
    <p:extLst>
      <p:ext uri="{BB962C8B-B14F-4D97-AF65-F5344CB8AC3E}">
        <p14:creationId xmlns:p14="http://schemas.microsoft.com/office/powerpoint/2010/main" val="407067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Capcane</a:t>
            </a:r>
            <a:r>
              <a:rPr lang="en-US" dirty="0" smtClean="0"/>
              <a:t> </a:t>
            </a:r>
            <a:r>
              <a:rPr lang="en-US" dirty="0" err="1" smtClean="0"/>
              <a:t>lingvistice</a:t>
            </a:r>
            <a:r>
              <a:rPr lang="en-US" dirty="0" smtClean="0"/>
              <a:t> – </a:t>
            </a:r>
            <a:r>
              <a:rPr lang="en-US" dirty="0" err="1" smtClean="0"/>
              <a:t>implica</a:t>
            </a:r>
            <a:r>
              <a:rPr lang="ro-RO" dirty="0" smtClean="0"/>
              <a:t>ț</a:t>
            </a:r>
            <a:r>
              <a:rPr lang="en-US" dirty="0" smtClean="0"/>
              <a:t>ii false</a:t>
            </a:r>
            <a:endParaRPr lang="en-US" dirty="0"/>
          </a:p>
        </p:txBody>
      </p:sp>
      <p:sp>
        <p:nvSpPr>
          <p:cNvPr id="3" name="Content Placeholder 2"/>
          <p:cNvSpPr>
            <a:spLocks noGrp="1"/>
          </p:cNvSpPr>
          <p:nvPr>
            <p:ph idx="1"/>
          </p:nvPr>
        </p:nvSpPr>
        <p:spPr/>
        <p:txBody>
          <a:bodyPr/>
          <a:lstStyle/>
          <a:p>
            <a:pPr>
              <a:buNone/>
            </a:pPr>
            <a:r>
              <a:rPr lang="en-US" dirty="0" smtClean="0"/>
              <a:t>“Cu un </a:t>
            </a:r>
            <a:r>
              <a:rPr lang="en-US" dirty="0" err="1" smtClean="0"/>
              <a:t>pahar</a:t>
            </a:r>
            <a:r>
              <a:rPr lang="en-US" dirty="0" smtClean="0"/>
              <a:t> de </a:t>
            </a:r>
            <a:r>
              <a:rPr lang="en-US" dirty="0" err="1" smtClean="0"/>
              <a:t>lapte</a:t>
            </a:r>
            <a:r>
              <a:rPr lang="en-US" dirty="0" smtClean="0"/>
              <a:t>, </a:t>
            </a:r>
            <a:r>
              <a:rPr lang="en-US" dirty="0" err="1" smtClean="0"/>
              <a:t>batonul</a:t>
            </a:r>
            <a:r>
              <a:rPr lang="en-US" dirty="0" smtClean="0"/>
              <a:t> v</a:t>
            </a:r>
            <a:r>
              <a:rPr lang="ro-RO" dirty="0" smtClean="0"/>
              <a:t>ă</a:t>
            </a:r>
            <a:r>
              <a:rPr lang="en-US" dirty="0" smtClean="0"/>
              <a:t> </a:t>
            </a:r>
            <a:r>
              <a:rPr lang="en-US" dirty="0" err="1" smtClean="0"/>
              <a:t>ofer</a:t>
            </a:r>
            <a:r>
              <a:rPr lang="ro-RO" dirty="0" smtClean="0"/>
              <a:t>ă</a:t>
            </a:r>
            <a:r>
              <a:rPr lang="en-US" dirty="0" smtClean="0"/>
              <a:t> 25% din </a:t>
            </a:r>
            <a:r>
              <a:rPr lang="en-US" dirty="0" err="1" smtClean="0"/>
              <a:t>doza</a:t>
            </a:r>
            <a:r>
              <a:rPr lang="en-US" dirty="0" smtClean="0"/>
              <a:t> de </a:t>
            </a:r>
            <a:r>
              <a:rPr lang="en-US" dirty="0" err="1" smtClean="0"/>
              <a:t>proteine</a:t>
            </a:r>
            <a:r>
              <a:rPr lang="en-US" dirty="0" smtClean="0"/>
              <a:t> </a:t>
            </a:r>
            <a:r>
              <a:rPr lang="en-US" dirty="0" err="1" smtClean="0"/>
              <a:t>recomandat</a:t>
            </a:r>
            <a:r>
              <a:rPr lang="ro-RO" dirty="0" smtClean="0"/>
              <a:t>ă</a:t>
            </a:r>
            <a:r>
              <a:rPr lang="en-US" dirty="0" smtClean="0"/>
              <a:t>” (</a:t>
            </a:r>
            <a:r>
              <a:rPr lang="en-US" dirty="0" err="1" smtClean="0"/>
              <a:t>reclam</a:t>
            </a:r>
            <a:r>
              <a:rPr lang="ro-RO" dirty="0" smtClean="0"/>
              <a:t>ă</a:t>
            </a:r>
            <a:r>
              <a:rPr lang="en-US" dirty="0" smtClean="0"/>
              <a:t> la un baton de </a:t>
            </a:r>
            <a:r>
              <a:rPr lang="en-US" dirty="0" err="1" smtClean="0"/>
              <a:t>cereale</a:t>
            </a:r>
            <a:r>
              <a:rPr lang="en-US" dirty="0" smtClean="0"/>
              <a:t>)</a:t>
            </a:r>
          </a:p>
          <a:p>
            <a:pPr>
              <a:buNone/>
            </a:pPr>
            <a:r>
              <a:rPr lang="en-US" dirty="0" smtClean="0"/>
              <a:t>“Nu con</a:t>
            </a:r>
            <a:r>
              <a:rPr lang="ro-RO" dirty="0" smtClean="0"/>
              <a:t>ț</a:t>
            </a:r>
            <a:r>
              <a:rPr lang="en-US" dirty="0" err="1" smtClean="0"/>
              <a:t>ine</a:t>
            </a:r>
            <a:r>
              <a:rPr lang="en-US" dirty="0" smtClean="0"/>
              <a:t> </a:t>
            </a:r>
            <a:r>
              <a:rPr lang="en-US" dirty="0" err="1" smtClean="0"/>
              <a:t>colesterol</a:t>
            </a:r>
            <a:r>
              <a:rPr lang="en-US" dirty="0" smtClean="0"/>
              <a:t>” (</a:t>
            </a:r>
            <a:r>
              <a:rPr lang="en-US" dirty="0" err="1" smtClean="0"/>
              <a:t>dar</a:t>
            </a:r>
            <a:r>
              <a:rPr lang="en-US" dirty="0" smtClean="0"/>
              <a:t> gr</a:t>
            </a:r>
            <a:r>
              <a:rPr lang="ro-RO" dirty="0" smtClean="0"/>
              <a:t>ă</a:t>
            </a:r>
            <a:r>
              <a:rPr lang="en-US" dirty="0" smtClean="0"/>
              <a:t>simile saturate se transform</a:t>
            </a:r>
            <a:r>
              <a:rPr lang="ro-RO" dirty="0" smtClean="0"/>
              <a:t>ă</a:t>
            </a:r>
            <a:r>
              <a:rPr lang="en-US" dirty="0" smtClean="0"/>
              <a:t> </a:t>
            </a:r>
            <a:r>
              <a:rPr lang="ro-RO" dirty="0"/>
              <a:t>î</a:t>
            </a:r>
            <a:r>
              <a:rPr lang="en-US" dirty="0" smtClean="0"/>
              <a:t>n </a:t>
            </a:r>
            <a:r>
              <a:rPr lang="en-US" dirty="0" err="1" smtClean="0"/>
              <a:t>colesterol</a:t>
            </a:r>
            <a:r>
              <a:rPr lang="en-US" dirty="0" smtClean="0"/>
              <a:t>)</a:t>
            </a:r>
          </a:p>
          <a:p>
            <a:pPr>
              <a:buNone/>
            </a:pPr>
            <a:r>
              <a:rPr lang="en-US" dirty="0" smtClean="0"/>
              <a:t>“</a:t>
            </a:r>
            <a:r>
              <a:rPr lang="en-US" dirty="0" err="1" smtClean="0"/>
              <a:t>Lapte</a:t>
            </a:r>
            <a:r>
              <a:rPr lang="en-US" dirty="0" smtClean="0"/>
              <a:t> cu 2% gr</a:t>
            </a:r>
            <a:r>
              <a:rPr lang="ro-RO" dirty="0" smtClean="0"/>
              <a:t>ă</a:t>
            </a:r>
            <a:r>
              <a:rPr lang="en-US" dirty="0" err="1" smtClean="0"/>
              <a:t>sime</a:t>
            </a:r>
            <a:r>
              <a:rPr lang="en-US" dirty="0" smtClean="0"/>
              <a:t>” (31% din </a:t>
            </a:r>
            <a:r>
              <a:rPr lang="en-US" dirty="0" err="1" smtClean="0"/>
              <a:t>calorii</a:t>
            </a:r>
            <a:r>
              <a:rPr lang="en-US" dirty="0" smtClean="0"/>
              <a:t> </a:t>
            </a:r>
            <a:r>
              <a:rPr lang="en-US" dirty="0" err="1" smtClean="0"/>
              <a:t>provin</a:t>
            </a:r>
            <a:r>
              <a:rPr lang="en-US" dirty="0" smtClean="0"/>
              <a:t> din gr</a:t>
            </a:r>
            <a:r>
              <a:rPr lang="ro-RO" dirty="0" smtClean="0"/>
              <a:t>ă</a:t>
            </a:r>
            <a:r>
              <a:rPr lang="en-US" dirty="0" err="1" smtClean="0"/>
              <a:t>sime</a:t>
            </a:r>
            <a:r>
              <a:rPr lang="en-US" dirty="0" smtClean="0"/>
              <a:t>!)</a:t>
            </a:r>
          </a:p>
          <a:p>
            <a:pPr>
              <a:buNone/>
            </a:pPr>
            <a:endParaRPr lang="en-US" dirty="0"/>
          </a:p>
        </p:txBody>
      </p:sp>
    </p:spTree>
    <p:extLst>
      <p:ext uri="{BB962C8B-B14F-4D97-AF65-F5344CB8AC3E}">
        <p14:creationId xmlns:p14="http://schemas.microsoft.com/office/powerpoint/2010/main" val="2612915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Limbaj pretențios</a:t>
            </a:r>
            <a:endParaRPr lang="en-US" dirty="0"/>
          </a:p>
        </p:txBody>
      </p:sp>
      <p:sp>
        <p:nvSpPr>
          <p:cNvPr id="3" name="Content Placeholder 2"/>
          <p:cNvSpPr>
            <a:spLocks noGrp="1"/>
          </p:cNvSpPr>
          <p:nvPr>
            <p:ph sz="quarter" idx="1"/>
          </p:nvPr>
        </p:nvSpPr>
        <p:spPr/>
        <p:txBody>
          <a:bodyPr/>
          <a:lstStyle/>
          <a:p>
            <a:pPr marL="0" indent="0">
              <a:buNone/>
            </a:pPr>
            <a:r>
              <a:rPr lang="en-US" dirty="0" smtClean="0"/>
              <a:t>“</a:t>
            </a:r>
            <a:r>
              <a:rPr lang="ro-RO" dirty="0" smtClean="0"/>
              <a:t>Pare inteligent, dar nu îmi dau seama ce spune.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514600"/>
            <a:ext cx="5867400" cy="4114800"/>
          </a:xfrm>
          <a:prstGeom prst="rect">
            <a:avLst/>
          </a:prstGeom>
        </p:spPr>
      </p:pic>
    </p:spTree>
    <p:extLst>
      <p:ext uri="{BB962C8B-B14F-4D97-AF65-F5344CB8AC3E}">
        <p14:creationId xmlns:p14="http://schemas.microsoft.com/office/powerpoint/2010/main" val="1549027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504" y="1600200"/>
            <a:ext cx="5398991" cy="4525963"/>
          </a:xfrm>
        </p:spPr>
      </p:pic>
    </p:spTree>
    <p:extLst>
      <p:ext uri="{BB962C8B-B14F-4D97-AF65-F5344CB8AC3E}">
        <p14:creationId xmlns:p14="http://schemas.microsoft.com/office/powerpoint/2010/main" val="398452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a:t>
            </a:r>
            <a:r>
              <a:rPr lang="en-US" dirty="0" smtClean="0"/>
              <a:t> </a:t>
            </a:r>
            <a:r>
              <a:rPr lang="en-US" dirty="0" err="1" smtClean="0"/>
              <a:t>este</a:t>
            </a:r>
            <a:r>
              <a:rPr lang="en-US" dirty="0" smtClean="0"/>
              <a:t> </a:t>
            </a:r>
            <a:r>
              <a:rPr lang="en-US" dirty="0" err="1" smtClean="0"/>
              <a:t>sensul</a:t>
            </a:r>
            <a:r>
              <a:rPr lang="en-US" dirty="0" smtClean="0"/>
              <a:t>?</a:t>
            </a:r>
            <a:endParaRPr lang="en-US" dirty="0"/>
          </a:p>
        </p:txBody>
      </p:sp>
      <p:sp>
        <p:nvSpPr>
          <p:cNvPr id="3" name="Content Placeholder 2"/>
          <p:cNvSpPr>
            <a:spLocks noGrp="1"/>
          </p:cNvSpPr>
          <p:nvPr>
            <p:ph idx="1"/>
          </p:nvPr>
        </p:nvSpPr>
        <p:spPr>
          <a:xfrm>
            <a:off x="152400" y="1600200"/>
            <a:ext cx="8839200" cy="4876800"/>
          </a:xfrm>
        </p:spPr>
        <p:txBody>
          <a:bodyPr>
            <a:normAutofit fontScale="70000" lnSpcReduction="20000"/>
          </a:bodyPr>
          <a:lstStyle/>
          <a:p>
            <a:pPr algn="just"/>
            <a:r>
              <a:rPr lang="ro-RO" dirty="0" smtClean="0"/>
              <a:t>Proposition – sentence – statement</a:t>
            </a:r>
          </a:p>
          <a:p>
            <a:pPr algn="just"/>
            <a:r>
              <a:rPr lang="ro-RO" b="1" dirty="0" smtClean="0"/>
              <a:t>Proposition</a:t>
            </a:r>
            <a:r>
              <a:rPr lang="ro-RO" dirty="0" smtClean="0"/>
              <a:t>: is anything the content of which is capable of being true or false. Este o entitate abstractă.</a:t>
            </a:r>
          </a:p>
          <a:p>
            <a:pPr algn="just"/>
            <a:r>
              <a:rPr lang="ro-RO" b="1" dirty="0" smtClean="0"/>
              <a:t>Sentence</a:t>
            </a:r>
            <a:r>
              <a:rPr lang="ro-RO" dirty="0" smtClean="0"/>
              <a:t>: șir de simboluri care are o structură gramaticală și sens. Noțiune lingvistică. Poate exprima o propoziție. Diferite enunțuri pot exprima o singură propoziție sau invers. Poate să nu exprime o propoziție (comenzi, întrebări, exclamații).</a:t>
            </a:r>
          </a:p>
          <a:p>
            <a:pPr algn="just"/>
            <a:r>
              <a:rPr lang="ro-RO" b="1" dirty="0" smtClean="0">
                <a:solidFill>
                  <a:srgbClr val="FF0000"/>
                </a:solidFill>
                <a:effectLst>
                  <a:outerShdw blurRad="38100" dist="38100" dir="2700000" algn="tl">
                    <a:srgbClr val="000000">
                      <a:alpha val="43137"/>
                    </a:srgbClr>
                  </a:outerShdw>
                </a:effectLst>
              </a:rPr>
              <a:t>!</a:t>
            </a:r>
            <a:r>
              <a:rPr lang="ro-RO" dirty="0" smtClean="0"/>
              <a:t> O propoziție nu trebuie să fie exprimată printr-un enunț. Exemplu: Nonsens! Apă! Foc! Nu este un enunț, dar exprimă o propoziție. </a:t>
            </a:r>
          </a:p>
          <a:p>
            <a:pPr algn="just"/>
            <a:r>
              <a:rPr lang="ro-RO" dirty="0" smtClean="0">
                <a:effectLst>
                  <a:outerShdw blurRad="38100" dist="38100" dir="2700000" algn="tl">
                    <a:srgbClr val="000000">
                      <a:alpha val="43137"/>
                    </a:srgbClr>
                  </a:outerShdw>
                </a:effectLst>
              </a:rPr>
              <a:t>Exemple</a:t>
            </a:r>
            <a:r>
              <a:rPr lang="ro-RO" dirty="0" smtClean="0"/>
              <a:t>: It is cold. E frig./ Mi-e foame. Paulei îi este foame./Ești rece (temperatură, distant).</a:t>
            </a:r>
          </a:p>
          <a:p>
            <a:pPr algn="just"/>
            <a:r>
              <a:rPr lang="ro-RO" b="1" dirty="0" smtClean="0"/>
              <a:t>Statement</a:t>
            </a:r>
            <a:r>
              <a:rPr lang="ro-RO" dirty="0" smtClean="0"/>
              <a:t>: exprimă o opinie. Ține de o minte rațională.</a:t>
            </a:r>
          </a:p>
          <a:p>
            <a:pPr algn="just"/>
            <a:r>
              <a:rPr lang="ro-RO" b="1" dirty="0" smtClean="0">
                <a:solidFill>
                  <a:srgbClr val="FF0000"/>
                </a:solidFill>
                <a:effectLst>
                  <a:outerShdw blurRad="38100" dist="38100" dir="2700000" algn="tl">
                    <a:srgbClr val="000000">
                      <a:alpha val="43137"/>
                    </a:srgbClr>
                  </a:outerShdw>
                </a:effectLst>
              </a:rPr>
              <a:t>! </a:t>
            </a:r>
            <a:r>
              <a:rPr lang="ro-RO" dirty="0" smtClean="0"/>
              <a:t>Pentru ca două enunțuri să exprime o singură propoziție trebuie (ca și condiție necesară) să aibă aceeași valoare de adevăr.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este sensul?</a:t>
            </a:r>
            <a:endParaRPr lang="en-US" dirty="0"/>
          </a:p>
        </p:txBody>
      </p:sp>
      <p:sp>
        <p:nvSpPr>
          <p:cNvPr id="3" name="Content Placeholder 2"/>
          <p:cNvSpPr>
            <a:spLocks noGrp="1"/>
          </p:cNvSpPr>
          <p:nvPr>
            <p:ph idx="1"/>
          </p:nvPr>
        </p:nvSpPr>
        <p:spPr>
          <a:xfrm>
            <a:off x="228600" y="1371600"/>
            <a:ext cx="8686800" cy="5257800"/>
          </a:xfrm>
        </p:spPr>
        <p:txBody>
          <a:bodyPr>
            <a:normAutofit/>
          </a:bodyPr>
          <a:lstStyle/>
          <a:p>
            <a:pPr>
              <a:buNone/>
            </a:pPr>
            <a:r>
              <a:rPr lang="ro-RO" dirty="0" smtClean="0"/>
              <a:t>Rolul limbajului:</a:t>
            </a:r>
          </a:p>
          <a:p>
            <a:pPr>
              <a:buFontTx/>
              <a:buChar char="-"/>
            </a:pPr>
            <a:r>
              <a:rPr lang="ro-RO" dirty="0" smtClean="0"/>
              <a:t>Funcție informativă</a:t>
            </a:r>
          </a:p>
          <a:p>
            <a:pPr>
              <a:buFontTx/>
              <a:buChar char="-"/>
            </a:pPr>
            <a:r>
              <a:rPr lang="ro-RO" dirty="0" smtClean="0"/>
              <a:t>Funcție expresivă</a:t>
            </a:r>
          </a:p>
          <a:p>
            <a:pPr>
              <a:buFontTx/>
              <a:buChar char="-"/>
            </a:pPr>
            <a:r>
              <a:rPr lang="ro-RO" dirty="0" smtClean="0"/>
              <a:t>Funcție directivă</a:t>
            </a:r>
          </a:p>
          <a:p>
            <a:pPr>
              <a:buNone/>
            </a:pPr>
            <a:r>
              <a:rPr lang="ro-RO" dirty="0" smtClean="0"/>
              <a:t>Prin limbaj spunem ceva despre ceea ce există. </a:t>
            </a:r>
          </a:p>
          <a:p>
            <a:pPr>
              <a:buFontTx/>
              <a:buChar char="-"/>
            </a:pPr>
            <a:r>
              <a:rPr lang="ro-RO" dirty="0" smtClean="0"/>
              <a:t>Referință/extensiune</a:t>
            </a:r>
          </a:p>
          <a:p>
            <a:pPr>
              <a:buFontTx/>
              <a:buChar char="-"/>
            </a:pPr>
            <a:r>
              <a:rPr lang="ro-RO" dirty="0" smtClean="0"/>
              <a:t>Conotație/intensiune/sens</a:t>
            </a:r>
          </a:p>
          <a:p>
            <a:pPr>
              <a:buNone/>
            </a:pPr>
            <a:r>
              <a:rPr lang="ro-RO" dirty="0" smtClean="0"/>
              <a:t>Este sensul doar referință? Sau este mai mult de atât?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este sensul?</a:t>
            </a:r>
            <a:endParaRPr lang="en-US" dirty="0"/>
          </a:p>
        </p:txBody>
      </p:sp>
      <p:sp>
        <p:nvSpPr>
          <p:cNvPr id="3" name="Content Placeholder 2"/>
          <p:cNvSpPr>
            <a:spLocks noGrp="1"/>
          </p:cNvSpPr>
          <p:nvPr>
            <p:ph idx="1"/>
          </p:nvPr>
        </p:nvSpPr>
        <p:spPr/>
        <p:txBody>
          <a:bodyPr>
            <a:normAutofit fontScale="85000" lnSpcReduction="10000"/>
          </a:bodyPr>
          <a:lstStyle/>
          <a:p>
            <a:r>
              <a:rPr lang="ro-RO" dirty="0" smtClean="0"/>
              <a:t>Enunț analitic: adevărat/fals în virtutea sensului. Tautologie-contradicție. Asociat cu noțiuni precum: necesitate, a priori</a:t>
            </a:r>
          </a:p>
          <a:p>
            <a:pPr>
              <a:buNone/>
            </a:pPr>
            <a:r>
              <a:rPr lang="ro-RO" dirty="0" smtClean="0"/>
              <a:t>Burlacii sunt bărbați necăsătoriți.</a:t>
            </a:r>
          </a:p>
          <a:p>
            <a:pPr>
              <a:buNone/>
            </a:pPr>
            <a:r>
              <a:rPr lang="ro-RO" dirty="0" smtClean="0"/>
              <a:t>Triunghiurile au 4 laturi.</a:t>
            </a:r>
          </a:p>
          <a:p>
            <a:r>
              <a:rPr lang="ro-RO" dirty="0" smtClean="0"/>
              <a:t>Enunț sintetic: orice enunț care nu e analitic. Asociat cu noțiuni precum: contingent, a posteriori</a:t>
            </a:r>
          </a:p>
          <a:p>
            <a:pPr>
              <a:buNone/>
            </a:pPr>
            <a:r>
              <a:rPr lang="ro-RO" dirty="0" smtClean="0"/>
              <a:t>Astăzi este luni.</a:t>
            </a:r>
          </a:p>
          <a:p>
            <a:pPr>
              <a:buNone/>
            </a:pPr>
            <a:r>
              <a:rPr lang="ro-RO" dirty="0" smtClean="0"/>
              <a:t>Kripke susține că există enunțuri necesare a posteriori.</a:t>
            </a:r>
          </a:p>
          <a:p>
            <a:pPr>
              <a:buNone/>
            </a:pPr>
            <a:r>
              <a:rPr lang="ro-RO" dirty="0" smtClean="0"/>
              <a:t>Apa este H2O.</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Sens neclar</a:t>
            </a:r>
            <a:endParaRPr lang="en-US" dirty="0"/>
          </a:p>
        </p:txBody>
      </p:sp>
      <p:sp>
        <p:nvSpPr>
          <p:cNvPr id="3" name="Content Placeholder 2"/>
          <p:cNvSpPr>
            <a:spLocks noGrp="1"/>
          </p:cNvSpPr>
          <p:nvPr>
            <p:ph sz="quarter" idx="1"/>
          </p:nvPr>
        </p:nvSpPr>
        <p:spPr/>
        <p:txBody>
          <a:bodyPr>
            <a:normAutofit fontScale="92500" lnSpcReduction="20000"/>
          </a:bodyPr>
          <a:lstStyle/>
          <a:p>
            <a:r>
              <a:rPr lang="ro-RO" dirty="0" smtClean="0">
                <a:solidFill>
                  <a:srgbClr val="FF0000"/>
                </a:solidFill>
              </a:rPr>
              <a:t>Ambiguitatea</a:t>
            </a:r>
          </a:p>
          <a:p>
            <a:pPr marL="0" indent="0">
              <a:buNone/>
            </a:pPr>
            <a:r>
              <a:rPr lang="ro-RO" dirty="0" smtClean="0"/>
              <a:t>Copiii spun părinții sunt iubitori.</a:t>
            </a:r>
          </a:p>
          <a:p>
            <a:pPr marL="0" indent="0">
              <a:buNone/>
            </a:pPr>
            <a:endParaRPr lang="ro-RO" dirty="0" smtClean="0"/>
          </a:p>
          <a:p>
            <a:r>
              <a:rPr lang="ro-RO" dirty="0" smtClean="0">
                <a:solidFill>
                  <a:srgbClr val="FF0000"/>
                </a:solidFill>
              </a:rPr>
              <a:t>Vaguitatea</a:t>
            </a:r>
          </a:p>
          <a:p>
            <a:pPr marL="0" indent="0">
              <a:buNone/>
            </a:pPr>
            <a:r>
              <a:rPr lang="ro-RO" dirty="0" smtClean="0"/>
              <a:t>Bătrânii sunt scutiți de taxe.</a:t>
            </a:r>
          </a:p>
          <a:p>
            <a:pPr marL="0" indent="0">
              <a:buNone/>
            </a:pPr>
            <a:endParaRPr lang="ro-RO" dirty="0" smtClean="0"/>
          </a:p>
          <a:p>
            <a:r>
              <a:rPr lang="ro-RO" dirty="0" smtClean="0">
                <a:solidFill>
                  <a:srgbClr val="FF0000"/>
                </a:solidFill>
              </a:rPr>
              <a:t>Sens incomplet</a:t>
            </a:r>
          </a:p>
          <a:p>
            <a:pPr marL="0" indent="0">
              <a:buNone/>
            </a:pPr>
            <a:r>
              <a:rPr lang="ro-RO" dirty="0" smtClean="0"/>
              <a:t>Această pastă de dinți este mai bună.</a:t>
            </a:r>
          </a:p>
          <a:p>
            <a:pPr marL="0" indent="0">
              <a:buNone/>
            </a:pPr>
            <a:r>
              <a:rPr lang="ro-RO" dirty="0" smtClean="0"/>
              <a:t>Cerealele acestea sunt un mic dejun mai sănătos.</a:t>
            </a:r>
            <a:endParaRPr lang="en-US" dirty="0"/>
          </a:p>
        </p:txBody>
      </p:sp>
    </p:spTree>
    <p:extLst>
      <p:ext uri="{BB962C8B-B14F-4D97-AF65-F5344CB8AC3E}">
        <p14:creationId xmlns:p14="http://schemas.microsoft.com/office/powerpoint/2010/main" val="2608463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Capcane</a:t>
            </a:r>
            <a:r>
              <a:rPr lang="en-US" dirty="0" smtClean="0"/>
              <a:t> </a:t>
            </a:r>
            <a:r>
              <a:rPr lang="en-US" dirty="0" err="1" smtClean="0"/>
              <a:t>lingvistice</a:t>
            </a:r>
            <a:r>
              <a:rPr lang="en-US" dirty="0" smtClean="0"/>
              <a:t> – </a:t>
            </a:r>
            <a:r>
              <a:rPr lang="ro-RO" dirty="0" smtClean="0"/>
              <a:t>Sens neclar</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Ambiguitatea</a:t>
            </a:r>
            <a:endParaRPr lang="en-US" b="1" dirty="0" smtClean="0"/>
          </a:p>
          <a:p>
            <a:pPr>
              <a:buFontTx/>
              <a:buChar char="-"/>
            </a:pPr>
            <a:r>
              <a:rPr lang="en-US" dirty="0" err="1" smtClean="0"/>
              <a:t>Expresie</a:t>
            </a:r>
            <a:r>
              <a:rPr lang="en-US" dirty="0" smtClean="0"/>
              <a:t>/</a:t>
            </a:r>
            <a:r>
              <a:rPr lang="en-US" dirty="0" err="1" smtClean="0"/>
              <a:t>termen</a:t>
            </a:r>
            <a:r>
              <a:rPr lang="en-US" dirty="0" smtClean="0"/>
              <a:t> – </a:t>
            </a:r>
            <a:r>
              <a:rPr lang="en-US" dirty="0" err="1" smtClean="0"/>
              <a:t>referin</a:t>
            </a:r>
            <a:r>
              <a:rPr lang="ro-RO" dirty="0" smtClean="0"/>
              <a:t>ță</a:t>
            </a:r>
            <a:r>
              <a:rPr lang="en-US" dirty="0" smtClean="0"/>
              <a:t> + </a:t>
            </a:r>
            <a:r>
              <a:rPr lang="ro-RO" dirty="0"/>
              <a:t>î</a:t>
            </a:r>
            <a:r>
              <a:rPr lang="en-US" dirty="0" smtClean="0"/>
              <a:t>n</a:t>
            </a:r>
            <a:r>
              <a:rPr lang="ro-RO" dirty="0" smtClean="0"/>
              <a:t>ț</a:t>
            </a:r>
            <a:r>
              <a:rPr lang="en-US" dirty="0" err="1" smtClean="0"/>
              <a:t>eles</a:t>
            </a:r>
            <a:r>
              <a:rPr lang="en-US" dirty="0" smtClean="0"/>
              <a:t> (</a:t>
            </a:r>
            <a:r>
              <a:rPr lang="en-US" dirty="0" err="1" smtClean="0"/>
              <a:t>sens</a:t>
            </a:r>
            <a:r>
              <a:rPr lang="en-US" dirty="0" smtClean="0"/>
              <a:t>)</a:t>
            </a:r>
          </a:p>
          <a:p>
            <a:pPr>
              <a:buNone/>
            </a:pPr>
            <a:r>
              <a:rPr lang="en-US" dirty="0" smtClean="0"/>
              <a:t>Ex.: “Mo</a:t>
            </a:r>
            <a:r>
              <a:rPr lang="ro-RO" dirty="0" smtClean="0"/>
              <a:t>ș</a:t>
            </a:r>
            <a:r>
              <a:rPr lang="en-US" dirty="0" smtClean="0"/>
              <a:t> Cr</a:t>
            </a:r>
            <a:r>
              <a:rPr lang="ro-RO" dirty="0" smtClean="0"/>
              <a:t>ă</a:t>
            </a:r>
            <a:r>
              <a:rPr lang="en-US" dirty="0" err="1" smtClean="0"/>
              <a:t>ciun</a:t>
            </a:r>
            <a:r>
              <a:rPr lang="en-US" dirty="0" smtClean="0"/>
              <a:t>” are </a:t>
            </a:r>
            <a:r>
              <a:rPr lang="ro-RO" dirty="0"/>
              <a:t>î</a:t>
            </a:r>
            <a:r>
              <a:rPr lang="en-US" dirty="0" smtClean="0"/>
              <a:t>n</a:t>
            </a:r>
            <a:r>
              <a:rPr lang="ro-RO" dirty="0" smtClean="0"/>
              <a:t>ț</a:t>
            </a:r>
            <a:r>
              <a:rPr lang="en-US" dirty="0" err="1" smtClean="0"/>
              <a:t>eles</a:t>
            </a:r>
            <a:r>
              <a:rPr lang="en-US" dirty="0" smtClean="0"/>
              <a:t> (</a:t>
            </a:r>
            <a:r>
              <a:rPr lang="en-US" dirty="0" err="1" smtClean="0"/>
              <a:t>sens</a:t>
            </a:r>
            <a:r>
              <a:rPr lang="en-US" dirty="0" smtClean="0"/>
              <a:t>), </a:t>
            </a:r>
            <a:r>
              <a:rPr lang="en-US" dirty="0" err="1" smtClean="0"/>
              <a:t>dar</a:t>
            </a:r>
            <a:r>
              <a:rPr lang="en-US" dirty="0" smtClean="0"/>
              <a:t> nu are referent.</a:t>
            </a:r>
          </a:p>
          <a:p>
            <a:pPr>
              <a:buNone/>
            </a:pPr>
            <a:r>
              <a:rPr lang="ro-RO" dirty="0" err="1"/>
              <a:t>Î</a:t>
            </a:r>
            <a:r>
              <a:rPr lang="en-US" dirty="0" err="1" smtClean="0"/>
              <a:t>ntrebare</a:t>
            </a:r>
            <a:r>
              <a:rPr lang="en-US" dirty="0" smtClean="0"/>
              <a:t>: exist</a:t>
            </a:r>
            <a:r>
              <a:rPr lang="ro-RO" dirty="0" smtClean="0"/>
              <a:t>ă</a:t>
            </a:r>
            <a:r>
              <a:rPr lang="en-US" dirty="0" smtClean="0"/>
              <a:t> </a:t>
            </a:r>
            <a:r>
              <a:rPr lang="en-US" dirty="0" err="1" smtClean="0"/>
              <a:t>expresii</a:t>
            </a:r>
            <a:r>
              <a:rPr lang="en-US" dirty="0" smtClean="0"/>
              <a:t>/</a:t>
            </a:r>
            <a:r>
              <a:rPr lang="en-US" dirty="0" err="1" smtClean="0"/>
              <a:t>termeni</a:t>
            </a:r>
            <a:r>
              <a:rPr lang="en-US" dirty="0" smtClean="0"/>
              <a:t> cu </a:t>
            </a:r>
            <a:r>
              <a:rPr lang="en-US" dirty="0" err="1" smtClean="0"/>
              <a:t>referin</a:t>
            </a:r>
            <a:r>
              <a:rPr lang="ro-RO" dirty="0" smtClean="0"/>
              <a:t>ță</a:t>
            </a:r>
            <a:r>
              <a:rPr lang="en-US" dirty="0" smtClean="0"/>
              <a:t> </a:t>
            </a:r>
            <a:r>
              <a:rPr lang="en-US" dirty="0" err="1" smtClean="0"/>
              <a:t>dar</a:t>
            </a:r>
            <a:r>
              <a:rPr lang="en-US" dirty="0" smtClean="0"/>
              <a:t> f</a:t>
            </a:r>
            <a:r>
              <a:rPr lang="ro-RO" dirty="0" smtClean="0"/>
              <a:t>ă</a:t>
            </a:r>
            <a:r>
              <a:rPr lang="en-US" dirty="0" smtClean="0"/>
              <a:t>r</a:t>
            </a:r>
            <a:r>
              <a:rPr lang="ro-RO" dirty="0" smtClean="0"/>
              <a:t>ă</a:t>
            </a:r>
            <a:r>
              <a:rPr lang="en-US" dirty="0" smtClean="0"/>
              <a:t> </a:t>
            </a:r>
            <a:r>
              <a:rPr lang="ro-RO" dirty="0"/>
              <a:t>î</a:t>
            </a:r>
            <a:r>
              <a:rPr lang="en-US" dirty="0" smtClean="0"/>
              <a:t>n</a:t>
            </a:r>
            <a:r>
              <a:rPr lang="ro-RO" dirty="0" smtClean="0"/>
              <a:t>ț</a:t>
            </a:r>
            <a:r>
              <a:rPr lang="en-US" dirty="0" err="1" smtClean="0"/>
              <a:t>eles</a:t>
            </a:r>
            <a:r>
              <a:rPr lang="en-US" dirty="0" smtClean="0"/>
              <a:t>?</a:t>
            </a:r>
          </a:p>
          <a:p>
            <a:pPr>
              <a:buFontTx/>
              <a:buChar char="-"/>
            </a:pPr>
            <a:r>
              <a:rPr lang="en-US" dirty="0" smtClean="0"/>
              <a:t>O </a:t>
            </a:r>
            <a:r>
              <a:rPr lang="en-US" dirty="0" err="1" smtClean="0"/>
              <a:t>expresie</a:t>
            </a:r>
            <a:r>
              <a:rPr lang="en-US" dirty="0" smtClean="0"/>
              <a:t> </a:t>
            </a:r>
            <a:r>
              <a:rPr lang="en-US" dirty="0" err="1" smtClean="0"/>
              <a:t>este</a:t>
            </a:r>
            <a:r>
              <a:rPr lang="en-US" dirty="0" smtClean="0"/>
              <a:t> </a:t>
            </a:r>
            <a:r>
              <a:rPr lang="en-US" b="1" dirty="0" err="1" smtClean="0"/>
              <a:t>ambigu</a:t>
            </a:r>
            <a:r>
              <a:rPr lang="ro-RO" b="1" dirty="0" smtClean="0"/>
              <a:t>ă</a:t>
            </a:r>
            <a:r>
              <a:rPr lang="en-US" dirty="0" smtClean="0"/>
              <a:t> </a:t>
            </a:r>
            <a:r>
              <a:rPr lang="en-US" dirty="0" err="1" smtClean="0"/>
              <a:t>atunci</a:t>
            </a:r>
            <a:r>
              <a:rPr lang="en-US" dirty="0" smtClean="0"/>
              <a:t> c</a:t>
            </a:r>
            <a:r>
              <a:rPr lang="ro-RO" dirty="0" smtClean="0"/>
              <a:t>â</a:t>
            </a:r>
            <a:r>
              <a:rPr lang="en-US" dirty="0" err="1" smtClean="0"/>
              <a:t>nd</a:t>
            </a:r>
            <a:r>
              <a:rPr lang="en-US" dirty="0" smtClean="0"/>
              <a:t> are </a:t>
            </a:r>
            <a:r>
              <a:rPr lang="en-US" dirty="0" err="1" smtClean="0"/>
              <a:t>mai</a:t>
            </a:r>
            <a:r>
              <a:rPr lang="en-US" dirty="0" smtClean="0"/>
              <a:t> </a:t>
            </a:r>
            <a:r>
              <a:rPr lang="en-US" dirty="0" err="1" smtClean="0"/>
              <a:t>multe</a:t>
            </a:r>
            <a:r>
              <a:rPr lang="en-US" dirty="0" smtClean="0"/>
              <a:t> </a:t>
            </a:r>
            <a:r>
              <a:rPr lang="ro-RO" dirty="0"/>
              <a:t>î</a:t>
            </a:r>
            <a:r>
              <a:rPr lang="en-US" dirty="0" smtClean="0"/>
              <a:t>n</a:t>
            </a:r>
            <a:r>
              <a:rPr lang="ro-RO" dirty="0" smtClean="0"/>
              <a:t>ț</a:t>
            </a:r>
            <a:r>
              <a:rPr lang="en-US" dirty="0" err="1" smtClean="0"/>
              <a:t>elesuri</a:t>
            </a:r>
            <a:r>
              <a:rPr lang="en-US" dirty="0" smtClean="0"/>
              <a:t> </a:t>
            </a:r>
            <a:r>
              <a:rPr lang="en-US" dirty="0" err="1" smtClean="0"/>
              <a:t>sau</a:t>
            </a:r>
            <a:r>
              <a:rPr lang="en-US" dirty="0" smtClean="0"/>
              <a:t> refer</a:t>
            </a:r>
            <a:r>
              <a:rPr lang="ro-RO" dirty="0" smtClean="0"/>
              <a:t>ă</a:t>
            </a:r>
            <a:r>
              <a:rPr lang="en-US" dirty="0" smtClean="0"/>
              <a:t> la </a:t>
            </a:r>
            <a:r>
              <a:rPr lang="en-US" dirty="0" err="1" smtClean="0"/>
              <a:t>mai</a:t>
            </a:r>
            <a:r>
              <a:rPr lang="en-US" dirty="0" smtClean="0"/>
              <a:t> </a:t>
            </a:r>
            <a:r>
              <a:rPr lang="en-US" dirty="0" err="1" smtClean="0"/>
              <a:t>multe</a:t>
            </a:r>
            <a:r>
              <a:rPr lang="en-US" dirty="0" smtClean="0"/>
              <a:t> </a:t>
            </a:r>
            <a:r>
              <a:rPr lang="en-US" dirty="0" err="1" smtClean="0"/>
              <a:t>obiecte</a:t>
            </a:r>
            <a:r>
              <a:rPr lang="en-US" dirty="0" smtClean="0"/>
              <a:t> (multiple reference)</a:t>
            </a:r>
          </a:p>
          <a:p>
            <a:pPr>
              <a:buFontTx/>
              <a:buChar char="-"/>
            </a:pPr>
            <a:endParaRPr lang="en-US" dirty="0" smtClean="0"/>
          </a:p>
        </p:txBody>
      </p:sp>
    </p:spTree>
    <p:extLst>
      <p:ext uri="{BB962C8B-B14F-4D97-AF65-F5344CB8AC3E}">
        <p14:creationId xmlns:p14="http://schemas.microsoft.com/office/powerpoint/2010/main" val="1863503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Ambiguitate</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arenBoth"/>
            </a:pPr>
            <a:r>
              <a:rPr lang="en-US" b="1" dirty="0" err="1" smtClean="0"/>
              <a:t>Ambiguitate</a:t>
            </a:r>
            <a:r>
              <a:rPr lang="en-US" b="1" dirty="0" smtClean="0"/>
              <a:t> lexical</a:t>
            </a:r>
            <a:r>
              <a:rPr lang="ro-RO" b="1" dirty="0" smtClean="0"/>
              <a:t>ă</a:t>
            </a:r>
            <a:r>
              <a:rPr lang="en-US" dirty="0" smtClean="0"/>
              <a:t> = </a:t>
            </a:r>
            <a:r>
              <a:rPr lang="en-US" dirty="0" err="1" smtClean="0"/>
              <a:t>cazul</a:t>
            </a:r>
            <a:r>
              <a:rPr lang="en-US" dirty="0" smtClean="0"/>
              <a:t> </a:t>
            </a:r>
            <a:r>
              <a:rPr lang="ro-RO" dirty="0" smtClean="0"/>
              <a:t>î</a:t>
            </a:r>
            <a:r>
              <a:rPr lang="en-US" dirty="0" smtClean="0"/>
              <a:t>n care un </a:t>
            </a:r>
            <a:r>
              <a:rPr lang="en-US" dirty="0" err="1" smtClean="0"/>
              <a:t>termen</a:t>
            </a:r>
            <a:r>
              <a:rPr lang="en-US" dirty="0" smtClean="0"/>
              <a:t> are </a:t>
            </a:r>
            <a:r>
              <a:rPr lang="en-US" dirty="0" err="1" smtClean="0"/>
              <a:t>mai</a:t>
            </a:r>
            <a:r>
              <a:rPr lang="en-US" dirty="0" smtClean="0"/>
              <a:t> </a:t>
            </a:r>
            <a:r>
              <a:rPr lang="en-US" dirty="0" err="1" smtClean="0"/>
              <a:t>multe</a:t>
            </a:r>
            <a:r>
              <a:rPr lang="en-US" dirty="0" smtClean="0"/>
              <a:t> </a:t>
            </a:r>
            <a:r>
              <a:rPr lang="ro-RO" dirty="0"/>
              <a:t>î</a:t>
            </a:r>
            <a:r>
              <a:rPr lang="en-US" dirty="0" smtClean="0"/>
              <a:t>n</a:t>
            </a:r>
            <a:r>
              <a:rPr lang="ro-RO" dirty="0" smtClean="0"/>
              <a:t>ț</a:t>
            </a:r>
            <a:r>
              <a:rPr lang="en-US" dirty="0" err="1" smtClean="0"/>
              <a:t>elesuri</a:t>
            </a:r>
            <a:r>
              <a:rPr lang="en-US" dirty="0" smtClean="0"/>
              <a:t>.</a:t>
            </a:r>
          </a:p>
          <a:p>
            <a:pPr marL="514350" indent="-514350">
              <a:buNone/>
            </a:pPr>
            <a:r>
              <a:rPr lang="en-US" b="1" dirty="0" err="1" smtClean="0"/>
              <a:t>Exemple</a:t>
            </a:r>
            <a:r>
              <a:rPr lang="en-US" dirty="0" smtClean="0"/>
              <a:t>: ad</a:t>
            </a:r>
            <a:r>
              <a:rPr lang="ro-RO" dirty="0" smtClean="0"/>
              <a:t>â</a:t>
            </a:r>
            <a:r>
              <a:rPr lang="en-US" dirty="0" err="1" smtClean="0"/>
              <a:t>nc</a:t>
            </a:r>
            <a:r>
              <a:rPr lang="en-US" dirty="0" smtClean="0"/>
              <a:t> (min</a:t>
            </a:r>
            <a:r>
              <a:rPr lang="ro-RO" dirty="0" smtClean="0"/>
              <a:t>ă</a:t>
            </a:r>
            <a:r>
              <a:rPr lang="en-US" dirty="0" smtClean="0"/>
              <a:t> ad</a:t>
            </a:r>
            <a:r>
              <a:rPr lang="ro-RO" dirty="0" smtClean="0"/>
              <a:t>â</a:t>
            </a:r>
            <a:r>
              <a:rPr lang="en-US" dirty="0" err="1" smtClean="0"/>
              <a:t>nc</a:t>
            </a:r>
            <a:r>
              <a:rPr lang="ro-RO" dirty="0" smtClean="0"/>
              <a:t>ă</a:t>
            </a:r>
            <a:r>
              <a:rPr lang="en-US" dirty="0" smtClean="0"/>
              <a:t>, g</a:t>
            </a:r>
            <a:r>
              <a:rPr lang="ro-RO" dirty="0" smtClean="0"/>
              <a:t>â</a:t>
            </a:r>
            <a:r>
              <a:rPr lang="en-US" dirty="0" err="1" smtClean="0"/>
              <a:t>ndire</a:t>
            </a:r>
            <a:r>
              <a:rPr lang="en-US" dirty="0" smtClean="0"/>
              <a:t> ad</a:t>
            </a:r>
            <a:r>
              <a:rPr lang="ro-RO" dirty="0" smtClean="0"/>
              <a:t>â</a:t>
            </a:r>
            <a:r>
              <a:rPr lang="en-US" dirty="0" err="1" smtClean="0"/>
              <a:t>nc</a:t>
            </a:r>
            <a:r>
              <a:rPr lang="ro-RO" dirty="0" smtClean="0"/>
              <a:t>ă</a:t>
            </a:r>
            <a:r>
              <a:rPr lang="en-US" dirty="0" smtClean="0"/>
              <a:t>), banc</a:t>
            </a:r>
            <a:r>
              <a:rPr lang="ro-RO" dirty="0" smtClean="0"/>
              <a:t>ă</a:t>
            </a:r>
            <a:r>
              <a:rPr lang="en-US" dirty="0" smtClean="0"/>
              <a:t>, </a:t>
            </a:r>
            <a:r>
              <a:rPr lang="en-US" dirty="0" err="1" smtClean="0"/>
              <a:t>broasc</a:t>
            </a:r>
            <a:r>
              <a:rPr lang="ro-RO" dirty="0" smtClean="0"/>
              <a:t>ă</a:t>
            </a:r>
            <a:r>
              <a:rPr lang="en-US" dirty="0" smtClean="0"/>
              <a:t>, Angkor </a:t>
            </a:r>
            <a:r>
              <a:rPr lang="en-US" dirty="0" err="1" smtClean="0"/>
              <a:t>Wat</a:t>
            </a:r>
            <a:r>
              <a:rPr lang="en-US" dirty="0" smtClean="0"/>
              <a:t>, F</a:t>
            </a:r>
            <a:r>
              <a:rPr lang="ro-RO" dirty="0" smtClean="0"/>
              <a:t>ă</a:t>
            </a:r>
            <a:r>
              <a:rPr lang="en-US" dirty="0" smtClean="0"/>
              <a:t>g</a:t>
            </a:r>
            <a:r>
              <a:rPr lang="ro-RO" dirty="0" smtClean="0"/>
              <a:t>ă</a:t>
            </a:r>
            <a:r>
              <a:rPr lang="en-US" dirty="0" err="1" smtClean="0"/>
              <a:t>ra</a:t>
            </a:r>
            <a:r>
              <a:rPr lang="ro-RO" dirty="0" smtClean="0"/>
              <a:t>ș</a:t>
            </a:r>
            <a:endParaRPr lang="en-US" dirty="0" smtClean="0"/>
          </a:p>
          <a:p>
            <a:pPr marL="514350" indent="-514350">
              <a:buNone/>
            </a:pPr>
            <a:endParaRPr lang="en-US" dirty="0"/>
          </a:p>
          <a:p>
            <a:pPr marL="514350" indent="-514350">
              <a:buNone/>
            </a:pPr>
            <a:r>
              <a:rPr lang="en-US" dirty="0" smtClean="0"/>
              <a:t>(2) </a:t>
            </a:r>
            <a:r>
              <a:rPr lang="en-US" b="1" dirty="0" err="1" smtClean="0"/>
              <a:t>Ambiguitate</a:t>
            </a:r>
            <a:r>
              <a:rPr lang="en-US" b="1" dirty="0" smtClean="0"/>
              <a:t> </a:t>
            </a:r>
            <a:r>
              <a:rPr lang="en-US" b="1" dirty="0" err="1" smtClean="0"/>
              <a:t>referen</a:t>
            </a:r>
            <a:r>
              <a:rPr lang="ro-RO" b="1" dirty="0" smtClean="0"/>
              <a:t>ț</a:t>
            </a:r>
            <a:r>
              <a:rPr lang="en-US" b="1" dirty="0" err="1" smtClean="0"/>
              <a:t>ial</a:t>
            </a:r>
            <a:r>
              <a:rPr lang="ro-RO" b="1" dirty="0" smtClean="0"/>
              <a:t>ă</a:t>
            </a:r>
            <a:r>
              <a:rPr lang="en-US" dirty="0" smtClean="0"/>
              <a:t> = </a:t>
            </a:r>
            <a:r>
              <a:rPr lang="en-US" dirty="0" err="1" smtClean="0"/>
              <a:t>contextul</a:t>
            </a:r>
            <a:r>
              <a:rPr lang="en-US" dirty="0" smtClean="0"/>
              <a:t> nu face </a:t>
            </a:r>
            <a:r>
              <a:rPr lang="en-US" dirty="0" err="1" smtClean="0"/>
              <a:t>clar</a:t>
            </a:r>
            <a:r>
              <a:rPr lang="en-US" dirty="0" smtClean="0"/>
              <a:t> la </a:t>
            </a:r>
            <a:r>
              <a:rPr lang="en-US" dirty="0" err="1" smtClean="0"/>
              <a:t>ce</a:t>
            </a:r>
            <a:r>
              <a:rPr lang="en-US" dirty="0" smtClean="0"/>
              <a:t> refer</a:t>
            </a:r>
            <a:r>
              <a:rPr lang="ro-RO" dirty="0" smtClean="0"/>
              <a:t>ă</a:t>
            </a:r>
            <a:r>
              <a:rPr lang="en-US" dirty="0" smtClean="0"/>
              <a:t> un </a:t>
            </a:r>
            <a:r>
              <a:rPr lang="en-US" dirty="0" err="1" smtClean="0"/>
              <a:t>pronume</a:t>
            </a:r>
            <a:r>
              <a:rPr lang="en-US" dirty="0" smtClean="0"/>
              <a:t> </a:t>
            </a:r>
            <a:r>
              <a:rPr lang="en-US" dirty="0" err="1" smtClean="0"/>
              <a:t>sau</a:t>
            </a:r>
            <a:r>
              <a:rPr lang="en-US" dirty="0" smtClean="0"/>
              <a:t> un </a:t>
            </a:r>
            <a:r>
              <a:rPr lang="en-US" dirty="0" err="1" smtClean="0"/>
              <a:t>cuantificator</a:t>
            </a:r>
            <a:r>
              <a:rPr lang="en-US" dirty="0" smtClean="0"/>
              <a:t>.</a:t>
            </a:r>
          </a:p>
          <a:p>
            <a:pPr marL="514350" indent="-514350">
              <a:buNone/>
            </a:pPr>
            <a:r>
              <a:rPr lang="en-US" b="1" dirty="0" err="1" smtClean="0"/>
              <a:t>Exemple</a:t>
            </a:r>
            <a:r>
              <a:rPr lang="en-US" dirty="0" smtClean="0"/>
              <a:t>: V</a:t>
            </a:r>
            <a:r>
              <a:rPr lang="ro-RO" dirty="0" smtClean="0"/>
              <a:t>â</a:t>
            </a:r>
            <a:r>
              <a:rPr lang="en-US" dirty="0" smtClean="0"/>
              <a:t>n</a:t>
            </a:r>
            <a:r>
              <a:rPr lang="ro-RO" dirty="0" smtClean="0"/>
              <a:t>ă</a:t>
            </a:r>
            <a:r>
              <a:rPr lang="en-US" dirty="0" err="1" smtClean="0"/>
              <a:t>torul</a:t>
            </a:r>
            <a:r>
              <a:rPr lang="en-US" dirty="0" smtClean="0"/>
              <a:t> a </a:t>
            </a:r>
            <a:r>
              <a:rPr lang="ro-RO" dirty="0" err="1"/>
              <a:t>ț</a:t>
            </a:r>
            <a:r>
              <a:rPr lang="en-US" dirty="0" err="1" smtClean="0"/>
              <a:t>intit</a:t>
            </a:r>
            <a:r>
              <a:rPr lang="en-US" dirty="0" smtClean="0"/>
              <a:t> </a:t>
            </a:r>
            <a:r>
              <a:rPr lang="en-US" dirty="0" err="1" smtClean="0"/>
              <a:t>ursul</a:t>
            </a:r>
            <a:r>
              <a:rPr lang="en-US" dirty="0" smtClean="0"/>
              <a:t>. El era </a:t>
            </a:r>
            <a:r>
              <a:rPr lang="en-US" dirty="0" err="1" smtClean="0"/>
              <a:t>speriat</a:t>
            </a:r>
            <a:r>
              <a:rPr lang="en-US" dirty="0" smtClean="0"/>
              <a:t>.</a:t>
            </a:r>
          </a:p>
          <a:p>
            <a:pPr marL="514350" indent="-514350">
              <a:buNone/>
            </a:pPr>
            <a:endParaRPr lang="en-US" dirty="0" smtClean="0"/>
          </a:p>
          <a:p>
            <a:pPr marL="514350" indent="-514350">
              <a:buNone/>
            </a:pPr>
            <a:endParaRPr lang="en-US" dirty="0" smtClean="0"/>
          </a:p>
        </p:txBody>
      </p:sp>
    </p:spTree>
    <p:extLst>
      <p:ext uri="{BB962C8B-B14F-4D97-AF65-F5344CB8AC3E}">
        <p14:creationId xmlns:p14="http://schemas.microsoft.com/office/powerpoint/2010/main" val="2813756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Capcane</a:t>
            </a:r>
            <a:r>
              <a:rPr lang="en-US" dirty="0" smtClean="0"/>
              <a:t> </a:t>
            </a:r>
            <a:r>
              <a:rPr lang="en-US" dirty="0" err="1" smtClean="0"/>
              <a:t>lingvistice</a:t>
            </a:r>
            <a:r>
              <a:rPr lang="en-US" dirty="0" smtClean="0"/>
              <a:t> – </a:t>
            </a:r>
            <a:r>
              <a:rPr lang="en-US" dirty="0" err="1" smtClean="0"/>
              <a:t>Ambiguitate</a:t>
            </a:r>
            <a:endParaRPr lang="en-US" dirty="0"/>
          </a:p>
        </p:txBody>
      </p:sp>
      <p:sp>
        <p:nvSpPr>
          <p:cNvPr id="3" name="Content Placeholder 2"/>
          <p:cNvSpPr>
            <a:spLocks noGrp="1"/>
          </p:cNvSpPr>
          <p:nvPr>
            <p:ph idx="1"/>
          </p:nvPr>
        </p:nvSpPr>
        <p:spPr/>
        <p:txBody>
          <a:bodyPr/>
          <a:lstStyle/>
          <a:p>
            <a:pPr>
              <a:buNone/>
            </a:pPr>
            <a:r>
              <a:rPr lang="en-US" dirty="0" smtClean="0"/>
              <a:t>(3) </a:t>
            </a:r>
            <a:r>
              <a:rPr lang="en-US" b="1" dirty="0" err="1" smtClean="0"/>
              <a:t>Ambiguitate</a:t>
            </a:r>
            <a:r>
              <a:rPr lang="en-US" b="1" dirty="0" smtClean="0"/>
              <a:t> </a:t>
            </a:r>
            <a:r>
              <a:rPr lang="en-US" b="1" dirty="0" err="1" smtClean="0"/>
              <a:t>sintactic</a:t>
            </a:r>
            <a:r>
              <a:rPr lang="ro-RO" b="1" dirty="0" smtClean="0"/>
              <a:t>ă</a:t>
            </a:r>
            <a:r>
              <a:rPr lang="en-US" b="1" dirty="0" smtClean="0"/>
              <a:t> </a:t>
            </a:r>
            <a:r>
              <a:rPr lang="en-US" dirty="0" smtClean="0"/>
              <a:t>– de</a:t>
            </a:r>
            <a:r>
              <a:rPr lang="ro-RO" dirty="0" smtClean="0"/>
              <a:t>ș</a:t>
            </a:r>
            <a:r>
              <a:rPr lang="en-US" dirty="0" smtClean="0"/>
              <a:t>i </a:t>
            </a:r>
            <a:r>
              <a:rPr lang="en-US" dirty="0" err="1" smtClean="0"/>
              <a:t>cuvintele</a:t>
            </a:r>
            <a:r>
              <a:rPr lang="en-US" dirty="0" smtClean="0"/>
              <a:t> </a:t>
            </a:r>
            <a:r>
              <a:rPr lang="en-US" dirty="0" err="1" smtClean="0"/>
              <a:t>folosite</a:t>
            </a:r>
            <a:r>
              <a:rPr lang="en-US" dirty="0" smtClean="0"/>
              <a:t> </a:t>
            </a:r>
            <a:r>
              <a:rPr lang="en-US" dirty="0" err="1" smtClean="0"/>
              <a:t>sunt</a:t>
            </a:r>
            <a:r>
              <a:rPr lang="en-US" dirty="0" smtClean="0"/>
              <a:t> </a:t>
            </a:r>
            <a:r>
              <a:rPr lang="en-US" dirty="0" err="1" smtClean="0"/>
              <a:t>clare</a:t>
            </a:r>
            <a:r>
              <a:rPr lang="en-US" dirty="0" smtClean="0"/>
              <a:t>, </a:t>
            </a:r>
            <a:r>
              <a:rPr lang="en-US" dirty="0" err="1" smtClean="0"/>
              <a:t>structura</a:t>
            </a:r>
            <a:r>
              <a:rPr lang="en-US" dirty="0" smtClean="0"/>
              <a:t> </a:t>
            </a:r>
            <a:r>
              <a:rPr lang="en-US" dirty="0" err="1" smtClean="0"/>
              <a:t>gramatical</a:t>
            </a:r>
            <a:r>
              <a:rPr lang="ro-RO" dirty="0" smtClean="0"/>
              <a:t>ă</a:t>
            </a:r>
            <a:r>
              <a:rPr lang="en-US" dirty="0" smtClean="0"/>
              <a:t> </a:t>
            </a:r>
            <a:r>
              <a:rPr lang="en-US" dirty="0" err="1" smtClean="0"/>
              <a:t>este</a:t>
            </a:r>
            <a:r>
              <a:rPr lang="en-US" dirty="0" smtClean="0"/>
              <a:t> </a:t>
            </a:r>
            <a:r>
              <a:rPr lang="en-US" dirty="0" err="1" smtClean="0"/>
              <a:t>neclar</a:t>
            </a:r>
            <a:r>
              <a:rPr lang="ro-RO" dirty="0" smtClean="0"/>
              <a:t>ă</a:t>
            </a:r>
            <a:r>
              <a:rPr lang="en-US" dirty="0" smtClean="0"/>
              <a:t> (</a:t>
            </a:r>
            <a:r>
              <a:rPr lang="en-US" dirty="0" err="1" smtClean="0"/>
              <a:t>invit</a:t>
            </a:r>
            <a:r>
              <a:rPr lang="ro-RO" dirty="0" smtClean="0"/>
              <a:t>ă</a:t>
            </a:r>
            <a:r>
              <a:rPr lang="en-US" dirty="0" smtClean="0"/>
              <a:t> </a:t>
            </a:r>
            <a:r>
              <a:rPr lang="ro-RO" dirty="0" smtClean="0"/>
              <a:t>la </a:t>
            </a:r>
            <a:r>
              <a:rPr lang="en-US" dirty="0" err="1" smtClean="0"/>
              <a:t>mai</a:t>
            </a:r>
            <a:r>
              <a:rPr lang="en-US" dirty="0" smtClean="0"/>
              <a:t> </a:t>
            </a:r>
            <a:r>
              <a:rPr lang="en-US" dirty="0" err="1" smtClean="0"/>
              <a:t>multe</a:t>
            </a:r>
            <a:r>
              <a:rPr lang="en-US" dirty="0" smtClean="0"/>
              <a:t> interpret</a:t>
            </a:r>
            <a:r>
              <a:rPr lang="ro-RO" dirty="0" smtClean="0"/>
              <a:t>ă</a:t>
            </a:r>
            <a:r>
              <a:rPr lang="en-US" dirty="0" err="1" smtClean="0"/>
              <a:t>ri</a:t>
            </a:r>
            <a:r>
              <a:rPr lang="en-US" dirty="0" smtClean="0"/>
              <a:t>).</a:t>
            </a:r>
          </a:p>
          <a:p>
            <a:pPr>
              <a:buNone/>
            </a:pPr>
            <a:r>
              <a:rPr lang="en-US" b="1" dirty="0" err="1" smtClean="0"/>
              <a:t>Exemple</a:t>
            </a:r>
            <a:r>
              <a:rPr lang="en-US" dirty="0" smtClean="0"/>
              <a:t>: </a:t>
            </a:r>
          </a:p>
          <a:p>
            <a:pPr>
              <a:buNone/>
            </a:pPr>
            <a:r>
              <a:rPr lang="en-US" dirty="0" smtClean="0"/>
              <a:t>I-am v</a:t>
            </a:r>
            <a:r>
              <a:rPr lang="ro-RO" dirty="0" smtClean="0"/>
              <a:t>ă</a:t>
            </a:r>
            <a:r>
              <a:rPr lang="en-US" dirty="0" err="1" smtClean="0"/>
              <a:t>zut</a:t>
            </a:r>
            <a:r>
              <a:rPr lang="en-US" dirty="0" smtClean="0"/>
              <a:t> cu un </a:t>
            </a:r>
            <a:r>
              <a:rPr lang="en-US" dirty="0" err="1" smtClean="0"/>
              <a:t>binoclu</a:t>
            </a:r>
            <a:r>
              <a:rPr lang="en-US" dirty="0" smtClean="0"/>
              <a:t>.</a:t>
            </a:r>
          </a:p>
          <a:p>
            <a:pPr>
              <a:buNone/>
            </a:pPr>
            <a:r>
              <a:rPr lang="en-US" dirty="0" smtClean="0"/>
              <a:t>Li s-a </a:t>
            </a:r>
            <a:r>
              <a:rPr lang="en-US" dirty="0" err="1" smtClean="0"/>
              <a:t>spus</a:t>
            </a:r>
            <a:r>
              <a:rPr lang="en-US" dirty="0" smtClean="0"/>
              <a:t> s</a:t>
            </a:r>
            <a:r>
              <a:rPr lang="ro-RO" dirty="0" smtClean="0"/>
              <a:t>ă</a:t>
            </a:r>
            <a:r>
              <a:rPr lang="en-US" dirty="0" smtClean="0"/>
              <a:t> nu </a:t>
            </a:r>
            <a:r>
              <a:rPr lang="en-US" dirty="0" err="1" smtClean="0"/>
              <a:t>mai</a:t>
            </a:r>
            <a:r>
              <a:rPr lang="en-US" dirty="0" smtClean="0"/>
              <a:t> </a:t>
            </a:r>
            <a:r>
              <a:rPr lang="en-US" dirty="0" err="1" smtClean="0"/>
              <a:t>petreac</a:t>
            </a:r>
            <a:r>
              <a:rPr lang="ro-RO" dirty="0" smtClean="0"/>
              <a:t>ă</a:t>
            </a:r>
            <a:r>
              <a:rPr lang="en-US" dirty="0" smtClean="0"/>
              <a:t> </a:t>
            </a:r>
            <a:r>
              <a:rPr lang="en-US" dirty="0" err="1" smtClean="0"/>
              <a:t>noaptea</a:t>
            </a:r>
            <a:r>
              <a:rPr lang="en-US" dirty="0" smtClean="0"/>
              <a:t>.</a:t>
            </a:r>
          </a:p>
        </p:txBody>
      </p:sp>
    </p:spTree>
    <p:extLst>
      <p:ext uri="{BB962C8B-B14F-4D97-AF65-F5344CB8AC3E}">
        <p14:creationId xmlns:p14="http://schemas.microsoft.com/office/powerpoint/2010/main" val="4231716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1962</Words>
  <Application>Microsoft Office PowerPoint</Application>
  <PresentationFormat>On-screen Show (4:3)</PresentationFormat>
  <Paragraphs>195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Capcane lingvistice</vt:lpstr>
      <vt:lpstr>Extensiune vs. Intensiune</vt:lpstr>
      <vt:lpstr>Ce este sensul?</vt:lpstr>
      <vt:lpstr>Ce este sensul?</vt:lpstr>
      <vt:lpstr>Ce este sensul?</vt:lpstr>
      <vt:lpstr>Sens neclar</vt:lpstr>
      <vt:lpstr>Capcane lingvistice – Sens neclar</vt:lpstr>
      <vt:lpstr>Capcane lingvistice – Ambiguitate</vt:lpstr>
      <vt:lpstr>Capcane lingvistice – Ambiguitate</vt:lpstr>
      <vt:lpstr>Capcane lingvistice – Ambiguitate</vt:lpstr>
      <vt:lpstr>Capcane lingvistice – Ambiguitate</vt:lpstr>
      <vt:lpstr>Capcane lingvistice – Sens neclar</vt:lpstr>
      <vt:lpstr>Capcane lingvistice – Vaguitate</vt:lpstr>
      <vt:lpstr>Capcane lingvistice – Vaguitate</vt:lpstr>
      <vt:lpstr>Capcane lingvistice - Vaguitate</vt:lpstr>
      <vt:lpstr>Capcane lingvistice - Obscuritatea</vt:lpstr>
      <vt:lpstr>Capcane lingvistice – Înțelesuri incomplete</vt:lpstr>
      <vt:lpstr>Distorsiunea</vt:lpstr>
      <vt:lpstr>Capcane lingvistice – distorsionarea înțelesului (răstălmăcirea)</vt:lpstr>
      <vt:lpstr>Capcane lingvistice – “weasel words”</vt:lpstr>
      <vt:lpstr>Capcane lingvistice – erori categoriale</vt:lpstr>
      <vt:lpstr>Sens gol</vt:lpstr>
      <vt:lpstr>Capcane lingvistice – sens gol</vt:lpstr>
      <vt:lpstr>Capcane lingvistice – implicații false</vt:lpstr>
      <vt:lpstr>Limbaj pretențios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Definiții și capcane lingvistice</dc:title>
  <dc:creator>ADMINX</dc:creator>
  <cp:lastModifiedBy>ADMINX</cp:lastModifiedBy>
  <cp:revision>20</cp:revision>
  <dcterms:created xsi:type="dcterms:W3CDTF">2019-02-28T08:46:30Z</dcterms:created>
  <dcterms:modified xsi:type="dcterms:W3CDTF">2019-03-07T08:49:54Z</dcterms:modified>
</cp:coreProperties>
</file>