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0" r:id="rId3"/>
    <p:sldId id="269" r:id="rId4"/>
    <p:sldId id="271" r:id="rId5"/>
    <p:sldId id="278" r:id="rId6"/>
    <p:sldId id="256" r:id="rId7"/>
    <p:sldId id="257" r:id="rId8"/>
    <p:sldId id="258" r:id="rId9"/>
    <p:sldId id="272" r:id="rId10"/>
    <p:sldId id="260" r:id="rId11"/>
    <p:sldId id="261" r:id="rId12"/>
    <p:sldId id="273" r:id="rId13"/>
    <p:sldId id="274" r:id="rId14"/>
    <p:sldId id="262" r:id="rId15"/>
    <p:sldId id="263" r:id="rId16"/>
    <p:sldId id="264" r:id="rId17"/>
    <p:sldId id="265" r:id="rId18"/>
    <p:sldId id="275" r:id="rId19"/>
    <p:sldId id="276" r:id="rId20"/>
    <p:sldId id="277" r:id="rId21"/>
    <p:sldId id="279" r:id="rId22"/>
    <p:sldId id="280" r:id="rId23"/>
  </p:sldIdLst>
  <p:sldSz cx="10083800" cy="7556500"/>
  <p:notesSz cx="100838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20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285" y="2342515"/>
            <a:ext cx="857123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2570" y="4231640"/>
            <a:ext cx="705866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1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35760" y="242569"/>
            <a:ext cx="6812279" cy="132207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81050" y="2059940"/>
            <a:ext cx="8721090" cy="4067810"/>
          </a:xfrm>
          <a:prstGeom prst="rect">
            <a:avLst/>
          </a:prstGeom>
        </p:spPr>
        <p:txBody>
          <a:bodyPr wrap="square" lIns="0" tIns="0" rIns="0" bIns="0">
            <a:spAutoFit/>
          </a:bodyPr>
          <a:lstStyle>
            <a:lvl1pPr>
              <a:defRPr sz="21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28492" y="7027545"/>
            <a:ext cx="3226816"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3/21/2019</a:t>
            </a:fld>
            <a:endParaRPr lang="en-US"/>
          </a:p>
        </p:txBody>
      </p:sp>
      <p:sp>
        <p:nvSpPr>
          <p:cNvPr id="6" name="Holder 6"/>
          <p:cNvSpPr>
            <a:spLocks noGrp="1"/>
          </p:cNvSpPr>
          <p:nvPr>
            <p:ph type="sldNum" sz="quarter" idx="7"/>
          </p:nvPr>
        </p:nvSpPr>
        <p:spPr>
          <a:xfrm>
            <a:off x="7260336" y="7027545"/>
            <a:ext cx="2319274"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285" y="1416050"/>
            <a:ext cx="8571230" cy="1107996"/>
          </a:xfrm>
        </p:spPr>
        <p:txBody>
          <a:bodyPr/>
          <a:lstStyle/>
          <a:p>
            <a:pPr algn="ctr"/>
            <a:r>
              <a:rPr lang="en-US" sz="7200" dirty="0" err="1" smtClean="0"/>
              <a:t>Adev</a:t>
            </a:r>
            <a:r>
              <a:rPr lang="ro-RO" sz="7200" dirty="0" smtClean="0"/>
              <a:t>ărul</a:t>
            </a:r>
            <a:endParaRPr lang="en-US" sz="7200" dirty="0"/>
          </a:p>
        </p:txBody>
      </p:sp>
      <p:sp>
        <p:nvSpPr>
          <p:cNvPr id="3" name="Subtitle 2"/>
          <p:cNvSpPr>
            <a:spLocks noGrp="1"/>
          </p:cNvSpPr>
          <p:nvPr>
            <p:ph type="subTitle" idx="4"/>
          </p:nvPr>
        </p:nvSpPr>
        <p:spPr>
          <a:xfrm>
            <a:off x="1512570" y="4231640"/>
            <a:ext cx="7058660" cy="330860"/>
          </a:xfrm>
        </p:spPr>
        <p:txBody>
          <a:bodyPr/>
          <a:lstStyle/>
          <a:p>
            <a:pPr algn="ctr"/>
            <a:r>
              <a:rPr lang="ro-RO" dirty="0" smtClean="0"/>
              <a:t>Curs 5</a:t>
            </a:r>
            <a:endParaRPr lang="en-US" dirty="0"/>
          </a:p>
        </p:txBody>
      </p:sp>
    </p:spTree>
    <p:extLst>
      <p:ext uri="{BB962C8B-B14F-4D97-AF65-F5344CB8AC3E}">
        <p14:creationId xmlns:p14="http://schemas.microsoft.com/office/powerpoint/2010/main" val="31173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5070" y="554990"/>
            <a:ext cx="2604135" cy="695960"/>
          </a:xfrm>
          <a:prstGeom prst="rect">
            <a:avLst/>
          </a:prstGeom>
        </p:spPr>
        <p:txBody>
          <a:bodyPr vert="horz" wrap="square" lIns="0" tIns="12700" rIns="0" bIns="0" rtlCol="0">
            <a:spAutoFit/>
          </a:bodyPr>
          <a:lstStyle/>
          <a:p>
            <a:pPr marL="12700">
              <a:lnSpc>
                <a:spcPct val="100000"/>
              </a:lnSpc>
              <a:spcBef>
                <a:spcPts val="100"/>
              </a:spcBef>
            </a:pPr>
            <a:r>
              <a:rPr spc="-5" dirty="0"/>
              <a:t>Relativism</a:t>
            </a:r>
          </a:p>
        </p:txBody>
      </p:sp>
      <p:sp>
        <p:nvSpPr>
          <p:cNvPr id="3" name="object 3"/>
          <p:cNvSpPr txBox="1"/>
          <p:nvPr/>
        </p:nvSpPr>
        <p:spPr>
          <a:xfrm>
            <a:off x="763269" y="1640078"/>
            <a:ext cx="8818245" cy="5095626"/>
          </a:xfrm>
          <a:prstGeom prst="rect">
            <a:avLst/>
          </a:prstGeom>
        </p:spPr>
        <p:txBody>
          <a:bodyPr vert="horz" wrap="square" lIns="0" tIns="108585" rIns="0" bIns="0" rtlCol="0">
            <a:spAutoFit/>
          </a:bodyPr>
          <a:lstStyle/>
          <a:p>
            <a:pPr marL="12700">
              <a:lnSpc>
                <a:spcPct val="100000"/>
              </a:lnSpc>
              <a:spcBef>
                <a:spcPts val="855"/>
              </a:spcBef>
            </a:pPr>
            <a:r>
              <a:rPr sz="2000" b="1" spc="5" dirty="0">
                <a:latin typeface="Arial"/>
                <a:cs typeface="Arial"/>
              </a:rPr>
              <a:t>Relativism </a:t>
            </a:r>
            <a:r>
              <a:rPr sz="2000" spc="10" dirty="0">
                <a:latin typeface="Arial"/>
                <a:cs typeface="Arial"/>
              </a:rPr>
              <a:t>– cu </a:t>
            </a:r>
            <a:r>
              <a:rPr sz="2000" spc="5" dirty="0">
                <a:latin typeface="Arial"/>
                <a:cs typeface="Arial"/>
              </a:rPr>
              <a:t>privire </a:t>
            </a:r>
            <a:r>
              <a:rPr sz="2000" spc="10" dirty="0">
                <a:latin typeface="Arial"/>
                <a:cs typeface="Arial"/>
              </a:rPr>
              <a:t>la </a:t>
            </a:r>
            <a:r>
              <a:rPr sz="2000" spc="5" dirty="0">
                <a:latin typeface="Arial"/>
                <a:cs typeface="Arial"/>
              </a:rPr>
              <a:t>gusturi </a:t>
            </a:r>
            <a:r>
              <a:rPr sz="2000" spc="20" dirty="0">
                <a:latin typeface="Arial"/>
                <a:cs typeface="Arial"/>
              </a:rPr>
              <a:t>→ </a:t>
            </a:r>
            <a:r>
              <a:rPr sz="2000" spc="5" dirty="0">
                <a:latin typeface="Arial"/>
                <a:cs typeface="Arial"/>
              </a:rPr>
              <a:t>mari </a:t>
            </a:r>
            <a:r>
              <a:rPr sz="2000" spc="10" dirty="0">
                <a:latin typeface="Arial"/>
                <a:cs typeface="Arial"/>
              </a:rPr>
              <a:t>șanse să </a:t>
            </a:r>
            <a:r>
              <a:rPr sz="2000" spc="5" dirty="0">
                <a:latin typeface="Arial"/>
                <a:cs typeface="Arial"/>
              </a:rPr>
              <a:t>fie </a:t>
            </a:r>
            <a:r>
              <a:rPr sz="2000" spc="10" dirty="0">
                <a:latin typeface="Arial"/>
                <a:cs typeface="Arial"/>
              </a:rPr>
              <a:t>o viziune</a:t>
            </a:r>
            <a:r>
              <a:rPr sz="2000" spc="60" dirty="0">
                <a:latin typeface="Arial"/>
                <a:cs typeface="Arial"/>
              </a:rPr>
              <a:t> </a:t>
            </a:r>
            <a:r>
              <a:rPr sz="2000" spc="5" dirty="0">
                <a:latin typeface="Arial"/>
                <a:cs typeface="Arial"/>
              </a:rPr>
              <a:t>plauzibilă.</a:t>
            </a:r>
            <a:endParaRPr sz="2000" dirty="0">
              <a:latin typeface="Arial"/>
              <a:cs typeface="Arial"/>
            </a:endParaRPr>
          </a:p>
          <a:p>
            <a:pPr marL="12700" marR="15875">
              <a:lnSpc>
                <a:spcPts val="2260"/>
              </a:lnSpc>
              <a:spcBef>
                <a:spcPts val="950"/>
              </a:spcBef>
            </a:pPr>
            <a:r>
              <a:rPr sz="2000" spc="10" dirty="0">
                <a:latin typeface="Arial"/>
                <a:cs typeface="Arial"/>
              </a:rPr>
              <a:t>“Berea </a:t>
            </a:r>
            <a:r>
              <a:rPr sz="2000" spc="5" dirty="0">
                <a:latin typeface="Arial"/>
                <a:cs typeface="Arial"/>
              </a:rPr>
              <a:t>are </a:t>
            </a:r>
            <a:r>
              <a:rPr sz="2000" spc="10" dirty="0">
                <a:latin typeface="Arial"/>
                <a:cs typeface="Arial"/>
              </a:rPr>
              <a:t>un gust </a:t>
            </a:r>
            <a:r>
              <a:rPr sz="2000" spc="5" dirty="0">
                <a:latin typeface="Arial"/>
                <a:cs typeface="Arial"/>
              </a:rPr>
              <a:t>bun” </a:t>
            </a:r>
            <a:r>
              <a:rPr sz="2000" spc="20" dirty="0">
                <a:latin typeface="Arial"/>
                <a:cs typeface="Arial"/>
              </a:rPr>
              <a:t>→ </a:t>
            </a:r>
            <a:r>
              <a:rPr sz="2000" spc="10" dirty="0">
                <a:latin typeface="Arial"/>
                <a:cs typeface="Arial"/>
              </a:rPr>
              <a:t>există ceva </a:t>
            </a:r>
            <a:r>
              <a:rPr sz="2000" spc="5" dirty="0">
                <a:latin typeface="Arial"/>
                <a:cs typeface="Arial"/>
              </a:rPr>
              <a:t>obiectiv (un fapt, </a:t>
            </a:r>
            <a:r>
              <a:rPr sz="2000" spc="10" dirty="0">
                <a:latin typeface="Arial"/>
                <a:cs typeface="Arial"/>
              </a:rPr>
              <a:t>un </a:t>
            </a:r>
            <a:r>
              <a:rPr sz="2000" spc="5" dirty="0">
                <a:latin typeface="Arial"/>
                <a:cs typeface="Arial"/>
              </a:rPr>
              <a:t>lucru?) în virtutea  căruia propoziția ar fi adevărată? </a:t>
            </a:r>
            <a:r>
              <a:rPr sz="2000" spc="15" dirty="0">
                <a:latin typeface="Arial"/>
                <a:cs typeface="Arial"/>
              </a:rPr>
              <a:t>Se </a:t>
            </a:r>
            <a:r>
              <a:rPr sz="2000" spc="5" dirty="0">
                <a:latin typeface="Arial"/>
                <a:cs typeface="Arial"/>
              </a:rPr>
              <a:t>pare </a:t>
            </a:r>
            <a:r>
              <a:rPr sz="2000" spc="10" dirty="0">
                <a:latin typeface="Arial"/>
                <a:cs typeface="Arial"/>
              </a:rPr>
              <a:t>că</a:t>
            </a:r>
            <a:r>
              <a:rPr sz="2000" dirty="0">
                <a:latin typeface="Arial"/>
                <a:cs typeface="Arial"/>
              </a:rPr>
              <a:t> </a:t>
            </a:r>
            <a:r>
              <a:rPr sz="2000" spc="5" dirty="0">
                <a:latin typeface="Arial"/>
                <a:cs typeface="Arial"/>
              </a:rPr>
              <a:t>nu.</a:t>
            </a:r>
            <a:endParaRPr sz="2000" dirty="0">
              <a:latin typeface="Arial"/>
              <a:cs typeface="Arial"/>
            </a:endParaRPr>
          </a:p>
          <a:p>
            <a:pPr marL="12700">
              <a:lnSpc>
                <a:spcPct val="100000"/>
              </a:lnSpc>
              <a:spcBef>
                <a:spcPts val="720"/>
              </a:spcBef>
            </a:pPr>
            <a:r>
              <a:rPr sz="2000" spc="10" dirty="0">
                <a:latin typeface="Arial"/>
                <a:cs typeface="Arial"/>
              </a:rPr>
              <a:t>Comparați</a:t>
            </a:r>
            <a:r>
              <a:rPr sz="2000" spc="5" dirty="0">
                <a:latin typeface="Arial"/>
                <a:cs typeface="Arial"/>
              </a:rPr>
              <a:t> cu:</a:t>
            </a:r>
            <a:endParaRPr sz="2000" dirty="0">
              <a:latin typeface="Arial"/>
              <a:cs typeface="Arial"/>
            </a:endParaRPr>
          </a:p>
          <a:p>
            <a:pPr marL="12700" marR="16510">
              <a:lnSpc>
                <a:spcPts val="2260"/>
              </a:lnSpc>
              <a:spcBef>
                <a:spcPts val="950"/>
              </a:spcBef>
            </a:pPr>
            <a:r>
              <a:rPr sz="2000" spc="5" dirty="0">
                <a:latin typeface="Arial"/>
                <a:cs typeface="Arial"/>
              </a:rPr>
              <a:t>“București </a:t>
            </a:r>
            <a:r>
              <a:rPr sz="2000" spc="10" dirty="0">
                <a:latin typeface="Arial"/>
                <a:cs typeface="Arial"/>
              </a:rPr>
              <a:t>este </a:t>
            </a:r>
            <a:r>
              <a:rPr sz="2000" spc="5" dirty="0">
                <a:latin typeface="Arial"/>
                <a:cs typeface="Arial"/>
              </a:rPr>
              <a:t>capitala </a:t>
            </a:r>
            <a:r>
              <a:rPr sz="2000" spc="10" dirty="0">
                <a:latin typeface="Arial"/>
                <a:cs typeface="Arial"/>
              </a:rPr>
              <a:t>României” </a:t>
            </a:r>
            <a:r>
              <a:rPr sz="2000" spc="20" dirty="0">
                <a:latin typeface="Arial"/>
                <a:cs typeface="Arial"/>
              </a:rPr>
              <a:t>→ </a:t>
            </a:r>
            <a:r>
              <a:rPr sz="2000" spc="5" dirty="0">
                <a:latin typeface="Arial"/>
                <a:cs typeface="Arial"/>
              </a:rPr>
              <a:t>este adevărată în virtutea existenței  unui fapt (obiectiv), și </a:t>
            </a:r>
            <a:r>
              <a:rPr sz="2000" spc="10" dirty="0">
                <a:latin typeface="Arial"/>
                <a:cs typeface="Arial"/>
              </a:rPr>
              <a:t>nu </a:t>
            </a:r>
            <a:r>
              <a:rPr sz="2000" spc="5" dirty="0">
                <a:latin typeface="Arial"/>
                <a:cs typeface="Arial"/>
              </a:rPr>
              <a:t>în virtutea dorințelor/preferințelor</a:t>
            </a:r>
            <a:r>
              <a:rPr sz="2000" spc="45" dirty="0">
                <a:latin typeface="Arial"/>
                <a:cs typeface="Arial"/>
              </a:rPr>
              <a:t> </a:t>
            </a:r>
            <a:r>
              <a:rPr sz="2000" spc="5" dirty="0">
                <a:latin typeface="Arial"/>
                <a:cs typeface="Arial"/>
              </a:rPr>
              <a:t>noastre.</a:t>
            </a:r>
            <a:endParaRPr sz="2000" dirty="0">
              <a:latin typeface="Arial"/>
              <a:cs typeface="Arial"/>
            </a:endParaRPr>
          </a:p>
          <a:p>
            <a:pPr>
              <a:lnSpc>
                <a:spcPct val="100000"/>
              </a:lnSpc>
            </a:pPr>
            <a:endParaRPr sz="2200" dirty="0">
              <a:latin typeface="Times New Roman"/>
              <a:cs typeface="Times New Roman"/>
            </a:endParaRPr>
          </a:p>
          <a:p>
            <a:pPr marL="12700" marR="8255" algn="just">
              <a:lnSpc>
                <a:spcPts val="2270"/>
              </a:lnSpc>
              <a:spcBef>
                <a:spcPts val="1525"/>
              </a:spcBef>
            </a:pPr>
            <a:r>
              <a:rPr sz="2000" spc="10" dirty="0">
                <a:latin typeface="Arial"/>
                <a:cs typeface="Arial"/>
              </a:rPr>
              <a:t>Ce </a:t>
            </a:r>
            <a:r>
              <a:rPr sz="2000" spc="5" dirty="0">
                <a:latin typeface="Arial"/>
                <a:cs typeface="Arial"/>
              </a:rPr>
              <a:t>s-ar </a:t>
            </a:r>
            <a:r>
              <a:rPr sz="2000" spc="10" dirty="0">
                <a:latin typeface="Arial"/>
                <a:cs typeface="Arial"/>
              </a:rPr>
              <a:t>întâmpla dacă </a:t>
            </a:r>
            <a:r>
              <a:rPr sz="2000" u="heavy" spc="10" dirty="0">
                <a:uFill>
                  <a:solidFill>
                    <a:srgbClr val="000000"/>
                  </a:solidFill>
                </a:uFill>
                <a:latin typeface="Arial"/>
                <a:cs typeface="Arial"/>
              </a:rPr>
              <a:t>nimeni</a:t>
            </a:r>
            <a:r>
              <a:rPr sz="2000" spc="10" dirty="0">
                <a:latin typeface="Arial"/>
                <a:cs typeface="Arial"/>
              </a:rPr>
              <a:t> nu </a:t>
            </a:r>
            <a:r>
              <a:rPr sz="2000" spc="5" dirty="0">
                <a:latin typeface="Arial"/>
                <a:cs typeface="Arial"/>
              </a:rPr>
              <a:t>ar </a:t>
            </a:r>
            <a:r>
              <a:rPr sz="2000" spc="10" dirty="0">
                <a:latin typeface="Arial"/>
                <a:cs typeface="Arial"/>
              </a:rPr>
              <a:t>mai crede că </a:t>
            </a:r>
            <a:r>
              <a:rPr sz="2000" spc="5" dirty="0">
                <a:latin typeface="Arial"/>
                <a:cs typeface="Arial"/>
              </a:rPr>
              <a:t>București </a:t>
            </a:r>
            <a:r>
              <a:rPr sz="2000" spc="10" dirty="0">
                <a:latin typeface="Arial"/>
                <a:cs typeface="Arial"/>
              </a:rPr>
              <a:t>este </a:t>
            </a:r>
            <a:r>
              <a:rPr sz="2000" spc="5" dirty="0">
                <a:latin typeface="Arial"/>
                <a:cs typeface="Arial"/>
              </a:rPr>
              <a:t>capitala  </a:t>
            </a:r>
            <a:r>
              <a:rPr sz="2000" spc="10" dirty="0">
                <a:latin typeface="Arial"/>
                <a:cs typeface="Arial"/>
              </a:rPr>
              <a:t>României? Să zicem că, de mâine, </a:t>
            </a:r>
            <a:r>
              <a:rPr sz="2000" spc="5" dirty="0">
                <a:latin typeface="Arial"/>
                <a:cs typeface="Arial"/>
              </a:rPr>
              <a:t>toată </a:t>
            </a:r>
            <a:r>
              <a:rPr sz="2000" spc="10" dirty="0">
                <a:latin typeface="Arial"/>
                <a:cs typeface="Arial"/>
              </a:rPr>
              <a:t>lumea crede că </a:t>
            </a:r>
            <a:r>
              <a:rPr sz="2000" spc="5" dirty="0">
                <a:latin typeface="Arial"/>
                <a:cs typeface="Arial"/>
              </a:rPr>
              <a:t>Iași este capitala  </a:t>
            </a:r>
            <a:r>
              <a:rPr sz="2000" spc="10" dirty="0">
                <a:latin typeface="Arial"/>
                <a:cs typeface="Arial"/>
              </a:rPr>
              <a:t>României. </a:t>
            </a:r>
            <a:r>
              <a:rPr sz="2000" spc="5" dirty="0">
                <a:latin typeface="Arial"/>
                <a:cs typeface="Arial"/>
              </a:rPr>
              <a:t>Propoziția </a:t>
            </a:r>
            <a:r>
              <a:rPr sz="2000" spc="10" dirty="0">
                <a:latin typeface="Arial"/>
                <a:cs typeface="Arial"/>
              </a:rPr>
              <a:t>de mai sus </a:t>
            </a:r>
            <a:r>
              <a:rPr sz="2000" spc="5" dirty="0">
                <a:latin typeface="Arial"/>
                <a:cs typeface="Arial"/>
              </a:rPr>
              <a:t>ar </a:t>
            </a:r>
            <a:r>
              <a:rPr sz="2000" spc="10" dirty="0">
                <a:latin typeface="Arial"/>
                <a:cs typeface="Arial"/>
              </a:rPr>
              <a:t>deveni</a:t>
            </a:r>
            <a:r>
              <a:rPr sz="2000" spc="-5" dirty="0">
                <a:latin typeface="Arial"/>
                <a:cs typeface="Arial"/>
              </a:rPr>
              <a:t> </a:t>
            </a:r>
            <a:r>
              <a:rPr sz="2000" spc="5" dirty="0">
                <a:latin typeface="Arial"/>
                <a:cs typeface="Arial"/>
              </a:rPr>
              <a:t>falsă.</a:t>
            </a:r>
            <a:endParaRPr sz="2000" dirty="0">
              <a:latin typeface="Arial"/>
              <a:cs typeface="Arial"/>
            </a:endParaRPr>
          </a:p>
          <a:p>
            <a:pPr>
              <a:lnSpc>
                <a:spcPct val="100000"/>
              </a:lnSpc>
            </a:pPr>
            <a:endParaRPr sz="2200" dirty="0">
              <a:latin typeface="Times New Roman"/>
              <a:cs typeface="Times New Roman"/>
            </a:endParaRPr>
          </a:p>
          <a:p>
            <a:pPr marL="12700" marR="5080" algn="just">
              <a:lnSpc>
                <a:spcPts val="2270"/>
              </a:lnSpc>
              <a:spcBef>
                <a:spcPts val="1575"/>
              </a:spcBef>
            </a:pPr>
            <a:r>
              <a:rPr sz="2000" spc="5" dirty="0">
                <a:latin typeface="Arial"/>
                <a:cs typeface="Arial"/>
              </a:rPr>
              <a:t>“Vârful </a:t>
            </a:r>
            <a:r>
              <a:rPr sz="2000" spc="10" dirty="0">
                <a:latin typeface="Arial"/>
                <a:cs typeface="Arial"/>
              </a:rPr>
              <a:t>Everest se </a:t>
            </a:r>
            <a:r>
              <a:rPr sz="2000" spc="5" dirty="0">
                <a:latin typeface="Arial"/>
                <a:cs typeface="Arial"/>
              </a:rPr>
              <a:t>află </a:t>
            </a:r>
            <a:r>
              <a:rPr sz="2000" spc="10" dirty="0">
                <a:latin typeface="Arial"/>
                <a:cs typeface="Arial"/>
              </a:rPr>
              <a:t>la o </a:t>
            </a:r>
            <a:r>
              <a:rPr sz="2000" spc="5" dirty="0">
                <a:latin typeface="Arial"/>
                <a:cs typeface="Arial"/>
              </a:rPr>
              <a:t>înălțime </a:t>
            </a:r>
            <a:r>
              <a:rPr sz="2000" spc="10" dirty="0">
                <a:latin typeface="Arial"/>
                <a:cs typeface="Arial"/>
              </a:rPr>
              <a:t>de </a:t>
            </a:r>
            <a:r>
              <a:rPr sz="2000" spc="5" dirty="0">
                <a:latin typeface="Arial"/>
                <a:cs typeface="Arial"/>
              </a:rPr>
              <a:t>8848 metri.” </a:t>
            </a:r>
            <a:r>
              <a:rPr sz="2000" spc="20" dirty="0">
                <a:latin typeface="Arial"/>
                <a:cs typeface="Arial"/>
              </a:rPr>
              <a:t>→ </a:t>
            </a:r>
            <a:r>
              <a:rPr sz="2000" spc="10" dirty="0">
                <a:latin typeface="Arial"/>
                <a:cs typeface="Arial"/>
              </a:rPr>
              <a:t>este </a:t>
            </a:r>
            <a:r>
              <a:rPr sz="2000" spc="5" dirty="0">
                <a:latin typeface="Arial"/>
                <a:cs typeface="Arial"/>
              </a:rPr>
              <a:t>adevărată  indiferent </a:t>
            </a:r>
            <a:r>
              <a:rPr sz="2000" spc="10" dirty="0">
                <a:latin typeface="Arial"/>
                <a:cs typeface="Arial"/>
              </a:rPr>
              <a:t>de </a:t>
            </a:r>
            <a:r>
              <a:rPr sz="2000" spc="5" dirty="0">
                <a:latin typeface="Arial"/>
                <a:cs typeface="Arial"/>
              </a:rPr>
              <a:t>dorințele/preferințele/</a:t>
            </a:r>
            <a:r>
              <a:rPr sz="2000" b="1" spc="5" dirty="0">
                <a:latin typeface="Arial"/>
                <a:cs typeface="Arial"/>
              </a:rPr>
              <a:t>credințele </a:t>
            </a:r>
            <a:r>
              <a:rPr sz="2000" spc="5" dirty="0">
                <a:latin typeface="Arial"/>
                <a:cs typeface="Arial"/>
              </a:rPr>
              <a:t>noastre. Chiar și atunci </a:t>
            </a:r>
            <a:r>
              <a:rPr sz="2000" spc="10" dirty="0">
                <a:latin typeface="Arial"/>
                <a:cs typeface="Arial"/>
              </a:rPr>
              <a:t>când  nimeni nu o </a:t>
            </a:r>
            <a:r>
              <a:rPr sz="2000" spc="5" dirty="0">
                <a:latin typeface="Arial"/>
                <a:cs typeface="Arial"/>
              </a:rPr>
              <a:t>credea era</a:t>
            </a:r>
            <a:r>
              <a:rPr sz="2000" spc="10" dirty="0">
                <a:latin typeface="Arial"/>
                <a:cs typeface="Arial"/>
              </a:rPr>
              <a:t> </a:t>
            </a:r>
            <a:r>
              <a:rPr sz="2000" spc="5" dirty="0">
                <a:latin typeface="Arial"/>
                <a:cs typeface="Arial"/>
              </a:rPr>
              <a:t>adevărată!</a:t>
            </a:r>
            <a:endParaRPr sz="20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080" y="554990"/>
            <a:ext cx="8785860" cy="695960"/>
          </a:xfrm>
          <a:prstGeom prst="rect">
            <a:avLst/>
          </a:prstGeom>
        </p:spPr>
        <p:txBody>
          <a:bodyPr vert="horz" wrap="square" lIns="0" tIns="12700" rIns="0" bIns="0" rtlCol="0">
            <a:spAutoFit/>
          </a:bodyPr>
          <a:lstStyle/>
          <a:p>
            <a:pPr marL="12700">
              <a:lnSpc>
                <a:spcPct val="100000"/>
              </a:lnSpc>
              <a:spcBef>
                <a:spcPts val="100"/>
              </a:spcBef>
              <a:tabLst>
                <a:tab pos="3832225" algn="l"/>
              </a:tabLst>
            </a:pPr>
            <a:r>
              <a:rPr spc="-5" dirty="0"/>
              <a:t>Adevăr</a:t>
            </a:r>
            <a:r>
              <a:rPr spc="5" dirty="0"/>
              <a:t> </a:t>
            </a:r>
            <a:r>
              <a:rPr spc="-5" dirty="0"/>
              <a:t>analitic	</a:t>
            </a:r>
            <a:r>
              <a:rPr dirty="0"/>
              <a:t>vs. </a:t>
            </a:r>
            <a:r>
              <a:rPr spc="-5" dirty="0"/>
              <a:t>sintetic</a:t>
            </a:r>
            <a:r>
              <a:rPr spc="-45" dirty="0"/>
              <a:t> </a:t>
            </a:r>
            <a:r>
              <a:rPr spc="-5" dirty="0"/>
              <a:t>(empiric)</a:t>
            </a:r>
          </a:p>
        </p:txBody>
      </p:sp>
      <p:sp>
        <p:nvSpPr>
          <p:cNvPr id="3" name="object 3"/>
          <p:cNvSpPr txBox="1"/>
          <p:nvPr/>
        </p:nvSpPr>
        <p:spPr>
          <a:xfrm>
            <a:off x="889000" y="1723390"/>
            <a:ext cx="7866380" cy="4424680"/>
          </a:xfrm>
          <a:prstGeom prst="rect">
            <a:avLst/>
          </a:prstGeom>
        </p:spPr>
        <p:txBody>
          <a:bodyPr vert="horz" wrap="square" lIns="0" tIns="49530" rIns="0" bIns="0" rtlCol="0">
            <a:spAutoFit/>
          </a:bodyPr>
          <a:lstStyle/>
          <a:p>
            <a:pPr marL="12700" marR="5080">
              <a:lnSpc>
                <a:spcPts val="3320"/>
              </a:lnSpc>
              <a:spcBef>
                <a:spcPts val="390"/>
              </a:spcBef>
            </a:pPr>
            <a:r>
              <a:rPr sz="2950" dirty="0">
                <a:latin typeface="Arial"/>
                <a:cs typeface="Arial"/>
              </a:rPr>
              <a:t>Adevăr analitic = adevăr în virtutea </a:t>
            </a:r>
            <a:r>
              <a:rPr sz="2950" spc="-5" dirty="0">
                <a:latin typeface="Arial"/>
                <a:cs typeface="Arial"/>
              </a:rPr>
              <a:t>înțelesurilor  părților </a:t>
            </a:r>
            <a:r>
              <a:rPr sz="2950" dirty="0">
                <a:latin typeface="Arial"/>
                <a:cs typeface="Arial"/>
              </a:rPr>
              <a:t>componente </a:t>
            </a:r>
            <a:r>
              <a:rPr sz="2950" spc="-5" dirty="0">
                <a:latin typeface="Arial"/>
                <a:cs typeface="Arial"/>
              </a:rPr>
              <a:t>ale </a:t>
            </a:r>
            <a:r>
              <a:rPr sz="2950" dirty="0">
                <a:latin typeface="Arial"/>
                <a:cs typeface="Arial"/>
              </a:rPr>
              <a:t>respectivului</a:t>
            </a:r>
            <a:r>
              <a:rPr sz="2950" spc="25" dirty="0">
                <a:latin typeface="Arial"/>
                <a:cs typeface="Arial"/>
              </a:rPr>
              <a:t> </a:t>
            </a:r>
            <a:r>
              <a:rPr sz="2950" spc="-5" dirty="0">
                <a:latin typeface="Arial"/>
                <a:cs typeface="Arial"/>
              </a:rPr>
              <a:t>enunț.</a:t>
            </a:r>
            <a:endParaRPr sz="2950">
              <a:latin typeface="Arial"/>
              <a:cs typeface="Arial"/>
            </a:endParaRPr>
          </a:p>
          <a:p>
            <a:pPr>
              <a:lnSpc>
                <a:spcPct val="100000"/>
              </a:lnSpc>
              <a:spcBef>
                <a:spcPts val="15"/>
              </a:spcBef>
            </a:pPr>
            <a:endParaRPr sz="4900">
              <a:latin typeface="Times New Roman"/>
              <a:cs typeface="Times New Roman"/>
            </a:endParaRPr>
          </a:p>
          <a:p>
            <a:pPr marL="12700">
              <a:lnSpc>
                <a:spcPct val="100000"/>
              </a:lnSpc>
            </a:pPr>
            <a:r>
              <a:rPr sz="2950" spc="-70" dirty="0">
                <a:latin typeface="Arial"/>
                <a:cs typeface="Arial"/>
              </a:rPr>
              <a:t>“Toți </a:t>
            </a:r>
            <a:r>
              <a:rPr sz="2950" spc="-5" dirty="0">
                <a:latin typeface="Arial"/>
                <a:cs typeface="Arial"/>
              </a:rPr>
              <a:t>celibatarii </a:t>
            </a:r>
            <a:r>
              <a:rPr sz="2950" dirty="0">
                <a:latin typeface="Arial"/>
                <a:cs typeface="Arial"/>
              </a:rPr>
              <a:t>sunt</a:t>
            </a:r>
            <a:r>
              <a:rPr sz="2950" spc="85" dirty="0">
                <a:latin typeface="Arial"/>
                <a:cs typeface="Arial"/>
              </a:rPr>
              <a:t> </a:t>
            </a:r>
            <a:r>
              <a:rPr sz="2950" dirty="0">
                <a:latin typeface="Arial"/>
                <a:cs typeface="Arial"/>
              </a:rPr>
              <a:t>necăsătoriți.”</a:t>
            </a:r>
            <a:endParaRPr sz="2950">
              <a:latin typeface="Arial"/>
              <a:cs typeface="Arial"/>
            </a:endParaRPr>
          </a:p>
          <a:p>
            <a:pPr marL="12700">
              <a:lnSpc>
                <a:spcPct val="100000"/>
              </a:lnSpc>
              <a:spcBef>
                <a:spcPts val="1090"/>
              </a:spcBef>
            </a:pPr>
            <a:r>
              <a:rPr sz="2950" dirty="0">
                <a:latin typeface="Arial"/>
                <a:cs typeface="Arial"/>
              </a:rPr>
              <a:t>“Ori </a:t>
            </a:r>
            <a:r>
              <a:rPr sz="2950" spc="5" dirty="0">
                <a:latin typeface="Arial"/>
                <a:cs typeface="Arial"/>
              </a:rPr>
              <a:t>se </a:t>
            </a:r>
            <a:r>
              <a:rPr sz="2950" dirty="0">
                <a:latin typeface="Arial"/>
                <a:cs typeface="Arial"/>
              </a:rPr>
              <a:t>află un </a:t>
            </a:r>
            <a:r>
              <a:rPr sz="2950" spc="-5" dirty="0">
                <a:latin typeface="Arial"/>
                <a:cs typeface="Arial"/>
              </a:rPr>
              <a:t>laptop pe </a:t>
            </a:r>
            <a:r>
              <a:rPr sz="2950" dirty="0">
                <a:latin typeface="Arial"/>
                <a:cs typeface="Arial"/>
              </a:rPr>
              <a:t>masă, ori </a:t>
            </a:r>
            <a:r>
              <a:rPr sz="2950" spc="-5" dirty="0">
                <a:latin typeface="Arial"/>
                <a:cs typeface="Arial"/>
              </a:rPr>
              <a:t>nu </a:t>
            </a:r>
            <a:r>
              <a:rPr sz="2950" spc="5" dirty="0">
                <a:latin typeface="Arial"/>
                <a:cs typeface="Arial"/>
              </a:rPr>
              <a:t>se</a:t>
            </a:r>
            <a:r>
              <a:rPr sz="2950" spc="30" dirty="0">
                <a:latin typeface="Arial"/>
                <a:cs typeface="Arial"/>
              </a:rPr>
              <a:t> </a:t>
            </a:r>
            <a:r>
              <a:rPr sz="2950" dirty="0">
                <a:latin typeface="Arial"/>
                <a:cs typeface="Arial"/>
              </a:rPr>
              <a:t>află.”</a:t>
            </a:r>
            <a:endParaRPr sz="2950">
              <a:latin typeface="Arial"/>
              <a:cs typeface="Arial"/>
            </a:endParaRPr>
          </a:p>
          <a:p>
            <a:pPr marL="12700">
              <a:lnSpc>
                <a:spcPct val="100000"/>
              </a:lnSpc>
              <a:spcBef>
                <a:spcPts val="1090"/>
              </a:spcBef>
            </a:pPr>
            <a:r>
              <a:rPr sz="2950" dirty="0">
                <a:latin typeface="Arial"/>
                <a:cs typeface="Arial"/>
              </a:rPr>
              <a:t>-</a:t>
            </a:r>
            <a:r>
              <a:rPr sz="2950" spc="-60" dirty="0">
                <a:latin typeface="Arial"/>
                <a:cs typeface="Arial"/>
              </a:rPr>
              <a:t> </a:t>
            </a:r>
            <a:r>
              <a:rPr sz="2950" spc="-30" dirty="0">
                <a:latin typeface="Arial"/>
                <a:cs typeface="Arial"/>
              </a:rPr>
              <a:t>Tautologiile</a:t>
            </a:r>
            <a:endParaRPr sz="2950">
              <a:latin typeface="Arial"/>
              <a:cs typeface="Arial"/>
            </a:endParaRPr>
          </a:p>
          <a:p>
            <a:pPr>
              <a:lnSpc>
                <a:spcPct val="100000"/>
              </a:lnSpc>
            </a:pPr>
            <a:endParaRPr sz="3300">
              <a:latin typeface="Times New Roman"/>
              <a:cs typeface="Times New Roman"/>
            </a:endParaRPr>
          </a:p>
          <a:p>
            <a:pPr marL="12700">
              <a:lnSpc>
                <a:spcPct val="100000"/>
              </a:lnSpc>
              <a:spcBef>
                <a:spcPts val="1925"/>
              </a:spcBef>
            </a:pPr>
            <a:r>
              <a:rPr sz="2950" dirty="0">
                <a:latin typeface="Arial"/>
                <a:cs typeface="Arial"/>
              </a:rPr>
              <a:t>Adevăr sintetic/empiric =</a:t>
            </a:r>
            <a:r>
              <a:rPr sz="2950" spc="5" dirty="0">
                <a:latin typeface="Arial"/>
                <a:cs typeface="Arial"/>
              </a:rPr>
              <a:t> </a:t>
            </a:r>
            <a:r>
              <a:rPr sz="2950" dirty="0">
                <a:latin typeface="Arial"/>
                <a:cs typeface="Arial"/>
              </a:rPr>
              <a:t>?</a:t>
            </a:r>
            <a:endParaRPr sz="295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242569"/>
            <a:ext cx="6812279" cy="2031325"/>
          </a:xfrm>
        </p:spPr>
        <p:txBody>
          <a:bodyPr/>
          <a:lstStyle/>
          <a:p>
            <a:pPr algn="ctr"/>
            <a:r>
              <a:rPr lang="ro-RO" dirty="0" smtClean="0"/>
              <a:t>Analitic – Sintetic</a:t>
            </a:r>
            <a:br>
              <a:rPr lang="ro-RO" dirty="0" smtClean="0"/>
            </a:br>
            <a:r>
              <a:rPr lang="ro-RO" dirty="0" smtClean="0"/>
              <a:t>A priori – A posteriori</a:t>
            </a:r>
            <a:br>
              <a:rPr lang="ro-RO" dirty="0" smtClean="0"/>
            </a:br>
            <a:r>
              <a:rPr lang="ro-RO" dirty="0" smtClean="0"/>
              <a:t>Necesar - Posibil</a:t>
            </a:r>
            <a:endParaRPr lang="en-US" dirty="0"/>
          </a:p>
        </p:txBody>
      </p:sp>
      <p:sp>
        <p:nvSpPr>
          <p:cNvPr id="3" name="Text Placeholder 2"/>
          <p:cNvSpPr>
            <a:spLocks noGrp="1"/>
          </p:cNvSpPr>
          <p:nvPr>
            <p:ph type="body" idx="1"/>
          </p:nvPr>
        </p:nvSpPr>
        <p:spPr>
          <a:xfrm>
            <a:off x="774700" y="2559050"/>
            <a:ext cx="8721090" cy="3308598"/>
          </a:xfrm>
        </p:spPr>
        <p:txBody>
          <a:bodyPr/>
          <a:lstStyle/>
          <a:p>
            <a:r>
              <a:rPr lang="ro-RO" dirty="0" smtClean="0"/>
              <a:t>A priori – analitic – bazat pe sens (tautologie, contradicție, necesar)</a:t>
            </a:r>
          </a:p>
          <a:p>
            <a:endParaRPr lang="ro-RO" dirty="0"/>
          </a:p>
          <a:p>
            <a:endParaRPr lang="ro-RO" dirty="0" smtClean="0"/>
          </a:p>
          <a:p>
            <a:endParaRPr lang="ro-RO" dirty="0"/>
          </a:p>
          <a:p>
            <a:r>
              <a:rPr lang="ro-RO" dirty="0" smtClean="0"/>
              <a:t>A posteriori – sintetic – bazat pe experiență (posibil, contingent)</a:t>
            </a:r>
          </a:p>
          <a:p>
            <a:endParaRPr lang="ro-RO" dirty="0"/>
          </a:p>
          <a:p>
            <a:endParaRPr lang="ro-RO" dirty="0" smtClean="0"/>
          </a:p>
          <a:p>
            <a:endParaRPr lang="ro-RO" dirty="0"/>
          </a:p>
          <a:p>
            <a:endParaRPr lang="ro-RO" dirty="0" smtClean="0"/>
          </a:p>
          <a:p>
            <a:r>
              <a:rPr lang="ro-RO" dirty="0" smtClean="0"/>
              <a:t>Există enunțuri a posteriori necesar adevărate?</a:t>
            </a:r>
          </a:p>
        </p:txBody>
      </p:sp>
    </p:spTree>
    <p:extLst>
      <p:ext uri="{BB962C8B-B14F-4D97-AF65-F5344CB8AC3E}">
        <p14:creationId xmlns:p14="http://schemas.microsoft.com/office/powerpoint/2010/main" val="53746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050" y="730250"/>
            <a:ext cx="8721090" cy="5630867"/>
          </a:xfrm>
        </p:spPr>
        <p:txBody>
          <a:bodyPr/>
          <a:lstStyle/>
          <a:p>
            <a:r>
              <a:rPr lang="ro-RO" dirty="0" smtClean="0"/>
              <a:t>Ion Barbu – poet</a:t>
            </a:r>
          </a:p>
          <a:p>
            <a:r>
              <a:rPr lang="ro-RO" dirty="0" smtClean="0"/>
              <a:t>Dan Barbilian – matematician</a:t>
            </a:r>
          </a:p>
          <a:p>
            <a:endParaRPr lang="ro-RO" dirty="0"/>
          </a:p>
          <a:p>
            <a:endParaRPr lang="ro-RO" dirty="0" smtClean="0"/>
          </a:p>
          <a:p>
            <a:endParaRPr lang="ro-RO" dirty="0"/>
          </a:p>
          <a:p>
            <a:r>
              <a:rPr lang="ro-RO" dirty="0" smtClean="0"/>
              <a:t>(i) Ion Barbu este Dan Barbilian ( enunț de identitate)</a:t>
            </a:r>
          </a:p>
          <a:p>
            <a:endParaRPr lang="ro-RO" dirty="0"/>
          </a:p>
          <a:p>
            <a:r>
              <a:rPr lang="ro-RO" dirty="0" smtClean="0"/>
              <a:t>Cum am aflat acest lucru?</a:t>
            </a:r>
          </a:p>
          <a:p>
            <a:endParaRPr lang="ro-RO" dirty="0"/>
          </a:p>
          <a:p>
            <a:endParaRPr lang="ro-RO" dirty="0" smtClean="0"/>
          </a:p>
          <a:p>
            <a:r>
              <a:rPr lang="ro-RO" dirty="0" smtClean="0"/>
              <a:t>Am citit despre poet și am aflat că era un pseudonim. (empiric)</a:t>
            </a:r>
          </a:p>
          <a:p>
            <a:endParaRPr lang="ro-RO" dirty="0"/>
          </a:p>
          <a:p>
            <a:r>
              <a:rPr lang="ro-RO" dirty="0" smtClean="0"/>
              <a:t>Enunțul de identitate (i) este necesar sau contingent?</a:t>
            </a:r>
            <a:endParaRPr lang="en-US" dirty="0"/>
          </a:p>
        </p:txBody>
      </p:sp>
    </p:spTree>
    <p:extLst>
      <p:ext uri="{BB962C8B-B14F-4D97-AF65-F5344CB8AC3E}">
        <p14:creationId xmlns:p14="http://schemas.microsoft.com/office/powerpoint/2010/main" val="141717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0485" rIns="0" bIns="0" rtlCol="0">
            <a:spAutoFit/>
          </a:bodyPr>
          <a:lstStyle/>
          <a:p>
            <a:pPr marL="2019935" marR="5080" indent="-2007870">
              <a:lnSpc>
                <a:spcPts val="4930"/>
              </a:lnSpc>
              <a:spcBef>
                <a:spcPts val="555"/>
              </a:spcBef>
            </a:pPr>
            <a:r>
              <a:rPr spc="-5" dirty="0"/>
              <a:t>Atitudini epistemice: opinie,  cunoaștere</a:t>
            </a:r>
          </a:p>
        </p:txBody>
      </p:sp>
      <p:sp>
        <p:nvSpPr>
          <p:cNvPr id="3" name="object 3"/>
          <p:cNvSpPr txBox="1"/>
          <p:nvPr/>
        </p:nvSpPr>
        <p:spPr>
          <a:xfrm>
            <a:off x="561340" y="4309110"/>
            <a:ext cx="119380" cy="167640"/>
          </a:xfrm>
          <a:prstGeom prst="rect">
            <a:avLst/>
          </a:prstGeom>
        </p:spPr>
        <p:txBody>
          <a:bodyPr vert="horz" wrap="square" lIns="0" tIns="16510" rIns="0" bIns="0" rtlCol="0">
            <a:spAutoFit/>
          </a:bodyPr>
          <a:lstStyle/>
          <a:p>
            <a:pPr marL="12700">
              <a:lnSpc>
                <a:spcPct val="100000"/>
              </a:lnSpc>
              <a:spcBef>
                <a:spcPts val="130"/>
              </a:spcBef>
            </a:pPr>
            <a:r>
              <a:rPr sz="900" spc="195" dirty="0">
                <a:latin typeface="Calibri"/>
                <a:cs typeface="Calibri"/>
              </a:rPr>
              <a:t>●</a:t>
            </a:r>
            <a:endParaRPr sz="900">
              <a:latin typeface="Calibri"/>
              <a:cs typeface="Calibri"/>
            </a:endParaRPr>
          </a:p>
        </p:txBody>
      </p:sp>
      <p:sp>
        <p:nvSpPr>
          <p:cNvPr id="4" name="object 4"/>
          <p:cNvSpPr txBox="1"/>
          <p:nvPr/>
        </p:nvSpPr>
        <p:spPr>
          <a:xfrm>
            <a:off x="561340" y="5137150"/>
            <a:ext cx="119380" cy="167640"/>
          </a:xfrm>
          <a:prstGeom prst="rect">
            <a:avLst/>
          </a:prstGeom>
        </p:spPr>
        <p:txBody>
          <a:bodyPr vert="horz" wrap="square" lIns="0" tIns="16510" rIns="0" bIns="0" rtlCol="0">
            <a:spAutoFit/>
          </a:bodyPr>
          <a:lstStyle/>
          <a:p>
            <a:pPr marL="12700">
              <a:lnSpc>
                <a:spcPct val="100000"/>
              </a:lnSpc>
              <a:spcBef>
                <a:spcPts val="130"/>
              </a:spcBef>
            </a:pPr>
            <a:r>
              <a:rPr sz="900" spc="195" dirty="0">
                <a:latin typeface="Calibri"/>
                <a:cs typeface="Calibri"/>
              </a:rPr>
              <a:t>●</a:t>
            </a:r>
            <a:endParaRPr sz="900">
              <a:latin typeface="Calibri"/>
              <a:cs typeface="Calibri"/>
            </a:endParaRPr>
          </a:p>
        </p:txBody>
      </p:sp>
      <p:sp>
        <p:nvSpPr>
          <p:cNvPr id="5" name="object 5"/>
          <p:cNvSpPr txBox="1"/>
          <p:nvPr/>
        </p:nvSpPr>
        <p:spPr>
          <a:xfrm>
            <a:off x="772159" y="1636521"/>
            <a:ext cx="8065770" cy="4465320"/>
          </a:xfrm>
          <a:prstGeom prst="rect">
            <a:avLst/>
          </a:prstGeom>
        </p:spPr>
        <p:txBody>
          <a:bodyPr vert="horz" wrap="square" lIns="0" tIns="12065" rIns="0" bIns="0" rtlCol="0">
            <a:spAutoFit/>
          </a:bodyPr>
          <a:lstStyle/>
          <a:p>
            <a:pPr marL="12700" marR="3381375">
              <a:lnSpc>
                <a:spcPct val="132500"/>
              </a:lnSpc>
              <a:spcBef>
                <a:spcPts val="95"/>
              </a:spcBef>
            </a:pPr>
            <a:r>
              <a:rPr sz="2050" spc="15" dirty="0">
                <a:latin typeface="Arial"/>
                <a:cs typeface="Arial"/>
              </a:rPr>
              <a:t>Def. 1. “Cunoaștere = opinie</a:t>
            </a:r>
            <a:r>
              <a:rPr sz="2050" spc="-80" dirty="0">
                <a:latin typeface="Arial"/>
                <a:cs typeface="Arial"/>
              </a:rPr>
              <a:t> </a:t>
            </a:r>
            <a:r>
              <a:rPr sz="2050" spc="15" dirty="0">
                <a:latin typeface="Arial"/>
                <a:cs typeface="Arial"/>
              </a:rPr>
              <a:t>adevărată”  </a:t>
            </a:r>
            <a:r>
              <a:rPr sz="2050" spc="20" dirty="0">
                <a:latin typeface="Arial"/>
                <a:cs typeface="Arial"/>
              </a:rPr>
              <a:t>S </a:t>
            </a:r>
            <a:r>
              <a:rPr sz="2050" spc="10" dirty="0">
                <a:latin typeface="Arial"/>
                <a:cs typeface="Arial"/>
              </a:rPr>
              <a:t>știe </a:t>
            </a:r>
            <a:r>
              <a:rPr sz="2050" spc="15" dirty="0">
                <a:latin typeface="Arial"/>
                <a:cs typeface="Arial"/>
              </a:rPr>
              <a:t>că </a:t>
            </a:r>
            <a:r>
              <a:rPr sz="2050" spc="20" dirty="0">
                <a:latin typeface="Arial"/>
                <a:cs typeface="Arial"/>
              </a:rPr>
              <a:t>P</a:t>
            </a:r>
            <a:r>
              <a:rPr sz="2050" spc="-70" dirty="0">
                <a:latin typeface="Arial"/>
                <a:cs typeface="Arial"/>
              </a:rPr>
              <a:t> </a:t>
            </a:r>
            <a:r>
              <a:rPr sz="2050" spc="15" dirty="0">
                <a:latin typeface="Arial"/>
                <a:cs typeface="Arial"/>
              </a:rPr>
              <a:t>=</a:t>
            </a:r>
            <a:endParaRPr sz="2050" dirty="0">
              <a:latin typeface="Arial"/>
              <a:cs typeface="Arial"/>
            </a:endParaRPr>
          </a:p>
          <a:p>
            <a:pPr marL="1872614" indent="-397510">
              <a:lnSpc>
                <a:spcPct val="100000"/>
              </a:lnSpc>
              <a:spcBef>
                <a:spcPts val="800"/>
              </a:spcBef>
              <a:buAutoNum type="arabicParenBoth"/>
              <a:tabLst>
                <a:tab pos="1873250" algn="l"/>
              </a:tabLst>
            </a:pPr>
            <a:r>
              <a:rPr sz="2050" spc="20" dirty="0">
                <a:latin typeface="Arial"/>
                <a:cs typeface="Arial"/>
              </a:rPr>
              <a:t>S </a:t>
            </a:r>
            <a:r>
              <a:rPr sz="2050" spc="15" dirty="0">
                <a:latin typeface="Arial"/>
                <a:cs typeface="Arial"/>
              </a:rPr>
              <a:t>crede că</a:t>
            </a:r>
            <a:r>
              <a:rPr sz="2050" spc="-15" dirty="0">
                <a:latin typeface="Arial"/>
                <a:cs typeface="Arial"/>
              </a:rPr>
              <a:t> </a:t>
            </a:r>
            <a:r>
              <a:rPr sz="2050" spc="20" dirty="0">
                <a:latin typeface="Arial"/>
                <a:cs typeface="Arial"/>
              </a:rPr>
              <a:t>P</a:t>
            </a:r>
            <a:endParaRPr sz="2050" dirty="0">
              <a:latin typeface="Arial"/>
              <a:cs typeface="Arial"/>
            </a:endParaRPr>
          </a:p>
          <a:p>
            <a:pPr marL="1872614" indent="-397510">
              <a:lnSpc>
                <a:spcPct val="100000"/>
              </a:lnSpc>
              <a:spcBef>
                <a:spcPts val="800"/>
              </a:spcBef>
              <a:buAutoNum type="arabicParenBoth"/>
              <a:tabLst>
                <a:tab pos="1873250" algn="l"/>
              </a:tabLst>
            </a:pPr>
            <a:r>
              <a:rPr sz="2050" spc="20" dirty="0">
                <a:latin typeface="Arial"/>
                <a:cs typeface="Arial"/>
              </a:rPr>
              <a:t>P </a:t>
            </a:r>
            <a:r>
              <a:rPr sz="2050" spc="10" dirty="0">
                <a:latin typeface="Arial"/>
                <a:cs typeface="Arial"/>
              </a:rPr>
              <a:t>este</a:t>
            </a:r>
            <a:r>
              <a:rPr sz="2050" spc="-55" dirty="0">
                <a:latin typeface="Arial"/>
                <a:cs typeface="Arial"/>
              </a:rPr>
              <a:t> </a:t>
            </a:r>
            <a:r>
              <a:rPr sz="2050" spc="15" dirty="0">
                <a:latin typeface="Arial"/>
                <a:cs typeface="Arial"/>
              </a:rPr>
              <a:t>adevărată</a:t>
            </a:r>
            <a:endParaRPr sz="2050" dirty="0">
              <a:latin typeface="Arial"/>
              <a:cs typeface="Arial"/>
            </a:endParaRPr>
          </a:p>
          <a:p>
            <a:pPr marL="12700">
              <a:lnSpc>
                <a:spcPct val="100000"/>
              </a:lnSpc>
              <a:spcBef>
                <a:spcPts val="810"/>
              </a:spcBef>
            </a:pPr>
            <a:r>
              <a:rPr sz="2050" spc="10" dirty="0">
                <a:latin typeface="Arial"/>
                <a:cs typeface="Arial"/>
              </a:rPr>
              <a:t>Obiecții:</a:t>
            </a:r>
            <a:endParaRPr sz="2050" dirty="0">
              <a:latin typeface="Arial"/>
              <a:cs typeface="Arial"/>
            </a:endParaRPr>
          </a:p>
          <a:p>
            <a:pPr marL="409575" indent="-397510">
              <a:lnSpc>
                <a:spcPct val="100000"/>
              </a:lnSpc>
              <a:spcBef>
                <a:spcPts val="800"/>
              </a:spcBef>
              <a:buAutoNum type="alphaLcParenBoth"/>
              <a:tabLst>
                <a:tab pos="410209" algn="l"/>
              </a:tabLst>
            </a:pPr>
            <a:r>
              <a:rPr sz="2050" spc="10" dirty="0">
                <a:latin typeface="Arial"/>
                <a:cs typeface="Arial"/>
              </a:rPr>
              <a:t>Def.1. </a:t>
            </a:r>
            <a:r>
              <a:rPr sz="2050" spc="15" dirty="0">
                <a:latin typeface="Arial"/>
                <a:cs typeface="Arial"/>
              </a:rPr>
              <a:t>ar putea </a:t>
            </a:r>
            <a:r>
              <a:rPr sz="2050" spc="5" dirty="0">
                <a:latin typeface="Arial"/>
                <a:cs typeface="Arial"/>
              </a:rPr>
              <a:t>fi </a:t>
            </a:r>
            <a:r>
              <a:rPr sz="2050" spc="15" dirty="0">
                <a:latin typeface="Arial"/>
                <a:cs typeface="Arial"/>
              </a:rPr>
              <a:t>prea</a:t>
            </a:r>
            <a:r>
              <a:rPr sz="2050" spc="-20" dirty="0">
                <a:latin typeface="Arial"/>
                <a:cs typeface="Arial"/>
              </a:rPr>
              <a:t> </a:t>
            </a:r>
            <a:r>
              <a:rPr sz="2050" spc="15" dirty="0">
                <a:latin typeface="Arial"/>
                <a:cs typeface="Arial"/>
              </a:rPr>
              <a:t>îngustă:</a:t>
            </a:r>
            <a:endParaRPr sz="2050" dirty="0">
              <a:latin typeface="Arial"/>
              <a:cs typeface="Arial"/>
            </a:endParaRPr>
          </a:p>
          <a:p>
            <a:pPr marL="12700">
              <a:lnSpc>
                <a:spcPct val="100000"/>
              </a:lnSpc>
              <a:spcBef>
                <a:spcPts val="800"/>
              </a:spcBef>
            </a:pPr>
            <a:r>
              <a:rPr sz="2050" spc="10" dirty="0">
                <a:latin typeface="Arial"/>
                <a:cs typeface="Arial"/>
              </a:rPr>
              <a:t>Există </a:t>
            </a:r>
            <a:r>
              <a:rPr sz="2050" spc="15" dirty="0">
                <a:latin typeface="Arial"/>
                <a:cs typeface="Arial"/>
              </a:rPr>
              <a:t>cunoaștere care nu este opinie adevărată?</a:t>
            </a:r>
            <a:r>
              <a:rPr sz="2050" spc="-20" dirty="0">
                <a:latin typeface="Arial"/>
                <a:cs typeface="Arial"/>
              </a:rPr>
              <a:t> </a:t>
            </a:r>
            <a:r>
              <a:rPr sz="2050" spc="20" dirty="0">
                <a:latin typeface="Arial"/>
                <a:cs typeface="Arial"/>
              </a:rPr>
              <a:t>Nu.</a:t>
            </a:r>
            <a:endParaRPr sz="2050" dirty="0">
              <a:latin typeface="Arial"/>
              <a:cs typeface="Arial"/>
            </a:endParaRPr>
          </a:p>
          <a:p>
            <a:pPr marL="409575" indent="-397510">
              <a:lnSpc>
                <a:spcPct val="100000"/>
              </a:lnSpc>
              <a:spcBef>
                <a:spcPts val="800"/>
              </a:spcBef>
              <a:buAutoNum type="alphaLcParenBoth" startAt="2"/>
              <a:tabLst>
                <a:tab pos="410209" algn="l"/>
              </a:tabLst>
            </a:pPr>
            <a:r>
              <a:rPr sz="2050" spc="15" dirty="0">
                <a:latin typeface="Arial"/>
                <a:cs typeface="Arial"/>
              </a:rPr>
              <a:t>Def. </a:t>
            </a:r>
            <a:r>
              <a:rPr sz="2050" spc="10" dirty="0">
                <a:latin typeface="Arial"/>
                <a:cs typeface="Arial"/>
              </a:rPr>
              <a:t>1. ar </a:t>
            </a:r>
            <a:r>
              <a:rPr sz="2050" spc="15" dirty="0">
                <a:latin typeface="Arial"/>
                <a:cs typeface="Arial"/>
              </a:rPr>
              <a:t>putea </a:t>
            </a:r>
            <a:r>
              <a:rPr sz="2050" dirty="0">
                <a:latin typeface="Arial"/>
                <a:cs typeface="Arial"/>
              </a:rPr>
              <a:t>fi </a:t>
            </a:r>
            <a:r>
              <a:rPr sz="2050" spc="15" dirty="0">
                <a:latin typeface="Arial"/>
                <a:cs typeface="Arial"/>
              </a:rPr>
              <a:t>prea</a:t>
            </a:r>
            <a:r>
              <a:rPr sz="2050" spc="-15" dirty="0">
                <a:latin typeface="Arial"/>
                <a:cs typeface="Arial"/>
              </a:rPr>
              <a:t> </a:t>
            </a:r>
            <a:r>
              <a:rPr sz="2050" spc="15" dirty="0">
                <a:latin typeface="Arial"/>
                <a:cs typeface="Arial"/>
              </a:rPr>
              <a:t>largă:</a:t>
            </a:r>
            <a:endParaRPr sz="2050" dirty="0">
              <a:latin typeface="Arial"/>
              <a:cs typeface="Arial"/>
            </a:endParaRPr>
          </a:p>
          <a:p>
            <a:pPr marL="12700">
              <a:lnSpc>
                <a:spcPct val="100000"/>
              </a:lnSpc>
              <a:spcBef>
                <a:spcPts val="810"/>
              </a:spcBef>
            </a:pPr>
            <a:r>
              <a:rPr sz="2050" spc="10" dirty="0">
                <a:latin typeface="Arial"/>
                <a:cs typeface="Arial"/>
              </a:rPr>
              <a:t>Există </a:t>
            </a:r>
            <a:r>
              <a:rPr sz="2050" spc="15" dirty="0">
                <a:latin typeface="Arial"/>
                <a:cs typeface="Arial"/>
              </a:rPr>
              <a:t>opinii adevărate care nu sunt cunoscute?</a:t>
            </a:r>
            <a:r>
              <a:rPr sz="2050" spc="-35" dirty="0">
                <a:latin typeface="Arial"/>
                <a:cs typeface="Arial"/>
              </a:rPr>
              <a:t> </a:t>
            </a:r>
            <a:r>
              <a:rPr sz="2050" spc="20" dirty="0">
                <a:latin typeface="Arial"/>
                <a:cs typeface="Arial"/>
              </a:rPr>
              <a:t>Da.</a:t>
            </a:r>
            <a:endParaRPr sz="2050" dirty="0">
              <a:latin typeface="Arial"/>
              <a:cs typeface="Arial"/>
            </a:endParaRPr>
          </a:p>
          <a:p>
            <a:pPr marL="12700" marR="5080">
              <a:lnSpc>
                <a:spcPts val="2340"/>
              </a:lnSpc>
              <a:spcBef>
                <a:spcPts val="975"/>
              </a:spcBef>
            </a:pPr>
            <a:r>
              <a:rPr sz="2050" spc="10" dirty="0">
                <a:latin typeface="Arial"/>
                <a:cs typeface="Arial"/>
              </a:rPr>
              <a:t>“- </a:t>
            </a:r>
            <a:r>
              <a:rPr sz="2050" spc="20" dirty="0">
                <a:latin typeface="Arial"/>
                <a:cs typeface="Arial"/>
              </a:rPr>
              <a:t>De </a:t>
            </a:r>
            <a:r>
              <a:rPr sz="2050" spc="15" dirty="0">
                <a:latin typeface="Arial"/>
                <a:cs typeface="Arial"/>
              </a:rPr>
              <a:t>ce </a:t>
            </a:r>
            <a:r>
              <a:rPr sz="2050" spc="20" dirty="0">
                <a:latin typeface="Arial"/>
                <a:cs typeface="Arial"/>
              </a:rPr>
              <a:t>nu </a:t>
            </a:r>
            <a:r>
              <a:rPr sz="2050" spc="15" dirty="0">
                <a:latin typeface="Arial"/>
                <a:cs typeface="Arial"/>
              </a:rPr>
              <a:t>ne-ai spus </a:t>
            </a:r>
            <a:r>
              <a:rPr sz="2050" spc="10" dirty="0">
                <a:latin typeface="Arial"/>
                <a:cs typeface="Arial"/>
              </a:rPr>
              <a:t>și </a:t>
            </a:r>
            <a:r>
              <a:rPr sz="2050" spc="15" dirty="0">
                <a:latin typeface="Arial"/>
                <a:cs typeface="Arial"/>
              </a:rPr>
              <a:t>nouă, dacă </a:t>
            </a:r>
            <a:r>
              <a:rPr sz="2050" spc="10" dirty="0">
                <a:latin typeface="Arial"/>
                <a:cs typeface="Arial"/>
              </a:rPr>
              <a:t>știai?! -Păi </a:t>
            </a:r>
            <a:r>
              <a:rPr sz="2050" spc="20" dirty="0">
                <a:latin typeface="Arial"/>
                <a:cs typeface="Arial"/>
              </a:rPr>
              <a:t>nu </a:t>
            </a:r>
            <a:r>
              <a:rPr sz="2050" spc="15" dirty="0">
                <a:latin typeface="Arial"/>
                <a:cs typeface="Arial"/>
              </a:rPr>
              <a:t>știam, a </a:t>
            </a:r>
            <a:r>
              <a:rPr sz="2050" spc="10" dirty="0">
                <a:latin typeface="Arial"/>
                <a:cs typeface="Arial"/>
              </a:rPr>
              <a:t>fost </a:t>
            </a:r>
            <a:r>
              <a:rPr sz="2050" spc="15" dirty="0">
                <a:latin typeface="Arial"/>
                <a:cs typeface="Arial"/>
              </a:rPr>
              <a:t>pură  întâmplare! </a:t>
            </a:r>
            <a:r>
              <a:rPr sz="2050" spc="20" dirty="0">
                <a:latin typeface="Arial"/>
                <a:cs typeface="Arial"/>
              </a:rPr>
              <a:t>Am</a:t>
            </a:r>
            <a:r>
              <a:rPr sz="2050" spc="-135" dirty="0">
                <a:latin typeface="Arial"/>
                <a:cs typeface="Arial"/>
              </a:rPr>
              <a:t> </a:t>
            </a:r>
            <a:r>
              <a:rPr sz="2050" spc="10" dirty="0">
                <a:latin typeface="Arial"/>
                <a:cs typeface="Arial"/>
              </a:rPr>
              <a:t>ghicit!”</a:t>
            </a:r>
            <a:endParaRPr sz="205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0485" rIns="0" bIns="0" rtlCol="0">
            <a:spAutoFit/>
          </a:bodyPr>
          <a:lstStyle/>
          <a:p>
            <a:pPr marL="2019935" marR="5080" indent="-2007870">
              <a:lnSpc>
                <a:spcPts val="4930"/>
              </a:lnSpc>
              <a:spcBef>
                <a:spcPts val="555"/>
              </a:spcBef>
            </a:pPr>
            <a:r>
              <a:rPr spc="-5" dirty="0"/>
              <a:t>Atitudini epistemice: opinie,  cunoaștere</a:t>
            </a:r>
          </a:p>
        </p:txBody>
      </p:sp>
      <p:sp>
        <p:nvSpPr>
          <p:cNvPr id="3" name="object 3"/>
          <p:cNvSpPr txBox="1"/>
          <p:nvPr/>
        </p:nvSpPr>
        <p:spPr>
          <a:xfrm>
            <a:off x="923289" y="2207260"/>
            <a:ext cx="7785100" cy="3211830"/>
          </a:xfrm>
          <a:prstGeom prst="rect">
            <a:avLst/>
          </a:prstGeom>
        </p:spPr>
        <p:txBody>
          <a:bodyPr vert="horz" wrap="square" lIns="0" tIns="12700" rIns="0" bIns="0" rtlCol="0">
            <a:spAutoFit/>
          </a:bodyPr>
          <a:lstStyle/>
          <a:p>
            <a:pPr marL="12700" marR="108585">
              <a:lnSpc>
                <a:spcPct val="130700"/>
              </a:lnSpc>
              <a:spcBef>
                <a:spcPts val="100"/>
              </a:spcBef>
            </a:pPr>
            <a:r>
              <a:rPr sz="3200" dirty="0">
                <a:latin typeface="Arial"/>
                <a:cs typeface="Arial"/>
              </a:rPr>
              <a:t>“Cunoaștere = </a:t>
            </a:r>
            <a:r>
              <a:rPr sz="3200" spc="-5" dirty="0">
                <a:latin typeface="Arial"/>
                <a:cs typeface="Arial"/>
              </a:rPr>
              <a:t>opinie </a:t>
            </a:r>
            <a:r>
              <a:rPr sz="3200" dirty="0">
                <a:latin typeface="Arial"/>
                <a:cs typeface="Arial"/>
              </a:rPr>
              <a:t>adevărată </a:t>
            </a:r>
            <a:r>
              <a:rPr sz="3200" spc="-5" dirty="0">
                <a:latin typeface="Arial"/>
                <a:cs typeface="Arial"/>
              </a:rPr>
              <a:t>justificată”  </a:t>
            </a:r>
            <a:r>
              <a:rPr sz="3200" dirty="0">
                <a:latin typeface="Arial"/>
                <a:cs typeface="Arial"/>
              </a:rPr>
              <a:t>S </a:t>
            </a:r>
            <a:r>
              <a:rPr sz="3200" spc="-5" dirty="0">
                <a:latin typeface="Arial"/>
                <a:cs typeface="Arial"/>
              </a:rPr>
              <a:t>știe </a:t>
            </a:r>
            <a:r>
              <a:rPr sz="3200" dirty="0">
                <a:latin typeface="Arial"/>
                <a:cs typeface="Arial"/>
              </a:rPr>
              <a:t>că P</a:t>
            </a:r>
            <a:r>
              <a:rPr sz="3200" spc="-95" dirty="0">
                <a:latin typeface="Arial"/>
                <a:cs typeface="Arial"/>
              </a:rPr>
              <a:t> </a:t>
            </a:r>
            <a:r>
              <a:rPr sz="3200" dirty="0">
                <a:latin typeface="Arial"/>
                <a:cs typeface="Arial"/>
              </a:rPr>
              <a:t>=</a:t>
            </a:r>
            <a:endParaRPr sz="3200">
              <a:latin typeface="Arial"/>
              <a:cs typeface="Arial"/>
            </a:endParaRPr>
          </a:p>
          <a:p>
            <a:pPr marL="2990215" indent="-609600">
              <a:lnSpc>
                <a:spcPct val="100000"/>
              </a:lnSpc>
              <a:spcBef>
                <a:spcPts val="1180"/>
              </a:spcBef>
              <a:buAutoNum type="arabicParenBoth"/>
              <a:tabLst>
                <a:tab pos="2990850" algn="l"/>
              </a:tabLst>
            </a:pPr>
            <a:r>
              <a:rPr sz="3200" dirty="0">
                <a:latin typeface="Arial"/>
                <a:cs typeface="Arial"/>
              </a:rPr>
              <a:t>S crede că</a:t>
            </a:r>
            <a:r>
              <a:rPr sz="3200" spc="-25" dirty="0">
                <a:latin typeface="Arial"/>
                <a:cs typeface="Arial"/>
              </a:rPr>
              <a:t> </a:t>
            </a:r>
            <a:r>
              <a:rPr sz="3200" dirty="0">
                <a:latin typeface="Arial"/>
                <a:cs typeface="Arial"/>
              </a:rPr>
              <a:t>P</a:t>
            </a:r>
            <a:endParaRPr sz="3200">
              <a:latin typeface="Arial"/>
              <a:cs typeface="Arial"/>
            </a:endParaRPr>
          </a:p>
          <a:p>
            <a:pPr marL="2990215" indent="-609600">
              <a:lnSpc>
                <a:spcPct val="100000"/>
              </a:lnSpc>
              <a:spcBef>
                <a:spcPts val="1180"/>
              </a:spcBef>
              <a:buAutoNum type="arabicParenBoth"/>
              <a:tabLst>
                <a:tab pos="2990850" algn="l"/>
              </a:tabLst>
            </a:pPr>
            <a:r>
              <a:rPr sz="3200" spc="-5" dirty="0">
                <a:latin typeface="Arial"/>
                <a:cs typeface="Arial"/>
              </a:rPr>
              <a:t>Opinia </a:t>
            </a:r>
            <a:r>
              <a:rPr sz="3200" dirty="0">
                <a:latin typeface="Arial"/>
                <a:cs typeface="Arial"/>
              </a:rPr>
              <a:t>că P este</a:t>
            </a:r>
            <a:r>
              <a:rPr sz="3200" spc="-130" dirty="0">
                <a:latin typeface="Arial"/>
                <a:cs typeface="Arial"/>
              </a:rPr>
              <a:t> </a:t>
            </a:r>
            <a:r>
              <a:rPr sz="3200" spc="-5" dirty="0">
                <a:latin typeface="Arial"/>
                <a:cs typeface="Arial"/>
              </a:rPr>
              <a:t>justificată</a:t>
            </a:r>
            <a:endParaRPr sz="3200">
              <a:latin typeface="Arial"/>
              <a:cs typeface="Arial"/>
            </a:endParaRPr>
          </a:p>
          <a:p>
            <a:pPr marL="2990215" indent="-609600">
              <a:lnSpc>
                <a:spcPct val="100000"/>
              </a:lnSpc>
              <a:spcBef>
                <a:spcPts val="1170"/>
              </a:spcBef>
              <a:buAutoNum type="arabicParenBoth"/>
              <a:tabLst>
                <a:tab pos="2990850" algn="l"/>
              </a:tabLst>
            </a:pPr>
            <a:r>
              <a:rPr sz="3200" dirty="0">
                <a:latin typeface="Arial"/>
                <a:cs typeface="Arial"/>
              </a:rPr>
              <a:t>P este</a:t>
            </a:r>
            <a:r>
              <a:rPr sz="3200" spc="-80" dirty="0">
                <a:latin typeface="Arial"/>
                <a:cs typeface="Arial"/>
              </a:rPr>
              <a:t> </a:t>
            </a:r>
            <a:r>
              <a:rPr sz="3200" dirty="0">
                <a:latin typeface="Arial"/>
                <a:cs typeface="Arial"/>
              </a:rPr>
              <a:t>adevărată</a:t>
            </a:r>
            <a:endParaRPr sz="3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0485" rIns="0" bIns="0" rtlCol="0">
            <a:spAutoFit/>
          </a:bodyPr>
          <a:lstStyle/>
          <a:p>
            <a:pPr marL="2019935" marR="5080" indent="-2007870">
              <a:lnSpc>
                <a:spcPts val="4930"/>
              </a:lnSpc>
              <a:spcBef>
                <a:spcPts val="555"/>
              </a:spcBef>
            </a:pPr>
            <a:r>
              <a:rPr spc="-5" dirty="0"/>
              <a:t>Atitudini epistemice: opinie,  cunoaștere</a:t>
            </a:r>
          </a:p>
        </p:txBody>
      </p:sp>
      <p:sp>
        <p:nvSpPr>
          <p:cNvPr id="3" name="object 3"/>
          <p:cNvSpPr txBox="1"/>
          <p:nvPr/>
        </p:nvSpPr>
        <p:spPr>
          <a:xfrm>
            <a:off x="562609" y="2973069"/>
            <a:ext cx="119380" cy="167640"/>
          </a:xfrm>
          <a:prstGeom prst="rect">
            <a:avLst/>
          </a:prstGeom>
        </p:spPr>
        <p:txBody>
          <a:bodyPr vert="horz" wrap="square" lIns="0" tIns="16510" rIns="0" bIns="0" rtlCol="0">
            <a:spAutoFit/>
          </a:bodyPr>
          <a:lstStyle/>
          <a:p>
            <a:pPr marL="12700">
              <a:lnSpc>
                <a:spcPct val="100000"/>
              </a:lnSpc>
              <a:spcBef>
                <a:spcPts val="130"/>
              </a:spcBef>
            </a:pPr>
            <a:r>
              <a:rPr sz="900" spc="195" dirty="0">
                <a:latin typeface="Calibri"/>
                <a:cs typeface="Calibri"/>
              </a:rPr>
              <a:t>●</a:t>
            </a:r>
            <a:endParaRPr sz="900">
              <a:latin typeface="Calibri"/>
              <a:cs typeface="Calibri"/>
            </a:endParaRPr>
          </a:p>
        </p:txBody>
      </p:sp>
      <p:sp>
        <p:nvSpPr>
          <p:cNvPr id="4" name="object 4"/>
          <p:cNvSpPr txBox="1"/>
          <p:nvPr/>
        </p:nvSpPr>
        <p:spPr>
          <a:xfrm>
            <a:off x="775969" y="1632204"/>
            <a:ext cx="8743950" cy="4856480"/>
          </a:xfrm>
          <a:prstGeom prst="rect">
            <a:avLst/>
          </a:prstGeom>
        </p:spPr>
        <p:txBody>
          <a:bodyPr vert="horz" wrap="square" lIns="0" tIns="114935" rIns="0" bIns="0" rtlCol="0">
            <a:spAutoFit/>
          </a:bodyPr>
          <a:lstStyle/>
          <a:p>
            <a:pPr marL="12700">
              <a:lnSpc>
                <a:spcPct val="100000"/>
              </a:lnSpc>
              <a:spcBef>
                <a:spcPts val="905"/>
              </a:spcBef>
            </a:pPr>
            <a:r>
              <a:rPr sz="2100" spc="5" dirty="0">
                <a:latin typeface="Arial"/>
                <a:cs typeface="Arial"/>
              </a:rPr>
              <a:t>“Cunoaștere = </a:t>
            </a:r>
            <a:r>
              <a:rPr sz="2100" dirty="0">
                <a:latin typeface="Arial"/>
                <a:cs typeface="Arial"/>
              </a:rPr>
              <a:t>opinie adevărată justificată”</a:t>
            </a:r>
            <a:r>
              <a:rPr sz="2100" spc="10" dirty="0">
                <a:latin typeface="Arial"/>
                <a:cs typeface="Arial"/>
              </a:rPr>
              <a:t> </a:t>
            </a:r>
            <a:r>
              <a:rPr sz="2100" spc="5" dirty="0">
                <a:latin typeface="Arial"/>
                <a:cs typeface="Arial"/>
              </a:rPr>
              <a:t>?</a:t>
            </a:r>
            <a:endParaRPr sz="2100" dirty="0">
              <a:latin typeface="Arial"/>
              <a:cs typeface="Arial"/>
            </a:endParaRPr>
          </a:p>
          <a:p>
            <a:pPr marL="12700" marR="1090295">
              <a:lnSpc>
                <a:spcPts val="2390"/>
              </a:lnSpc>
              <a:spcBef>
                <a:spcPts val="1000"/>
              </a:spcBef>
            </a:pPr>
            <a:r>
              <a:rPr sz="2100" spc="5" dirty="0">
                <a:latin typeface="Arial"/>
                <a:cs typeface="Arial"/>
              </a:rPr>
              <a:t>Există cazuri </a:t>
            </a:r>
            <a:r>
              <a:rPr sz="2100" dirty="0">
                <a:latin typeface="Arial"/>
                <a:cs typeface="Arial"/>
              </a:rPr>
              <a:t>în </a:t>
            </a:r>
            <a:r>
              <a:rPr sz="2100" spc="5" dirty="0">
                <a:latin typeface="Arial"/>
                <a:cs typeface="Arial"/>
              </a:rPr>
              <a:t>care </a:t>
            </a:r>
            <a:r>
              <a:rPr sz="2100" dirty="0">
                <a:latin typeface="Arial"/>
                <a:cs typeface="Arial"/>
              </a:rPr>
              <a:t>putem </a:t>
            </a:r>
            <a:r>
              <a:rPr sz="2100" spc="5" dirty="0">
                <a:latin typeface="Arial"/>
                <a:cs typeface="Arial"/>
              </a:rPr>
              <a:t>spune despre cineva </a:t>
            </a:r>
            <a:r>
              <a:rPr sz="2100" spc="10" dirty="0">
                <a:latin typeface="Arial"/>
                <a:cs typeface="Arial"/>
              </a:rPr>
              <a:t>că </a:t>
            </a:r>
            <a:r>
              <a:rPr sz="2100" dirty="0">
                <a:latin typeface="Arial"/>
                <a:cs typeface="Arial"/>
              </a:rPr>
              <a:t>are </a:t>
            </a:r>
            <a:r>
              <a:rPr sz="2100" spc="5" dirty="0">
                <a:latin typeface="Arial"/>
                <a:cs typeface="Arial"/>
              </a:rPr>
              <a:t>o </a:t>
            </a:r>
            <a:r>
              <a:rPr sz="2100" dirty="0">
                <a:latin typeface="Arial"/>
                <a:cs typeface="Arial"/>
              </a:rPr>
              <a:t>opinie  adevărată </a:t>
            </a:r>
            <a:r>
              <a:rPr sz="2100" spc="5" dirty="0">
                <a:latin typeface="Arial"/>
                <a:cs typeface="Arial"/>
              </a:rPr>
              <a:t>și </a:t>
            </a:r>
            <a:r>
              <a:rPr sz="2100" dirty="0">
                <a:latin typeface="Arial"/>
                <a:cs typeface="Arial"/>
              </a:rPr>
              <a:t>justificată </a:t>
            </a:r>
            <a:r>
              <a:rPr sz="2100" spc="5" dirty="0">
                <a:latin typeface="Arial"/>
                <a:cs typeface="Arial"/>
              </a:rPr>
              <a:t>că </a:t>
            </a:r>
            <a:r>
              <a:rPr sz="2100" spc="-135" dirty="0">
                <a:latin typeface="Arial"/>
                <a:cs typeface="Arial"/>
              </a:rPr>
              <a:t>P, </a:t>
            </a:r>
            <a:r>
              <a:rPr sz="2100" dirty="0">
                <a:latin typeface="Arial"/>
                <a:cs typeface="Arial"/>
              </a:rPr>
              <a:t>deși </a:t>
            </a:r>
            <a:r>
              <a:rPr sz="2100" spc="5" dirty="0">
                <a:latin typeface="Arial"/>
                <a:cs typeface="Arial"/>
              </a:rPr>
              <a:t>nu </a:t>
            </a:r>
            <a:r>
              <a:rPr sz="2100" dirty="0">
                <a:latin typeface="Arial"/>
                <a:cs typeface="Arial"/>
              </a:rPr>
              <a:t>știe </a:t>
            </a:r>
            <a:r>
              <a:rPr sz="2100" spc="10" dirty="0">
                <a:latin typeface="Arial"/>
                <a:cs typeface="Arial"/>
              </a:rPr>
              <a:t>că</a:t>
            </a:r>
            <a:r>
              <a:rPr sz="2100" spc="135" dirty="0">
                <a:latin typeface="Arial"/>
                <a:cs typeface="Arial"/>
              </a:rPr>
              <a:t> </a:t>
            </a:r>
            <a:r>
              <a:rPr sz="2100" spc="10" dirty="0">
                <a:latin typeface="Arial"/>
                <a:cs typeface="Arial"/>
              </a:rPr>
              <a:t>P?</a:t>
            </a:r>
            <a:endParaRPr sz="2100" dirty="0">
              <a:latin typeface="Arial"/>
              <a:cs typeface="Arial"/>
            </a:endParaRPr>
          </a:p>
          <a:p>
            <a:pPr marL="12700">
              <a:lnSpc>
                <a:spcPct val="100000"/>
              </a:lnSpc>
              <a:spcBef>
                <a:spcPts val="740"/>
              </a:spcBef>
            </a:pPr>
            <a:r>
              <a:rPr sz="2100" dirty="0">
                <a:latin typeface="Arial"/>
                <a:cs typeface="Arial"/>
              </a:rPr>
              <a:t>Cazurile Gettier:</a:t>
            </a:r>
          </a:p>
          <a:p>
            <a:pPr marL="177165" indent="-165100">
              <a:lnSpc>
                <a:spcPct val="100000"/>
              </a:lnSpc>
              <a:spcBef>
                <a:spcPts val="810"/>
              </a:spcBef>
              <a:buChar char="-"/>
              <a:tabLst>
                <a:tab pos="177800" algn="l"/>
              </a:tabLst>
            </a:pPr>
            <a:r>
              <a:rPr sz="2100" spc="5" dirty="0">
                <a:latin typeface="Arial"/>
                <a:cs typeface="Arial"/>
              </a:rPr>
              <a:t>X </a:t>
            </a:r>
            <a:r>
              <a:rPr sz="2100" dirty="0">
                <a:latin typeface="Arial"/>
                <a:cs typeface="Arial"/>
              </a:rPr>
              <a:t>îl aude </a:t>
            </a:r>
            <a:r>
              <a:rPr sz="2100" spc="5" dirty="0">
                <a:latin typeface="Arial"/>
                <a:cs typeface="Arial"/>
              </a:rPr>
              <a:t>pe șeful de </a:t>
            </a:r>
            <a:r>
              <a:rPr sz="2100" dirty="0">
                <a:latin typeface="Arial"/>
                <a:cs typeface="Arial"/>
              </a:rPr>
              <a:t>departament spunând: </a:t>
            </a:r>
            <a:r>
              <a:rPr sz="2100" spc="5" dirty="0">
                <a:latin typeface="Arial"/>
                <a:cs typeface="Arial"/>
              </a:rPr>
              <a:t>“Y va </a:t>
            </a:r>
            <a:r>
              <a:rPr sz="2100" spc="-5" dirty="0">
                <a:latin typeface="Arial"/>
                <a:cs typeface="Arial"/>
              </a:rPr>
              <a:t>fi</a:t>
            </a:r>
            <a:r>
              <a:rPr sz="2100" spc="-50" dirty="0">
                <a:latin typeface="Arial"/>
                <a:cs typeface="Arial"/>
              </a:rPr>
              <a:t> </a:t>
            </a:r>
            <a:r>
              <a:rPr sz="2100" spc="5" dirty="0">
                <a:latin typeface="Arial"/>
                <a:cs typeface="Arial"/>
              </a:rPr>
              <a:t>promovat”.</a:t>
            </a:r>
            <a:endParaRPr sz="2100" dirty="0">
              <a:latin typeface="Arial"/>
              <a:cs typeface="Arial"/>
            </a:endParaRPr>
          </a:p>
          <a:p>
            <a:pPr marL="177165" indent="-165100">
              <a:lnSpc>
                <a:spcPct val="100000"/>
              </a:lnSpc>
              <a:spcBef>
                <a:spcPts val="800"/>
              </a:spcBef>
              <a:buChar char="-"/>
              <a:tabLst>
                <a:tab pos="177800" algn="l"/>
              </a:tabLst>
            </a:pPr>
            <a:r>
              <a:rPr sz="2100" spc="5" dirty="0">
                <a:latin typeface="Arial"/>
                <a:cs typeface="Arial"/>
              </a:rPr>
              <a:t>X </a:t>
            </a:r>
            <a:r>
              <a:rPr sz="2100" dirty="0">
                <a:latin typeface="Arial"/>
                <a:cs typeface="Arial"/>
              </a:rPr>
              <a:t>îl aude </a:t>
            </a:r>
            <a:r>
              <a:rPr sz="2100" spc="5" dirty="0">
                <a:latin typeface="Arial"/>
                <a:cs typeface="Arial"/>
              </a:rPr>
              <a:t>pe Y </a:t>
            </a:r>
            <a:r>
              <a:rPr sz="2100" dirty="0">
                <a:latin typeface="Arial"/>
                <a:cs typeface="Arial"/>
              </a:rPr>
              <a:t>spunând: </a:t>
            </a:r>
            <a:r>
              <a:rPr sz="2100" spc="5" dirty="0">
                <a:latin typeface="Arial"/>
                <a:cs typeface="Arial"/>
              </a:rPr>
              <a:t>“Am </a:t>
            </a:r>
            <a:r>
              <a:rPr sz="2100" dirty="0">
                <a:latin typeface="Arial"/>
                <a:cs typeface="Arial"/>
              </a:rPr>
              <a:t>pașaportul la mine, în orice eventualitate.”</a:t>
            </a:r>
          </a:p>
          <a:p>
            <a:pPr marL="177165" indent="-165100">
              <a:lnSpc>
                <a:spcPct val="100000"/>
              </a:lnSpc>
              <a:spcBef>
                <a:spcPts val="810"/>
              </a:spcBef>
              <a:buChar char="-"/>
              <a:tabLst>
                <a:tab pos="177800" algn="l"/>
              </a:tabLst>
            </a:pPr>
            <a:r>
              <a:rPr sz="2100" spc="5" dirty="0">
                <a:latin typeface="Arial"/>
                <a:cs typeface="Arial"/>
              </a:rPr>
              <a:t>X crede că </a:t>
            </a:r>
            <a:r>
              <a:rPr sz="2100" dirty="0">
                <a:latin typeface="Arial"/>
                <a:cs typeface="Arial"/>
              </a:rPr>
              <a:t>persoana </a:t>
            </a:r>
            <a:r>
              <a:rPr sz="2100" spc="5" dirty="0">
                <a:latin typeface="Arial"/>
                <a:cs typeface="Arial"/>
              </a:rPr>
              <a:t>care </a:t>
            </a:r>
            <a:r>
              <a:rPr sz="2100" dirty="0">
                <a:latin typeface="Arial"/>
                <a:cs typeface="Arial"/>
              </a:rPr>
              <a:t>are pașaportul </a:t>
            </a:r>
            <a:r>
              <a:rPr sz="2100" spc="-5" dirty="0">
                <a:latin typeface="Arial"/>
                <a:cs typeface="Arial"/>
              </a:rPr>
              <a:t>la </a:t>
            </a:r>
            <a:r>
              <a:rPr sz="2100" spc="5" dirty="0">
                <a:latin typeface="Arial"/>
                <a:cs typeface="Arial"/>
              </a:rPr>
              <a:t>ea </a:t>
            </a:r>
            <a:r>
              <a:rPr sz="2100" spc="10" dirty="0">
                <a:latin typeface="Arial"/>
                <a:cs typeface="Arial"/>
              </a:rPr>
              <a:t>va </a:t>
            </a:r>
            <a:r>
              <a:rPr sz="2100" dirty="0">
                <a:latin typeface="Arial"/>
                <a:cs typeface="Arial"/>
              </a:rPr>
              <a:t>fi</a:t>
            </a:r>
            <a:r>
              <a:rPr sz="2100" spc="20" dirty="0">
                <a:latin typeface="Arial"/>
                <a:cs typeface="Arial"/>
              </a:rPr>
              <a:t> </a:t>
            </a:r>
            <a:r>
              <a:rPr sz="2100" dirty="0">
                <a:latin typeface="Arial"/>
                <a:cs typeface="Arial"/>
              </a:rPr>
              <a:t>promovată.</a:t>
            </a:r>
          </a:p>
          <a:p>
            <a:pPr marL="177165" indent="-165100">
              <a:lnSpc>
                <a:spcPct val="100000"/>
              </a:lnSpc>
              <a:spcBef>
                <a:spcPts val="800"/>
              </a:spcBef>
              <a:buChar char="-"/>
              <a:tabLst>
                <a:tab pos="177800" algn="l"/>
              </a:tabLst>
            </a:pPr>
            <a:r>
              <a:rPr sz="2100" spc="5" dirty="0">
                <a:latin typeface="Arial"/>
                <a:cs typeface="Arial"/>
              </a:rPr>
              <a:t>X </a:t>
            </a:r>
            <a:r>
              <a:rPr sz="2100" dirty="0">
                <a:latin typeface="Arial"/>
                <a:cs typeface="Arial"/>
              </a:rPr>
              <a:t>are </a:t>
            </a:r>
            <a:r>
              <a:rPr sz="2100" spc="5" dirty="0">
                <a:latin typeface="Arial"/>
                <a:cs typeface="Arial"/>
              </a:rPr>
              <a:t>o </a:t>
            </a:r>
            <a:r>
              <a:rPr sz="2100" dirty="0">
                <a:latin typeface="Arial"/>
                <a:cs typeface="Arial"/>
              </a:rPr>
              <a:t>opinie justificată, dar falsă!</a:t>
            </a:r>
          </a:p>
          <a:p>
            <a:pPr marL="12700" marR="5080">
              <a:lnSpc>
                <a:spcPts val="2390"/>
              </a:lnSpc>
              <a:spcBef>
                <a:spcPts val="1000"/>
              </a:spcBef>
              <a:buChar char="-"/>
              <a:tabLst>
                <a:tab pos="177800" algn="l"/>
              </a:tabLst>
            </a:pPr>
            <a:r>
              <a:rPr sz="2100" spc="5" dirty="0">
                <a:latin typeface="Arial"/>
                <a:cs typeface="Arial"/>
              </a:rPr>
              <a:t>Dar: </a:t>
            </a:r>
            <a:r>
              <a:rPr lang="ro-RO" sz="2100" spc="5" dirty="0" smtClean="0">
                <a:latin typeface="Arial"/>
                <a:cs typeface="Arial"/>
              </a:rPr>
              <a:t>Șeful își schimbă decizia. </a:t>
            </a:r>
            <a:r>
              <a:rPr sz="2100" spc="5" dirty="0" smtClean="0">
                <a:latin typeface="Arial"/>
                <a:cs typeface="Arial"/>
              </a:rPr>
              <a:t>X </a:t>
            </a:r>
            <a:r>
              <a:rPr sz="2100" spc="5" dirty="0">
                <a:latin typeface="Arial"/>
                <a:cs typeface="Arial"/>
              </a:rPr>
              <a:t>se </a:t>
            </a:r>
            <a:r>
              <a:rPr sz="2100" dirty="0">
                <a:latin typeface="Arial"/>
                <a:cs typeface="Arial"/>
              </a:rPr>
              <a:t>întâmplă </a:t>
            </a:r>
            <a:r>
              <a:rPr sz="2100" spc="10" dirty="0">
                <a:latin typeface="Arial"/>
                <a:cs typeface="Arial"/>
              </a:rPr>
              <a:t>să </a:t>
            </a:r>
            <a:r>
              <a:rPr sz="2100" dirty="0" err="1">
                <a:latin typeface="Arial"/>
                <a:cs typeface="Arial"/>
              </a:rPr>
              <a:t>aibă</a:t>
            </a:r>
            <a:r>
              <a:rPr sz="2100" dirty="0">
                <a:latin typeface="Arial"/>
                <a:cs typeface="Arial"/>
              </a:rPr>
              <a:t> </a:t>
            </a:r>
            <a:r>
              <a:rPr sz="2100" dirty="0" err="1" smtClean="0">
                <a:latin typeface="Arial"/>
                <a:cs typeface="Arial"/>
              </a:rPr>
              <a:t>pașaportul</a:t>
            </a:r>
            <a:r>
              <a:rPr lang="ro-RO" sz="2100" dirty="0" smtClean="0">
                <a:latin typeface="Arial"/>
                <a:cs typeface="Arial"/>
              </a:rPr>
              <a:t> (accidental)</a:t>
            </a:r>
            <a:r>
              <a:rPr sz="2100" dirty="0" smtClean="0">
                <a:latin typeface="Arial"/>
                <a:cs typeface="Arial"/>
              </a:rPr>
              <a:t> </a:t>
            </a:r>
            <a:r>
              <a:rPr sz="2100" dirty="0">
                <a:latin typeface="Arial"/>
                <a:cs typeface="Arial"/>
              </a:rPr>
              <a:t>la </a:t>
            </a:r>
            <a:r>
              <a:rPr sz="2100" dirty="0" smtClean="0">
                <a:latin typeface="Arial"/>
                <a:cs typeface="Arial"/>
              </a:rPr>
              <a:t>el</a:t>
            </a:r>
            <a:r>
              <a:rPr lang="ro-RO" sz="2100" dirty="0" smtClean="0">
                <a:latin typeface="Arial"/>
                <a:cs typeface="Arial"/>
              </a:rPr>
              <a:t> și șeful decide </a:t>
            </a:r>
            <a:r>
              <a:rPr sz="2100" spc="5" dirty="0" err="1" smtClean="0">
                <a:latin typeface="Arial"/>
                <a:cs typeface="Arial"/>
              </a:rPr>
              <a:t>să</a:t>
            </a:r>
            <a:r>
              <a:rPr sz="2100" spc="5" dirty="0" smtClean="0">
                <a:latin typeface="Arial"/>
                <a:cs typeface="Arial"/>
              </a:rPr>
              <a:t>-l </a:t>
            </a:r>
            <a:r>
              <a:rPr sz="2100" spc="5" dirty="0">
                <a:latin typeface="Arial"/>
                <a:cs typeface="Arial"/>
              </a:rPr>
              <a:t>promoveze </a:t>
            </a:r>
            <a:r>
              <a:rPr sz="2100" dirty="0">
                <a:latin typeface="Arial"/>
                <a:cs typeface="Arial"/>
              </a:rPr>
              <a:t>pe X.</a:t>
            </a:r>
          </a:p>
          <a:p>
            <a:pPr marL="161925" indent="-149860">
              <a:lnSpc>
                <a:spcPct val="100000"/>
              </a:lnSpc>
              <a:spcBef>
                <a:spcPts val="740"/>
              </a:spcBef>
              <a:buChar char="-"/>
              <a:tabLst>
                <a:tab pos="162560" algn="l"/>
              </a:tabLst>
            </a:pPr>
            <a:r>
              <a:rPr sz="2100" spc="5" dirty="0">
                <a:latin typeface="Arial"/>
                <a:cs typeface="Arial"/>
              </a:rPr>
              <a:t>Acum: X </a:t>
            </a:r>
            <a:r>
              <a:rPr sz="2100" dirty="0">
                <a:latin typeface="Arial"/>
                <a:cs typeface="Arial"/>
              </a:rPr>
              <a:t>are </a:t>
            </a:r>
            <a:r>
              <a:rPr sz="2100" spc="5" dirty="0">
                <a:latin typeface="Arial"/>
                <a:cs typeface="Arial"/>
              </a:rPr>
              <a:t>o </a:t>
            </a:r>
            <a:r>
              <a:rPr sz="2100" dirty="0">
                <a:latin typeface="Arial"/>
                <a:cs typeface="Arial"/>
              </a:rPr>
              <a:t>opinie adevărată</a:t>
            </a:r>
            <a:r>
              <a:rPr sz="2100" spc="-5" dirty="0">
                <a:latin typeface="Arial"/>
                <a:cs typeface="Arial"/>
              </a:rPr>
              <a:t> </a:t>
            </a:r>
            <a:r>
              <a:rPr sz="2100" dirty="0">
                <a:latin typeface="Arial"/>
                <a:cs typeface="Arial"/>
              </a:rPr>
              <a:t>justificată.</a:t>
            </a:r>
          </a:p>
          <a:p>
            <a:pPr marL="177165" indent="-165100">
              <a:lnSpc>
                <a:spcPct val="100000"/>
              </a:lnSpc>
              <a:spcBef>
                <a:spcPts val="810"/>
              </a:spcBef>
              <a:buChar char="-"/>
              <a:tabLst>
                <a:tab pos="177800" algn="l"/>
              </a:tabLst>
            </a:pPr>
            <a:r>
              <a:rPr sz="2100" spc="5" dirty="0">
                <a:latin typeface="Arial"/>
                <a:cs typeface="Arial"/>
              </a:rPr>
              <a:t>Oare X </a:t>
            </a:r>
            <a:r>
              <a:rPr sz="2100" dirty="0">
                <a:latin typeface="Arial"/>
                <a:cs typeface="Arial"/>
              </a:rPr>
              <a:t>știe </a:t>
            </a:r>
            <a:r>
              <a:rPr sz="2100" spc="5" dirty="0">
                <a:latin typeface="Arial"/>
                <a:cs typeface="Arial"/>
              </a:rPr>
              <a:t>că </a:t>
            </a:r>
            <a:r>
              <a:rPr sz="2100" dirty="0">
                <a:latin typeface="Arial"/>
                <a:cs typeface="Arial"/>
              </a:rPr>
              <a:t>persoana </a:t>
            </a:r>
            <a:r>
              <a:rPr sz="2100" spc="5" dirty="0">
                <a:latin typeface="Arial"/>
                <a:cs typeface="Arial"/>
              </a:rPr>
              <a:t>care </a:t>
            </a:r>
            <a:r>
              <a:rPr sz="2100" dirty="0">
                <a:latin typeface="Arial"/>
                <a:cs typeface="Arial"/>
              </a:rPr>
              <a:t>are pașaportul la </a:t>
            </a:r>
            <a:r>
              <a:rPr sz="2100" spc="5" dirty="0">
                <a:latin typeface="Arial"/>
                <a:cs typeface="Arial"/>
              </a:rPr>
              <a:t>ea </a:t>
            </a:r>
            <a:r>
              <a:rPr sz="2100" spc="10" dirty="0">
                <a:latin typeface="Arial"/>
                <a:cs typeface="Arial"/>
              </a:rPr>
              <a:t>va </a:t>
            </a:r>
            <a:r>
              <a:rPr sz="2100" dirty="0">
                <a:latin typeface="Arial"/>
                <a:cs typeface="Arial"/>
              </a:rPr>
              <a:t>fi</a:t>
            </a:r>
            <a:r>
              <a:rPr sz="2100" spc="30" dirty="0">
                <a:latin typeface="Arial"/>
                <a:cs typeface="Arial"/>
              </a:rPr>
              <a:t> </a:t>
            </a:r>
            <a:r>
              <a:rPr sz="2100" dirty="0">
                <a:latin typeface="Arial"/>
                <a:cs typeface="Arial"/>
              </a:rPr>
              <a:t>promovată?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5259" y="554990"/>
            <a:ext cx="2105660" cy="695960"/>
          </a:xfrm>
          <a:prstGeom prst="rect">
            <a:avLst/>
          </a:prstGeom>
        </p:spPr>
        <p:txBody>
          <a:bodyPr vert="horz" wrap="square" lIns="0" tIns="12700" rIns="0" bIns="0" rtlCol="0">
            <a:spAutoFit/>
          </a:bodyPr>
          <a:lstStyle/>
          <a:p>
            <a:pPr marL="12700">
              <a:lnSpc>
                <a:spcPct val="100000"/>
              </a:lnSpc>
              <a:spcBef>
                <a:spcPts val="100"/>
              </a:spcBef>
            </a:pPr>
            <a:r>
              <a:rPr dirty="0"/>
              <a:t>E</a:t>
            </a:r>
            <a:r>
              <a:rPr spc="-5" dirty="0"/>
              <a:t>nunțu</a:t>
            </a:r>
            <a:r>
              <a:rPr spc="-10" dirty="0"/>
              <a:t>r</a:t>
            </a:r>
            <a:r>
              <a:rPr dirty="0"/>
              <a:t>i</a:t>
            </a:r>
          </a:p>
        </p:txBody>
      </p:sp>
      <p:sp>
        <p:nvSpPr>
          <p:cNvPr id="3" name="object 3"/>
          <p:cNvSpPr txBox="1"/>
          <p:nvPr/>
        </p:nvSpPr>
        <p:spPr>
          <a:xfrm>
            <a:off x="575309" y="2335530"/>
            <a:ext cx="139065" cy="196215"/>
          </a:xfrm>
          <a:prstGeom prst="rect">
            <a:avLst/>
          </a:prstGeom>
        </p:spPr>
        <p:txBody>
          <a:bodyPr vert="horz" wrap="square" lIns="0" tIns="15240" rIns="0" bIns="0" rtlCol="0">
            <a:spAutoFit/>
          </a:bodyPr>
          <a:lstStyle/>
          <a:p>
            <a:pPr marL="12700">
              <a:lnSpc>
                <a:spcPct val="100000"/>
              </a:lnSpc>
              <a:spcBef>
                <a:spcPts val="120"/>
              </a:spcBef>
            </a:pPr>
            <a:r>
              <a:rPr sz="1100" spc="225" dirty="0">
                <a:latin typeface="Calibri"/>
                <a:cs typeface="Calibri"/>
              </a:rPr>
              <a:t>●</a:t>
            </a:r>
            <a:endParaRPr sz="1100">
              <a:latin typeface="Calibri"/>
              <a:cs typeface="Calibri"/>
            </a:endParaRPr>
          </a:p>
        </p:txBody>
      </p:sp>
      <p:sp>
        <p:nvSpPr>
          <p:cNvPr id="4" name="object 4"/>
          <p:cNvSpPr txBox="1"/>
          <p:nvPr/>
        </p:nvSpPr>
        <p:spPr>
          <a:xfrm>
            <a:off x="575309" y="2833369"/>
            <a:ext cx="139065" cy="196215"/>
          </a:xfrm>
          <a:prstGeom prst="rect">
            <a:avLst/>
          </a:prstGeom>
        </p:spPr>
        <p:txBody>
          <a:bodyPr vert="horz" wrap="square" lIns="0" tIns="15240" rIns="0" bIns="0" rtlCol="0">
            <a:spAutoFit/>
          </a:bodyPr>
          <a:lstStyle/>
          <a:p>
            <a:pPr marL="12700">
              <a:lnSpc>
                <a:spcPct val="100000"/>
              </a:lnSpc>
              <a:spcBef>
                <a:spcPts val="120"/>
              </a:spcBef>
            </a:pPr>
            <a:r>
              <a:rPr sz="1100" spc="225" dirty="0">
                <a:latin typeface="Calibri"/>
                <a:cs typeface="Calibri"/>
              </a:rPr>
              <a:t>●</a:t>
            </a:r>
            <a:endParaRPr sz="1100">
              <a:latin typeface="Calibri"/>
              <a:cs typeface="Calibri"/>
            </a:endParaRPr>
          </a:p>
        </p:txBody>
      </p:sp>
      <p:sp>
        <p:nvSpPr>
          <p:cNvPr id="5" name="object 5"/>
          <p:cNvSpPr txBox="1"/>
          <p:nvPr/>
        </p:nvSpPr>
        <p:spPr>
          <a:xfrm>
            <a:off x="575309" y="3831589"/>
            <a:ext cx="139065" cy="196215"/>
          </a:xfrm>
          <a:prstGeom prst="rect">
            <a:avLst/>
          </a:prstGeom>
        </p:spPr>
        <p:txBody>
          <a:bodyPr vert="horz" wrap="square" lIns="0" tIns="15240" rIns="0" bIns="0" rtlCol="0">
            <a:spAutoFit/>
          </a:bodyPr>
          <a:lstStyle/>
          <a:p>
            <a:pPr marL="12700">
              <a:lnSpc>
                <a:spcPct val="100000"/>
              </a:lnSpc>
              <a:spcBef>
                <a:spcPts val="120"/>
              </a:spcBef>
            </a:pPr>
            <a:r>
              <a:rPr sz="1100" spc="225" dirty="0">
                <a:latin typeface="Calibri"/>
                <a:cs typeface="Calibri"/>
              </a:rPr>
              <a:t>●</a:t>
            </a:r>
            <a:endParaRPr sz="1100">
              <a:latin typeface="Calibri"/>
              <a:cs typeface="Calibri"/>
            </a:endParaRPr>
          </a:p>
        </p:txBody>
      </p:sp>
      <p:sp>
        <p:nvSpPr>
          <p:cNvPr id="6" name="object 6"/>
          <p:cNvSpPr txBox="1"/>
          <p:nvPr/>
        </p:nvSpPr>
        <p:spPr>
          <a:xfrm>
            <a:off x="575309" y="4329429"/>
            <a:ext cx="139065" cy="196215"/>
          </a:xfrm>
          <a:prstGeom prst="rect">
            <a:avLst/>
          </a:prstGeom>
        </p:spPr>
        <p:txBody>
          <a:bodyPr vert="horz" wrap="square" lIns="0" tIns="15240" rIns="0" bIns="0" rtlCol="0">
            <a:spAutoFit/>
          </a:bodyPr>
          <a:lstStyle/>
          <a:p>
            <a:pPr marL="12700">
              <a:lnSpc>
                <a:spcPct val="100000"/>
              </a:lnSpc>
              <a:spcBef>
                <a:spcPts val="120"/>
              </a:spcBef>
            </a:pPr>
            <a:r>
              <a:rPr sz="1100" spc="225" dirty="0">
                <a:latin typeface="Calibri"/>
                <a:cs typeface="Calibri"/>
              </a:rPr>
              <a:t>●</a:t>
            </a:r>
            <a:endParaRPr sz="1100">
              <a:latin typeface="Calibri"/>
              <a:cs typeface="Calibri"/>
            </a:endParaRPr>
          </a:p>
        </p:txBody>
      </p:sp>
      <p:sp>
        <p:nvSpPr>
          <p:cNvPr id="7" name="object 7"/>
          <p:cNvSpPr txBox="1"/>
          <p:nvPr/>
        </p:nvSpPr>
        <p:spPr>
          <a:xfrm>
            <a:off x="575309" y="5326379"/>
            <a:ext cx="139065" cy="196215"/>
          </a:xfrm>
          <a:prstGeom prst="rect">
            <a:avLst/>
          </a:prstGeom>
        </p:spPr>
        <p:txBody>
          <a:bodyPr vert="horz" wrap="square" lIns="0" tIns="15240" rIns="0" bIns="0" rtlCol="0">
            <a:spAutoFit/>
          </a:bodyPr>
          <a:lstStyle/>
          <a:p>
            <a:pPr marL="12700">
              <a:lnSpc>
                <a:spcPct val="100000"/>
              </a:lnSpc>
              <a:spcBef>
                <a:spcPts val="120"/>
              </a:spcBef>
            </a:pPr>
            <a:r>
              <a:rPr sz="1100" spc="225" dirty="0">
                <a:latin typeface="Calibri"/>
                <a:cs typeface="Calibri"/>
              </a:rPr>
              <a:t>●</a:t>
            </a:r>
            <a:endParaRPr sz="1100">
              <a:latin typeface="Calibri"/>
              <a:cs typeface="Calibri"/>
            </a:endParaRPr>
          </a:p>
        </p:txBody>
      </p:sp>
      <p:sp>
        <p:nvSpPr>
          <p:cNvPr id="8" name="object 8"/>
          <p:cNvSpPr txBox="1"/>
          <p:nvPr/>
        </p:nvSpPr>
        <p:spPr>
          <a:xfrm>
            <a:off x="575309" y="5825490"/>
            <a:ext cx="139065" cy="196215"/>
          </a:xfrm>
          <a:prstGeom prst="rect">
            <a:avLst/>
          </a:prstGeom>
        </p:spPr>
        <p:txBody>
          <a:bodyPr vert="horz" wrap="square" lIns="0" tIns="15240" rIns="0" bIns="0" rtlCol="0">
            <a:spAutoFit/>
          </a:bodyPr>
          <a:lstStyle/>
          <a:p>
            <a:pPr marL="12700">
              <a:lnSpc>
                <a:spcPct val="100000"/>
              </a:lnSpc>
              <a:spcBef>
                <a:spcPts val="120"/>
              </a:spcBef>
            </a:pPr>
            <a:r>
              <a:rPr sz="1100" spc="225" dirty="0">
                <a:latin typeface="Calibri"/>
                <a:cs typeface="Calibri"/>
              </a:rPr>
              <a:t>●</a:t>
            </a:r>
            <a:endParaRPr sz="1100">
              <a:latin typeface="Calibri"/>
              <a:cs typeface="Calibri"/>
            </a:endParaRPr>
          </a:p>
        </p:txBody>
      </p:sp>
      <p:sp>
        <p:nvSpPr>
          <p:cNvPr id="9" name="object 9"/>
          <p:cNvSpPr txBox="1"/>
          <p:nvPr/>
        </p:nvSpPr>
        <p:spPr>
          <a:xfrm>
            <a:off x="828038" y="1611630"/>
            <a:ext cx="8633461" cy="6126934"/>
          </a:xfrm>
          <a:prstGeom prst="rect">
            <a:avLst/>
          </a:prstGeom>
        </p:spPr>
        <p:txBody>
          <a:bodyPr vert="horz" wrap="square" lIns="0" tIns="12065" rIns="0" bIns="0" rtlCol="0">
            <a:spAutoFit/>
          </a:bodyPr>
          <a:lstStyle/>
          <a:p>
            <a:pPr marL="12700" marR="1911350">
              <a:lnSpc>
                <a:spcPct val="130700"/>
              </a:lnSpc>
              <a:spcBef>
                <a:spcPts val="95"/>
              </a:spcBef>
              <a:buAutoNum type="arabicParenBoth"/>
              <a:tabLst>
                <a:tab pos="490855" algn="l"/>
              </a:tabLst>
            </a:pPr>
            <a:r>
              <a:rPr sz="2200" spc="-5" dirty="0">
                <a:effectLst>
                  <a:outerShdw blurRad="38100" dist="38100" dir="2700000" algn="tl">
                    <a:srgbClr val="000000">
                      <a:alpha val="43137"/>
                    </a:srgbClr>
                  </a:outerShdw>
                </a:effectLst>
                <a:latin typeface="Arial"/>
                <a:cs typeface="Arial"/>
              </a:rPr>
              <a:t>Enunțuri declarative  </a:t>
            </a:r>
            <a:endParaRPr lang="ro-RO" sz="2200" spc="-5" dirty="0" smtClean="0">
              <a:effectLst>
                <a:outerShdw blurRad="38100" dist="38100" dir="2700000" algn="tl">
                  <a:srgbClr val="000000">
                    <a:alpha val="43137"/>
                  </a:srgbClr>
                </a:outerShdw>
              </a:effectLst>
              <a:latin typeface="Arial"/>
              <a:cs typeface="Arial"/>
            </a:endParaRPr>
          </a:p>
          <a:p>
            <a:pPr marL="12700" marR="1911350">
              <a:lnSpc>
                <a:spcPct val="130700"/>
              </a:lnSpc>
              <a:spcBef>
                <a:spcPts val="95"/>
              </a:spcBef>
              <a:tabLst>
                <a:tab pos="490855" algn="l"/>
              </a:tabLst>
            </a:pPr>
            <a:r>
              <a:rPr sz="2200" spc="-5" dirty="0" err="1" smtClean="0">
                <a:latin typeface="Arial"/>
                <a:cs typeface="Arial"/>
              </a:rPr>
              <a:t>Acțiunea</a:t>
            </a:r>
            <a:r>
              <a:rPr sz="2200" spc="-5" dirty="0" smtClean="0">
                <a:latin typeface="Arial"/>
                <a:cs typeface="Arial"/>
              </a:rPr>
              <a:t> </a:t>
            </a:r>
            <a:r>
              <a:rPr sz="2200" spc="-5" dirty="0">
                <a:latin typeface="Arial"/>
                <a:cs typeface="Arial"/>
              </a:rPr>
              <a:t>realizată:</a:t>
            </a:r>
            <a:r>
              <a:rPr sz="2200" spc="-35" dirty="0">
                <a:latin typeface="Arial"/>
                <a:cs typeface="Arial"/>
              </a:rPr>
              <a:t> </a:t>
            </a:r>
            <a:r>
              <a:rPr sz="2200" dirty="0">
                <a:latin typeface="Arial"/>
                <a:cs typeface="Arial"/>
              </a:rPr>
              <a:t>asertarea</a:t>
            </a:r>
          </a:p>
          <a:p>
            <a:pPr marL="12700">
              <a:lnSpc>
                <a:spcPct val="100000"/>
              </a:lnSpc>
              <a:spcBef>
                <a:spcPts val="935"/>
              </a:spcBef>
            </a:pPr>
            <a:r>
              <a:rPr sz="2200" spc="-5" dirty="0">
                <a:latin typeface="Arial"/>
                <a:cs typeface="Arial"/>
              </a:rPr>
              <a:t>Exemplu: </a:t>
            </a:r>
            <a:r>
              <a:rPr sz="2200" dirty="0">
                <a:latin typeface="Arial"/>
                <a:cs typeface="Arial"/>
              </a:rPr>
              <a:t>“Este </a:t>
            </a:r>
            <a:r>
              <a:rPr sz="2200" spc="-5" dirty="0">
                <a:latin typeface="Arial"/>
                <a:cs typeface="Arial"/>
              </a:rPr>
              <a:t>un laptop pe</a:t>
            </a:r>
            <a:r>
              <a:rPr sz="2200" dirty="0">
                <a:latin typeface="Arial"/>
                <a:cs typeface="Arial"/>
              </a:rPr>
              <a:t> </a:t>
            </a:r>
            <a:r>
              <a:rPr sz="2200" dirty="0" err="1">
                <a:latin typeface="Arial"/>
                <a:cs typeface="Arial"/>
              </a:rPr>
              <a:t>masă</a:t>
            </a:r>
            <a:r>
              <a:rPr sz="2200" dirty="0" smtClean="0">
                <a:latin typeface="Arial"/>
                <a:cs typeface="Arial"/>
              </a:rPr>
              <a:t>.”</a:t>
            </a:r>
            <a:endParaRPr lang="ro-RO" sz="2200" dirty="0" smtClean="0">
              <a:latin typeface="Arial"/>
              <a:cs typeface="Arial"/>
            </a:endParaRPr>
          </a:p>
          <a:p>
            <a:pPr marL="12700">
              <a:lnSpc>
                <a:spcPct val="100000"/>
              </a:lnSpc>
              <a:spcBef>
                <a:spcPts val="935"/>
              </a:spcBef>
            </a:pPr>
            <a:endParaRPr sz="2200" dirty="0">
              <a:latin typeface="Arial"/>
              <a:cs typeface="Arial"/>
            </a:endParaRPr>
          </a:p>
          <a:p>
            <a:pPr marL="12700" marR="1647825">
              <a:lnSpc>
                <a:spcPct val="130700"/>
              </a:lnSpc>
              <a:spcBef>
                <a:spcPts val="5"/>
              </a:spcBef>
              <a:buAutoNum type="arabicParenBoth" startAt="2"/>
              <a:tabLst>
                <a:tab pos="490855" algn="l"/>
              </a:tabLst>
            </a:pPr>
            <a:r>
              <a:rPr sz="2200" spc="-5" dirty="0">
                <a:effectLst>
                  <a:outerShdw blurRad="38100" dist="38100" dir="2700000" algn="tl">
                    <a:srgbClr val="000000">
                      <a:alpha val="43137"/>
                    </a:srgbClr>
                  </a:outerShdw>
                </a:effectLst>
                <a:latin typeface="Arial"/>
                <a:cs typeface="Arial"/>
              </a:rPr>
              <a:t>Enunțuri </a:t>
            </a:r>
            <a:r>
              <a:rPr sz="2200" spc="-5" dirty="0" err="1">
                <a:effectLst>
                  <a:outerShdw blurRad="38100" dist="38100" dir="2700000" algn="tl">
                    <a:srgbClr val="000000">
                      <a:alpha val="43137"/>
                    </a:srgbClr>
                  </a:outerShdw>
                </a:effectLst>
                <a:latin typeface="Arial"/>
                <a:cs typeface="Arial"/>
              </a:rPr>
              <a:t>interogative</a:t>
            </a:r>
            <a:r>
              <a:rPr sz="2200" spc="-5" dirty="0">
                <a:effectLst>
                  <a:outerShdw blurRad="38100" dist="38100" dir="2700000" algn="tl">
                    <a:srgbClr val="000000">
                      <a:alpha val="43137"/>
                    </a:srgbClr>
                  </a:outerShdw>
                </a:effectLst>
                <a:latin typeface="Arial"/>
                <a:cs typeface="Arial"/>
              </a:rPr>
              <a:t>  </a:t>
            </a:r>
            <a:endParaRPr lang="ro-RO" sz="2200" spc="-5" dirty="0" smtClean="0">
              <a:effectLst>
                <a:outerShdw blurRad="38100" dist="38100" dir="2700000" algn="tl">
                  <a:srgbClr val="000000">
                    <a:alpha val="43137"/>
                  </a:srgbClr>
                </a:outerShdw>
              </a:effectLst>
              <a:latin typeface="Arial"/>
              <a:cs typeface="Arial"/>
            </a:endParaRPr>
          </a:p>
          <a:p>
            <a:pPr marL="12700" marR="1647825">
              <a:lnSpc>
                <a:spcPct val="130700"/>
              </a:lnSpc>
              <a:spcBef>
                <a:spcPts val="5"/>
              </a:spcBef>
              <a:tabLst>
                <a:tab pos="490855" algn="l"/>
              </a:tabLst>
            </a:pPr>
            <a:r>
              <a:rPr sz="2200" spc="-5" dirty="0" err="1" smtClean="0">
                <a:latin typeface="Arial"/>
                <a:cs typeface="Arial"/>
              </a:rPr>
              <a:t>Acțiunea</a:t>
            </a:r>
            <a:r>
              <a:rPr sz="2200" spc="-5" dirty="0" smtClean="0">
                <a:latin typeface="Arial"/>
                <a:cs typeface="Arial"/>
              </a:rPr>
              <a:t> </a:t>
            </a:r>
            <a:r>
              <a:rPr sz="2200" spc="-5" dirty="0">
                <a:latin typeface="Arial"/>
                <a:cs typeface="Arial"/>
              </a:rPr>
              <a:t>realizată:</a:t>
            </a:r>
            <a:r>
              <a:rPr sz="2200" spc="-15" dirty="0">
                <a:latin typeface="Arial"/>
                <a:cs typeface="Arial"/>
              </a:rPr>
              <a:t> </a:t>
            </a:r>
            <a:r>
              <a:rPr sz="2200" spc="-5" dirty="0">
                <a:latin typeface="Arial"/>
                <a:cs typeface="Arial"/>
              </a:rPr>
              <a:t>interogarea</a:t>
            </a:r>
            <a:endParaRPr sz="2200" dirty="0">
              <a:latin typeface="Arial"/>
              <a:cs typeface="Arial"/>
            </a:endParaRPr>
          </a:p>
          <a:p>
            <a:pPr marL="12700">
              <a:lnSpc>
                <a:spcPct val="100000"/>
              </a:lnSpc>
              <a:spcBef>
                <a:spcPts val="930"/>
              </a:spcBef>
            </a:pPr>
            <a:r>
              <a:rPr sz="2200" spc="-5" dirty="0">
                <a:latin typeface="Arial"/>
                <a:cs typeface="Arial"/>
              </a:rPr>
              <a:t>Exemplu: “Chiar </a:t>
            </a:r>
            <a:r>
              <a:rPr sz="2200" dirty="0">
                <a:latin typeface="Arial"/>
                <a:cs typeface="Arial"/>
              </a:rPr>
              <a:t>este </a:t>
            </a:r>
            <a:r>
              <a:rPr sz="2200" spc="-5" dirty="0">
                <a:latin typeface="Arial"/>
                <a:cs typeface="Arial"/>
              </a:rPr>
              <a:t>un laptop pe</a:t>
            </a:r>
            <a:r>
              <a:rPr sz="2200" spc="5" dirty="0">
                <a:latin typeface="Arial"/>
                <a:cs typeface="Arial"/>
              </a:rPr>
              <a:t> </a:t>
            </a:r>
            <a:r>
              <a:rPr sz="2200" spc="-5" dirty="0" err="1">
                <a:latin typeface="Arial"/>
                <a:cs typeface="Arial"/>
              </a:rPr>
              <a:t>masă</a:t>
            </a:r>
            <a:r>
              <a:rPr sz="2200" spc="-5" dirty="0" smtClean="0">
                <a:latin typeface="Arial"/>
                <a:cs typeface="Arial"/>
              </a:rPr>
              <a:t>?”</a:t>
            </a:r>
            <a:endParaRPr lang="ro-RO" sz="2200" spc="-5" dirty="0" smtClean="0">
              <a:latin typeface="Arial"/>
              <a:cs typeface="Arial"/>
            </a:endParaRPr>
          </a:p>
          <a:p>
            <a:pPr marL="12700">
              <a:lnSpc>
                <a:spcPct val="100000"/>
              </a:lnSpc>
              <a:spcBef>
                <a:spcPts val="930"/>
              </a:spcBef>
            </a:pPr>
            <a:endParaRPr sz="2200" dirty="0">
              <a:latin typeface="Arial"/>
              <a:cs typeface="Arial"/>
            </a:endParaRPr>
          </a:p>
          <a:p>
            <a:pPr marL="12700" marR="1753235">
              <a:lnSpc>
                <a:spcPts val="3929"/>
              </a:lnSpc>
              <a:spcBef>
                <a:spcPts val="275"/>
              </a:spcBef>
              <a:buAutoNum type="arabicParenBoth" startAt="3"/>
              <a:tabLst>
                <a:tab pos="490855" algn="l"/>
              </a:tabLst>
            </a:pPr>
            <a:r>
              <a:rPr sz="2200" spc="-5" dirty="0">
                <a:effectLst>
                  <a:outerShdw blurRad="38100" dist="38100" dir="2700000" algn="tl">
                    <a:srgbClr val="000000">
                      <a:alpha val="43137"/>
                    </a:srgbClr>
                  </a:outerShdw>
                </a:effectLst>
                <a:latin typeface="Arial"/>
                <a:cs typeface="Arial"/>
              </a:rPr>
              <a:t>Enunțuri imperative  </a:t>
            </a:r>
            <a:endParaRPr lang="ro-RO" sz="2200" spc="-5" dirty="0" smtClean="0">
              <a:effectLst>
                <a:outerShdw blurRad="38100" dist="38100" dir="2700000" algn="tl">
                  <a:srgbClr val="000000">
                    <a:alpha val="43137"/>
                  </a:srgbClr>
                </a:outerShdw>
              </a:effectLst>
              <a:latin typeface="Arial"/>
              <a:cs typeface="Arial"/>
            </a:endParaRPr>
          </a:p>
          <a:p>
            <a:pPr marL="12700" marR="1753235">
              <a:lnSpc>
                <a:spcPts val="3929"/>
              </a:lnSpc>
              <a:spcBef>
                <a:spcPts val="275"/>
              </a:spcBef>
              <a:tabLst>
                <a:tab pos="490855" algn="l"/>
              </a:tabLst>
            </a:pPr>
            <a:r>
              <a:rPr sz="2200" spc="-5" dirty="0" err="1" smtClean="0">
                <a:latin typeface="Arial"/>
                <a:cs typeface="Arial"/>
              </a:rPr>
              <a:t>Acțiuni</a:t>
            </a:r>
            <a:r>
              <a:rPr sz="2200" spc="-5" dirty="0" smtClean="0">
                <a:latin typeface="Arial"/>
                <a:cs typeface="Arial"/>
              </a:rPr>
              <a:t> </a:t>
            </a:r>
            <a:r>
              <a:rPr sz="2200" spc="-5" dirty="0">
                <a:latin typeface="Arial"/>
                <a:cs typeface="Arial"/>
              </a:rPr>
              <a:t>realizate: comenzi</a:t>
            </a:r>
            <a:r>
              <a:rPr sz="2200" spc="-15" dirty="0">
                <a:latin typeface="Arial"/>
                <a:cs typeface="Arial"/>
              </a:rPr>
              <a:t> </a:t>
            </a:r>
            <a:r>
              <a:rPr sz="2200" dirty="0">
                <a:latin typeface="Arial"/>
                <a:cs typeface="Arial"/>
              </a:rPr>
              <a:t>etc.</a:t>
            </a:r>
          </a:p>
          <a:p>
            <a:pPr marL="12700">
              <a:lnSpc>
                <a:spcPct val="100000"/>
              </a:lnSpc>
              <a:spcBef>
                <a:spcPts val="645"/>
              </a:spcBef>
            </a:pPr>
            <a:r>
              <a:rPr sz="2200" spc="-5" dirty="0">
                <a:latin typeface="Arial"/>
                <a:cs typeface="Arial"/>
              </a:rPr>
              <a:t>Exemplu: “Pune laptopul </a:t>
            </a:r>
            <a:r>
              <a:rPr sz="2200" dirty="0">
                <a:latin typeface="Arial"/>
                <a:cs typeface="Arial"/>
              </a:rPr>
              <a:t>pe</a:t>
            </a:r>
            <a:r>
              <a:rPr sz="2200" spc="-10" dirty="0">
                <a:latin typeface="Arial"/>
                <a:cs typeface="Arial"/>
              </a:rPr>
              <a:t> </a:t>
            </a:r>
            <a:r>
              <a:rPr sz="2200" dirty="0" err="1">
                <a:latin typeface="Arial"/>
                <a:cs typeface="Arial"/>
              </a:rPr>
              <a:t>masă</a:t>
            </a:r>
            <a:r>
              <a:rPr sz="2200" dirty="0" smtClean="0">
                <a:latin typeface="Arial"/>
                <a:cs typeface="Arial"/>
              </a:rPr>
              <a:t>!”</a:t>
            </a:r>
            <a:endParaRPr lang="ro-RO" sz="2200" dirty="0" smtClean="0">
              <a:latin typeface="Arial"/>
              <a:cs typeface="Arial"/>
            </a:endParaRPr>
          </a:p>
          <a:p>
            <a:pPr marL="12700">
              <a:lnSpc>
                <a:spcPct val="100000"/>
              </a:lnSpc>
              <a:spcBef>
                <a:spcPts val="645"/>
              </a:spcBef>
            </a:pPr>
            <a:endParaRPr lang="ro-RO" sz="2200" dirty="0">
              <a:latin typeface="Arial"/>
              <a:cs typeface="Arial"/>
            </a:endParaRPr>
          </a:p>
          <a:p>
            <a:pPr marL="12700">
              <a:lnSpc>
                <a:spcPct val="100000"/>
              </a:lnSpc>
              <a:spcBef>
                <a:spcPts val="645"/>
              </a:spcBef>
            </a:pPr>
            <a:r>
              <a:rPr lang="ro-RO" sz="2200" dirty="0" smtClean="0">
                <a:latin typeface="Arial"/>
                <a:cs typeface="Arial"/>
              </a:rPr>
              <a:t>Care au valoare de adevăr?</a:t>
            </a:r>
            <a:endParaRPr sz="22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242569"/>
            <a:ext cx="9372600" cy="1354217"/>
          </a:xfrm>
        </p:spPr>
        <p:txBody>
          <a:bodyPr/>
          <a:lstStyle/>
          <a:p>
            <a:r>
              <a:rPr lang="ro-RO" dirty="0" smtClean="0"/>
              <a:t>Cum atribuim valoarea de adevăr?</a:t>
            </a:r>
            <a:endParaRPr lang="en-US" dirty="0"/>
          </a:p>
        </p:txBody>
      </p:sp>
      <p:sp>
        <p:nvSpPr>
          <p:cNvPr id="3" name="Text Placeholder 2"/>
          <p:cNvSpPr>
            <a:spLocks noGrp="1"/>
          </p:cNvSpPr>
          <p:nvPr>
            <p:ph type="body" idx="1"/>
          </p:nvPr>
        </p:nvSpPr>
        <p:spPr>
          <a:xfrm>
            <a:off x="781050" y="2059940"/>
            <a:ext cx="8721090" cy="3639458"/>
          </a:xfrm>
        </p:spPr>
        <p:txBody>
          <a:bodyPr/>
          <a:lstStyle/>
          <a:p>
            <a:pPr marL="457200" indent="-457200">
              <a:buAutoNum type="arabicPeriod"/>
            </a:pPr>
            <a:r>
              <a:rPr lang="ro-RO" dirty="0" smtClean="0"/>
              <a:t>Zăpada este albă.</a:t>
            </a:r>
          </a:p>
          <a:p>
            <a:pPr marL="457200" indent="-457200">
              <a:buAutoNum type="arabicPeriod"/>
            </a:pPr>
            <a:endParaRPr lang="ro-RO" dirty="0"/>
          </a:p>
          <a:p>
            <a:pPr marL="457200" indent="-457200">
              <a:buAutoNum type="arabicPeriod"/>
            </a:pPr>
            <a:r>
              <a:rPr lang="ro-RO" dirty="0" smtClean="0"/>
              <a:t>2+3=5</a:t>
            </a:r>
          </a:p>
          <a:p>
            <a:pPr marL="457200" indent="-457200">
              <a:buAutoNum type="arabicPeriod"/>
            </a:pPr>
            <a:endParaRPr lang="ro-RO" dirty="0"/>
          </a:p>
          <a:p>
            <a:pPr marL="457200" indent="-457200">
              <a:buAutoNum type="arabicPeriod"/>
            </a:pPr>
            <a:r>
              <a:rPr lang="ro-RO" dirty="0" smtClean="0"/>
              <a:t>33=21</a:t>
            </a:r>
          </a:p>
          <a:p>
            <a:pPr marL="457200" indent="-457200">
              <a:buAutoNum type="arabicPeriod"/>
            </a:pPr>
            <a:endParaRPr lang="ro-RO" dirty="0"/>
          </a:p>
          <a:p>
            <a:pPr marL="457200" indent="-457200">
              <a:buAutoNum type="arabicPeriod"/>
            </a:pPr>
            <a:r>
              <a:rPr lang="ro-RO" dirty="0" smtClean="0"/>
              <a:t>Îmi place culoarea verde.</a:t>
            </a:r>
          </a:p>
          <a:p>
            <a:pPr marL="457200" indent="-457200">
              <a:buAutoNum type="arabicPeriod"/>
            </a:pPr>
            <a:endParaRPr lang="ro-RO" dirty="0"/>
          </a:p>
          <a:p>
            <a:pPr marL="457200" indent="-457200">
              <a:buAutoNum type="arabicPeriod"/>
            </a:pPr>
            <a:r>
              <a:rPr lang="ro-RO" dirty="0" smtClean="0"/>
              <a:t>Legea x trebuie adoptată deoarece nu contrazice sistemul y.</a:t>
            </a:r>
          </a:p>
          <a:p>
            <a:pPr marL="457200" indent="-457200">
              <a:buAutoNum type="arabicPeriod"/>
            </a:pPr>
            <a:endParaRPr lang="ro-RO" dirty="0"/>
          </a:p>
          <a:p>
            <a:pPr marL="457200" indent="-457200">
              <a:buAutoNum type="arabicPeriod"/>
            </a:pPr>
            <a:r>
              <a:rPr lang="ro-RO" dirty="0" smtClean="0"/>
              <a:t>Sensul vieții umane este căutarea Binelui.</a:t>
            </a:r>
            <a:endParaRPr lang="en-US" dirty="0"/>
          </a:p>
        </p:txBody>
      </p:sp>
    </p:spTree>
    <p:extLst>
      <p:ext uri="{BB962C8B-B14F-4D97-AF65-F5344CB8AC3E}">
        <p14:creationId xmlns:p14="http://schemas.microsoft.com/office/powerpoint/2010/main" val="255571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242569"/>
            <a:ext cx="6812279" cy="677108"/>
          </a:xfrm>
        </p:spPr>
        <p:txBody>
          <a:bodyPr/>
          <a:lstStyle/>
          <a:p>
            <a:pPr algn="ctr"/>
            <a:r>
              <a:rPr lang="ro-RO" dirty="0" smtClean="0"/>
              <a:t>Bivalența</a:t>
            </a:r>
            <a:endParaRPr lang="en-US" dirty="0"/>
          </a:p>
        </p:txBody>
      </p:sp>
      <p:sp>
        <p:nvSpPr>
          <p:cNvPr id="3" name="Text Placeholder 2"/>
          <p:cNvSpPr>
            <a:spLocks noGrp="1"/>
          </p:cNvSpPr>
          <p:nvPr>
            <p:ph type="body" idx="1"/>
          </p:nvPr>
        </p:nvSpPr>
        <p:spPr>
          <a:xfrm>
            <a:off x="781050" y="2059940"/>
            <a:ext cx="8721090" cy="4962897"/>
          </a:xfrm>
        </p:spPr>
        <p:txBody>
          <a:bodyPr/>
          <a:lstStyle/>
          <a:p>
            <a:r>
              <a:rPr lang="ro-RO" dirty="0" smtClean="0"/>
              <a:t>Orice enunț este adevărat sau fals (nu există o a treia opțiune)</a:t>
            </a:r>
          </a:p>
          <a:p>
            <a:endParaRPr lang="ro-RO" dirty="0"/>
          </a:p>
          <a:p>
            <a:endParaRPr lang="ro-RO" dirty="0" smtClean="0"/>
          </a:p>
          <a:p>
            <a:r>
              <a:rPr lang="ro-RO" dirty="0" smtClean="0"/>
              <a:t>Implică bivalența că TOATE enunțurile au valoare de adevăr?</a:t>
            </a:r>
          </a:p>
          <a:p>
            <a:endParaRPr lang="ro-RO" dirty="0"/>
          </a:p>
          <a:p>
            <a:r>
              <a:rPr lang="ro-RO" dirty="0" smtClean="0"/>
              <a:t>Implică bivalența că noi CUNOAȘTEM aceste valori de adevăr?</a:t>
            </a:r>
          </a:p>
          <a:p>
            <a:endParaRPr lang="ro-RO" dirty="0"/>
          </a:p>
          <a:p>
            <a:endParaRPr lang="ro-RO" dirty="0"/>
          </a:p>
          <a:p>
            <a:endParaRPr lang="ro-RO" dirty="0" smtClean="0"/>
          </a:p>
          <a:p>
            <a:r>
              <a:rPr lang="ro-RO" dirty="0" smtClean="0"/>
              <a:t>În 2044 va avea loc al Treilea Război Mondial.</a:t>
            </a:r>
          </a:p>
          <a:p>
            <a:endParaRPr lang="ro-RO" dirty="0"/>
          </a:p>
          <a:p>
            <a:endParaRPr lang="ro-RO" dirty="0" smtClean="0"/>
          </a:p>
          <a:p>
            <a:r>
              <a:rPr lang="ro-RO" dirty="0" smtClean="0"/>
              <a:t>În 1930, 13 februarie, ora 15.42, o femeie blondă trecea pe strada x ținând de mână un copil îmbrăcat în verde.</a:t>
            </a:r>
          </a:p>
          <a:p>
            <a:endParaRPr lang="ro-RO" dirty="0"/>
          </a:p>
        </p:txBody>
      </p:sp>
    </p:spTree>
    <p:extLst>
      <p:ext uri="{BB962C8B-B14F-4D97-AF65-F5344CB8AC3E}">
        <p14:creationId xmlns:p14="http://schemas.microsoft.com/office/powerpoint/2010/main" val="259908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0"/>
            <a:ext cx="10147300" cy="7556500"/>
          </a:xfrm>
          <a:prstGeom prst="rect">
            <a:avLst/>
          </a:prstGeom>
        </p:spPr>
      </p:pic>
    </p:spTree>
    <p:extLst>
      <p:ext uri="{BB962C8B-B14F-4D97-AF65-F5344CB8AC3E}">
        <p14:creationId xmlns:p14="http://schemas.microsoft.com/office/powerpoint/2010/main" val="4207869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242569"/>
            <a:ext cx="6812279" cy="1354217"/>
          </a:xfrm>
        </p:spPr>
        <p:txBody>
          <a:bodyPr/>
          <a:lstStyle/>
          <a:p>
            <a:pPr algn="ctr"/>
            <a:r>
              <a:rPr lang="ro-RO" dirty="0" smtClean="0"/>
              <a:t>(L) Această propoziție este falsă.</a:t>
            </a:r>
            <a:endParaRPr lang="en-US" dirty="0"/>
          </a:p>
        </p:txBody>
      </p:sp>
      <p:sp>
        <p:nvSpPr>
          <p:cNvPr id="3" name="Text Placeholder 2"/>
          <p:cNvSpPr>
            <a:spLocks noGrp="1"/>
          </p:cNvSpPr>
          <p:nvPr>
            <p:ph type="body" idx="1"/>
          </p:nvPr>
        </p:nvSpPr>
        <p:spPr>
          <a:xfrm>
            <a:off x="781050" y="2059940"/>
            <a:ext cx="8721090" cy="4301177"/>
          </a:xfrm>
        </p:spPr>
        <p:txBody>
          <a:bodyPr/>
          <a:lstStyle/>
          <a:p>
            <a:r>
              <a:rPr lang="ro-RO" dirty="0" smtClean="0"/>
              <a:t>Dacă L este adevărată, atunci trebuie să se aplice ceea ce spune (că este falsă), deci L este falsă.</a:t>
            </a:r>
          </a:p>
          <a:p>
            <a:endParaRPr lang="ro-RO" dirty="0"/>
          </a:p>
          <a:p>
            <a:endParaRPr lang="ro-RO" dirty="0" smtClean="0"/>
          </a:p>
          <a:p>
            <a:r>
              <a:rPr lang="ro-RO" dirty="0" smtClean="0"/>
              <a:t>Dacă L este falsă, atunci deoarece asta spune, ea este adevărată.</a:t>
            </a:r>
          </a:p>
          <a:p>
            <a:endParaRPr lang="ro-RO" dirty="0"/>
          </a:p>
          <a:p>
            <a:endParaRPr lang="ro-RO" dirty="0" smtClean="0"/>
          </a:p>
          <a:p>
            <a:r>
              <a:rPr lang="en-US" dirty="0" smtClean="0"/>
              <a:t>(</a:t>
            </a:r>
            <a:r>
              <a:rPr lang="ro-RO" dirty="0" smtClean="0"/>
              <a:t>L→</a:t>
            </a:r>
            <a:r>
              <a:rPr lang="en-US" dirty="0" smtClean="0"/>
              <a:t>~L)→~L</a:t>
            </a:r>
          </a:p>
          <a:p>
            <a:endParaRPr lang="en-US" dirty="0"/>
          </a:p>
          <a:p>
            <a:r>
              <a:rPr lang="en-US" dirty="0" smtClean="0"/>
              <a:t>(~L→L)→L</a:t>
            </a:r>
          </a:p>
          <a:p>
            <a:endParaRPr lang="en-US" dirty="0"/>
          </a:p>
          <a:p>
            <a:r>
              <a:rPr lang="en-US" dirty="0" err="1" smtClean="0"/>
              <a:t>Ce</a:t>
            </a:r>
            <a:r>
              <a:rPr lang="en-US" dirty="0" smtClean="0"/>
              <a:t> se </a:t>
            </a:r>
            <a:r>
              <a:rPr lang="ro-RO" dirty="0" smtClean="0"/>
              <a:t>întâmplă cu enunțurile paradoxale?</a:t>
            </a:r>
          </a:p>
          <a:p>
            <a:r>
              <a:rPr lang="ro-RO" dirty="0" smtClean="0"/>
              <a:t>Idei?</a:t>
            </a:r>
            <a:endParaRPr lang="en-US" dirty="0"/>
          </a:p>
        </p:txBody>
      </p:sp>
    </p:spTree>
    <p:extLst>
      <p:ext uri="{BB962C8B-B14F-4D97-AF65-F5344CB8AC3E}">
        <p14:creationId xmlns:p14="http://schemas.microsoft.com/office/powerpoint/2010/main" val="112083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Infinite Chocolate Trick (explained simple).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0083799" cy="7556500"/>
          </a:xfrm>
          <a:prstGeom prst="rect">
            <a:avLst/>
          </a:prstGeom>
        </p:spPr>
      </p:pic>
    </p:spTree>
    <p:extLst>
      <p:ext uri="{BB962C8B-B14F-4D97-AF65-F5344CB8AC3E}">
        <p14:creationId xmlns:p14="http://schemas.microsoft.com/office/powerpoint/2010/main" val="34341391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242569"/>
            <a:ext cx="6812279" cy="677108"/>
          </a:xfrm>
        </p:spPr>
        <p:txBody>
          <a:bodyPr/>
          <a:lstStyle/>
          <a:p>
            <a:r>
              <a:rPr lang="ro-RO" dirty="0" smtClean="0"/>
              <a:t>Paradoxuri nerezolvate</a:t>
            </a:r>
            <a:endParaRPr lang="en-US" dirty="0"/>
          </a:p>
        </p:txBody>
      </p:sp>
      <p:sp>
        <p:nvSpPr>
          <p:cNvPr id="3" name="Text Placeholder 2"/>
          <p:cNvSpPr>
            <a:spLocks noGrp="1"/>
          </p:cNvSpPr>
          <p:nvPr>
            <p:ph type="body" idx="1"/>
          </p:nvPr>
        </p:nvSpPr>
        <p:spPr>
          <a:xfrm>
            <a:off x="781050" y="2059940"/>
            <a:ext cx="8721090" cy="3308598"/>
          </a:xfrm>
        </p:spPr>
        <p:txBody>
          <a:bodyPr/>
          <a:lstStyle/>
          <a:p>
            <a:pPr marL="342900" indent="-342900">
              <a:buFontTx/>
              <a:buChar char="-"/>
            </a:pPr>
            <a:r>
              <a:rPr lang="ro-RO" dirty="0" smtClean="0"/>
              <a:t>Paradoxul mincinosului</a:t>
            </a:r>
          </a:p>
          <a:p>
            <a:pPr marL="342900" indent="-342900">
              <a:buFontTx/>
              <a:buChar char="-"/>
            </a:pPr>
            <a:endParaRPr lang="ro-RO" dirty="0"/>
          </a:p>
          <a:p>
            <a:pPr marL="342900" indent="-342900">
              <a:buFontTx/>
              <a:buChar char="-"/>
            </a:pPr>
            <a:endParaRPr lang="ro-RO" dirty="0" smtClean="0"/>
          </a:p>
          <a:p>
            <a:pPr marL="342900" indent="-342900">
              <a:buFontTx/>
              <a:buChar char="-"/>
            </a:pPr>
            <a:endParaRPr lang="ro-RO" dirty="0"/>
          </a:p>
          <a:p>
            <a:pPr marL="342900" indent="-342900">
              <a:buFontTx/>
              <a:buChar char="-"/>
            </a:pPr>
            <a:r>
              <a:rPr lang="ro-RO" dirty="0" smtClean="0"/>
              <a:t>Paradoxul grămezii</a:t>
            </a:r>
          </a:p>
          <a:p>
            <a:pPr marL="342900" indent="-342900">
              <a:buFontTx/>
              <a:buChar char="-"/>
            </a:pPr>
            <a:endParaRPr lang="ro-RO" dirty="0"/>
          </a:p>
          <a:p>
            <a:pPr marL="342900" indent="-342900">
              <a:buFontTx/>
              <a:buChar char="-"/>
            </a:pPr>
            <a:endParaRPr lang="ro-RO" dirty="0" smtClean="0"/>
          </a:p>
          <a:p>
            <a:pPr marL="342900" indent="-342900">
              <a:buFontTx/>
              <a:buChar char="-"/>
            </a:pPr>
            <a:endParaRPr lang="ro-RO" dirty="0" smtClean="0"/>
          </a:p>
          <a:p>
            <a:pPr marL="342900" indent="-342900">
              <a:buFontTx/>
              <a:buChar char="-"/>
            </a:pPr>
            <a:endParaRPr lang="ro-RO" dirty="0"/>
          </a:p>
          <a:p>
            <a:pPr marL="342900" indent="-342900">
              <a:buFontTx/>
              <a:buChar char="-"/>
            </a:pPr>
            <a:r>
              <a:rPr lang="ro-RO" dirty="0" smtClean="0"/>
              <a:t>Paradoxul omnipotenței lui Dumnezeu</a:t>
            </a:r>
            <a:endParaRPr lang="en-US" dirty="0"/>
          </a:p>
        </p:txBody>
      </p:sp>
    </p:spTree>
    <p:extLst>
      <p:ext uri="{BB962C8B-B14F-4D97-AF65-F5344CB8AC3E}">
        <p14:creationId xmlns:p14="http://schemas.microsoft.com/office/powerpoint/2010/main" val="269149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242569"/>
            <a:ext cx="7444740" cy="677108"/>
          </a:xfrm>
        </p:spPr>
        <p:txBody>
          <a:bodyPr/>
          <a:lstStyle/>
          <a:p>
            <a:pPr algn="ctr"/>
            <a:r>
              <a:rPr lang="ro-RO" dirty="0" smtClean="0"/>
              <a:t>Ce este adevărul?</a:t>
            </a:r>
            <a:endParaRPr lang="en-US" dirty="0"/>
          </a:p>
        </p:txBody>
      </p:sp>
      <p:sp>
        <p:nvSpPr>
          <p:cNvPr id="3" name="Text Placeholder 2"/>
          <p:cNvSpPr>
            <a:spLocks noGrp="1"/>
          </p:cNvSpPr>
          <p:nvPr>
            <p:ph type="body" idx="1"/>
          </p:nvPr>
        </p:nvSpPr>
        <p:spPr>
          <a:xfrm>
            <a:off x="469900" y="1644650"/>
            <a:ext cx="9032240" cy="4301177"/>
          </a:xfrm>
        </p:spPr>
        <p:txBody>
          <a:bodyPr/>
          <a:lstStyle/>
          <a:p>
            <a:pPr marL="342900" indent="-342900">
              <a:buFontTx/>
              <a:buChar char="-"/>
            </a:pPr>
            <a:r>
              <a:rPr lang="ro-RO" dirty="0" smtClean="0"/>
              <a:t>Adevăr corespondență</a:t>
            </a:r>
          </a:p>
          <a:p>
            <a:pPr marL="342900" indent="-342900">
              <a:buFontTx/>
              <a:buChar char="-"/>
            </a:pPr>
            <a:endParaRPr lang="ro-RO" dirty="0"/>
          </a:p>
          <a:p>
            <a:pPr marL="342900" indent="-342900">
              <a:buFontTx/>
              <a:buChar char="-"/>
            </a:pPr>
            <a:endParaRPr lang="ro-RO" dirty="0" smtClean="0"/>
          </a:p>
          <a:p>
            <a:pPr marL="342900" indent="-342900">
              <a:buFontTx/>
              <a:buChar char="-"/>
            </a:pPr>
            <a:r>
              <a:rPr lang="ro-RO" dirty="0" smtClean="0"/>
              <a:t>Adevăr coerență</a:t>
            </a:r>
          </a:p>
          <a:p>
            <a:pPr marL="342900" indent="-342900">
              <a:buFontTx/>
              <a:buChar char="-"/>
            </a:pPr>
            <a:endParaRPr lang="ro-RO" dirty="0"/>
          </a:p>
          <a:p>
            <a:pPr marL="342900" indent="-342900">
              <a:buFontTx/>
              <a:buChar char="-"/>
            </a:pPr>
            <a:endParaRPr lang="ro-RO" dirty="0" smtClean="0"/>
          </a:p>
          <a:p>
            <a:pPr marL="342900" indent="-342900">
              <a:buFontTx/>
              <a:buChar char="-"/>
            </a:pPr>
            <a:endParaRPr lang="ro-RO" dirty="0" smtClean="0"/>
          </a:p>
          <a:p>
            <a:pPr marL="342900" indent="-342900">
              <a:buFontTx/>
              <a:buChar char="-"/>
            </a:pPr>
            <a:r>
              <a:rPr lang="ro-RO" dirty="0" smtClean="0"/>
              <a:t>Pragmatism</a:t>
            </a:r>
          </a:p>
          <a:p>
            <a:pPr marL="342900" indent="-342900">
              <a:buFontTx/>
              <a:buChar char="-"/>
            </a:pPr>
            <a:endParaRPr lang="ro-RO" dirty="0"/>
          </a:p>
          <a:p>
            <a:pPr marL="342900" indent="-342900">
              <a:buFontTx/>
              <a:buChar char="-"/>
            </a:pPr>
            <a:endParaRPr lang="ro-RO" dirty="0" smtClean="0"/>
          </a:p>
          <a:p>
            <a:pPr marL="342900" indent="-342900">
              <a:buFontTx/>
              <a:buChar char="-"/>
            </a:pPr>
            <a:endParaRPr lang="ro-RO" dirty="0"/>
          </a:p>
          <a:p>
            <a:pPr marL="342900" indent="-342900">
              <a:buFontTx/>
              <a:buChar char="-"/>
            </a:pPr>
            <a:r>
              <a:rPr lang="ro-RO" dirty="0" smtClean="0"/>
              <a:t>???</a:t>
            </a:r>
          </a:p>
          <a:p>
            <a:pPr marL="342900" indent="-342900">
              <a:buFontTx/>
              <a:buChar char="-"/>
            </a:pPr>
            <a:endParaRPr lang="en-US" dirty="0"/>
          </a:p>
        </p:txBody>
      </p:sp>
    </p:spTree>
    <p:extLst>
      <p:ext uri="{BB962C8B-B14F-4D97-AF65-F5344CB8AC3E}">
        <p14:creationId xmlns:p14="http://schemas.microsoft.com/office/powerpoint/2010/main" val="4099611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050" y="2059940"/>
            <a:ext cx="8721090" cy="3639458"/>
          </a:xfrm>
        </p:spPr>
        <p:txBody>
          <a:bodyPr/>
          <a:lstStyle/>
          <a:p>
            <a:r>
              <a:rPr lang="ro-RO" dirty="0" smtClean="0"/>
              <a:t>To say of what is that it is not, or of what is not that it is, is false, while to say of what is that it is, and of what is not that it is not, is true.</a:t>
            </a:r>
          </a:p>
          <a:p>
            <a:r>
              <a:rPr lang="ro-RO" dirty="0" smtClean="0"/>
              <a:t>(Aristotel)</a:t>
            </a:r>
          </a:p>
          <a:p>
            <a:endParaRPr lang="ro-RO" dirty="0"/>
          </a:p>
          <a:p>
            <a:endParaRPr lang="ro-RO" dirty="0" smtClean="0"/>
          </a:p>
          <a:p>
            <a:endParaRPr lang="ro-RO" dirty="0"/>
          </a:p>
          <a:p>
            <a:endParaRPr lang="ro-RO" dirty="0" smtClean="0"/>
          </a:p>
          <a:p>
            <a:r>
              <a:rPr lang="ro-RO" dirty="0" smtClean="0"/>
              <a:t>„Zăpada este albă” este adevărată dacă și numai dacă zăpada este albă. (Tarski)</a:t>
            </a:r>
          </a:p>
          <a:p>
            <a:endParaRPr lang="ro-RO" dirty="0"/>
          </a:p>
          <a:p>
            <a:endParaRPr lang="en-US" dirty="0"/>
          </a:p>
        </p:txBody>
      </p:sp>
    </p:spTree>
    <p:extLst>
      <p:ext uri="{BB962C8B-B14F-4D97-AF65-F5344CB8AC3E}">
        <p14:creationId xmlns:p14="http://schemas.microsoft.com/office/powerpoint/2010/main" val="214723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242569"/>
            <a:ext cx="6812279" cy="677108"/>
          </a:xfrm>
        </p:spPr>
        <p:txBody>
          <a:bodyPr/>
          <a:lstStyle/>
          <a:p>
            <a:pPr algn="ctr"/>
            <a:r>
              <a:rPr lang="ro-RO" dirty="0" smtClean="0"/>
              <a:t>The Kuleshov Effect</a:t>
            </a:r>
            <a:endParaRPr lang="en-US" dirty="0"/>
          </a:p>
        </p:txBody>
      </p:sp>
    </p:spTree>
    <p:extLst>
      <p:ext uri="{BB962C8B-B14F-4D97-AF65-F5344CB8AC3E}">
        <p14:creationId xmlns:p14="http://schemas.microsoft.com/office/powerpoint/2010/main" val="382162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030" y="554990"/>
            <a:ext cx="7044690" cy="695960"/>
          </a:xfrm>
          <a:prstGeom prst="rect">
            <a:avLst/>
          </a:prstGeom>
        </p:spPr>
        <p:txBody>
          <a:bodyPr vert="horz" wrap="square" lIns="0" tIns="12700" rIns="0" bIns="0" rtlCol="0">
            <a:spAutoFit/>
          </a:bodyPr>
          <a:lstStyle/>
          <a:p>
            <a:pPr marL="12700">
              <a:lnSpc>
                <a:spcPct val="100000"/>
              </a:lnSpc>
              <a:spcBef>
                <a:spcPts val="100"/>
              </a:spcBef>
            </a:pPr>
            <a:r>
              <a:rPr spc="-5" dirty="0"/>
              <a:t>Adevăr obiectiv </a:t>
            </a:r>
            <a:r>
              <a:rPr dirty="0"/>
              <a:t>vs.</a:t>
            </a:r>
            <a:r>
              <a:rPr spc="-55" dirty="0"/>
              <a:t> </a:t>
            </a:r>
            <a:r>
              <a:rPr spc="-5" dirty="0"/>
              <a:t>subiectiv</a:t>
            </a:r>
          </a:p>
        </p:txBody>
      </p:sp>
      <p:sp>
        <p:nvSpPr>
          <p:cNvPr id="3" name="object 3"/>
          <p:cNvSpPr txBox="1"/>
          <p:nvPr/>
        </p:nvSpPr>
        <p:spPr>
          <a:xfrm>
            <a:off x="425450" y="1496059"/>
            <a:ext cx="9057005" cy="56451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“Prin acest loc </a:t>
            </a:r>
            <a:r>
              <a:rPr sz="2400" dirty="0">
                <a:latin typeface="Arial"/>
                <a:cs typeface="Arial"/>
              </a:rPr>
              <a:t>a </a:t>
            </a:r>
            <a:r>
              <a:rPr sz="2400" spc="-5" dirty="0">
                <a:latin typeface="Arial"/>
                <a:cs typeface="Arial"/>
              </a:rPr>
              <a:t>trecut </a:t>
            </a:r>
            <a:r>
              <a:rPr sz="2400" dirty="0">
                <a:latin typeface="Arial"/>
                <a:cs typeface="Arial"/>
              </a:rPr>
              <a:t>un </a:t>
            </a:r>
            <a:r>
              <a:rPr sz="2400" spc="-10" dirty="0">
                <a:latin typeface="Arial"/>
                <a:cs typeface="Arial"/>
              </a:rPr>
              <a:t>dinozaur </a:t>
            </a:r>
            <a:r>
              <a:rPr sz="2400" spc="-5" dirty="0">
                <a:latin typeface="Arial"/>
                <a:cs typeface="Arial"/>
              </a:rPr>
              <a:t>acum 66 de </a:t>
            </a:r>
            <a:r>
              <a:rPr sz="2400" spc="-10" dirty="0">
                <a:latin typeface="Arial"/>
                <a:cs typeface="Arial"/>
              </a:rPr>
              <a:t>milioane </a:t>
            </a:r>
            <a:r>
              <a:rPr sz="2400" dirty="0">
                <a:latin typeface="Arial"/>
                <a:cs typeface="Arial"/>
              </a:rPr>
              <a:t>de</a:t>
            </a:r>
            <a:r>
              <a:rPr sz="2400" spc="70" dirty="0">
                <a:latin typeface="Arial"/>
                <a:cs typeface="Arial"/>
              </a:rPr>
              <a:t> </a:t>
            </a:r>
            <a:r>
              <a:rPr sz="2400" spc="-5" dirty="0">
                <a:latin typeface="Arial"/>
                <a:cs typeface="Arial"/>
              </a:rPr>
              <a:t>ani.”</a:t>
            </a:r>
            <a:endParaRPr sz="2400" dirty="0">
              <a:latin typeface="Arial"/>
              <a:cs typeface="Arial"/>
            </a:endParaRPr>
          </a:p>
          <a:p>
            <a:pPr>
              <a:lnSpc>
                <a:spcPct val="100000"/>
              </a:lnSpc>
              <a:spcBef>
                <a:spcPts val="10"/>
              </a:spcBef>
            </a:pPr>
            <a:endParaRPr sz="2400" dirty="0">
              <a:latin typeface="Times New Roman"/>
              <a:cs typeface="Times New Roman"/>
            </a:endParaRPr>
          </a:p>
          <a:p>
            <a:pPr marL="12700" marR="5080">
              <a:lnSpc>
                <a:spcPts val="2700"/>
              </a:lnSpc>
            </a:pPr>
            <a:r>
              <a:rPr sz="2400" spc="-5" dirty="0">
                <a:latin typeface="Arial"/>
                <a:cs typeface="Arial"/>
              </a:rPr>
              <a:t>“De-a </a:t>
            </a:r>
            <a:r>
              <a:rPr sz="2400" spc="-10" dirty="0">
                <a:latin typeface="Arial"/>
                <a:cs typeface="Arial"/>
              </a:rPr>
              <a:t>lungul </a:t>
            </a:r>
            <a:r>
              <a:rPr sz="2400" spc="-5" dirty="0">
                <a:latin typeface="Arial"/>
                <a:cs typeface="Arial"/>
              </a:rPr>
              <a:t>vieții, până </a:t>
            </a:r>
            <a:r>
              <a:rPr sz="2400" dirty="0">
                <a:latin typeface="Arial"/>
                <a:cs typeface="Arial"/>
              </a:rPr>
              <a:t>în </a:t>
            </a:r>
            <a:r>
              <a:rPr sz="2400" spc="-5" dirty="0">
                <a:latin typeface="Arial"/>
                <a:cs typeface="Arial"/>
              </a:rPr>
              <a:t>acest moment, </a:t>
            </a:r>
            <a:r>
              <a:rPr lang="ro-RO" sz="2400" spc="-10" dirty="0" smtClean="0">
                <a:latin typeface="Arial"/>
                <a:cs typeface="Arial"/>
              </a:rPr>
              <a:t>x </a:t>
            </a:r>
            <a:r>
              <a:rPr sz="2400" dirty="0" smtClean="0">
                <a:latin typeface="Arial"/>
                <a:cs typeface="Arial"/>
              </a:rPr>
              <a:t>a </a:t>
            </a:r>
            <a:r>
              <a:rPr sz="2400" spc="-5" dirty="0">
                <a:latin typeface="Arial"/>
                <a:cs typeface="Arial"/>
              </a:rPr>
              <a:t>scris un  număr par de linii de</a:t>
            </a:r>
            <a:r>
              <a:rPr sz="2400" spc="5" dirty="0">
                <a:latin typeface="Arial"/>
                <a:cs typeface="Arial"/>
              </a:rPr>
              <a:t> </a:t>
            </a:r>
            <a:r>
              <a:rPr sz="2400" spc="-5" dirty="0">
                <a:latin typeface="Arial"/>
                <a:cs typeface="Arial"/>
              </a:rPr>
              <a:t>cod.”</a:t>
            </a:r>
            <a:endParaRPr sz="2400" dirty="0">
              <a:latin typeface="Arial"/>
              <a:cs typeface="Arial"/>
            </a:endParaRPr>
          </a:p>
          <a:p>
            <a:pPr>
              <a:lnSpc>
                <a:spcPct val="100000"/>
              </a:lnSpc>
              <a:spcBef>
                <a:spcPts val="55"/>
              </a:spcBef>
            </a:pPr>
            <a:endParaRPr sz="2300" dirty="0">
              <a:latin typeface="Times New Roman"/>
              <a:cs typeface="Times New Roman"/>
            </a:endParaRPr>
          </a:p>
          <a:p>
            <a:pPr marL="12700" marR="573405">
              <a:lnSpc>
                <a:spcPts val="2700"/>
              </a:lnSpc>
            </a:pPr>
            <a:r>
              <a:rPr sz="2400" spc="-5" dirty="0">
                <a:latin typeface="Arial"/>
                <a:cs typeface="Arial"/>
              </a:rPr>
              <a:t>“Conjectura lui Goldbach: orice număr </a:t>
            </a:r>
            <a:r>
              <a:rPr sz="2400" spc="-10" dirty="0">
                <a:latin typeface="Arial"/>
                <a:cs typeface="Arial"/>
              </a:rPr>
              <a:t>par </a:t>
            </a:r>
            <a:r>
              <a:rPr sz="2400" spc="-5" dirty="0">
                <a:latin typeface="Arial"/>
                <a:cs typeface="Arial"/>
              </a:rPr>
              <a:t>este </a:t>
            </a:r>
            <a:r>
              <a:rPr sz="2400" spc="-10" dirty="0">
                <a:latin typeface="Arial"/>
                <a:cs typeface="Arial"/>
              </a:rPr>
              <a:t>egal </a:t>
            </a:r>
            <a:r>
              <a:rPr sz="2400" dirty="0">
                <a:latin typeface="Arial"/>
                <a:cs typeface="Arial"/>
              </a:rPr>
              <a:t>cu </a:t>
            </a:r>
            <a:r>
              <a:rPr sz="2400" spc="-5" dirty="0">
                <a:latin typeface="Arial"/>
                <a:cs typeface="Arial"/>
              </a:rPr>
              <a:t>suma </a:t>
            </a:r>
            <a:r>
              <a:rPr sz="2400" dirty="0">
                <a:latin typeface="Arial"/>
                <a:cs typeface="Arial"/>
              </a:rPr>
              <a:t>a  </a:t>
            </a:r>
            <a:r>
              <a:rPr sz="2400" spc="-5" dirty="0">
                <a:latin typeface="Arial"/>
                <a:cs typeface="Arial"/>
              </a:rPr>
              <a:t>două numere prime”.</a:t>
            </a:r>
            <a:endParaRPr sz="2400" dirty="0">
              <a:latin typeface="Arial"/>
              <a:cs typeface="Arial"/>
            </a:endParaRPr>
          </a:p>
          <a:p>
            <a:pPr marL="12700" marR="995044">
              <a:lnSpc>
                <a:spcPts val="5400"/>
              </a:lnSpc>
              <a:spcBef>
                <a:spcPts val="550"/>
              </a:spcBef>
            </a:pPr>
            <a:r>
              <a:rPr sz="2400" spc="-5" dirty="0">
                <a:latin typeface="Arial"/>
                <a:cs typeface="Arial"/>
              </a:rPr>
              <a:t>“Numărul de trabucuri pe care le-a fumat Freud </a:t>
            </a:r>
            <a:r>
              <a:rPr sz="2400" dirty="0">
                <a:latin typeface="Arial"/>
                <a:cs typeface="Arial"/>
              </a:rPr>
              <a:t>este </a:t>
            </a:r>
            <a:r>
              <a:rPr sz="2400" spc="-25" dirty="0">
                <a:latin typeface="Arial"/>
                <a:cs typeface="Arial"/>
              </a:rPr>
              <a:t>impar.”  </a:t>
            </a:r>
            <a:r>
              <a:rPr sz="2400" spc="-5" dirty="0">
                <a:latin typeface="Arial"/>
                <a:cs typeface="Arial"/>
              </a:rPr>
              <a:t>“București este capitala României.”</a:t>
            </a:r>
            <a:endParaRPr sz="2400" dirty="0">
              <a:latin typeface="Arial"/>
              <a:cs typeface="Arial"/>
            </a:endParaRPr>
          </a:p>
          <a:p>
            <a:pPr marL="12700" marR="962660">
              <a:lnSpc>
                <a:spcPts val="2700"/>
              </a:lnSpc>
              <a:spcBef>
                <a:spcPts val="2160"/>
              </a:spcBef>
            </a:pPr>
            <a:r>
              <a:rPr sz="2400" spc="-5" dirty="0">
                <a:latin typeface="Arial"/>
                <a:cs typeface="Arial"/>
              </a:rPr>
              <a:t>“Folosind monede, putem răscumpăra anumite produse sau  servicii.”</a:t>
            </a:r>
            <a:endParaRPr sz="2400" dirty="0">
              <a:latin typeface="Arial"/>
              <a:cs typeface="Arial"/>
            </a:endParaRPr>
          </a:p>
          <a:p>
            <a:pPr>
              <a:lnSpc>
                <a:spcPct val="100000"/>
              </a:lnSpc>
              <a:spcBef>
                <a:spcPts val="55"/>
              </a:spcBef>
            </a:pPr>
            <a:endParaRPr sz="2100" dirty="0">
              <a:latin typeface="Times New Roman"/>
              <a:cs typeface="Times New Roman"/>
            </a:endParaRPr>
          </a:p>
          <a:p>
            <a:pPr marL="12700">
              <a:lnSpc>
                <a:spcPct val="100000"/>
              </a:lnSpc>
            </a:pPr>
            <a:r>
              <a:rPr sz="2400" spc="-5" dirty="0">
                <a:latin typeface="Arial"/>
                <a:cs typeface="Arial"/>
              </a:rPr>
              <a:t>“Berea are </a:t>
            </a:r>
            <a:r>
              <a:rPr sz="2400" dirty="0">
                <a:latin typeface="Arial"/>
                <a:cs typeface="Arial"/>
              </a:rPr>
              <a:t>un </a:t>
            </a:r>
            <a:r>
              <a:rPr sz="2400" spc="-5" dirty="0">
                <a:latin typeface="Arial"/>
                <a:cs typeface="Arial"/>
              </a:rPr>
              <a:t>gust foarte</a:t>
            </a:r>
            <a:r>
              <a:rPr sz="2400" dirty="0">
                <a:latin typeface="Arial"/>
                <a:cs typeface="Arial"/>
              </a:rPr>
              <a:t> </a:t>
            </a:r>
            <a:r>
              <a:rPr sz="2400" spc="-5" dirty="0">
                <a:latin typeface="Arial"/>
                <a:cs typeface="Arial"/>
              </a:rPr>
              <a:t>bun.”</a:t>
            </a:r>
            <a:endParaRPr sz="2400" dirty="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030" y="554990"/>
            <a:ext cx="7044690" cy="695960"/>
          </a:xfrm>
          <a:prstGeom prst="rect">
            <a:avLst/>
          </a:prstGeom>
        </p:spPr>
        <p:txBody>
          <a:bodyPr vert="horz" wrap="square" lIns="0" tIns="12700" rIns="0" bIns="0" rtlCol="0">
            <a:spAutoFit/>
          </a:bodyPr>
          <a:lstStyle/>
          <a:p>
            <a:pPr marL="12700">
              <a:lnSpc>
                <a:spcPct val="100000"/>
              </a:lnSpc>
              <a:spcBef>
                <a:spcPts val="100"/>
              </a:spcBef>
            </a:pPr>
            <a:r>
              <a:rPr spc="-5" dirty="0"/>
              <a:t>Adevăr obiectiv </a:t>
            </a:r>
            <a:r>
              <a:rPr dirty="0"/>
              <a:t>vs.</a:t>
            </a:r>
            <a:r>
              <a:rPr spc="-55" dirty="0"/>
              <a:t> </a:t>
            </a:r>
            <a:r>
              <a:rPr spc="-5" dirty="0"/>
              <a:t>subiectiv</a:t>
            </a:r>
          </a:p>
        </p:txBody>
      </p:sp>
      <p:sp>
        <p:nvSpPr>
          <p:cNvPr id="3" name="object 3"/>
          <p:cNvSpPr txBox="1"/>
          <p:nvPr/>
        </p:nvSpPr>
        <p:spPr>
          <a:xfrm>
            <a:off x="840739" y="2123185"/>
            <a:ext cx="8660765" cy="3346450"/>
          </a:xfrm>
          <a:prstGeom prst="rect">
            <a:avLst/>
          </a:prstGeom>
        </p:spPr>
        <p:txBody>
          <a:bodyPr vert="horz" wrap="square" lIns="0" tIns="132080" rIns="0" bIns="0" rtlCol="0">
            <a:spAutoFit/>
          </a:bodyPr>
          <a:lstStyle/>
          <a:p>
            <a:pPr marL="12700">
              <a:lnSpc>
                <a:spcPct val="100000"/>
              </a:lnSpc>
              <a:spcBef>
                <a:spcPts val="1040"/>
              </a:spcBef>
            </a:pPr>
            <a:r>
              <a:rPr sz="2600" spc="-10" dirty="0">
                <a:latin typeface="Arial"/>
                <a:cs typeface="Arial"/>
              </a:rPr>
              <a:t>P = </a:t>
            </a:r>
            <a:r>
              <a:rPr sz="2600" spc="-5" dirty="0">
                <a:latin typeface="Arial"/>
                <a:cs typeface="Arial"/>
              </a:rPr>
              <a:t>“Este </a:t>
            </a:r>
            <a:r>
              <a:rPr sz="2600" dirty="0">
                <a:latin typeface="Arial"/>
                <a:cs typeface="Arial"/>
              </a:rPr>
              <a:t>un </a:t>
            </a:r>
            <a:r>
              <a:rPr sz="2600" spc="-5" dirty="0">
                <a:latin typeface="Arial"/>
                <a:cs typeface="Arial"/>
              </a:rPr>
              <a:t>laptop pe masă”, “Vârful </a:t>
            </a:r>
            <a:r>
              <a:rPr sz="2600" spc="-10" dirty="0">
                <a:latin typeface="Arial"/>
                <a:cs typeface="Arial"/>
              </a:rPr>
              <a:t>X </a:t>
            </a:r>
            <a:r>
              <a:rPr sz="2600" spc="-5" dirty="0">
                <a:latin typeface="Arial"/>
                <a:cs typeface="Arial"/>
              </a:rPr>
              <a:t>se află la </a:t>
            </a:r>
            <a:r>
              <a:rPr sz="2600" spc="-10" dirty="0">
                <a:latin typeface="Arial"/>
                <a:cs typeface="Arial"/>
              </a:rPr>
              <a:t>Y</a:t>
            </a:r>
            <a:r>
              <a:rPr sz="2600" spc="-35" dirty="0">
                <a:latin typeface="Arial"/>
                <a:cs typeface="Arial"/>
              </a:rPr>
              <a:t> </a:t>
            </a:r>
            <a:r>
              <a:rPr sz="2600" spc="-5" dirty="0">
                <a:latin typeface="Arial"/>
                <a:cs typeface="Arial"/>
              </a:rPr>
              <a:t>metri”.</a:t>
            </a:r>
            <a:endParaRPr sz="2600">
              <a:latin typeface="Arial"/>
              <a:cs typeface="Arial"/>
            </a:endParaRPr>
          </a:p>
          <a:p>
            <a:pPr marL="12700" marR="5080">
              <a:lnSpc>
                <a:spcPts val="2920"/>
              </a:lnSpc>
              <a:spcBef>
                <a:spcPts val="1205"/>
              </a:spcBef>
              <a:buChar char="-"/>
              <a:tabLst>
                <a:tab pos="214629" algn="l"/>
              </a:tabLst>
            </a:pPr>
            <a:r>
              <a:rPr sz="2600" spc="-5" dirty="0">
                <a:latin typeface="Arial"/>
                <a:cs typeface="Arial"/>
              </a:rPr>
              <a:t>“Există </a:t>
            </a:r>
            <a:r>
              <a:rPr sz="2600" spc="-10" dirty="0">
                <a:latin typeface="Arial"/>
                <a:cs typeface="Arial"/>
              </a:rPr>
              <a:t>o </a:t>
            </a:r>
            <a:r>
              <a:rPr sz="2600" spc="-5" dirty="0">
                <a:latin typeface="Arial"/>
                <a:cs typeface="Arial"/>
              </a:rPr>
              <a:t>stare </a:t>
            </a:r>
            <a:r>
              <a:rPr sz="2600" dirty="0">
                <a:latin typeface="Arial"/>
                <a:cs typeface="Arial"/>
              </a:rPr>
              <a:t>de </a:t>
            </a:r>
            <a:r>
              <a:rPr sz="2600" spc="-5" dirty="0">
                <a:latin typeface="Arial"/>
                <a:cs typeface="Arial"/>
              </a:rPr>
              <a:t>lucruri </a:t>
            </a:r>
            <a:r>
              <a:rPr sz="2600" dirty="0">
                <a:latin typeface="Arial"/>
                <a:cs typeface="Arial"/>
              </a:rPr>
              <a:t>care </a:t>
            </a:r>
            <a:r>
              <a:rPr sz="2600" spc="-5" dirty="0">
                <a:latin typeface="Arial"/>
                <a:cs typeface="Arial"/>
              </a:rPr>
              <a:t>face </a:t>
            </a:r>
            <a:r>
              <a:rPr sz="2600" spc="-10" dirty="0">
                <a:latin typeface="Arial"/>
                <a:cs typeface="Arial"/>
              </a:rPr>
              <a:t>în </a:t>
            </a:r>
            <a:r>
              <a:rPr sz="2600" spc="-5" dirty="0">
                <a:latin typeface="Arial"/>
                <a:cs typeface="Arial"/>
              </a:rPr>
              <a:t>așa fel încât </a:t>
            </a:r>
            <a:r>
              <a:rPr sz="2600" spc="-10" dirty="0">
                <a:latin typeface="Arial"/>
                <a:cs typeface="Arial"/>
              </a:rPr>
              <a:t>P </a:t>
            </a:r>
            <a:r>
              <a:rPr sz="2600" spc="-5" dirty="0">
                <a:latin typeface="Arial"/>
                <a:cs typeface="Arial"/>
              </a:rPr>
              <a:t>să </a:t>
            </a:r>
            <a:r>
              <a:rPr sz="2600" spc="-10" dirty="0">
                <a:latin typeface="Arial"/>
                <a:cs typeface="Arial"/>
              </a:rPr>
              <a:t>fie  </a:t>
            </a:r>
            <a:r>
              <a:rPr sz="2600" dirty="0">
                <a:latin typeface="Arial"/>
                <a:cs typeface="Arial"/>
              </a:rPr>
              <a:t>adevărată” </a:t>
            </a:r>
            <a:r>
              <a:rPr sz="2600" spc="-10" dirty="0">
                <a:latin typeface="Arial"/>
                <a:cs typeface="Arial"/>
              </a:rPr>
              <a:t>= P </a:t>
            </a:r>
            <a:r>
              <a:rPr sz="2600" spc="-5" dirty="0">
                <a:latin typeface="Arial"/>
                <a:cs typeface="Arial"/>
              </a:rPr>
              <a:t>este un </a:t>
            </a:r>
            <a:r>
              <a:rPr sz="2600" dirty="0">
                <a:latin typeface="Arial"/>
                <a:cs typeface="Arial"/>
              </a:rPr>
              <a:t>adevăr</a:t>
            </a:r>
            <a:r>
              <a:rPr sz="2600" spc="-25" dirty="0">
                <a:latin typeface="Arial"/>
                <a:cs typeface="Arial"/>
              </a:rPr>
              <a:t> obiectiv.</a:t>
            </a:r>
            <a:endParaRPr sz="2600">
              <a:latin typeface="Arial"/>
              <a:cs typeface="Arial"/>
            </a:endParaRPr>
          </a:p>
          <a:p>
            <a:pPr marL="213995" indent="-201930">
              <a:lnSpc>
                <a:spcPct val="100000"/>
              </a:lnSpc>
              <a:spcBef>
                <a:spcPts val="885"/>
              </a:spcBef>
              <a:buChar char="-"/>
              <a:tabLst>
                <a:tab pos="214629" algn="l"/>
              </a:tabLst>
            </a:pPr>
            <a:r>
              <a:rPr sz="2600" spc="-10" dirty="0">
                <a:latin typeface="Arial"/>
                <a:cs typeface="Arial"/>
              </a:rPr>
              <a:t>P </a:t>
            </a:r>
            <a:r>
              <a:rPr sz="2600" spc="-5" dirty="0">
                <a:latin typeface="Arial"/>
                <a:cs typeface="Arial"/>
              </a:rPr>
              <a:t>este adevărată indiferent de existența unui</a:t>
            </a:r>
            <a:r>
              <a:rPr sz="2600" spc="25" dirty="0">
                <a:latin typeface="Arial"/>
                <a:cs typeface="Arial"/>
              </a:rPr>
              <a:t> </a:t>
            </a:r>
            <a:r>
              <a:rPr sz="2600" spc="-15" dirty="0">
                <a:latin typeface="Arial"/>
                <a:cs typeface="Arial"/>
              </a:rPr>
              <a:t>observator.</a:t>
            </a:r>
            <a:endParaRPr sz="2600">
              <a:latin typeface="Arial"/>
              <a:cs typeface="Arial"/>
            </a:endParaRPr>
          </a:p>
          <a:p>
            <a:pPr>
              <a:lnSpc>
                <a:spcPct val="100000"/>
              </a:lnSpc>
            </a:pPr>
            <a:endParaRPr sz="2900">
              <a:latin typeface="Times New Roman"/>
              <a:cs typeface="Times New Roman"/>
            </a:endParaRPr>
          </a:p>
          <a:p>
            <a:pPr marL="12700" marR="1012190">
              <a:lnSpc>
                <a:spcPts val="2920"/>
              </a:lnSpc>
              <a:spcBef>
                <a:spcPts val="1930"/>
              </a:spcBef>
            </a:pPr>
            <a:r>
              <a:rPr sz="2600" dirty="0">
                <a:latin typeface="Arial"/>
                <a:cs typeface="Arial"/>
              </a:rPr>
              <a:t>Adevăr </a:t>
            </a:r>
            <a:r>
              <a:rPr sz="2600" spc="-5" dirty="0">
                <a:latin typeface="Arial"/>
                <a:cs typeface="Arial"/>
              </a:rPr>
              <a:t>subiectiv </a:t>
            </a:r>
            <a:r>
              <a:rPr sz="2600" spc="-10" dirty="0">
                <a:latin typeface="Arial"/>
                <a:cs typeface="Arial"/>
              </a:rPr>
              <a:t>= </a:t>
            </a:r>
            <a:r>
              <a:rPr sz="2600" dirty="0">
                <a:latin typeface="Arial"/>
                <a:cs typeface="Arial"/>
              </a:rPr>
              <a:t>adevărul </a:t>
            </a:r>
            <a:r>
              <a:rPr sz="2600" spc="-5" dirty="0">
                <a:latin typeface="Arial"/>
                <a:cs typeface="Arial"/>
              </a:rPr>
              <a:t>lui </a:t>
            </a:r>
            <a:r>
              <a:rPr sz="2600" spc="-10" dirty="0">
                <a:latin typeface="Arial"/>
                <a:cs typeface="Arial"/>
              </a:rPr>
              <a:t>P </a:t>
            </a:r>
            <a:r>
              <a:rPr sz="2600" spc="-5" dirty="0">
                <a:latin typeface="Arial"/>
                <a:cs typeface="Arial"/>
              </a:rPr>
              <a:t>este </a:t>
            </a:r>
            <a:r>
              <a:rPr sz="2600" dirty="0">
                <a:latin typeface="Arial"/>
                <a:cs typeface="Arial"/>
              </a:rPr>
              <a:t>dependent </a:t>
            </a:r>
            <a:r>
              <a:rPr sz="2600" spc="-5" dirty="0">
                <a:latin typeface="Arial"/>
                <a:cs typeface="Arial"/>
              </a:rPr>
              <a:t>de  existența </a:t>
            </a:r>
            <a:r>
              <a:rPr sz="2600" dirty="0">
                <a:latin typeface="Arial"/>
                <a:cs typeface="Arial"/>
              </a:rPr>
              <a:t>unui</a:t>
            </a:r>
            <a:r>
              <a:rPr sz="2600" spc="-5" dirty="0">
                <a:latin typeface="Arial"/>
                <a:cs typeface="Arial"/>
              </a:rPr>
              <a:t> </a:t>
            </a:r>
            <a:r>
              <a:rPr sz="2600" spc="-15" dirty="0">
                <a:latin typeface="Arial"/>
                <a:cs typeface="Arial"/>
              </a:rPr>
              <a:t>observator.</a:t>
            </a:r>
            <a:endParaRPr sz="26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639" y="554990"/>
            <a:ext cx="7451725" cy="695960"/>
          </a:xfrm>
          <a:prstGeom prst="rect">
            <a:avLst/>
          </a:prstGeom>
        </p:spPr>
        <p:txBody>
          <a:bodyPr vert="horz" wrap="square" lIns="0" tIns="12700" rIns="0" bIns="0" rtlCol="0">
            <a:spAutoFit/>
          </a:bodyPr>
          <a:lstStyle/>
          <a:p>
            <a:pPr marL="12700">
              <a:lnSpc>
                <a:spcPct val="100000"/>
              </a:lnSpc>
              <a:spcBef>
                <a:spcPts val="100"/>
              </a:spcBef>
            </a:pPr>
            <a:r>
              <a:rPr spc="-5" dirty="0"/>
              <a:t>Adevăr </a:t>
            </a:r>
            <a:r>
              <a:rPr i="1" dirty="0">
                <a:latin typeface="Arial"/>
                <a:cs typeface="Arial"/>
              </a:rPr>
              <a:t>a </a:t>
            </a:r>
            <a:r>
              <a:rPr i="1" spc="-5" dirty="0">
                <a:latin typeface="Arial"/>
                <a:cs typeface="Arial"/>
              </a:rPr>
              <a:t>priori </a:t>
            </a:r>
            <a:r>
              <a:rPr dirty="0"/>
              <a:t>vs. </a:t>
            </a:r>
            <a:r>
              <a:rPr i="1" dirty="0">
                <a:latin typeface="Arial"/>
                <a:cs typeface="Arial"/>
              </a:rPr>
              <a:t>a</a:t>
            </a:r>
            <a:r>
              <a:rPr i="1" spc="-40" dirty="0">
                <a:latin typeface="Arial"/>
                <a:cs typeface="Arial"/>
              </a:rPr>
              <a:t> </a:t>
            </a:r>
            <a:r>
              <a:rPr i="1" spc="-5" dirty="0">
                <a:latin typeface="Arial"/>
                <a:cs typeface="Arial"/>
              </a:rPr>
              <a:t>posteriori</a:t>
            </a:r>
          </a:p>
        </p:txBody>
      </p:sp>
      <p:sp>
        <p:nvSpPr>
          <p:cNvPr id="3" name="object 3"/>
          <p:cNvSpPr txBox="1"/>
          <p:nvPr/>
        </p:nvSpPr>
        <p:spPr>
          <a:xfrm>
            <a:off x="553719" y="1814830"/>
            <a:ext cx="109220" cy="152400"/>
          </a:xfrm>
          <a:prstGeom prst="rect">
            <a:avLst/>
          </a:prstGeom>
        </p:spPr>
        <p:txBody>
          <a:bodyPr vert="horz" wrap="square" lIns="0" tIns="16510" rIns="0" bIns="0" rtlCol="0">
            <a:spAutoFit/>
          </a:bodyPr>
          <a:lstStyle/>
          <a:p>
            <a:pPr marL="12700">
              <a:lnSpc>
                <a:spcPct val="100000"/>
              </a:lnSpc>
              <a:spcBef>
                <a:spcPts val="130"/>
              </a:spcBef>
            </a:pPr>
            <a:r>
              <a:rPr sz="800" spc="175" dirty="0">
                <a:latin typeface="Calibri"/>
                <a:cs typeface="Calibri"/>
              </a:rPr>
              <a:t>●</a:t>
            </a:r>
            <a:endParaRPr sz="800">
              <a:latin typeface="Calibri"/>
              <a:cs typeface="Calibri"/>
            </a:endParaRPr>
          </a:p>
        </p:txBody>
      </p:sp>
      <p:sp>
        <p:nvSpPr>
          <p:cNvPr id="4" name="object 4"/>
          <p:cNvSpPr txBox="1"/>
          <p:nvPr/>
        </p:nvSpPr>
        <p:spPr>
          <a:xfrm>
            <a:off x="553719" y="2451099"/>
            <a:ext cx="109220" cy="152400"/>
          </a:xfrm>
          <a:prstGeom prst="rect">
            <a:avLst/>
          </a:prstGeom>
        </p:spPr>
        <p:txBody>
          <a:bodyPr vert="horz" wrap="square" lIns="0" tIns="16510" rIns="0" bIns="0" rtlCol="0">
            <a:spAutoFit/>
          </a:bodyPr>
          <a:lstStyle/>
          <a:p>
            <a:pPr marL="12700">
              <a:lnSpc>
                <a:spcPct val="100000"/>
              </a:lnSpc>
              <a:spcBef>
                <a:spcPts val="130"/>
              </a:spcBef>
            </a:pPr>
            <a:r>
              <a:rPr sz="800" spc="175" dirty="0">
                <a:latin typeface="Calibri"/>
                <a:cs typeface="Calibri"/>
              </a:rPr>
              <a:t>●</a:t>
            </a:r>
            <a:endParaRPr sz="800">
              <a:latin typeface="Calibri"/>
              <a:cs typeface="Calibri"/>
            </a:endParaRPr>
          </a:p>
        </p:txBody>
      </p:sp>
      <p:sp>
        <p:nvSpPr>
          <p:cNvPr id="6" name="object 6"/>
          <p:cNvSpPr txBox="1"/>
          <p:nvPr/>
        </p:nvSpPr>
        <p:spPr>
          <a:xfrm>
            <a:off x="553719" y="1734819"/>
            <a:ext cx="8799195" cy="3180486"/>
          </a:xfrm>
          <a:prstGeom prst="rect">
            <a:avLst/>
          </a:prstGeom>
        </p:spPr>
        <p:txBody>
          <a:bodyPr vert="horz" wrap="square" lIns="0" tIns="36195" rIns="0" bIns="0" rtlCol="0">
            <a:spAutoFit/>
          </a:bodyPr>
          <a:lstStyle/>
          <a:p>
            <a:pPr marL="12700" marR="55880">
              <a:lnSpc>
                <a:spcPts val="2090"/>
              </a:lnSpc>
              <a:spcBef>
                <a:spcPts val="285"/>
              </a:spcBef>
            </a:pPr>
            <a:r>
              <a:rPr sz="1850" dirty="0">
                <a:effectLst>
                  <a:outerShdw blurRad="38100" dist="38100" dir="2700000" algn="tl">
                    <a:srgbClr val="000000">
                      <a:alpha val="43137"/>
                    </a:srgbClr>
                  </a:outerShdw>
                </a:effectLst>
                <a:latin typeface="Arial"/>
                <a:cs typeface="Arial"/>
              </a:rPr>
              <a:t>Adevăr </a:t>
            </a:r>
            <a:r>
              <a:rPr sz="1850" i="1" spc="5" dirty="0">
                <a:effectLst>
                  <a:outerShdw blurRad="38100" dist="38100" dir="2700000" algn="tl">
                    <a:srgbClr val="000000">
                      <a:alpha val="43137"/>
                    </a:srgbClr>
                  </a:outerShdw>
                </a:effectLst>
                <a:latin typeface="Arial"/>
                <a:cs typeface="Arial"/>
              </a:rPr>
              <a:t>a </a:t>
            </a:r>
            <a:r>
              <a:rPr sz="1850" i="1" dirty="0">
                <a:effectLst>
                  <a:outerShdw blurRad="38100" dist="38100" dir="2700000" algn="tl">
                    <a:srgbClr val="000000">
                      <a:alpha val="43137"/>
                    </a:srgbClr>
                  </a:outerShdw>
                </a:effectLst>
                <a:latin typeface="Arial"/>
                <a:cs typeface="Arial"/>
              </a:rPr>
              <a:t>priori </a:t>
            </a:r>
            <a:r>
              <a:rPr sz="1850" spc="5" dirty="0">
                <a:latin typeface="Arial"/>
                <a:cs typeface="Arial"/>
              </a:rPr>
              <a:t>= </a:t>
            </a:r>
            <a:r>
              <a:rPr sz="1850" dirty="0">
                <a:latin typeface="Arial"/>
                <a:cs typeface="Arial"/>
              </a:rPr>
              <a:t>adevăr care poate fi cunoscut fără apel la experiență (= contact </a:t>
            </a:r>
            <a:r>
              <a:rPr sz="1850" spc="5" dirty="0">
                <a:latin typeface="Arial"/>
                <a:cs typeface="Arial"/>
              </a:rPr>
              <a:t>cu  </a:t>
            </a:r>
            <a:r>
              <a:rPr sz="1850" dirty="0">
                <a:latin typeface="Arial"/>
                <a:cs typeface="Arial"/>
              </a:rPr>
              <a:t>lumea</a:t>
            </a:r>
            <a:r>
              <a:rPr sz="1850" spc="-5" dirty="0">
                <a:latin typeface="Arial"/>
                <a:cs typeface="Arial"/>
              </a:rPr>
              <a:t> </a:t>
            </a:r>
            <a:r>
              <a:rPr sz="1850" dirty="0" err="1">
                <a:latin typeface="Arial"/>
                <a:cs typeface="Arial"/>
              </a:rPr>
              <a:t>externă</a:t>
            </a:r>
            <a:r>
              <a:rPr sz="1850" dirty="0" smtClean="0">
                <a:latin typeface="Arial"/>
                <a:cs typeface="Arial"/>
              </a:rPr>
              <a:t>).</a:t>
            </a:r>
            <a:r>
              <a:rPr lang="ro-RO" sz="1850" dirty="0" smtClean="0">
                <a:latin typeface="Arial"/>
                <a:cs typeface="Arial"/>
              </a:rPr>
              <a:t> </a:t>
            </a:r>
            <a:endParaRPr sz="1850" dirty="0">
              <a:latin typeface="Arial"/>
              <a:cs typeface="Arial"/>
            </a:endParaRPr>
          </a:p>
          <a:p>
            <a:pPr marL="12700">
              <a:lnSpc>
                <a:spcPct val="100000"/>
              </a:lnSpc>
              <a:spcBef>
                <a:spcPts val="645"/>
              </a:spcBef>
            </a:pPr>
            <a:r>
              <a:rPr sz="1850" dirty="0">
                <a:latin typeface="Arial"/>
                <a:cs typeface="Arial"/>
              </a:rPr>
              <a:t>Exemple:</a:t>
            </a:r>
          </a:p>
          <a:p>
            <a:pPr marL="12700">
              <a:lnSpc>
                <a:spcPct val="100000"/>
              </a:lnSpc>
              <a:spcBef>
                <a:spcPts val="690"/>
              </a:spcBef>
            </a:pPr>
            <a:r>
              <a:rPr sz="1850" dirty="0">
                <a:latin typeface="Arial"/>
                <a:cs typeface="Arial"/>
              </a:rPr>
              <a:t>“5+7=12”</a:t>
            </a:r>
          </a:p>
          <a:p>
            <a:pPr marL="12700">
              <a:lnSpc>
                <a:spcPct val="100000"/>
              </a:lnSpc>
              <a:spcBef>
                <a:spcPts val="690"/>
              </a:spcBef>
            </a:pPr>
            <a:r>
              <a:rPr sz="1850" spc="5" dirty="0">
                <a:latin typeface="Arial"/>
                <a:cs typeface="Arial"/>
              </a:rPr>
              <a:t>“Ori </a:t>
            </a:r>
            <a:r>
              <a:rPr sz="1850" dirty="0">
                <a:latin typeface="Arial"/>
                <a:cs typeface="Arial"/>
              </a:rPr>
              <a:t>este un laptop </a:t>
            </a:r>
            <a:r>
              <a:rPr sz="1850" spc="5" dirty="0">
                <a:latin typeface="Arial"/>
                <a:cs typeface="Arial"/>
              </a:rPr>
              <a:t>pe </a:t>
            </a:r>
            <a:r>
              <a:rPr sz="1850" dirty="0">
                <a:latin typeface="Arial"/>
                <a:cs typeface="Arial"/>
              </a:rPr>
              <a:t>masă, ori nu este un laptop pe</a:t>
            </a:r>
            <a:r>
              <a:rPr sz="1850" spc="-50" dirty="0">
                <a:latin typeface="Arial"/>
                <a:cs typeface="Arial"/>
              </a:rPr>
              <a:t> </a:t>
            </a:r>
            <a:r>
              <a:rPr sz="1850" dirty="0" err="1">
                <a:latin typeface="Arial"/>
                <a:cs typeface="Arial"/>
              </a:rPr>
              <a:t>masă</a:t>
            </a:r>
            <a:r>
              <a:rPr sz="1850" dirty="0" smtClean="0">
                <a:latin typeface="Arial"/>
                <a:cs typeface="Arial"/>
              </a:rPr>
              <a:t>.”</a:t>
            </a:r>
            <a:endParaRPr lang="ro-RO" sz="1850" dirty="0" smtClean="0">
              <a:latin typeface="Arial"/>
              <a:cs typeface="Arial"/>
            </a:endParaRPr>
          </a:p>
          <a:p>
            <a:pPr marL="12700">
              <a:lnSpc>
                <a:spcPct val="100000"/>
              </a:lnSpc>
              <a:spcBef>
                <a:spcPts val="690"/>
              </a:spcBef>
            </a:pPr>
            <a:endParaRPr sz="1850" dirty="0">
              <a:latin typeface="Arial"/>
              <a:cs typeface="Arial"/>
            </a:endParaRPr>
          </a:p>
          <a:p>
            <a:pPr marL="151765" indent="-139700">
              <a:lnSpc>
                <a:spcPct val="100000"/>
              </a:lnSpc>
              <a:spcBef>
                <a:spcPts val="700"/>
              </a:spcBef>
              <a:buChar char="-"/>
              <a:tabLst>
                <a:tab pos="152400" algn="l"/>
              </a:tabLst>
            </a:pPr>
            <a:r>
              <a:rPr sz="1850" spc="-20" dirty="0">
                <a:latin typeface="Arial"/>
                <a:cs typeface="Arial"/>
              </a:rPr>
              <a:t>Tautologie </a:t>
            </a:r>
            <a:r>
              <a:rPr sz="1850" spc="5" dirty="0">
                <a:latin typeface="Arial"/>
                <a:cs typeface="Arial"/>
              </a:rPr>
              <a:t>= </a:t>
            </a:r>
            <a:r>
              <a:rPr sz="1850" dirty="0">
                <a:latin typeface="Arial"/>
                <a:cs typeface="Arial"/>
              </a:rPr>
              <a:t>adevăr</a:t>
            </a:r>
            <a:r>
              <a:rPr sz="1850" spc="15" dirty="0">
                <a:latin typeface="Arial"/>
                <a:cs typeface="Arial"/>
              </a:rPr>
              <a:t> </a:t>
            </a:r>
            <a:r>
              <a:rPr sz="1850" dirty="0">
                <a:latin typeface="Arial"/>
                <a:cs typeface="Arial"/>
              </a:rPr>
              <a:t>logic.</a:t>
            </a:r>
          </a:p>
          <a:p>
            <a:pPr marL="12700" marR="5345430">
              <a:lnSpc>
                <a:spcPct val="131100"/>
              </a:lnSpc>
            </a:pPr>
            <a:r>
              <a:rPr sz="1850" spc="-40" dirty="0">
                <a:latin typeface="Arial"/>
                <a:cs typeface="Arial"/>
              </a:rPr>
              <a:t>“Toți </a:t>
            </a:r>
            <a:r>
              <a:rPr sz="1850" dirty="0">
                <a:latin typeface="Arial"/>
                <a:cs typeface="Arial"/>
              </a:rPr>
              <a:t>celibatarii sunt necăsătoriți.”  </a:t>
            </a:r>
            <a:r>
              <a:rPr sz="1850" spc="-35" dirty="0">
                <a:latin typeface="Arial"/>
                <a:cs typeface="Arial"/>
              </a:rPr>
              <a:t>“Toate </a:t>
            </a:r>
            <a:r>
              <a:rPr sz="1850" spc="-5" dirty="0">
                <a:latin typeface="Arial"/>
                <a:cs typeface="Arial"/>
              </a:rPr>
              <a:t>triunghiurile </a:t>
            </a:r>
            <a:r>
              <a:rPr sz="1850" dirty="0">
                <a:latin typeface="Arial"/>
                <a:cs typeface="Arial"/>
              </a:rPr>
              <a:t>au trei</a:t>
            </a:r>
            <a:r>
              <a:rPr sz="1850" spc="45" dirty="0">
                <a:latin typeface="Arial"/>
                <a:cs typeface="Arial"/>
              </a:rPr>
              <a:t> </a:t>
            </a:r>
            <a:r>
              <a:rPr sz="1850" spc="-5" dirty="0" err="1">
                <a:latin typeface="Arial"/>
                <a:cs typeface="Arial"/>
              </a:rPr>
              <a:t>laturi</a:t>
            </a:r>
            <a:r>
              <a:rPr sz="1850" spc="-5" dirty="0" smtClean="0">
                <a:latin typeface="Arial"/>
                <a:cs typeface="Arial"/>
              </a:rPr>
              <a:t>.</a:t>
            </a:r>
            <a:endParaRPr sz="1850" dirty="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242569"/>
            <a:ext cx="8610600" cy="1354217"/>
          </a:xfrm>
        </p:spPr>
        <p:txBody>
          <a:bodyPr/>
          <a:lstStyle/>
          <a:p>
            <a:r>
              <a:rPr lang="it-IT" spc="-5" dirty="0"/>
              <a:t>Adevăr </a:t>
            </a:r>
            <a:r>
              <a:rPr lang="it-IT" i="1" dirty="0"/>
              <a:t>a </a:t>
            </a:r>
            <a:r>
              <a:rPr lang="it-IT" i="1" spc="-5" dirty="0"/>
              <a:t>priori </a:t>
            </a:r>
            <a:r>
              <a:rPr lang="it-IT" dirty="0"/>
              <a:t>vs. </a:t>
            </a:r>
            <a:r>
              <a:rPr lang="it-IT" i="1" dirty="0"/>
              <a:t>a</a:t>
            </a:r>
            <a:r>
              <a:rPr lang="it-IT" i="1" spc="-40" dirty="0"/>
              <a:t> </a:t>
            </a:r>
            <a:r>
              <a:rPr lang="it-IT" i="1" spc="-5" dirty="0"/>
              <a:t>posteriori</a:t>
            </a:r>
            <a:endParaRPr lang="en-US" dirty="0"/>
          </a:p>
        </p:txBody>
      </p:sp>
      <p:sp>
        <p:nvSpPr>
          <p:cNvPr id="3" name="Text Placeholder 2"/>
          <p:cNvSpPr>
            <a:spLocks noGrp="1"/>
          </p:cNvSpPr>
          <p:nvPr>
            <p:ph type="body" idx="1"/>
          </p:nvPr>
        </p:nvSpPr>
        <p:spPr>
          <a:xfrm>
            <a:off x="781050" y="2059940"/>
            <a:ext cx="8721090" cy="4094967"/>
          </a:xfrm>
        </p:spPr>
        <p:txBody>
          <a:bodyPr/>
          <a:lstStyle/>
          <a:p>
            <a:pPr marL="12700" marR="5080">
              <a:lnSpc>
                <a:spcPts val="2090"/>
              </a:lnSpc>
              <a:spcBef>
                <a:spcPts val="865"/>
              </a:spcBef>
            </a:pPr>
            <a:r>
              <a:rPr lang="vi-VN" sz="2400" dirty="0">
                <a:effectLst>
                  <a:outerShdw blurRad="38100" dist="38100" dir="2700000" algn="tl">
                    <a:srgbClr val="000000">
                      <a:alpha val="43137"/>
                    </a:srgbClr>
                  </a:outerShdw>
                </a:effectLst>
              </a:rPr>
              <a:t>Adevăr </a:t>
            </a:r>
            <a:r>
              <a:rPr lang="vi-VN" sz="2400" i="1" spc="5" dirty="0">
                <a:effectLst>
                  <a:outerShdw blurRad="38100" dist="38100" dir="2700000" algn="tl">
                    <a:srgbClr val="000000">
                      <a:alpha val="43137"/>
                    </a:srgbClr>
                  </a:outerShdw>
                </a:effectLst>
              </a:rPr>
              <a:t>a </a:t>
            </a:r>
            <a:r>
              <a:rPr lang="vi-VN" sz="2400" i="1" dirty="0">
                <a:effectLst>
                  <a:outerShdw blurRad="38100" dist="38100" dir="2700000" algn="tl">
                    <a:srgbClr val="000000">
                      <a:alpha val="43137"/>
                    </a:srgbClr>
                  </a:outerShdw>
                </a:effectLst>
              </a:rPr>
              <a:t>posteriori </a:t>
            </a:r>
            <a:r>
              <a:rPr lang="vi-VN" sz="2400" spc="5" dirty="0"/>
              <a:t>= </a:t>
            </a:r>
            <a:r>
              <a:rPr lang="vi-VN" sz="2400" dirty="0"/>
              <a:t>adevăr </a:t>
            </a:r>
            <a:r>
              <a:rPr lang="vi-VN" sz="2400" spc="5" dirty="0"/>
              <a:t>ce nu </a:t>
            </a:r>
            <a:r>
              <a:rPr lang="vi-VN" sz="2400" dirty="0"/>
              <a:t>poate </a:t>
            </a:r>
            <a:r>
              <a:rPr lang="vi-VN" sz="2400" spc="-5" dirty="0"/>
              <a:t>fi </a:t>
            </a:r>
            <a:r>
              <a:rPr lang="vi-VN" sz="2400" dirty="0"/>
              <a:t>cunoscut decât prin apel la experiență (=  contact </a:t>
            </a:r>
            <a:r>
              <a:rPr lang="vi-VN" sz="2400" spc="5" dirty="0"/>
              <a:t>cu </a:t>
            </a:r>
            <a:r>
              <a:rPr lang="vi-VN" sz="2400" dirty="0"/>
              <a:t>lumea</a:t>
            </a:r>
            <a:r>
              <a:rPr lang="vi-VN" sz="2400" spc="-20" dirty="0"/>
              <a:t> </a:t>
            </a:r>
            <a:r>
              <a:rPr lang="vi-VN" sz="2400" dirty="0"/>
              <a:t>externă</a:t>
            </a:r>
            <a:r>
              <a:rPr lang="vi-VN" sz="2400" dirty="0" smtClean="0"/>
              <a:t>).</a:t>
            </a:r>
            <a:r>
              <a:rPr lang="ro-RO" sz="2400" dirty="0" smtClean="0"/>
              <a:t> </a:t>
            </a:r>
          </a:p>
          <a:p>
            <a:pPr marL="12700" marR="5080">
              <a:lnSpc>
                <a:spcPts val="2090"/>
              </a:lnSpc>
              <a:spcBef>
                <a:spcPts val="865"/>
              </a:spcBef>
            </a:pPr>
            <a:endParaRPr lang="vi-VN" sz="2400" dirty="0"/>
          </a:p>
          <a:p>
            <a:pPr marL="12700">
              <a:lnSpc>
                <a:spcPct val="100000"/>
              </a:lnSpc>
              <a:spcBef>
                <a:spcPts val="645"/>
              </a:spcBef>
            </a:pPr>
            <a:r>
              <a:rPr lang="vi-VN" sz="2400" dirty="0"/>
              <a:t>Exemple:</a:t>
            </a:r>
          </a:p>
          <a:p>
            <a:pPr marL="12700" marR="5529580">
              <a:lnSpc>
                <a:spcPct val="131100"/>
              </a:lnSpc>
            </a:pPr>
            <a:r>
              <a:rPr lang="vi-VN" sz="2400" dirty="0"/>
              <a:t>“Este un laptop pe masă”  </a:t>
            </a:r>
            <a:r>
              <a:rPr lang="vi-VN" sz="2400" spc="-35" dirty="0"/>
              <a:t>“Toate </a:t>
            </a:r>
            <a:r>
              <a:rPr lang="vi-VN" sz="2400" spc="-5" dirty="0"/>
              <a:t>balenele </a:t>
            </a:r>
            <a:r>
              <a:rPr lang="vi-VN" sz="2400" dirty="0"/>
              <a:t>sunt</a:t>
            </a:r>
            <a:r>
              <a:rPr lang="vi-VN" sz="2400" spc="20" dirty="0"/>
              <a:t> </a:t>
            </a:r>
            <a:r>
              <a:rPr lang="vi-VN" sz="2400" dirty="0"/>
              <a:t>mamifere</a:t>
            </a:r>
            <a:r>
              <a:rPr lang="vi-VN" sz="2400" dirty="0" smtClean="0"/>
              <a:t>”</a:t>
            </a:r>
            <a:endParaRPr lang="ro-RO" sz="2400" dirty="0" smtClean="0"/>
          </a:p>
          <a:p>
            <a:pPr marL="12700" marR="5529580">
              <a:lnSpc>
                <a:spcPct val="131100"/>
              </a:lnSpc>
            </a:pPr>
            <a:endParaRPr lang="vi-VN" sz="2400" dirty="0"/>
          </a:p>
          <a:p>
            <a:pPr marL="142875" indent="-130810">
              <a:lnSpc>
                <a:spcPct val="100000"/>
              </a:lnSpc>
              <a:spcBef>
                <a:spcPts val="690"/>
              </a:spcBef>
              <a:buChar char="-"/>
              <a:tabLst>
                <a:tab pos="143510" algn="l"/>
              </a:tabLst>
            </a:pPr>
            <a:r>
              <a:rPr lang="vi-VN" sz="2400" dirty="0" smtClean="0"/>
              <a:t>Adevărurile</a:t>
            </a:r>
            <a:r>
              <a:rPr lang="vi-VN" sz="2400" spc="-5" dirty="0" smtClean="0"/>
              <a:t> </a:t>
            </a:r>
            <a:r>
              <a:rPr lang="vi-VN" sz="2400" dirty="0" smtClean="0"/>
              <a:t>empirice</a:t>
            </a:r>
          </a:p>
          <a:p>
            <a:endParaRPr lang="en-US" dirty="0"/>
          </a:p>
        </p:txBody>
      </p:sp>
    </p:spTree>
    <p:extLst>
      <p:ext uri="{BB962C8B-B14F-4D97-AF65-F5344CB8AC3E}">
        <p14:creationId xmlns:p14="http://schemas.microsoft.com/office/powerpoint/2010/main" val="208678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1149</Words>
  <Application>Microsoft Office PowerPoint</Application>
  <PresentationFormat>Custom</PresentationFormat>
  <Paragraphs>196</Paragraphs>
  <Slides>22</Slides>
  <Notes>0</Notes>
  <HiddenSlides>0</HiddenSlides>
  <MMClips>1</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Adevărul</vt:lpstr>
      <vt:lpstr>PowerPoint Presentation</vt:lpstr>
      <vt:lpstr>Ce este adevărul?</vt:lpstr>
      <vt:lpstr>PowerPoint Presentation</vt:lpstr>
      <vt:lpstr>The Kuleshov Effect</vt:lpstr>
      <vt:lpstr>Adevăr obiectiv vs. subiectiv</vt:lpstr>
      <vt:lpstr>Adevăr obiectiv vs. subiectiv</vt:lpstr>
      <vt:lpstr>Adevăr a priori vs. a posteriori</vt:lpstr>
      <vt:lpstr>Adevăr a priori vs. a posteriori</vt:lpstr>
      <vt:lpstr>Relativism</vt:lpstr>
      <vt:lpstr>Adevăr analitic vs. sintetic (empiric)</vt:lpstr>
      <vt:lpstr>Analitic – Sintetic A priori – A posteriori Necesar - Posibil</vt:lpstr>
      <vt:lpstr>PowerPoint Presentation</vt:lpstr>
      <vt:lpstr>Atitudini epistemice: opinie,  cunoaștere</vt:lpstr>
      <vt:lpstr>Atitudini epistemice: opinie,  cunoaștere</vt:lpstr>
      <vt:lpstr>Atitudini epistemice: opinie,  cunoaștere</vt:lpstr>
      <vt:lpstr>Enunțuri</vt:lpstr>
      <vt:lpstr>Cum atribuim valoarea de adevăr?</vt:lpstr>
      <vt:lpstr>Bivalența</vt:lpstr>
      <vt:lpstr>(L) Această propoziție este falsă.</vt:lpstr>
      <vt:lpstr>PowerPoint Presentation</vt:lpstr>
      <vt:lpstr>Paradoxuri nerezolvate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Adevărul</dc:title>
  <cp:lastModifiedBy>ADMINX</cp:lastModifiedBy>
  <cp:revision>4</cp:revision>
  <dcterms:created xsi:type="dcterms:W3CDTF">2019-03-21T07:40:43Z</dcterms:created>
  <dcterms:modified xsi:type="dcterms:W3CDTF">2019-03-21T10:08:20Z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2017-11-06T00:00:00Z</vt:filetime>
  </property>
  <property fmtid="{D5CDD505-2E9C-101B-9397-08002B2CF9AE}" pid="3" name="Creator">
    <vt:lpwstr>Impress</vt:lpwstr>
  </property>
  <property fmtid="{D5CDD505-2E9C-101B-9397-08002B2CF9AE}" pid="4" name="LastSaved">
    <vt:filetime>2017-11-06T00:00:00Z</vt:filetime>
  </property>
</Properties>
</file>