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73" r:id="rId2"/>
  </p:sldMasterIdLst>
  <p:sldIdLst>
    <p:sldId id="292" r:id="rId3"/>
    <p:sldId id="293" r:id="rId4"/>
    <p:sldId id="289" r:id="rId5"/>
    <p:sldId id="306" r:id="rId6"/>
    <p:sldId id="294" r:id="rId7"/>
    <p:sldId id="295" r:id="rId8"/>
    <p:sldId id="296" r:id="rId9"/>
    <p:sldId id="297" r:id="rId10"/>
    <p:sldId id="298" r:id="rId11"/>
    <p:sldId id="299" r:id="rId12"/>
    <p:sldId id="300" r:id="rId13"/>
    <p:sldId id="301" r:id="rId14"/>
    <p:sldId id="302" r:id="rId15"/>
    <p:sldId id="303" r:id="rId16"/>
    <p:sldId id="305" r:id="rId17"/>
    <p:sldId id="274" r:id="rId18"/>
    <p:sldId id="287" r:id="rId19"/>
    <p:sldId id="288" r:id="rId20"/>
    <p:sldId id="290" r:id="rId21"/>
    <p:sldId id="307" r:id="rId22"/>
    <p:sldId id="308" r:id="rId23"/>
    <p:sldId id="309" r:id="rId24"/>
    <p:sldId id="310" r:id="rId25"/>
    <p:sldId id="311" r:id="rId26"/>
    <p:sldId id="312" r:id="rId27"/>
    <p:sldId id="313" r:id="rId28"/>
    <p:sldId id="314" r:id="rId29"/>
    <p:sldId id="315" r:id="rId30"/>
    <p:sldId id="275" r:id="rId31"/>
    <p:sldId id="286" r:id="rId32"/>
    <p:sldId id="278" r:id="rId33"/>
    <p:sldId id="279" r:id="rId34"/>
    <p:sldId id="280" r:id="rId35"/>
    <p:sldId id="281" r:id="rId36"/>
    <p:sldId id="282" r:id="rId37"/>
    <p:sldId id="283" r:id="rId38"/>
    <p:sldId id="284" r:id="rId39"/>
    <p:sldId id="285" r:id="rId40"/>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60"/>
  </p:normalViewPr>
  <p:slideViewPr>
    <p:cSldViewPr>
      <p:cViewPr>
        <p:scale>
          <a:sx n="76" d="100"/>
          <a:sy n="76" d="100"/>
        </p:scale>
        <p:origin x="-96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4CF421-EDFF-4AF2-B900-8E5BE5D6078C}"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93E4B1-3038-476A-AC3D-0859F4D55ADD}" type="slidenum">
              <a:rPr lang="en-US" smtClean="0"/>
              <a:t>‹#›</a:t>
            </a:fld>
            <a:endParaRPr lang="en-US"/>
          </a:p>
        </p:txBody>
      </p:sp>
    </p:spTree>
    <p:extLst>
      <p:ext uri="{BB962C8B-B14F-4D97-AF65-F5344CB8AC3E}">
        <p14:creationId xmlns:p14="http://schemas.microsoft.com/office/powerpoint/2010/main" val="4131274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nSpc>
                <a:spcPct val="100000"/>
              </a:lnSpc>
            </a:pPr>
            <a:r>
              <a:rPr lang="en-US" sz="1200" smtClean="0">
                <a:solidFill>
                  <a:srgbClr val="8B8B8B"/>
                </a:solidFill>
                <a:latin typeface="Calibri"/>
              </a:rPr>
              <a:t>11/6/18</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lnSpc>
                <a:spcPct val="100000"/>
              </a:lnSpc>
            </a:pPr>
            <a:fld id="{6B6909F5-168A-4F4B-A105-79DF12CD0DEB}" type="slidenum">
              <a:rPr lang="en-US" sz="1200" smtClean="0">
                <a:solidFill>
                  <a:srgbClr val="8B8B8B"/>
                </a:solidFill>
                <a:latin typeface="Calibri"/>
              </a:rPr>
              <a:pPr algn="r">
                <a:lnSpc>
                  <a:spcPct val="100000"/>
                </a:lnSpc>
              </a:pPr>
              <a:t>‹#›</a:t>
            </a:fld>
            <a:endParaRPr lang="en-US"/>
          </a:p>
        </p:txBody>
      </p:sp>
    </p:spTree>
    <p:extLst>
      <p:ext uri="{BB962C8B-B14F-4D97-AF65-F5344CB8AC3E}">
        <p14:creationId xmlns:p14="http://schemas.microsoft.com/office/powerpoint/2010/main" val="962605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nSpc>
                <a:spcPct val="100000"/>
              </a:lnSpc>
            </a:pPr>
            <a:r>
              <a:rPr lang="en-US" sz="1200" smtClean="0">
                <a:solidFill>
                  <a:srgbClr val="8B8B8B"/>
                </a:solidFill>
                <a:latin typeface="Calibri"/>
              </a:rPr>
              <a:t>11/6/18</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lnSpc>
                <a:spcPct val="100000"/>
              </a:lnSpc>
            </a:pPr>
            <a:fld id="{6B6909F5-168A-4F4B-A105-79DF12CD0DEB}" type="slidenum">
              <a:rPr lang="en-US" sz="1200" smtClean="0">
                <a:solidFill>
                  <a:srgbClr val="8B8B8B"/>
                </a:solidFill>
                <a:latin typeface="Calibri"/>
              </a:rPr>
              <a:pPr algn="r">
                <a:lnSpc>
                  <a:spcPct val="100000"/>
                </a:lnSpc>
              </a:pPr>
              <a:t>‹#›</a:t>
            </a:fld>
            <a:endParaRPr lang="en-US"/>
          </a:p>
        </p:txBody>
      </p:sp>
    </p:spTree>
    <p:extLst>
      <p:ext uri="{BB962C8B-B14F-4D97-AF65-F5344CB8AC3E}">
        <p14:creationId xmlns:p14="http://schemas.microsoft.com/office/powerpoint/2010/main" val="4129892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323B01-215A-44E6-AA9B-377C83DCF7CC}" type="datetimeFigureOut">
              <a:rPr lang="en-US" smtClean="0">
                <a:solidFill>
                  <a:prstClr val="black">
                    <a:tint val="75000"/>
                  </a:prstClr>
                </a:solidFill>
              </a:rPr>
              <a:pPr/>
              <a:t>4/5/2019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EC7191F-F986-4173-9385-E61AF4AE6D4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110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323B01-215A-44E6-AA9B-377C83DCF7CC}" type="datetimeFigureOut">
              <a:rPr lang="en-US" smtClean="0">
                <a:solidFill>
                  <a:prstClr val="black">
                    <a:tint val="75000"/>
                  </a:prstClr>
                </a:solidFill>
              </a:rPr>
              <a:pPr/>
              <a:t>4/5/2019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EC7191F-F986-4173-9385-E61AF4AE6D4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418000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323B01-215A-44E6-AA9B-377C83DCF7CC}" type="datetimeFigureOut">
              <a:rPr lang="en-US" smtClean="0">
                <a:solidFill>
                  <a:prstClr val="black">
                    <a:tint val="75000"/>
                  </a:prstClr>
                </a:solidFill>
              </a:rPr>
              <a:pPr/>
              <a:t>4/5/2019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EC7191F-F986-4173-9385-E61AF4AE6D4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30651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323B01-215A-44E6-AA9B-377C83DCF7CC}" type="datetimeFigureOut">
              <a:rPr lang="en-US" smtClean="0">
                <a:solidFill>
                  <a:prstClr val="black">
                    <a:tint val="75000"/>
                  </a:prstClr>
                </a:solidFill>
              </a:rPr>
              <a:pPr/>
              <a:t>4/5/2019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EC7191F-F986-4173-9385-E61AF4AE6D4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60065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323B01-215A-44E6-AA9B-377C83DCF7CC}" type="datetimeFigureOut">
              <a:rPr lang="en-US" smtClean="0">
                <a:solidFill>
                  <a:prstClr val="black">
                    <a:tint val="75000"/>
                  </a:prstClr>
                </a:solidFill>
              </a:rPr>
              <a:pPr/>
              <a:t>4/5/2019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EC7191F-F986-4173-9385-E61AF4AE6D4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20738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323B01-215A-44E6-AA9B-377C83DCF7CC}" type="datetimeFigureOut">
              <a:rPr lang="en-US" smtClean="0">
                <a:solidFill>
                  <a:prstClr val="black">
                    <a:tint val="75000"/>
                  </a:prstClr>
                </a:solidFill>
              </a:rPr>
              <a:pPr/>
              <a:t>4/5/2019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EC7191F-F986-4173-9385-E61AF4AE6D4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547287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323B01-215A-44E6-AA9B-377C83DCF7CC}" type="datetimeFigureOut">
              <a:rPr lang="en-US" smtClean="0">
                <a:solidFill>
                  <a:prstClr val="black">
                    <a:tint val="75000"/>
                  </a:prstClr>
                </a:solidFill>
              </a:rPr>
              <a:pPr/>
              <a:t>4/5/2019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EC7191F-F986-4173-9385-E61AF4AE6D4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480002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323B01-215A-44E6-AA9B-377C83DCF7CC}" type="datetimeFigureOut">
              <a:rPr lang="en-US" smtClean="0">
                <a:solidFill>
                  <a:prstClr val="black">
                    <a:tint val="75000"/>
                  </a:prstClr>
                </a:solidFill>
              </a:rPr>
              <a:pPr/>
              <a:t>4/5/2019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EC7191F-F986-4173-9385-E61AF4AE6D4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042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nSpc>
                <a:spcPct val="100000"/>
              </a:lnSpc>
            </a:pPr>
            <a:r>
              <a:rPr lang="en-US" sz="1200" smtClean="0">
                <a:solidFill>
                  <a:srgbClr val="8B8B8B"/>
                </a:solidFill>
                <a:latin typeface="Calibri"/>
              </a:rPr>
              <a:t>11/6/18</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lnSpc>
                <a:spcPct val="100000"/>
              </a:lnSpc>
            </a:pPr>
            <a:fld id="{6B6909F5-168A-4F4B-A105-79DF12CD0DEB}" type="slidenum">
              <a:rPr lang="en-US" sz="1200" smtClean="0">
                <a:solidFill>
                  <a:srgbClr val="8B8B8B"/>
                </a:solidFill>
                <a:latin typeface="Calibri"/>
              </a:rPr>
              <a:pPr algn="r">
                <a:lnSpc>
                  <a:spcPct val="100000"/>
                </a:lnSpc>
              </a:pPr>
              <a:t>‹#›</a:t>
            </a:fld>
            <a:endParaRPr lang="en-US"/>
          </a:p>
        </p:txBody>
      </p:sp>
    </p:spTree>
    <p:extLst>
      <p:ext uri="{BB962C8B-B14F-4D97-AF65-F5344CB8AC3E}">
        <p14:creationId xmlns:p14="http://schemas.microsoft.com/office/powerpoint/2010/main" val="10389266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323B01-215A-44E6-AA9B-377C83DCF7CC}" type="datetimeFigureOut">
              <a:rPr lang="en-US" smtClean="0">
                <a:solidFill>
                  <a:prstClr val="black">
                    <a:tint val="75000"/>
                  </a:prstClr>
                </a:solidFill>
              </a:rPr>
              <a:pPr/>
              <a:t>4/5/2019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EC7191F-F986-4173-9385-E61AF4AE6D4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090482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323B01-215A-44E6-AA9B-377C83DCF7CC}" type="datetimeFigureOut">
              <a:rPr lang="en-US" smtClean="0">
                <a:solidFill>
                  <a:prstClr val="black">
                    <a:tint val="75000"/>
                  </a:prstClr>
                </a:solidFill>
              </a:rPr>
              <a:pPr/>
              <a:t>4/5/2019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EC7191F-F986-4173-9385-E61AF4AE6D4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254782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323B01-215A-44E6-AA9B-377C83DCF7CC}" type="datetimeFigureOut">
              <a:rPr lang="en-US" smtClean="0">
                <a:solidFill>
                  <a:prstClr val="black">
                    <a:tint val="75000"/>
                  </a:prstClr>
                </a:solidFill>
              </a:rPr>
              <a:pPr/>
              <a:t>4/5/2019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EC7191F-F986-4173-9385-E61AF4AE6D4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6955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lnSpc>
                <a:spcPct val="100000"/>
              </a:lnSpc>
            </a:pPr>
            <a:r>
              <a:rPr lang="en-US" sz="1200" smtClean="0">
                <a:solidFill>
                  <a:srgbClr val="8B8B8B"/>
                </a:solidFill>
                <a:latin typeface="Calibri"/>
              </a:rPr>
              <a:t>11/6/18</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lnSpc>
                <a:spcPct val="100000"/>
              </a:lnSpc>
            </a:pPr>
            <a:fld id="{6B6909F5-168A-4F4B-A105-79DF12CD0DEB}" type="slidenum">
              <a:rPr lang="en-US" sz="1200" smtClean="0">
                <a:solidFill>
                  <a:srgbClr val="8B8B8B"/>
                </a:solidFill>
                <a:latin typeface="Calibri"/>
              </a:rPr>
              <a:pPr algn="r">
                <a:lnSpc>
                  <a:spcPct val="100000"/>
                </a:lnSpc>
              </a:pPr>
              <a:t>‹#›</a:t>
            </a:fld>
            <a:endParaRPr lang="en-US"/>
          </a:p>
        </p:txBody>
      </p:sp>
    </p:spTree>
    <p:extLst>
      <p:ext uri="{BB962C8B-B14F-4D97-AF65-F5344CB8AC3E}">
        <p14:creationId xmlns:p14="http://schemas.microsoft.com/office/powerpoint/2010/main" val="1483648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lnSpc>
                <a:spcPct val="100000"/>
              </a:lnSpc>
            </a:pPr>
            <a:r>
              <a:rPr lang="en-US" sz="1200" smtClean="0">
                <a:solidFill>
                  <a:srgbClr val="8B8B8B"/>
                </a:solidFill>
                <a:latin typeface="Calibri"/>
              </a:rPr>
              <a:t>11/6/18</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a:lnSpc>
                <a:spcPct val="100000"/>
              </a:lnSpc>
            </a:pPr>
            <a:fld id="{6B6909F5-168A-4F4B-A105-79DF12CD0DEB}" type="slidenum">
              <a:rPr lang="en-US" sz="1200" smtClean="0">
                <a:solidFill>
                  <a:srgbClr val="8B8B8B"/>
                </a:solidFill>
                <a:latin typeface="Calibri"/>
              </a:rPr>
              <a:pPr algn="r">
                <a:lnSpc>
                  <a:spcPct val="100000"/>
                </a:lnSpc>
              </a:pPr>
              <a:t>‹#›</a:t>
            </a:fld>
            <a:endParaRPr lang="en-US"/>
          </a:p>
        </p:txBody>
      </p:sp>
    </p:spTree>
    <p:extLst>
      <p:ext uri="{BB962C8B-B14F-4D97-AF65-F5344CB8AC3E}">
        <p14:creationId xmlns:p14="http://schemas.microsoft.com/office/powerpoint/2010/main" val="2765956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lnSpc>
                <a:spcPct val="100000"/>
              </a:lnSpc>
            </a:pPr>
            <a:r>
              <a:rPr lang="en-US" sz="1200" smtClean="0">
                <a:solidFill>
                  <a:srgbClr val="8B8B8B"/>
                </a:solidFill>
                <a:latin typeface="Calibri"/>
              </a:rPr>
              <a:t>11/6/18</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lgn="r">
              <a:lnSpc>
                <a:spcPct val="100000"/>
              </a:lnSpc>
            </a:pPr>
            <a:fld id="{6B6909F5-168A-4F4B-A105-79DF12CD0DEB}" type="slidenum">
              <a:rPr lang="en-US" sz="1200" smtClean="0">
                <a:solidFill>
                  <a:srgbClr val="8B8B8B"/>
                </a:solidFill>
                <a:latin typeface="Calibri"/>
              </a:rPr>
              <a:pPr algn="r">
                <a:lnSpc>
                  <a:spcPct val="100000"/>
                </a:lnSpc>
              </a:pPr>
              <a:t>‹#›</a:t>
            </a:fld>
            <a:endParaRPr lang="en-US"/>
          </a:p>
        </p:txBody>
      </p:sp>
    </p:spTree>
    <p:extLst>
      <p:ext uri="{BB962C8B-B14F-4D97-AF65-F5344CB8AC3E}">
        <p14:creationId xmlns:p14="http://schemas.microsoft.com/office/powerpoint/2010/main" val="3405925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4CF421-EDFF-4AF2-B900-8E5BE5D6078C}"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93E4B1-3038-476A-AC3D-0859F4D55ADD}" type="slidenum">
              <a:rPr lang="en-US" smtClean="0"/>
              <a:t>‹#›</a:t>
            </a:fld>
            <a:endParaRPr lang="en-US"/>
          </a:p>
        </p:txBody>
      </p:sp>
    </p:spTree>
    <p:extLst>
      <p:ext uri="{BB962C8B-B14F-4D97-AF65-F5344CB8AC3E}">
        <p14:creationId xmlns:p14="http://schemas.microsoft.com/office/powerpoint/2010/main" val="51646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nSpc>
                <a:spcPct val="100000"/>
              </a:lnSpc>
            </a:pPr>
            <a:r>
              <a:rPr lang="en-US" sz="1200" smtClean="0">
                <a:solidFill>
                  <a:srgbClr val="8B8B8B"/>
                </a:solidFill>
                <a:latin typeface="Calibri"/>
              </a:rPr>
              <a:t>11/6/18</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lgn="r">
              <a:lnSpc>
                <a:spcPct val="100000"/>
              </a:lnSpc>
            </a:pPr>
            <a:fld id="{6B6909F5-168A-4F4B-A105-79DF12CD0DEB}" type="slidenum">
              <a:rPr lang="en-US" sz="1200" smtClean="0">
                <a:solidFill>
                  <a:srgbClr val="8B8B8B"/>
                </a:solidFill>
                <a:latin typeface="Calibri"/>
              </a:rPr>
              <a:pPr algn="r">
                <a:lnSpc>
                  <a:spcPct val="100000"/>
                </a:lnSpc>
              </a:pPr>
              <a:t>‹#›</a:t>
            </a:fld>
            <a:endParaRPr lang="en-US"/>
          </a:p>
        </p:txBody>
      </p:sp>
    </p:spTree>
    <p:extLst>
      <p:ext uri="{BB962C8B-B14F-4D97-AF65-F5344CB8AC3E}">
        <p14:creationId xmlns:p14="http://schemas.microsoft.com/office/powerpoint/2010/main" val="3893720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nSpc>
                <a:spcPct val="100000"/>
              </a:lnSpc>
            </a:pPr>
            <a:r>
              <a:rPr lang="en-US" sz="1200" smtClean="0">
                <a:solidFill>
                  <a:srgbClr val="8B8B8B"/>
                </a:solidFill>
                <a:latin typeface="Calibri"/>
              </a:rPr>
              <a:t>11/6/18</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a:lnSpc>
                <a:spcPct val="100000"/>
              </a:lnSpc>
            </a:pPr>
            <a:fld id="{6B6909F5-168A-4F4B-A105-79DF12CD0DEB}" type="slidenum">
              <a:rPr lang="en-US" sz="1200" smtClean="0">
                <a:solidFill>
                  <a:srgbClr val="8B8B8B"/>
                </a:solidFill>
                <a:latin typeface="Calibri"/>
              </a:rPr>
              <a:pPr algn="r">
                <a:lnSpc>
                  <a:spcPct val="100000"/>
                </a:lnSpc>
              </a:pPr>
              <a:t>‹#›</a:t>
            </a:fld>
            <a:endParaRPr lang="en-US"/>
          </a:p>
        </p:txBody>
      </p:sp>
    </p:spTree>
    <p:extLst>
      <p:ext uri="{BB962C8B-B14F-4D97-AF65-F5344CB8AC3E}">
        <p14:creationId xmlns:p14="http://schemas.microsoft.com/office/powerpoint/2010/main" val="3897644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nSpc>
                <a:spcPct val="100000"/>
              </a:lnSpc>
            </a:pPr>
            <a:r>
              <a:rPr lang="en-US" sz="1200" smtClean="0">
                <a:solidFill>
                  <a:srgbClr val="8B8B8B"/>
                </a:solidFill>
                <a:latin typeface="Calibri"/>
              </a:rPr>
              <a:t>11/6/18</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a:lnSpc>
                <a:spcPct val="100000"/>
              </a:lnSpc>
            </a:pPr>
            <a:fld id="{6B6909F5-168A-4F4B-A105-79DF12CD0DEB}" type="slidenum">
              <a:rPr lang="en-US" sz="1200" smtClean="0">
                <a:solidFill>
                  <a:srgbClr val="8B8B8B"/>
                </a:solidFill>
                <a:latin typeface="Calibri"/>
              </a:rPr>
              <a:pPr algn="r">
                <a:lnSpc>
                  <a:spcPct val="100000"/>
                </a:lnSpc>
              </a:pPr>
              <a:t>‹#›</a:t>
            </a:fld>
            <a:endParaRPr lang="en-US"/>
          </a:p>
        </p:txBody>
      </p:sp>
    </p:spTree>
    <p:extLst>
      <p:ext uri="{BB962C8B-B14F-4D97-AF65-F5344CB8AC3E}">
        <p14:creationId xmlns:p14="http://schemas.microsoft.com/office/powerpoint/2010/main" val="734519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nSpc>
                <a:spcPct val="100000"/>
              </a:lnSpc>
            </a:pPr>
            <a:r>
              <a:rPr lang="en-US" sz="1200" smtClean="0">
                <a:solidFill>
                  <a:srgbClr val="8B8B8B"/>
                </a:solidFill>
                <a:latin typeface="Calibri"/>
              </a:rPr>
              <a:t>11/6/18</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r">
              <a:lnSpc>
                <a:spcPct val="100000"/>
              </a:lnSpc>
            </a:pPr>
            <a:fld id="{6B6909F5-168A-4F4B-A105-79DF12CD0DEB}" type="slidenum">
              <a:rPr lang="en-US" sz="1200" smtClean="0">
                <a:solidFill>
                  <a:srgbClr val="8B8B8B"/>
                </a:solidFill>
                <a:latin typeface="Calibri"/>
              </a:rPr>
              <a:pPr algn="r">
                <a:lnSpc>
                  <a:spcPct val="100000"/>
                </a:lnSpc>
              </a:pPr>
              <a:t>‹#›</a:t>
            </a:fld>
            <a:endParaRPr lang="en-US"/>
          </a:p>
        </p:txBody>
      </p:sp>
    </p:spTree>
    <p:extLst>
      <p:ext uri="{BB962C8B-B14F-4D97-AF65-F5344CB8AC3E}">
        <p14:creationId xmlns:p14="http://schemas.microsoft.com/office/powerpoint/2010/main" val="21776853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323B01-215A-44E6-AA9B-377C83DCF7CC}" type="datetimeFigureOut">
              <a:rPr lang="en-US" smtClean="0">
                <a:solidFill>
                  <a:prstClr val="black">
                    <a:tint val="75000"/>
                  </a:prstClr>
                </a:solidFill>
              </a:rPr>
              <a:pPr/>
              <a:t>4/5/2019</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7191F-F986-4173-9385-E61AF4AE6D4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2749198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Curs 6</a:t>
            </a:r>
            <a:r>
              <a:rPr lang="ro-RO" dirty="0" smtClean="0"/>
              <a:t>+7</a:t>
            </a:r>
            <a:endParaRPr lang="en-US" dirty="0"/>
          </a:p>
        </p:txBody>
      </p:sp>
      <p:sp>
        <p:nvSpPr>
          <p:cNvPr id="3" name="Subtitle 2"/>
          <p:cNvSpPr>
            <a:spLocks noGrp="1"/>
          </p:cNvSpPr>
          <p:nvPr>
            <p:ph type="subTitle" idx="1"/>
          </p:nvPr>
        </p:nvSpPr>
        <p:spPr/>
        <p:txBody>
          <a:bodyPr/>
          <a:lstStyle/>
          <a:p>
            <a:pPr algn="ctr"/>
            <a:r>
              <a:rPr lang="en-US" dirty="0" err="1" smtClean="0"/>
              <a:t>Elemente</a:t>
            </a:r>
            <a:r>
              <a:rPr lang="en-US" dirty="0" smtClean="0"/>
              <a:t> de logic</a:t>
            </a:r>
            <a:r>
              <a:rPr lang="ro-RO" dirty="0" smtClean="0"/>
              <a:t>ă matematică</a:t>
            </a:r>
          </a:p>
          <a:p>
            <a:pPr algn="ctr"/>
            <a:r>
              <a:rPr lang="ro-RO" dirty="0" smtClean="0"/>
              <a:t>Ce este un raționament?</a:t>
            </a:r>
          </a:p>
          <a:p>
            <a:pPr algn="ctr"/>
            <a:r>
              <a:rPr lang="ro-RO" dirty="0" smtClean="0"/>
              <a:t>Ce este un raționament valid?</a:t>
            </a:r>
            <a:endParaRPr lang="en-US" dirty="0"/>
          </a:p>
        </p:txBody>
      </p:sp>
    </p:spTree>
    <p:extLst>
      <p:ext uri="{BB962C8B-B14F-4D97-AF65-F5344CB8AC3E}">
        <p14:creationId xmlns:p14="http://schemas.microsoft.com/office/powerpoint/2010/main" val="34844254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ro-RO" dirty="0" smtClean="0"/>
              <a:t>Consistența și inconsistența pot fi decise și pentru fiecare propoziție în parte (nu trebuie în mod necesar să le analizăm în perechi).</a:t>
            </a:r>
          </a:p>
          <a:p>
            <a:pPr marL="0" indent="0">
              <a:buNone/>
            </a:pPr>
            <a:endParaRPr lang="ro-RO" dirty="0"/>
          </a:p>
          <a:p>
            <a:pPr marL="0" indent="0">
              <a:buNone/>
            </a:pPr>
            <a:r>
              <a:rPr lang="ro-RO" dirty="0" smtClean="0"/>
              <a:t>În satul X nu locuiește nimeni.</a:t>
            </a:r>
          </a:p>
          <a:p>
            <a:pPr marL="0" indent="0">
              <a:buNone/>
            </a:pPr>
            <a:endParaRPr lang="ro-RO" dirty="0"/>
          </a:p>
          <a:p>
            <a:pPr marL="0" indent="0">
              <a:buNone/>
            </a:pPr>
            <a:r>
              <a:rPr lang="ro-RO" dirty="0" smtClean="0"/>
              <a:t>Poți desena un cerc roșu fără a desena un cerc.</a:t>
            </a:r>
            <a:endParaRPr lang="en-US" dirty="0"/>
          </a:p>
        </p:txBody>
      </p:sp>
    </p:spTree>
    <p:extLst>
      <p:ext uri="{BB962C8B-B14F-4D97-AF65-F5344CB8AC3E}">
        <p14:creationId xmlns:p14="http://schemas.microsoft.com/office/powerpoint/2010/main" val="40711511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1" y="762000"/>
            <a:ext cx="6858000" cy="5363369"/>
          </a:xfrm>
        </p:spPr>
      </p:pic>
    </p:spTree>
    <p:extLst>
      <p:ext uri="{BB962C8B-B14F-4D97-AF65-F5344CB8AC3E}">
        <p14:creationId xmlns:p14="http://schemas.microsoft.com/office/powerpoint/2010/main" val="41313173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Implicație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ro-RO" dirty="0" smtClean="0">
                <a:latin typeface="+mj-lt"/>
              </a:rPr>
              <a:t>A</a:t>
            </a:r>
            <a:r>
              <a:rPr lang="ro-RO" dirty="0" smtClean="0">
                <a:latin typeface="+mj-lt"/>
                <a:cs typeface="Arial"/>
              </a:rPr>
              <a:t>→B</a:t>
            </a:r>
          </a:p>
          <a:p>
            <a:pPr marL="0" indent="0">
              <a:buNone/>
            </a:pPr>
            <a:endParaRPr lang="ro-RO" dirty="0">
              <a:latin typeface="Arial"/>
              <a:cs typeface="Arial"/>
            </a:endParaRPr>
          </a:p>
          <a:p>
            <a:pPr marL="0" indent="0">
              <a:buNone/>
            </a:pPr>
            <a:endParaRPr lang="ro-RO" dirty="0" smtClean="0"/>
          </a:p>
          <a:p>
            <a:pPr marL="0" indent="0">
              <a:buNone/>
            </a:pPr>
            <a:endParaRPr lang="ro-RO" dirty="0"/>
          </a:p>
          <a:p>
            <a:pPr marL="0" indent="0">
              <a:buNone/>
            </a:pPr>
            <a:endParaRPr lang="ro-RO" dirty="0" smtClean="0"/>
          </a:p>
          <a:p>
            <a:pPr marL="0" indent="0">
              <a:buNone/>
            </a:pPr>
            <a:r>
              <a:rPr lang="ro-RO" dirty="0" smtClean="0"/>
              <a:t>O implicație (materială) este falsă când ANTECEDENTUL (A) este adevărat și CONSECVENTUL (B) este fals.</a:t>
            </a:r>
          </a:p>
          <a:p>
            <a:pPr marL="0" indent="0">
              <a:buNone/>
            </a:pPr>
            <a:r>
              <a:rPr lang="ro-RO" dirty="0" smtClean="0">
                <a:effectLst>
                  <a:outerShdw blurRad="38100" dist="38100" dir="2700000" algn="tl">
                    <a:srgbClr val="000000">
                      <a:alpha val="43137"/>
                    </a:srgbClr>
                  </a:outerShdw>
                </a:effectLst>
              </a:rPr>
              <a:t>Operatorul care leagă premisele de concluzie este implicația.</a:t>
            </a:r>
            <a:endParaRPr lang="en-US" dirty="0">
              <a:effectLst>
                <a:outerShdw blurRad="38100" dist="38100" dir="2700000" algn="tl">
                  <a:srgbClr val="000000">
                    <a:alpha val="43137"/>
                  </a:srgbClr>
                </a:outerShdw>
              </a:effectLst>
            </a:endParaRPr>
          </a:p>
        </p:txBody>
      </p:sp>
      <p:graphicFrame>
        <p:nvGraphicFramePr>
          <p:cNvPr id="4" name="Table 3"/>
          <p:cNvGraphicFramePr>
            <a:graphicFrameLocks noGrp="1"/>
          </p:cNvGraphicFramePr>
          <p:nvPr>
            <p:extLst>
              <p:ext uri="{D42A27DB-BD31-4B8C-83A1-F6EECF244321}">
                <p14:modId xmlns:p14="http://schemas.microsoft.com/office/powerpoint/2010/main" val="2718291219"/>
              </p:ext>
            </p:extLst>
          </p:nvPr>
        </p:nvGraphicFramePr>
        <p:xfrm>
          <a:off x="5257800" y="1676400"/>
          <a:ext cx="2971800" cy="1854200"/>
        </p:xfrm>
        <a:graphic>
          <a:graphicData uri="http://schemas.openxmlformats.org/drawingml/2006/table">
            <a:tbl>
              <a:tblPr firstRow="1" bandRow="1">
                <a:tableStyleId>{5C22544A-7EE6-4342-B048-85BDC9FD1C3A}</a:tableStyleId>
              </a:tblPr>
              <a:tblGrid>
                <a:gridCol w="990600"/>
                <a:gridCol w="990600"/>
                <a:gridCol w="990600"/>
              </a:tblGrid>
              <a:tr h="370840">
                <a:tc>
                  <a:txBody>
                    <a:bodyPr/>
                    <a:lstStyle/>
                    <a:p>
                      <a:pPr algn="ctr"/>
                      <a:r>
                        <a:rPr lang="ro-RO" dirty="0" smtClean="0"/>
                        <a:t>A</a:t>
                      </a:r>
                      <a:endParaRPr lang="en-US" dirty="0"/>
                    </a:p>
                  </a:txBody>
                  <a:tcPr/>
                </a:tc>
                <a:tc>
                  <a:txBody>
                    <a:bodyPr/>
                    <a:lstStyle/>
                    <a:p>
                      <a:pPr algn="ctr"/>
                      <a:r>
                        <a:rPr lang="ro-RO" dirty="0" smtClean="0"/>
                        <a:t>B</a:t>
                      </a:r>
                      <a:endParaRPr lang="en-US" dirty="0"/>
                    </a:p>
                  </a:txBody>
                  <a:tcPr/>
                </a:tc>
                <a:tc>
                  <a:txBody>
                    <a:bodyPr/>
                    <a:lstStyle/>
                    <a:p>
                      <a:pPr marL="0" indent="0" algn="ctr">
                        <a:buNone/>
                      </a:pPr>
                      <a:r>
                        <a:rPr lang="ro-RO" dirty="0" smtClean="0"/>
                        <a:t>A</a:t>
                      </a:r>
                      <a:r>
                        <a:rPr lang="ro-RO" dirty="0" smtClean="0">
                          <a:latin typeface="Arial"/>
                          <a:cs typeface="Arial"/>
                        </a:rPr>
                        <a:t>→B</a:t>
                      </a:r>
                    </a:p>
                  </a:txBody>
                  <a:tcPr/>
                </a:tc>
              </a:tr>
              <a:tr h="370840">
                <a:tc>
                  <a:txBody>
                    <a:bodyPr/>
                    <a:lstStyle/>
                    <a:p>
                      <a:pPr algn="ctr"/>
                      <a:r>
                        <a:rPr lang="ro-RO" dirty="0" smtClean="0"/>
                        <a:t>1</a:t>
                      </a:r>
                      <a:endParaRPr lang="en-US" dirty="0"/>
                    </a:p>
                  </a:txBody>
                  <a:tcPr/>
                </a:tc>
                <a:tc>
                  <a:txBody>
                    <a:bodyPr/>
                    <a:lstStyle/>
                    <a:p>
                      <a:pPr algn="ctr"/>
                      <a:r>
                        <a:rPr lang="ro-RO" dirty="0" smtClean="0"/>
                        <a:t>1</a:t>
                      </a:r>
                      <a:endParaRPr lang="en-US" dirty="0"/>
                    </a:p>
                  </a:txBody>
                  <a:tcPr/>
                </a:tc>
                <a:tc>
                  <a:txBody>
                    <a:bodyPr/>
                    <a:lstStyle/>
                    <a:p>
                      <a:pPr algn="ctr"/>
                      <a:r>
                        <a:rPr lang="ro-RO" dirty="0" smtClean="0"/>
                        <a:t>1</a:t>
                      </a:r>
                      <a:endParaRPr lang="en-US" dirty="0"/>
                    </a:p>
                  </a:txBody>
                  <a:tcPr/>
                </a:tc>
              </a:tr>
              <a:tr h="370840">
                <a:tc>
                  <a:txBody>
                    <a:bodyPr/>
                    <a:lstStyle/>
                    <a:p>
                      <a:pPr algn="ctr"/>
                      <a:r>
                        <a:rPr lang="ro-RO" dirty="0" smtClean="0">
                          <a:solidFill>
                            <a:srgbClr val="FF0000"/>
                          </a:solidFill>
                        </a:rPr>
                        <a:t>1</a:t>
                      </a:r>
                      <a:endParaRPr lang="en-US" dirty="0">
                        <a:solidFill>
                          <a:srgbClr val="FF0000"/>
                        </a:solidFill>
                      </a:endParaRPr>
                    </a:p>
                  </a:txBody>
                  <a:tcPr/>
                </a:tc>
                <a:tc>
                  <a:txBody>
                    <a:bodyPr/>
                    <a:lstStyle/>
                    <a:p>
                      <a:pPr algn="ctr"/>
                      <a:r>
                        <a:rPr lang="ro-RO" dirty="0" smtClean="0">
                          <a:solidFill>
                            <a:srgbClr val="FF0000"/>
                          </a:solidFill>
                        </a:rPr>
                        <a:t>0</a:t>
                      </a:r>
                      <a:endParaRPr lang="en-US" dirty="0">
                        <a:solidFill>
                          <a:srgbClr val="FF0000"/>
                        </a:solidFill>
                      </a:endParaRPr>
                    </a:p>
                  </a:txBody>
                  <a:tcPr/>
                </a:tc>
                <a:tc>
                  <a:txBody>
                    <a:bodyPr/>
                    <a:lstStyle/>
                    <a:p>
                      <a:pPr algn="ctr"/>
                      <a:r>
                        <a:rPr lang="ro-RO" dirty="0" smtClean="0">
                          <a:solidFill>
                            <a:srgbClr val="FF0000"/>
                          </a:solidFill>
                        </a:rPr>
                        <a:t>0</a:t>
                      </a:r>
                      <a:endParaRPr lang="en-US" dirty="0">
                        <a:solidFill>
                          <a:srgbClr val="FF0000"/>
                        </a:solidFill>
                      </a:endParaRPr>
                    </a:p>
                  </a:txBody>
                  <a:tcPr/>
                </a:tc>
              </a:tr>
              <a:tr h="370840">
                <a:tc>
                  <a:txBody>
                    <a:bodyPr/>
                    <a:lstStyle/>
                    <a:p>
                      <a:pPr algn="ctr"/>
                      <a:r>
                        <a:rPr lang="ro-RO" dirty="0" smtClean="0"/>
                        <a:t>0</a:t>
                      </a:r>
                      <a:endParaRPr lang="en-US" dirty="0"/>
                    </a:p>
                  </a:txBody>
                  <a:tcPr/>
                </a:tc>
                <a:tc>
                  <a:txBody>
                    <a:bodyPr/>
                    <a:lstStyle/>
                    <a:p>
                      <a:pPr algn="ctr"/>
                      <a:r>
                        <a:rPr lang="ro-RO" dirty="0" smtClean="0"/>
                        <a:t>1</a:t>
                      </a:r>
                      <a:endParaRPr lang="en-US" dirty="0"/>
                    </a:p>
                  </a:txBody>
                  <a:tcPr/>
                </a:tc>
                <a:tc>
                  <a:txBody>
                    <a:bodyPr/>
                    <a:lstStyle/>
                    <a:p>
                      <a:pPr algn="ctr"/>
                      <a:r>
                        <a:rPr lang="ro-RO" dirty="0" smtClean="0"/>
                        <a:t>1</a:t>
                      </a:r>
                      <a:endParaRPr lang="en-US" dirty="0"/>
                    </a:p>
                  </a:txBody>
                  <a:tcPr/>
                </a:tc>
              </a:tr>
              <a:tr h="370840">
                <a:tc>
                  <a:txBody>
                    <a:bodyPr/>
                    <a:lstStyle/>
                    <a:p>
                      <a:pPr algn="ctr"/>
                      <a:r>
                        <a:rPr lang="ro-RO" dirty="0" smtClean="0"/>
                        <a:t>0</a:t>
                      </a:r>
                      <a:endParaRPr lang="en-US" dirty="0"/>
                    </a:p>
                  </a:txBody>
                  <a:tcPr/>
                </a:tc>
                <a:tc>
                  <a:txBody>
                    <a:bodyPr/>
                    <a:lstStyle/>
                    <a:p>
                      <a:pPr algn="ctr"/>
                      <a:r>
                        <a:rPr lang="ro-RO" dirty="0" smtClean="0"/>
                        <a:t>0</a:t>
                      </a:r>
                      <a:endParaRPr lang="en-US" dirty="0"/>
                    </a:p>
                  </a:txBody>
                  <a:tcPr/>
                </a:tc>
                <a:tc>
                  <a:txBody>
                    <a:bodyPr/>
                    <a:lstStyle/>
                    <a:p>
                      <a:pPr algn="ctr"/>
                      <a:r>
                        <a:rPr lang="ro-RO" dirty="0" smtClean="0"/>
                        <a:t>1</a:t>
                      </a:r>
                      <a:endParaRPr lang="en-US" dirty="0"/>
                    </a:p>
                  </a:txBody>
                  <a:tcPr/>
                </a:tc>
              </a:tr>
            </a:tbl>
          </a:graphicData>
        </a:graphic>
      </p:graphicFrame>
    </p:spTree>
    <p:extLst>
      <p:ext uri="{BB962C8B-B14F-4D97-AF65-F5344CB8AC3E}">
        <p14:creationId xmlns:p14="http://schemas.microsoft.com/office/powerpoint/2010/main" val="23686650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Validitate - Adevăr</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ro-RO" dirty="0" smtClean="0"/>
              <a:t>Toate animalele acvatice sunt balene.</a:t>
            </a:r>
          </a:p>
          <a:p>
            <a:pPr marL="0" indent="0">
              <a:buNone/>
            </a:pPr>
            <a:r>
              <a:rPr lang="ro-RO" dirty="0" smtClean="0"/>
              <a:t>___________</a:t>
            </a:r>
          </a:p>
          <a:p>
            <a:pPr marL="0" indent="0">
              <a:buNone/>
            </a:pPr>
            <a:r>
              <a:rPr lang="ro-RO" dirty="0" smtClean="0"/>
              <a:t>Toate balenele sunt animale acvatice.</a:t>
            </a:r>
          </a:p>
          <a:p>
            <a:pPr marL="0" indent="0">
              <a:buNone/>
            </a:pPr>
            <a:endParaRPr lang="ro-RO" dirty="0"/>
          </a:p>
          <a:p>
            <a:pPr marL="0" indent="0">
              <a:buNone/>
            </a:pPr>
            <a:r>
              <a:rPr lang="ro-RO" dirty="0" smtClean="0"/>
              <a:t>Toți oamenii sunt mamifere.</a:t>
            </a:r>
          </a:p>
          <a:p>
            <a:pPr marL="0" indent="0">
              <a:buNone/>
            </a:pPr>
            <a:r>
              <a:rPr lang="ro-RO" dirty="0" smtClean="0"/>
              <a:t>Toate maimuțele sunt mamifere.</a:t>
            </a:r>
          </a:p>
          <a:p>
            <a:pPr marL="0" indent="0">
              <a:buNone/>
            </a:pPr>
            <a:r>
              <a:rPr lang="ro-RO" dirty="0" smtClean="0"/>
              <a:t>_____</a:t>
            </a:r>
          </a:p>
          <a:p>
            <a:pPr marL="0" indent="0">
              <a:buNone/>
            </a:pPr>
            <a:r>
              <a:rPr lang="ro-RO" dirty="0" smtClean="0"/>
              <a:t>Toate maimuțele sunt oameni.</a:t>
            </a:r>
          </a:p>
          <a:p>
            <a:pPr marL="0" indent="0">
              <a:buNone/>
            </a:pPr>
            <a:endParaRPr lang="ro-RO" dirty="0"/>
          </a:p>
          <a:p>
            <a:pPr marL="0" indent="0">
              <a:buNone/>
            </a:pPr>
            <a:r>
              <a:rPr lang="ro-RO" dirty="0" smtClean="0"/>
              <a:t>Toți oamenii sunt scriitori.</a:t>
            </a:r>
          </a:p>
          <a:p>
            <a:pPr marL="0" indent="0">
              <a:buNone/>
            </a:pPr>
            <a:r>
              <a:rPr lang="ro-RO" dirty="0" smtClean="0"/>
              <a:t>Mihai Eminescu este om.</a:t>
            </a:r>
          </a:p>
          <a:p>
            <a:pPr marL="0" indent="0">
              <a:buNone/>
            </a:pPr>
            <a:r>
              <a:rPr lang="ro-RO" dirty="0" smtClean="0"/>
              <a:t>_____</a:t>
            </a:r>
          </a:p>
          <a:p>
            <a:pPr marL="0" indent="0">
              <a:buNone/>
            </a:pPr>
            <a:r>
              <a:rPr lang="ro-RO" dirty="0" smtClean="0"/>
              <a:t>Mihai Eminescu este scriitor.</a:t>
            </a:r>
          </a:p>
          <a:p>
            <a:pPr marL="0" indent="0">
              <a:buNone/>
            </a:pPr>
            <a:endParaRPr lang="ro-RO" dirty="0"/>
          </a:p>
          <a:p>
            <a:pPr marL="0" indent="0">
              <a:buNone/>
            </a:pPr>
            <a:r>
              <a:rPr lang="ro-RO" dirty="0" smtClean="0"/>
              <a:t>Toți oamenii sunt mamifere.</a:t>
            </a:r>
          </a:p>
          <a:p>
            <a:pPr marL="0" indent="0">
              <a:buNone/>
            </a:pPr>
            <a:r>
              <a:rPr lang="ro-RO" dirty="0" smtClean="0"/>
              <a:t>Puffy nu este om.</a:t>
            </a:r>
          </a:p>
          <a:p>
            <a:pPr marL="0" indent="0">
              <a:buNone/>
            </a:pPr>
            <a:r>
              <a:rPr lang="ro-RO" dirty="0" smtClean="0"/>
              <a:t>_____</a:t>
            </a:r>
          </a:p>
          <a:p>
            <a:pPr marL="0" indent="0">
              <a:buNone/>
            </a:pPr>
            <a:r>
              <a:rPr lang="ro-RO" dirty="0" smtClean="0"/>
              <a:t>Puffy nu este mamifer.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3110355"/>
            <a:ext cx="3501957" cy="2592977"/>
          </a:xfrm>
          <a:prstGeom prst="rect">
            <a:avLst/>
          </a:prstGeom>
        </p:spPr>
      </p:pic>
      <p:sp>
        <p:nvSpPr>
          <p:cNvPr id="6" name="TextBox 5"/>
          <p:cNvSpPr txBox="1"/>
          <p:nvPr/>
        </p:nvSpPr>
        <p:spPr>
          <a:xfrm>
            <a:off x="7239000" y="3810000"/>
            <a:ext cx="990600" cy="369332"/>
          </a:xfrm>
          <a:prstGeom prst="rect">
            <a:avLst/>
          </a:prstGeom>
          <a:noFill/>
        </p:spPr>
        <p:txBody>
          <a:bodyPr wrap="square" rtlCol="0">
            <a:spAutoFit/>
          </a:bodyPr>
          <a:lstStyle/>
          <a:p>
            <a:r>
              <a:rPr lang="ro-RO" b="1" dirty="0" smtClean="0">
                <a:solidFill>
                  <a:srgbClr val="FF0000"/>
                </a:solidFill>
                <a:effectLst>
                  <a:outerShdw blurRad="38100" dist="38100" dir="2700000" algn="tl">
                    <a:srgbClr val="000000">
                      <a:alpha val="43137"/>
                    </a:srgbClr>
                  </a:outerShdw>
                </a:effectLst>
              </a:rPr>
              <a:t>PUFFY</a:t>
            </a:r>
            <a:endParaRPr lang="en-US"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3068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20694674"/>
              </p:ext>
            </p:extLst>
          </p:nvPr>
        </p:nvGraphicFramePr>
        <p:xfrm>
          <a:off x="457200" y="1828800"/>
          <a:ext cx="8229600" cy="1849120"/>
        </p:xfrm>
        <a:graphic>
          <a:graphicData uri="http://schemas.openxmlformats.org/drawingml/2006/table">
            <a:tbl>
              <a:tblPr firstRow="1" bandRow="1">
                <a:tableStyleId>{5C22544A-7EE6-4342-B048-85BDC9FD1C3A}</a:tableStyleId>
              </a:tblPr>
              <a:tblGrid>
                <a:gridCol w="2743200"/>
                <a:gridCol w="2743200"/>
                <a:gridCol w="2743200"/>
              </a:tblGrid>
              <a:tr h="142240">
                <a:tc>
                  <a:txBody>
                    <a:bodyPr/>
                    <a:lstStyle/>
                    <a:p>
                      <a:pPr algn="ctr"/>
                      <a:r>
                        <a:rPr lang="ro-RO" dirty="0" smtClean="0"/>
                        <a:t>Premisele</a:t>
                      </a:r>
                      <a:endParaRPr lang="en-US" dirty="0"/>
                    </a:p>
                  </a:txBody>
                  <a:tcPr/>
                </a:tc>
                <a:tc>
                  <a:txBody>
                    <a:bodyPr/>
                    <a:lstStyle/>
                    <a:p>
                      <a:pPr algn="ctr"/>
                      <a:r>
                        <a:rPr lang="ro-RO" dirty="0" smtClean="0"/>
                        <a:t>Concluzia</a:t>
                      </a:r>
                      <a:endParaRPr lang="en-US" dirty="0"/>
                    </a:p>
                  </a:txBody>
                  <a:tcPr/>
                </a:tc>
                <a:tc>
                  <a:txBody>
                    <a:bodyPr/>
                    <a:lstStyle/>
                    <a:p>
                      <a:pPr algn="ctr"/>
                      <a:r>
                        <a:rPr lang="ro-RO" dirty="0" smtClean="0"/>
                        <a:t>Argumentul</a:t>
                      </a:r>
                      <a:endParaRPr lang="en-US" dirty="0"/>
                    </a:p>
                  </a:txBody>
                  <a:tcPr/>
                </a:tc>
              </a:tr>
              <a:tr h="370840">
                <a:tc>
                  <a:txBody>
                    <a:bodyPr/>
                    <a:lstStyle/>
                    <a:p>
                      <a:pPr algn="ctr"/>
                      <a:r>
                        <a:rPr lang="ro-RO" dirty="0" smtClean="0"/>
                        <a:t>1</a:t>
                      </a:r>
                      <a:endParaRPr lang="en-US" dirty="0"/>
                    </a:p>
                  </a:txBody>
                  <a:tcPr/>
                </a:tc>
                <a:tc>
                  <a:txBody>
                    <a:bodyPr/>
                    <a:lstStyle/>
                    <a:p>
                      <a:pPr algn="ctr"/>
                      <a:r>
                        <a:rPr lang="ro-RO" dirty="0" smtClean="0"/>
                        <a:t>1</a:t>
                      </a:r>
                      <a:endParaRPr lang="en-US" dirty="0"/>
                    </a:p>
                  </a:txBody>
                  <a:tcPr/>
                </a:tc>
                <a:tc>
                  <a:txBody>
                    <a:bodyPr/>
                    <a:lstStyle/>
                    <a:p>
                      <a:pPr algn="ctr"/>
                      <a:r>
                        <a:rPr lang="ro-RO" dirty="0" smtClean="0">
                          <a:solidFill>
                            <a:srgbClr val="FF0000"/>
                          </a:solidFill>
                        </a:rPr>
                        <a:t>Valid</a:t>
                      </a:r>
                      <a:endParaRPr lang="en-US" dirty="0">
                        <a:solidFill>
                          <a:srgbClr val="FF0000"/>
                        </a:solidFill>
                      </a:endParaRPr>
                    </a:p>
                  </a:txBody>
                  <a:tcPr/>
                </a:tc>
              </a:tr>
              <a:tr h="370840">
                <a:tc>
                  <a:txBody>
                    <a:bodyPr/>
                    <a:lstStyle/>
                    <a:p>
                      <a:pPr algn="ctr"/>
                      <a:r>
                        <a:rPr lang="ro-RO" dirty="0" smtClean="0"/>
                        <a:t>1</a:t>
                      </a:r>
                      <a:endParaRPr lang="en-US" dirty="0"/>
                    </a:p>
                  </a:txBody>
                  <a:tcPr/>
                </a:tc>
                <a:tc>
                  <a:txBody>
                    <a:bodyPr/>
                    <a:lstStyle/>
                    <a:p>
                      <a:pPr algn="ctr"/>
                      <a:r>
                        <a:rPr lang="ro-RO" dirty="0" smtClean="0"/>
                        <a:t>0</a:t>
                      </a:r>
                      <a:endParaRPr lang="en-US" dirty="0"/>
                    </a:p>
                  </a:txBody>
                  <a:tcPr/>
                </a:tc>
                <a:tc>
                  <a:txBody>
                    <a:bodyPr/>
                    <a:lstStyle/>
                    <a:p>
                      <a:pPr algn="ctr"/>
                      <a:r>
                        <a:rPr lang="ro-RO" dirty="0" smtClean="0"/>
                        <a:t>Nevalid</a:t>
                      </a:r>
                      <a:endParaRPr lang="en-US" dirty="0"/>
                    </a:p>
                  </a:txBody>
                  <a:tcPr/>
                </a:tc>
              </a:tr>
              <a:tr h="370840">
                <a:tc>
                  <a:txBody>
                    <a:bodyPr/>
                    <a:lstStyle/>
                    <a:p>
                      <a:pPr algn="ctr"/>
                      <a:r>
                        <a:rPr lang="ro-RO" dirty="0" smtClean="0"/>
                        <a:t>Cel puțin una 0</a:t>
                      </a:r>
                      <a:endParaRPr lang="en-US" dirty="0"/>
                    </a:p>
                  </a:txBody>
                  <a:tcPr/>
                </a:tc>
                <a:tc>
                  <a:txBody>
                    <a:bodyPr/>
                    <a:lstStyle/>
                    <a:p>
                      <a:pPr algn="ctr"/>
                      <a:r>
                        <a:rPr lang="ro-RO" dirty="0" smtClean="0"/>
                        <a:t>?</a:t>
                      </a:r>
                      <a:endParaRPr lang="en-US" dirty="0"/>
                    </a:p>
                  </a:txBody>
                  <a:tcPr/>
                </a:tc>
                <a:tc>
                  <a:txBody>
                    <a:bodyPr/>
                    <a:lstStyle/>
                    <a:p>
                      <a:pPr algn="ctr"/>
                      <a:r>
                        <a:rPr lang="ro-RO" dirty="0" smtClean="0"/>
                        <a:t>Valid</a:t>
                      </a:r>
                      <a:endParaRPr lang="en-US" dirty="0"/>
                    </a:p>
                  </a:txBody>
                  <a:tcPr/>
                </a:tc>
              </a:tr>
              <a:tr h="370840">
                <a:tc>
                  <a:txBody>
                    <a:bodyPr/>
                    <a:lstStyle/>
                    <a:p>
                      <a:pPr algn="ctr"/>
                      <a:r>
                        <a:rPr lang="ro-RO" dirty="0" smtClean="0"/>
                        <a:t>Cel puțin una 0</a:t>
                      </a:r>
                      <a:endParaRPr lang="en-US" dirty="0"/>
                    </a:p>
                  </a:txBody>
                  <a:tcPr/>
                </a:tc>
                <a:tc>
                  <a:txBody>
                    <a:bodyPr/>
                    <a:lstStyle/>
                    <a:p>
                      <a:pPr algn="ctr"/>
                      <a:r>
                        <a:rPr lang="ro-RO" dirty="0" smtClean="0"/>
                        <a:t>?</a:t>
                      </a:r>
                      <a:endParaRPr lang="en-US" dirty="0"/>
                    </a:p>
                  </a:txBody>
                  <a:tcPr/>
                </a:tc>
                <a:tc>
                  <a:txBody>
                    <a:bodyPr/>
                    <a:lstStyle/>
                    <a:p>
                      <a:pPr algn="ctr"/>
                      <a:r>
                        <a:rPr lang="ro-RO" dirty="0" smtClean="0"/>
                        <a:t>Nevalid</a:t>
                      </a:r>
                      <a:endParaRPr lang="en-US" dirty="0"/>
                    </a:p>
                  </a:txBody>
                  <a:tcPr/>
                </a:tc>
              </a:tr>
            </a:tbl>
          </a:graphicData>
        </a:graphic>
      </p:graphicFrame>
    </p:spTree>
    <p:extLst>
      <p:ext uri="{BB962C8B-B14F-4D97-AF65-F5344CB8AC3E}">
        <p14:creationId xmlns:p14="http://schemas.microsoft.com/office/powerpoint/2010/main" val="13736822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90500"/>
            <a:ext cx="8685213" cy="647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0024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p:cNvSpPr txBox="1"/>
          <p:nvPr/>
        </p:nvSpPr>
        <p:spPr>
          <a:xfrm>
            <a:off x="457200" y="0"/>
            <a:ext cx="8229240" cy="1142640"/>
          </a:xfrm>
          <a:prstGeom prst="rect">
            <a:avLst/>
          </a:prstGeom>
        </p:spPr>
        <p:txBody>
          <a:bodyPr anchor="ctr"/>
          <a:lstStyle/>
          <a:p>
            <a:pPr algn="ctr">
              <a:lnSpc>
                <a:spcPct val="100000"/>
              </a:lnSpc>
            </a:pPr>
            <a:r>
              <a:rPr lang="en-US" sz="4400" dirty="0" err="1" smtClean="0">
                <a:solidFill>
                  <a:srgbClr val="000000"/>
                </a:solidFill>
                <a:latin typeface="Calibri"/>
              </a:rPr>
              <a:t>Argumente</a:t>
            </a:r>
            <a:endParaRPr dirty="0"/>
          </a:p>
        </p:txBody>
      </p:sp>
      <p:sp>
        <p:nvSpPr>
          <p:cNvPr id="7" name="TextShape 2"/>
          <p:cNvSpPr txBox="1"/>
          <p:nvPr/>
        </p:nvSpPr>
        <p:spPr>
          <a:xfrm>
            <a:off x="457200" y="990600"/>
            <a:ext cx="8229240" cy="5486400"/>
          </a:xfrm>
          <a:prstGeom prst="rect">
            <a:avLst/>
          </a:prstGeom>
        </p:spPr>
        <p:txBody>
          <a:bodyPr/>
          <a:lstStyle/>
          <a:p>
            <a:pPr>
              <a:lnSpc>
                <a:spcPct val="100000"/>
              </a:lnSpc>
            </a:pPr>
            <a:r>
              <a:rPr lang="en-US" sz="3200" dirty="0" smtClean="0">
                <a:solidFill>
                  <a:srgbClr val="000000"/>
                </a:solidFill>
                <a:latin typeface="Calibri"/>
              </a:rPr>
              <a:t>Forma </a:t>
            </a:r>
            <a:r>
              <a:rPr lang="en-US" sz="3200" dirty="0" err="1" smtClean="0">
                <a:solidFill>
                  <a:srgbClr val="000000"/>
                </a:solidFill>
                <a:latin typeface="Calibri"/>
              </a:rPr>
              <a:t>unui</a:t>
            </a:r>
            <a:r>
              <a:rPr lang="en-US" sz="3200" dirty="0" smtClean="0">
                <a:solidFill>
                  <a:srgbClr val="000000"/>
                </a:solidFill>
                <a:latin typeface="Calibri"/>
              </a:rPr>
              <a:t> argument:</a:t>
            </a:r>
          </a:p>
          <a:p>
            <a:pPr>
              <a:lnSpc>
                <a:spcPct val="100000"/>
              </a:lnSpc>
            </a:pPr>
            <a:r>
              <a:rPr lang="en-US" sz="3200" dirty="0" smtClean="0">
                <a:solidFill>
                  <a:srgbClr val="000000"/>
                </a:solidFill>
                <a:latin typeface="Calibri"/>
              </a:rPr>
              <a:t>		</a:t>
            </a:r>
            <a:r>
              <a:rPr lang="en-US" sz="3200" dirty="0" err="1" smtClean="0">
                <a:solidFill>
                  <a:srgbClr val="000000"/>
                </a:solidFill>
                <a:latin typeface="Calibri"/>
              </a:rPr>
              <a:t>Premisa</a:t>
            </a:r>
            <a:r>
              <a:rPr lang="en-US" sz="3200" dirty="0" smtClean="0">
                <a:solidFill>
                  <a:srgbClr val="000000"/>
                </a:solidFill>
                <a:latin typeface="Calibri"/>
              </a:rPr>
              <a:t> 1</a:t>
            </a:r>
          </a:p>
          <a:p>
            <a:pPr>
              <a:lnSpc>
                <a:spcPct val="100000"/>
              </a:lnSpc>
            </a:pPr>
            <a:r>
              <a:rPr lang="en-US" sz="3200" dirty="0" smtClean="0">
                <a:solidFill>
                  <a:srgbClr val="000000"/>
                </a:solidFill>
                <a:latin typeface="Calibri"/>
              </a:rPr>
              <a:t>		</a:t>
            </a:r>
            <a:r>
              <a:rPr lang="en-US" sz="3200" dirty="0" err="1" smtClean="0">
                <a:solidFill>
                  <a:srgbClr val="000000"/>
                </a:solidFill>
                <a:latin typeface="Calibri"/>
              </a:rPr>
              <a:t>Premisa</a:t>
            </a:r>
            <a:r>
              <a:rPr lang="en-US" sz="3200" dirty="0" smtClean="0">
                <a:solidFill>
                  <a:srgbClr val="000000"/>
                </a:solidFill>
                <a:latin typeface="Calibri"/>
              </a:rPr>
              <a:t> 2</a:t>
            </a:r>
          </a:p>
          <a:p>
            <a:pPr>
              <a:lnSpc>
                <a:spcPct val="100000"/>
              </a:lnSpc>
            </a:pPr>
            <a:r>
              <a:rPr lang="en-US" sz="3200" dirty="0" smtClean="0">
                <a:solidFill>
                  <a:srgbClr val="000000"/>
                </a:solidFill>
                <a:latin typeface="Calibri"/>
              </a:rPr>
              <a:t>		…</a:t>
            </a:r>
          </a:p>
          <a:p>
            <a:pPr>
              <a:lnSpc>
                <a:spcPct val="100000"/>
              </a:lnSpc>
            </a:pPr>
            <a:r>
              <a:rPr lang="en-US" sz="3200" dirty="0" smtClean="0">
                <a:solidFill>
                  <a:srgbClr val="000000"/>
                </a:solidFill>
                <a:latin typeface="Calibri"/>
              </a:rPr>
              <a:t>		</a:t>
            </a:r>
            <a:r>
              <a:rPr lang="en-US" sz="3200" dirty="0" err="1" smtClean="0">
                <a:solidFill>
                  <a:srgbClr val="000000"/>
                </a:solidFill>
                <a:latin typeface="Calibri"/>
              </a:rPr>
              <a:t>Concluzie</a:t>
            </a:r>
            <a:endParaRPr lang="en-US" sz="3200" dirty="0" smtClean="0">
              <a:solidFill>
                <a:srgbClr val="000000"/>
              </a:solidFill>
              <a:latin typeface="Calibri"/>
            </a:endParaRPr>
          </a:p>
          <a:p>
            <a:pPr>
              <a:lnSpc>
                <a:spcPct val="100000"/>
              </a:lnSpc>
            </a:pPr>
            <a:endParaRPr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457200" y="274680"/>
            <a:ext cx="8229240" cy="1142640"/>
          </a:xfrm>
          <a:prstGeom prst="rect">
            <a:avLst/>
          </a:prstGeom>
        </p:spPr>
        <p:txBody>
          <a:bodyPr anchor="ctr"/>
          <a:lstStyle/>
          <a:p>
            <a:endParaRPr/>
          </a:p>
        </p:txBody>
      </p:sp>
      <p:sp>
        <p:nvSpPr>
          <p:cNvPr id="110" name="TextShape 2"/>
          <p:cNvSpPr txBox="1"/>
          <p:nvPr/>
        </p:nvSpPr>
        <p:spPr>
          <a:xfrm>
            <a:off x="457200" y="304800"/>
            <a:ext cx="8229240" cy="4525560"/>
          </a:xfrm>
          <a:prstGeom prst="rect">
            <a:avLst/>
          </a:prstGeom>
        </p:spPr>
        <p:txBody>
          <a:bodyPr/>
          <a:lstStyle/>
          <a:p>
            <a:pPr>
              <a:lnSpc>
                <a:spcPct val="100000"/>
              </a:lnSpc>
              <a:buFont typeface="Arial"/>
              <a:buChar char="•"/>
            </a:pPr>
            <a:r>
              <a:rPr lang="en-US" sz="2400" dirty="0" err="1">
                <a:solidFill>
                  <a:srgbClr val="000000"/>
                </a:solidFill>
                <a:latin typeface="Calibri"/>
              </a:rPr>
              <a:t>Distinctie</a:t>
            </a:r>
            <a:r>
              <a:rPr lang="en-US" sz="2400" dirty="0">
                <a:solidFill>
                  <a:srgbClr val="000000"/>
                </a:solidFill>
                <a:latin typeface="Calibri"/>
              </a:rPr>
              <a:t>:</a:t>
            </a:r>
            <a:endParaRPr sz="1400" dirty="0"/>
          </a:p>
          <a:p>
            <a:pPr>
              <a:lnSpc>
                <a:spcPct val="100000"/>
              </a:lnSpc>
            </a:pPr>
            <a:r>
              <a:rPr lang="en-US" sz="2400" dirty="0">
                <a:solidFill>
                  <a:srgbClr val="000000"/>
                </a:solidFill>
                <a:latin typeface="Calibri"/>
              </a:rPr>
              <a:t> </a:t>
            </a:r>
            <a:r>
              <a:rPr lang="en-US" sz="2400" b="1" dirty="0">
                <a:solidFill>
                  <a:srgbClr val="000000"/>
                </a:solidFill>
                <a:latin typeface="Calibri"/>
              </a:rPr>
              <a:t>premise </a:t>
            </a:r>
            <a:r>
              <a:rPr lang="en-US" sz="2400" b="1" dirty="0" err="1">
                <a:solidFill>
                  <a:srgbClr val="000000"/>
                </a:solidFill>
                <a:latin typeface="Calibri"/>
              </a:rPr>
              <a:t>independente</a:t>
            </a:r>
            <a:r>
              <a:rPr lang="en-US" sz="2400" dirty="0">
                <a:solidFill>
                  <a:srgbClr val="000000"/>
                </a:solidFill>
                <a:latin typeface="Calibri"/>
              </a:rPr>
              <a:t> vs. </a:t>
            </a:r>
            <a:r>
              <a:rPr lang="en-US" sz="2400" b="1" dirty="0">
                <a:solidFill>
                  <a:srgbClr val="000000"/>
                </a:solidFill>
                <a:latin typeface="Calibri"/>
              </a:rPr>
              <a:t>co-premise</a:t>
            </a:r>
            <a:endParaRPr sz="1400" dirty="0"/>
          </a:p>
          <a:p>
            <a:pPr>
              <a:lnSpc>
                <a:spcPct val="100000"/>
              </a:lnSpc>
            </a:pPr>
            <a:endParaRPr sz="1400" dirty="0"/>
          </a:p>
          <a:p>
            <a:pPr>
              <a:lnSpc>
                <a:spcPct val="100000"/>
              </a:lnSpc>
            </a:pPr>
            <a:r>
              <a:rPr lang="en-US" sz="2400" b="1" dirty="0">
                <a:solidFill>
                  <a:srgbClr val="000000"/>
                </a:solidFill>
                <a:latin typeface="Calibri"/>
              </a:rPr>
              <a:t>	</a:t>
            </a:r>
            <a:r>
              <a:rPr lang="en-US" sz="2400" dirty="0">
                <a:solidFill>
                  <a:srgbClr val="000000"/>
                </a:solidFill>
                <a:latin typeface="Calibri"/>
              </a:rPr>
              <a:t>- </a:t>
            </a:r>
            <a:r>
              <a:rPr lang="en-US" sz="2400" dirty="0" err="1">
                <a:solidFill>
                  <a:srgbClr val="000000"/>
                </a:solidFill>
                <a:latin typeface="Calibri"/>
              </a:rPr>
              <a:t>premisele</a:t>
            </a:r>
            <a:r>
              <a:rPr lang="en-US" sz="2400" dirty="0">
                <a:solidFill>
                  <a:srgbClr val="000000"/>
                </a:solidFill>
                <a:latin typeface="Calibri"/>
              </a:rPr>
              <a:t> </a:t>
            </a:r>
            <a:r>
              <a:rPr lang="ro-RO" sz="2400" dirty="0" smtClean="0">
                <a:solidFill>
                  <a:srgbClr val="000000"/>
                </a:solidFill>
                <a:latin typeface="Calibri"/>
              </a:rPr>
              <a:t>î</a:t>
            </a:r>
            <a:r>
              <a:rPr lang="en-US" sz="2400" dirty="0" err="1" smtClean="0">
                <a:solidFill>
                  <a:srgbClr val="000000"/>
                </a:solidFill>
                <a:latin typeface="Calibri"/>
              </a:rPr>
              <a:t>ntemeiaz</a:t>
            </a:r>
            <a:r>
              <a:rPr lang="ro-RO" sz="2400" dirty="0" smtClean="0">
                <a:solidFill>
                  <a:srgbClr val="000000"/>
                </a:solidFill>
                <a:latin typeface="Calibri"/>
              </a:rPr>
              <a:t>ă</a:t>
            </a:r>
            <a:r>
              <a:rPr lang="en-US" sz="2400" dirty="0" smtClean="0">
                <a:solidFill>
                  <a:srgbClr val="000000"/>
                </a:solidFill>
                <a:latin typeface="Calibri"/>
              </a:rPr>
              <a:t> </a:t>
            </a:r>
            <a:r>
              <a:rPr lang="en-US" sz="2400" dirty="0">
                <a:solidFill>
                  <a:srgbClr val="000000"/>
                </a:solidFill>
                <a:latin typeface="Calibri"/>
              </a:rPr>
              <a:t>(</a:t>
            </a:r>
            <a:r>
              <a:rPr lang="en-US" sz="2400" dirty="0" err="1" smtClean="0">
                <a:solidFill>
                  <a:srgbClr val="000000"/>
                </a:solidFill>
                <a:latin typeface="Calibri"/>
              </a:rPr>
              <a:t>justific</a:t>
            </a:r>
            <a:r>
              <a:rPr lang="ro-RO" sz="2400" dirty="0" smtClean="0">
                <a:solidFill>
                  <a:srgbClr val="000000"/>
                </a:solidFill>
                <a:latin typeface="Calibri"/>
              </a:rPr>
              <a:t>ă</a:t>
            </a:r>
            <a:r>
              <a:rPr lang="en-US" sz="2400" dirty="0" smtClean="0">
                <a:solidFill>
                  <a:srgbClr val="000000"/>
                </a:solidFill>
                <a:latin typeface="Calibri"/>
              </a:rPr>
              <a:t>) </a:t>
            </a:r>
            <a:r>
              <a:rPr lang="en-US" sz="2400" dirty="0">
                <a:solidFill>
                  <a:srgbClr val="000000"/>
                </a:solidFill>
                <a:latin typeface="Calibri"/>
              </a:rPr>
              <a:t>o </a:t>
            </a:r>
            <a:r>
              <a:rPr lang="en-US" sz="2400" dirty="0" err="1">
                <a:solidFill>
                  <a:srgbClr val="000000"/>
                </a:solidFill>
                <a:latin typeface="Calibri"/>
              </a:rPr>
              <a:t>concluzie</a:t>
            </a:r>
            <a:r>
              <a:rPr lang="en-US" sz="2400" dirty="0">
                <a:solidFill>
                  <a:srgbClr val="000000"/>
                </a:solidFill>
                <a:latin typeface="Calibri"/>
              </a:rPr>
              <a:t>.</a:t>
            </a:r>
            <a:endParaRPr sz="1400" dirty="0"/>
          </a:p>
          <a:p>
            <a:pPr>
              <a:lnSpc>
                <a:spcPct val="100000"/>
              </a:lnSpc>
            </a:pPr>
            <a:r>
              <a:rPr lang="en-US" sz="2400" b="1" dirty="0">
                <a:solidFill>
                  <a:srgbClr val="000000"/>
                </a:solidFill>
                <a:latin typeface="Calibri"/>
              </a:rPr>
              <a:t>	</a:t>
            </a:r>
            <a:r>
              <a:rPr lang="en-US" sz="2400" dirty="0">
                <a:solidFill>
                  <a:srgbClr val="000000"/>
                </a:solidFill>
                <a:latin typeface="Calibri"/>
              </a:rPr>
              <a:t>- </a:t>
            </a:r>
            <a:r>
              <a:rPr lang="en-US" sz="2400" dirty="0" err="1">
                <a:solidFill>
                  <a:srgbClr val="000000"/>
                </a:solidFill>
                <a:latin typeface="Calibri"/>
              </a:rPr>
              <a:t>unele</a:t>
            </a:r>
            <a:r>
              <a:rPr lang="en-US" sz="2400" dirty="0">
                <a:solidFill>
                  <a:srgbClr val="000000"/>
                </a:solidFill>
                <a:latin typeface="Calibri"/>
              </a:rPr>
              <a:t> premise nu </a:t>
            </a:r>
            <a:r>
              <a:rPr lang="ro-RO" sz="2400" dirty="0" smtClean="0">
                <a:solidFill>
                  <a:srgbClr val="000000"/>
                </a:solidFill>
                <a:latin typeface="Calibri"/>
              </a:rPr>
              <a:t>î</a:t>
            </a:r>
            <a:r>
              <a:rPr lang="en-US" sz="2400" dirty="0" err="1" smtClean="0">
                <a:solidFill>
                  <a:srgbClr val="000000"/>
                </a:solidFill>
                <a:latin typeface="Calibri"/>
              </a:rPr>
              <a:t>ntemeiaz</a:t>
            </a:r>
            <a:r>
              <a:rPr lang="ro-RO" sz="2400" dirty="0" smtClean="0">
                <a:solidFill>
                  <a:srgbClr val="000000"/>
                </a:solidFill>
                <a:latin typeface="Calibri"/>
              </a:rPr>
              <a:t>ă</a:t>
            </a:r>
            <a:r>
              <a:rPr lang="en-US" sz="2400" dirty="0" smtClean="0">
                <a:solidFill>
                  <a:srgbClr val="000000"/>
                </a:solidFill>
                <a:latin typeface="Calibri"/>
              </a:rPr>
              <a:t> </a:t>
            </a:r>
            <a:r>
              <a:rPr lang="en-US" sz="2400" dirty="0" err="1">
                <a:solidFill>
                  <a:srgbClr val="000000"/>
                </a:solidFill>
                <a:latin typeface="Calibri"/>
              </a:rPr>
              <a:t>concluzia</a:t>
            </a:r>
            <a:r>
              <a:rPr lang="en-US" sz="2400" dirty="0">
                <a:solidFill>
                  <a:srgbClr val="000000"/>
                </a:solidFill>
                <a:latin typeface="Calibri"/>
              </a:rPr>
              <a:t> </a:t>
            </a:r>
            <a:r>
              <a:rPr lang="en-US" sz="2400" dirty="0" smtClean="0">
                <a:solidFill>
                  <a:srgbClr val="000000"/>
                </a:solidFill>
                <a:latin typeface="Calibri"/>
              </a:rPr>
              <a:t>f</a:t>
            </a:r>
            <a:r>
              <a:rPr lang="ro-RO" sz="2400" dirty="0" smtClean="0">
                <a:solidFill>
                  <a:srgbClr val="000000"/>
                </a:solidFill>
                <a:latin typeface="Calibri"/>
              </a:rPr>
              <a:t>ă</a:t>
            </a:r>
            <a:r>
              <a:rPr lang="en-US" sz="2400" dirty="0" smtClean="0">
                <a:solidFill>
                  <a:srgbClr val="000000"/>
                </a:solidFill>
                <a:latin typeface="Calibri"/>
              </a:rPr>
              <a:t>r</a:t>
            </a:r>
            <a:r>
              <a:rPr lang="ro-RO" sz="2400" dirty="0" smtClean="0">
                <a:solidFill>
                  <a:srgbClr val="000000"/>
                </a:solidFill>
                <a:latin typeface="Calibri"/>
              </a:rPr>
              <a:t>ă</a:t>
            </a:r>
            <a:r>
              <a:rPr lang="en-US" sz="2400" dirty="0" smtClean="0">
                <a:solidFill>
                  <a:srgbClr val="000000"/>
                </a:solidFill>
                <a:latin typeface="Calibri"/>
              </a:rPr>
              <a:t> </a:t>
            </a:r>
            <a:r>
              <a:rPr lang="en-US" sz="2400" dirty="0">
                <a:solidFill>
                  <a:srgbClr val="000000"/>
                </a:solidFill>
                <a:latin typeface="Calibri"/>
              </a:rPr>
              <a:t>“</a:t>
            </a:r>
            <a:r>
              <a:rPr lang="en-US" sz="2400" dirty="0" err="1">
                <a:solidFill>
                  <a:srgbClr val="000000"/>
                </a:solidFill>
                <a:latin typeface="Calibri"/>
              </a:rPr>
              <a:t>ajutorul</a:t>
            </a:r>
            <a:r>
              <a:rPr lang="en-US" sz="2400" dirty="0">
                <a:solidFill>
                  <a:srgbClr val="000000"/>
                </a:solidFill>
                <a:latin typeface="Calibri"/>
              </a:rPr>
              <a:t>” </a:t>
            </a:r>
            <a:r>
              <a:rPr lang="en-US" sz="2400" dirty="0" err="1">
                <a:solidFill>
                  <a:srgbClr val="000000"/>
                </a:solidFill>
                <a:latin typeface="Calibri"/>
              </a:rPr>
              <a:t>altor</a:t>
            </a:r>
            <a:r>
              <a:rPr lang="en-US" sz="2400" dirty="0">
                <a:solidFill>
                  <a:srgbClr val="000000"/>
                </a:solidFill>
                <a:latin typeface="Calibri"/>
              </a:rPr>
              <a:t> premise.</a:t>
            </a:r>
            <a:endParaRPr sz="1400" dirty="0"/>
          </a:p>
          <a:p>
            <a:pPr>
              <a:lnSpc>
                <a:spcPct val="100000"/>
              </a:lnSpc>
            </a:pPr>
            <a:endParaRPr sz="1400" dirty="0"/>
          </a:p>
          <a:p>
            <a:pPr>
              <a:lnSpc>
                <a:spcPct val="100000"/>
              </a:lnSpc>
            </a:pPr>
            <a:r>
              <a:rPr lang="en-US" sz="2400" b="1" dirty="0" err="1">
                <a:solidFill>
                  <a:srgbClr val="000000"/>
                </a:solidFill>
                <a:latin typeface="Calibri"/>
              </a:rPr>
              <a:t>Exemplu</a:t>
            </a:r>
            <a:r>
              <a:rPr lang="en-US" sz="2400" dirty="0">
                <a:solidFill>
                  <a:srgbClr val="000000"/>
                </a:solidFill>
                <a:latin typeface="Calibri"/>
              </a:rPr>
              <a:t>: Ion </a:t>
            </a:r>
            <a:r>
              <a:rPr lang="en-US" sz="2400" dirty="0" err="1">
                <a:solidFill>
                  <a:srgbClr val="000000"/>
                </a:solidFill>
                <a:latin typeface="Calibri"/>
              </a:rPr>
              <a:t>este</a:t>
            </a:r>
            <a:r>
              <a:rPr lang="en-US" sz="2400" dirty="0">
                <a:solidFill>
                  <a:srgbClr val="000000"/>
                </a:solidFill>
                <a:latin typeface="Calibri"/>
              </a:rPr>
              <a:t> un terrier, </a:t>
            </a:r>
            <a:r>
              <a:rPr lang="en-US" sz="2400" dirty="0" err="1">
                <a:solidFill>
                  <a:srgbClr val="000000"/>
                </a:solidFill>
                <a:latin typeface="Calibri"/>
              </a:rPr>
              <a:t>deci</a:t>
            </a:r>
            <a:r>
              <a:rPr lang="en-US" sz="2400" dirty="0">
                <a:solidFill>
                  <a:srgbClr val="000000"/>
                </a:solidFill>
                <a:latin typeface="Calibri"/>
              </a:rPr>
              <a:t> Ion </a:t>
            </a:r>
            <a:r>
              <a:rPr lang="en-US" sz="2400" dirty="0" err="1">
                <a:solidFill>
                  <a:srgbClr val="000000"/>
                </a:solidFill>
                <a:latin typeface="Calibri"/>
              </a:rPr>
              <a:t>este</a:t>
            </a:r>
            <a:r>
              <a:rPr lang="en-US" sz="2400" dirty="0">
                <a:solidFill>
                  <a:srgbClr val="000000"/>
                </a:solidFill>
                <a:latin typeface="Calibri"/>
              </a:rPr>
              <a:t> </a:t>
            </a:r>
            <a:r>
              <a:rPr lang="en-US" sz="2400" dirty="0" smtClean="0">
                <a:solidFill>
                  <a:srgbClr val="000000"/>
                </a:solidFill>
                <a:latin typeface="Calibri"/>
              </a:rPr>
              <a:t>c</a:t>
            </a:r>
            <a:r>
              <a:rPr lang="ro-RO" sz="2400" dirty="0" smtClean="0">
                <a:solidFill>
                  <a:srgbClr val="000000"/>
                </a:solidFill>
                <a:latin typeface="Calibri"/>
              </a:rPr>
              <a:t>â</a:t>
            </a:r>
            <a:r>
              <a:rPr lang="en-US" sz="2400" dirty="0" err="1" smtClean="0">
                <a:solidFill>
                  <a:srgbClr val="000000"/>
                </a:solidFill>
                <a:latin typeface="Calibri"/>
              </a:rPr>
              <a:t>ine</a:t>
            </a:r>
            <a:r>
              <a:rPr lang="en-US" sz="2400" dirty="0">
                <a:solidFill>
                  <a:srgbClr val="000000"/>
                </a:solidFill>
                <a:latin typeface="Calibri"/>
              </a:rPr>
              <a:t>.</a:t>
            </a:r>
            <a:endParaRPr sz="1400" dirty="0"/>
          </a:p>
          <a:p>
            <a:pPr>
              <a:lnSpc>
                <a:spcPct val="100000"/>
              </a:lnSpc>
            </a:pPr>
            <a:endParaRPr sz="1400" dirty="0"/>
          </a:p>
          <a:p>
            <a:pPr>
              <a:lnSpc>
                <a:spcPct val="100000"/>
              </a:lnSpc>
            </a:pPr>
            <a:r>
              <a:rPr lang="en-US" sz="2400" dirty="0" err="1">
                <a:solidFill>
                  <a:srgbClr val="000000"/>
                </a:solidFill>
                <a:latin typeface="Calibri"/>
              </a:rPr>
              <a:t>Daca</a:t>
            </a:r>
            <a:r>
              <a:rPr lang="en-US" sz="2400" dirty="0">
                <a:solidFill>
                  <a:srgbClr val="000000"/>
                </a:solidFill>
                <a:latin typeface="Calibri"/>
              </a:rPr>
              <a:t> nu </a:t>
            </a:r>
            <a:r>
              <a:rPr lang="ro-RO" sz="2400" dirty="0" smtClean="0">
                <a:solidFill>
                  <a:srgbClr val="000000"/>
                </a:solidFill>
                <a:latin typeface="Calibri"/>
              </a:rPr>
              <a:t>ș</a:t>
            </a:r>
            <a:r>
              <a:rPr lang="en-US" sz="2400" dirty="0" err="1" smtClean="0">
                <a:solidFill>
                  <a:srgbClr val="000000"/>
                </a:solidFill>
                <a:latin typeface="Calibri"/>
              </a:rPr>
              <a:t>tiu</a:t>
            </a:r>
            <a:r>
              <a:rPr lang="en-US" sz="2400" dirty="0" smtClean="0">
                <a:solidFill>
                  <a:srgbClr val="000000"/>
                </a:solidFill>
                <a:latin typeface="Calibri"/>
              </a:rPr>
              <a:t> </a:t>
            </a:r>
            <a:r>
              <a:rPr lang="en-US" sz="2400" dirty="0" err="1">
                <a:solidFill>
                  <a:srgbClr val="000000"/>
                </a:solidFill>
                <a:latin typeface="Calibri"/>
              </a:rPr>
              <a:t>ce</a:t>
            </a:r>
            <a:r>
              <a:rPr lang="en-US" sz="2400" dirty="0">
                <a:solidFill>
                  <a:srgbClr val="000000"/>
                </a:solidFill>
                <a:latin typeface="Calibri"/>
              </a:rPr>
              <a:t> </a:t>
            </a:r>
            <a:r>
              <a:rPr lang="en-US" sz="2400" dirty="0" err="1">
                <a:solidFill>
                  <a:srgbClr val="000000"/>
                </a:solidFill>
                <a:latin typeface="Calibri"/>
              </a:rPr>
              <a:t>este</a:t>
            </a:r>
            <a:r>
              <a:rPr lang="en-US" sz="2400" dirty="0">
                <a:solidFill>
                  <a:srgbClr val="000000"/>
                </a:solidFill>
                <a:latin typeface="Calibri"/>
              </a:rPr>
              <a:t> un terrier, nu </a:t>
            </a:r>
            <a:r>
              <a:rPr lang="en-US" sz="2400" dirty="0" err="1">
                <a:solidFill>
                  <a:srgbClr val="000000"/>
                </a:solidFill>
                <a:latin typeface="Calibri"/>
              </a:rPr>
              <a:t>voi</a:t>
            </a:r>
            <a:r>
              <a:rPr lang="en-US" sz="2400" dirty="0">
                <a:solidFill>
                  <a:srgbClr val="000000"/>
                </a:solidFill>
                <a:latin typeface="Calibri"/>
              </a:rPr>
              <a:t> </a:t>
            </a:r>
            <a:r>
              <a:rPr lang="en-US" sz="2400" dirty="0" err="1">
                <a:solidFill>
                  <a:srgbClr val="000000"/>
                </a:solidFill>
                <a:latin typeface="Calibri"/>
              </a:rPr>
              <a:t>fi</a:t>
            </a:r>
            <a:r>
              <a:rPr lang="en-US" sz="2400" dirty="0">
                <a:solidFill>
                  <a:srgbClr val="000000"/>
                </a:solidFill>
                <a:latin typeface="Calibri"/>
              </a:rPr>
              <a:t> </a:t>
            </a:r>
            <a:r>
              <a:rPr lang="en-US" sz="2400" dirty="0" err="1">
                <a:solidFill>
                  <a:srgbClr val="000000"/>
                </a:solidFill>
                <a:latin typeface="Calibri"/>
              </a:rPr>
              <a:t>convins</a:t>
            </a:r>
            <a:r>
              <a:rPr lang="en-US" sz="2400" dirty="0">
                <a:solidFill>
                  <a:srgbClr val="000000"/>
                </a:solidFill>
                <a:latin typeface="Calibri"/>
              </a:rPr>
              <a:t> de </a:t>
            </a:r>
            <a:r>
              <a:rPr lang="en-US" sz="2400" dirty="0" err="1" smtClean="0">
                <a:solidFill>
                  <a:srgbClr val="000000"/>
                </a:solidFill>
                <a:latin typeface="Calibri"/>
              </a:rPr>
              <a:t>adev</a:t>
            </a:r>
            <a:r>
              <a:rPr lang="ro-RO" sz="2400" dirty="0" smtClean="0">
                <a:solidFill>
                  <a:srgbClr val="000000"/>
                </a:solidFill>
                <a:latin typeface="Calibri"/>
              </a:rPr>
              <a:t>ă</a:t>
            </a:r>
            <a:r>
              <a:rPr lang="en-US" sz="2400" dirty="0" err="1" smtClean="0">
                <a:solidFill>
                  <a:srgbClr val="000000"/>
                </a:solidFill>
                <a:latin typeface="Calibri"/>
              </a:rPr>
              <a:t>rul</a:t>
            </a:r>
            <a:r>
              <a:rPr lang="en-US" sz="2400" dirty="0" smtClean="0">
                <a:solidFill>
                  <a:srgbClr val="000000"/>
                </a:solidFill>
                <a:latin typeface="Calibri"/>
              </a:rPr>
              <a:t> </a:t>
            </a:r>
            <a:r>
              <a:rPr lang="en-US" sz="2400" dirty="0" err="1">
                <a:solidFill>
                  <a:srgbClr val="000000"/>
                </a:solidFill>
                <a:latin typeface="Calibri"/>
              </a:rPr>
              <a:t>concluziei</a:t>
            </a:r>
            <a:r>
              <a:rPr lang="en-US" sz="2400" dirty="0">
                <a:solidFill>
                  <a:srgbClr val="000000"/>
                </a:solidFill>
                <a:latin typeface="Calibri"/>
              </a:rPr>
              <a:t>.</a:t>
            </a:r>
            <a:endParaRPr sz="1400" dirty="0"/>
          </a:p>
          <a:p>
            <a:pPr>
              <a:lnSpc>
                <a:spcPct val="100000"/>
              </a:lnSpc>
            </a:pPr>
            <a:endParaRPr sz="1400" dirty="0"/>
          </a:p>
          <a:p>
            <a:pPr>
              <a:lnSpc>
                <a:spcPct val="100000"/>
              </a:lnSpc>
            </a:pPr>
            <a:r>
              <a:rPr lang="en-US" sz="2400" b="1" dirty="0" err="1">
                <a:solidFill>
                  <a:srgbClr val="000000"/>
                </a:solidFill>
                <a:latin typeface="Calibri"/>
              </a:rPr>
              <a:t>Exemplu</a:t>
            </a:r>
            <a:r>
              <a:rPr lang="en-US" sz="2400" dirty="0">
                <a:solidFill>
                  <a:srgbClr val="000000"/>
                </a:solidFill>
                <a:latin typeface="Calibri"/>
              </a:rPr>
              <a:t>: Ion </a:t>
            </a:r>
            <a:r>
              <a:rPr lang="en-US" sz="2400" dirty="0" err="1">
                <a:solidFill>
                  <a:srgbClr val="000000"/>
                </a:solidFill>
                <a:latin typeface="Calibri"/>
              </a:rPr>
              <a:t>este</a:t>
            </a:r>
            <a:r>
              <a:rPr lang="en-US" sz="2400" dirty="0">
                <a:solidFill>
                  <a:srgbClr val="000000"/>
                </a:solidFill>
                <a:latin typeface="Calibri"/>
              </a:rPr>
              <a:t> un terrier </a:t>
            </a:r>
            <a:r>
              <a:rPr lang="ro-RO" sz="2400" dirty="0" err="1" smtClean="0">
                <a:solidFill>
                  <a:srgbClr val="000000"/>
                </a:solidFill>
                <a:latin typeface="Calibri"/>
              </a:rPr>
              <a:t>ș</a:t>
            </a:r>
            <a:r>
              <a:rPr lang="en-US" sz="2400" dirty="0" err="1" smtClean="0">
                <a:solidFill>
                  <a:srgbClr val="000000"/>
                </a:solidFill>
                <a:latin typeface="Calibri"/>
              </a:rPr>
              <a:t>i</a:t>
            </a:r>
            <a:r>
              <a:rPr lang="en-US" sz="2400" dirty="0" smtClean="0">
                <a:solidFill>
                  <a:srgbClr val="000000"/>
                </a:solidFill>
                <a:latin typeface="Calibri"/>
              </a:rPr>
              <a:t> to</a:t>
            </a:r>
            <a:r>
              <a:rPr lang="ro-RO" sz="2400" dirty="0" smtClean="0">
                <a:solidFill>
                  <a:srgbClr val="000000"/>
                </a:solidFill>
                <a:latin typeface="Calibri"/>
              </a:rPr>
              <a:t>ț</a:t>
            </a:r>
            <a:r>
              <a:rPr lang="en-US" sz="2400" dirty="0" err="1" smtClean="0">
                <a:solidFill>
                  <a:srgbClr val="000000"/>
                </a:solidFill>
                <a:latin typeface="Calibri"/>
              </a:rPr>
              <a:t>i</a:t>
            </a:r>
            <a:r>
              <a:rPr lang="en-US" sz="2400" dirty="0" smtClean="0">
                <a:solidFill>
                  <a:srgbClr val="000000"/>
                </a:solidFill>
                <a:latin typeface="Calibri"/>
              </a:rPr>
              <a:t> </a:t>
            </a:r>
            <a:r>
              <a:rPr lang="en-US" sz="2400" dirty="0" err="1">
                <a:solidFill>
                  <a:srgbClr val="000000"/>
                </a:solidFill>
                <a:latin typeface="Calibri"/>
              </a:rPr>
              <a:t>terrierii</a:t>
            </a:r>
            <a:r>
              <a:rPr lang="en-US" sz="2400" dirty="0">
                <a:solidFill>
                  <a:srgbClr val="000000"/>
                </a:solidFill>
                <a:latin typeface="Calibri"/>
              </a:rPr>
              <a:t> </a:t>
            </a:r>
            <a:r>
              <a:rPr lang="en-US" sz="2400" dirty="0" err="1">
                <a:solidFill>
                  <a:srgbClr val="000000"/>
                </a:solidFill>
                <a:latin typeface="Calibri"/>
              </a:rPr>
              <a:t>sunt</a:t>
            </a:r>
            <a:r>
              <a:rPr lang="en-US" sz="2400" dirty="0">
                <a:solidFill>
                  <a:srgbClr val="000000"/>
                </a:solidFill>
                <a:latin typeface="Calibri"/>
              </a:rPr>
              <a:t> </a:t>
            </a:r>
            <a:r>
              <a:rPr lang="en-US" sz="2400" dirty="0" smtClean="0">
                <a:solidFill>
                  <a:srgbClr val="000000"/>
                </a:solidFill>
                <a:latin typeface="Calibri"/>
              </a:rPr>
              <a:t>c</a:t>
            </a:r>
            <a:r>
              <a:rPr lang="ro-RO" sz="2400" dirty="0" smtClean="0">
                <a:solidFill>
                  <a:srgbClr val="000000"/>
                </a:solidFill>
                <a:latin typeface="Calibri"/>
              </a:rPr>
              <a:t>â</a:t>
            </a:r>
            <a:r>
              <a:rPr lang="en-US" sz="2400" dirty="0" err="1" smtClean="0">
                <a:solidFill>
                  <a:srgbClr val="000000"/>
                </a:solidFill>
                <a:latin typeface="Calibri"/>
              </a:rPr>
              <a:t>ini</a:t>
            </a:r>
            <a:r>
              <a:rPr lang="en-US" sz="2400" dirty="0">
                <a:solidFill>
                  <a:srgbClr val="000000"/>
                </a:solidFill>
                <a:latin typeface="Calibri"/>
              </a:rPr>
              <a:t>, </a:t>
            </a:r>
            <a:r>
              <a:rPr lang="en-US" sz="2400" dirty="0" err="1">
                <a:solidFill>
                  <a:srgbClr val="000000"/>
                </a:solidFill>
                <a:latin typeface="Calibri"/>
              </a:rPr>
              <a:t>deci</a:t>
            </a:r>
            <a:r>
              <a:rPr lang="en-US" sz="2400" dirty="0">
                <a:solidFill>
                  <a:srgbClr val="000000"/>
                </a:solidFill>
                <a:latin typeface="Calibri"/>
              </a:rPr>
              <a:t> Ion </a:t>
            </a:r>
            <a:r>
              <a:rPr lang="en-US" sz="2400" dirty="0" err="1">
                <a:solidFill>
                  <a:srgbClr val="000000"/>
                </a:solidFill>
                <a:latin typeface="Calibri"/>
              </a:rPr>
              <a:t>este</a:t>
            </a:r>
            <a:r>
              <a:rPr lang="en-US" sz="2400" dirty="0">
                <a:solidFill>
                  <a:srgbClr val="000000"/>
                </a:solidFill>
                <a:latin typeface="Calibri"/>
              </a:rPr>
              <a:t> </a:t>
            </a:r>
            <a:r>
              <a:rPr lang="en-US" sz="2400" dirty="0" smtClean="0">
                <a:solidFill>
                  <a:srgbClr val="000000"/>
                </a:solidFill>
                <a:latin typeface="Calibri"/>
              </a:rPr>
              <a:t>c</a:t>
            </a:r>
            <a:r>
              <a:rPr lang="ro-RO" sz="2400" dirty="0" smtClean="0">
                <a:solidFill>
                  <a:srgbClr val="000000"/>
                </a:solidFill>
                <a:latin typeface="Calibri"/>
              </a:rPr>
              <a:t>â</a:t>
            </a:r>
            <a:r>
              <a:rPr lang="en-US" sz="2400" dirty="0" err="1" smtClean="0">
                <a:solidFill>
                  <a:srgbClr val="000000"/>
                </a:solidFill>
                <a:latin typeface="Calibri"/>
              </a:rPr>
              <a:t>ine</a:t>
            </a:r>
            <a:r>
              <a:rPr lang="en-US" sz="2400" dirty="0">
                <a:solidFill>
                  <a:srgbClr val="000000"/>
                </a:solidFill>
                <a:latin typeface="Calibri"/>
              </a:rPr>
              <a:t>.</a:t>
            </a:r>
            <a:endParaRPr sz="1400" dirty="0"/>
          </a:p>
          <a:p>
            <a:pPr>
              <a:lnSpc>
                <a:spcPct val="100000"/>
              </a:lnSpc>
            </a:pPr>
            <a:endParaRPr sz="1400" dirty="0"/>
          </a:p>
          <a:p>
            <a:pPr>
              <a:lnSpc>
                <a:spcPct val="100000"/>
              </a:lnSpc>
            </a:pPr>
            <a:r>
              <a:rPr lang="en-US" sz="2400" dirty="0">
                <a:solidFill>
                  <a:srgbClr val="000000"/>
                </a:solidFill>
                <a:latin typeface="Calibri"/>
              </a:rPr>
              <a:t> </a:t>
            </a:r>
            <a:r>
              <a:rPr lang="en-US" sz="2400" dirty="0" smtClean="0">
                <a:solidFill>
                  <a:srgbClr val="000000"/>
                </a:solidFill>
                <a:latin typeface="Calibri"/>
              </a:rPr>
              <a:t>- </a:t>
            </a:r>
            <a:r>
              <a:rPr lang="en-US" sz="2400" dirty="0" err="1">
                <a:solidFill>
                  <a:srgbClr val="000000"/>
                </a:solidFill>
                <a:latin typeface="Calibri"/>
              </a:rPr>
              <a:t>unele</a:t>
            </a:r>
            <a:r>
              <a:rPr lang="en-US" sz="2400" dirty="0">
                <a:solidFill>
                  <a:srgbClr val="000000"/>
                </a:solidFill>
                <a:latin typeface="Calibri"/>
              </a:rPr>
              <a:t> premise </a:t>
            </a:r>
            <a:r>
              <a:rPr lang="en-US" sz="2400" dirty="0" err="1">
                <a:solidFill>
                  <a:srgbClr val="000000"/>
                </a:solidFill>
                <a:latin typeface="Calibri"/>
              </a:rPr>
              <a:t>sunt</a:t>
            </a:r>
            <a:r>
              <a:rPr lang="en-US" sz="2400" dirty="0">
                <a:solidFill>
                  <a:srgbClr val="000000"/>
                </a:solidFill>
                <a:latin typeface="Calibri"/>
              </a:rPr>
              <a:t> </a:t>
            </a:r>
            <a:r>
              <a:rPr lang="en-US" sz="2400" dirty="0" err="1">
                <a:solidFill>
                  <a:srgbClr val="000000"/>
                </a:solidFill>
                <a:latin typeface="Calibri"/>
              </a:rPr>
              <a:t>suficiente</a:t>
            </a:r>
            <a:r>
              <a:rPr lang="en-US" sz="2400" dirty="0">
                <a:solidFill>
                  <a:srgbClr val="000000"/>
                </a:solidFill>
                <a:latin typeface="Calibri"/>
              </a:rPr>
              <a:t> </a:t>
            </a:r>
            <a:r>
              <a:rPr lang="ro-RO" sz="2400" dirty="0" smtClean="0">
                <a:solidFill>
                  <a:srgbClr val="000000"/>
                </a:solidFill>
                <a:latin typeface="Calibri"/>
              </a:rPr>
              <a:t>în </a:t>
            </a:r>
            <a:r>
              <a:rPr lang="en-US" sz="2400" dirty="0" err="1" smtClean="0">
                <a:solidFill>
                  <a:srgbClr val="000000"/>
                </a:solidFill>
                <a:latin typeface="Calibri"/>
              </a:rPr>
              <a:t>ele</a:t>
            </a:r>
            <a:r>
              <a:rPr lang="en-US" sz="2400" dirty="0" smtClean="0">
                <a:solidFill>
                  <a:srgbClr val="000000"/>
                </a:solidFill>
                <a:latin typeface="Calibri"/>
              </a:rPr>
              <a:t> </a:t>
            </a:r>
            <a:r>
              <a:rPr lang="ro-RO" sz="2400" dirty="0" err="1" smtClean="0">
                <a:solidFill>
                  <a:srgbClr val="000000"/>
                </a:solidFill>
                <a:latin typeface="Calibri"/>
              </a:rPr>
              <a:t>î</a:t>
            </a:r>
            <a:r>
              <a:rPr lang="en-US" sz="2400" dirty="0" err="1" smtClean="0">
                <a:solidFill>
                  <a:srgbClr val="000000"/>
                </a:solidFill>
                <a:latin typeface="Calibri"/>
              </a:rPr>
              <a:t>nsele</a:t>
            </a:r>
            <a:r>
              <a:rPr lang="en-US" sz="2400" dirty="0" smtClean="0">
                <a:solidFill>
                  <a:srgbClr val="000000"/>
                </a:solidFill>
                <a:latin typeface="Calibri"/>
              </a:rPr>
              <a:t> </a:t>
            </a:r>
            <a:r>
              <a:rPr lang="en-US" sz="2400" dirty="0" err="1">
                <a:solidFill>
                  <a:srgbClr val="000000"/>
                </a:solidFill>
                <a:latin typeface="Calibri"/>
              </a:rPr>
              <a:t>pentru</a:t>
            </a:r>
            <a:r>
              <a:rPr lang="en-US" sz="2400" dirty="0">
                <a:solidFill>
                  <a:srgbClr val="000000"/>
                </a:solidFill>
                <a:latin typeface="Calibri"/>
              </a:rPr>
              <a:t> a </a:t>
            </a:r>
            <a:r>
              <a:rPr lang="en-US" sz="2400" dirty="0" err="1">
                <a:solidFill>
                  <a:srgbClr val="000000"/>
                </a:solidFill>
                <a:latin typeface="Calibri"/>
              </a:rPr>
              <a:t>justifica</a:t>
            </a:r>
            <a:r>
              <a:rPr lang="en-US" sz="2400" dirty="0">
                <a:solidFill>
                  <a:srgbClr val="000000"/>
                </a:solidFill>
                <a:latin typeface="Calibri"/>
              </a:rPr>
              <a:t> o </a:t>
            </a:r>
            <a:r>
              <a:rPr lang="en-US" sz="2400" dirty="0" err="1">
                <a:solidFill>
                  <a:srgbClr val="000000"/>
                </a:solidFill>
                <a:latin typeface="Calibri"/>
              </a:rPr>
              <a:t>concluzie</a:t>
            </a:r>
            <a:r>
              <a:rPr lang="en-US" sz="2400" dirty="0">
                <a:solidFill>
                  <a:srgbClr val="000000"/>
                </a:solidFill>
                <a:latin typeface="Calibri"/>
              </a:rPr>
              <a:t>.</a:t>
            </a:r>
            <a:endParaRPr sz="1400" dirty="0"/>
          </a:p>
          <a:p>
            <a:pPr>
              <a:lnSpc>
                <a:spcPct val="100000"/>
              </a:lnSpc>
            </a:pPr>
            <a:endParaRPr sz="1400" dirty="0"/>
          </a:p>
          <a:p>
            <a:pPr>
              <a:lnSpc>
                <a:spcPct val="100000"/>
              </a:lnSpc>
            </a:pPr>
            <a:r>
              <a:rPr lang="en-US" sz="2400" b="1" dirty="0" err="1">
                <a:solidFill>
                  <a:srgbClr val="000000"/>
                </a:solidFill>
                <a:latin typeface="Calibri"/>
              </a:rPr>
              <a:t>Exemplu</a:t>
            </a:r>
            <a:r>
              <a:rPr lang="en-US" sz="2400" dirty="0">
                <a:solidFill>
                  <a:srgbClr val="000000"/>
                </a:solidFill>
                <a:latin typeface="Calibri"/>
              </a:rPr>
              <a:t>: Ion a </a:t>
            </a:r>
            <a:r>
              <a:rPr lang="en-US" sz="2400" dirty="0" err="1">
                <a:solidFill>
                  <a:srgbClr val="000000"/>
                </a:solidFill>
                <a:latin typeface="Calibri"/>
              </a:rPr>
              <a:t>fost</a:t>
            </a:r>
            <a:r>
              <a:rPr lang="en-US" sz="2400" dirty="0">
                <a:solidFill>
                  <a:srgbClr val="000000"/>
                </a:solidFill>
                <a:latin typeface="Calibri"/>
              </a:rPr>
              <a:t> </a:t>
            </a:r>
            <a:r>
              <a:rPr lang="en-US" sz="2400" dirty="0" smtClean="0">
                <a:solidFill>
                  <a:srgbClr val="000000"/>
                </a:solidFill>
                <a:latin typeface="Calibri"/>
              </a:rPr>
              <a:t>ob</a:t>
            </a:r>
            <a:r>
              <a:rPr lang="ro-RO" sz="2400" dirty="0" smtClean="0">
                <a:solidFill>
                  <a:srgbClr val="000000"/>
                </a:solidFill>
                <a:latin typeface="Calibri"/>
              </a:rPr>
              <a:t>ț</a:t>
            </a:r>
            <a:r>
              <a:rPr lang="en-US" sz="2400" dirty="0" err="1" smtClean="0">
                <a:solidFill>
                  <a:srgbClr val="000000"/>
                </a:solidFill>
                <a:latin typeface="Calibri"/>
              </a:rPr>
              <a:t>inut</a:t>
            </a:r>
            <a:r>
              <a:rPr lang="en-US" sz="2400" dirty="0" smtClean="0">
                <a:solidFill>
                  <a:srgbClr val="000000"/>
                </a:solidFill>
                <a:latin typeface="Calibri"/>
              </a:rPr>
              <a:t> </a:t>
            </a:r>
            <a:r>
              <a:rPr lang="en-US" sz="2400" dirty="0" err="1">
                <a:solidFill>
                  <a:srgbClr val="000000"/>
                </a:solidFill>
                <a:latin typeface="Calibri"/>
              </a:rPr>
              <a:t>prin</a:t>
            </a:r>
            <a:r>
              <a:rPr lang="en-US" sz="2400" dirty="0">
                <a:solidFill>
                  <a:srgbClr val="000000"/>
                </a:solidFill>
                <a:latin typeface="Calibri"/>
              </a:rPr>
              <a:t> </a:t>
            </a:r>
            <a:r>
              <a:rPr lang="ro-RO" sz="2400" dirty="0" smtClean="0">
                <a:solidFill>
                  <a:srgbClr val="000000"/>
                </a:solidFill>
                <a:latin typeface="Calibri"/>
              </a:rPr>
              <a:t>î</a:t>
            </a:r>
            <a:r>
              <a:rPr lang="en-US" sz="2400" dirty="0" err="1" smtClean="0">
                <a:solidFill>
                  <a:srgbClr val="000000"/>
                </a:solidFill>
                <a:latin typeface="Calibri"/>
              </a:rPr>
              <a:t>ncruci</a:t>
            </a:r>
            <a:r>
              <a:rPr lang="ro-RO" sz="2400" dirty="0" smtClean="0">
                <a:solidFill>
                  <a:srgbClr val="000000"/>
                </a:solidFill>
                <a:latin typeface="Calibri"/>
              </a:rPr>
              <a:t>ș</a:t>
            </a:r>
            <a:r>
              <a:rPr lang="en-US" sz="2400" dirty="0" smtClean="0">
                <a:solidFill>
                  <a:srgbClr val="000000"/>
                </a:solidFill>
                <a:latin typeface="Calibri"/>
              </a:rPr>
              <a:t>area </a:t>
            </a:r>
            <a:r>
              <a:rPr lang="en-US" sz="2400" dirty="0">
                <a:solidFill>
                  <a:srgbClr val="000000"/>
                </a:solidFill>
                <a:latin typeface="Calibri"/>
              </a:rPr>
              <a:t>a </a:t>
            </a:r>
            <a:r>
              <a:rPr lang="en-US" sz="2400" dirty="0" err="1" smtClean="0">
                <a:solidFill>
                  <a:srgbClr val="000000"/>
                </a:solidFill>
                <a:latin typeface="Calibri"/>
              </a:rPr>
              <a:t>dou</a:t>
            </a:r>
            <a:r>
              <a:rPr lang="ro-RO" sz="2400" dirty="0" smtClean="0">
                <a:solidFill>
                  <a:srgbClr val="000000"/>
                </a:solidFill>
                <a:latin typeface="Calibri"/>
              </a:rPr>
              <a:t>ă</a:t>
            </a:r>
            <a:r>
              <a:rPr lang="en-US" sz="2400" dirty="0" smtClean="0">
                <a:solidFill>
                  <a:srgbClr val="000000"/>
                </a:solidFill>
                <a:latin typeface="Calibri"/>
              </a:rPr>
              <a:t> </a:t>
            </a:r>
            <a:r>
              <a:rPr lang="en-US" sz="2400" dirty="0" err="1">
                <a:solidFill>
                  <a:srgbClr val="000000"/>
                </a:solidFill>
                <a:latin typeface="Calibri"/>
              </a:rPr>
              <a:t>rase</a:t>
            </a:r>
            <a:r>
              <a:rPr lang="en-US" sz="2400" dirty="0">
                <a:solidFill>
                  <a:srgbClr val="000000"/>
                </a:solidFill>
                <a:latin typeface="Calibri"/>
              </a:rPr>
              <a:t> de </a:t>
            </a:r>
            <a:r>
              <a:rPr lang="en-US" sz="2400" dirty="0" smtClean="0">
                <a:solidFill>
                  <a:srgbClr val="000000"/>
                </a:solidFill>
                <a:latin typeface="Calibri"/>
              </a:rPr>
              <a:t>c</a:t>
            </a:r>
            <a:r>
              <a:rPr lang="ro-RO" sz="2400" dirty="0" smtClean="0">
                <a:solidFill>
                  <a:srgbClr val="000000"/>
                </a:solidFill>
                <a:latin typeface="Calibri"/>
              </a:rPr>
              <a:t>â</a:t>
            </a:r>
            <a:r>
              <a:rPr lang="en-US" sz="2400" dirty="0" err="1" smtClean="0">
                <a:solidFill>
                  <a:srgbClr val="000000"/>
                </a:solidFill>
                <a:latin typeface="Calibri"/>
              </a:rPr>
              <a:t>ini</a:t>
            </a:r>
            <a:r>
              <a:rPr lang="en-US" sz="2400" dirty="0">
                <a:solidFill>
                  <a:srgbClr val="000000"/>
                </a:solidFill>
                <a:latin typeface="Calibri"/>
              </a:rPr>
              <a:t>, </a:t>
            </a:r>
            <a:r>
              <a:rPr lang="en-US" sz="2400" dirty="0" err="1">
                <a:solidFill>
                  <a:srgbClr val="000000"/>
                </a:solidFill>
                <a:latin typeface="Calibri"/>
              </a:rPr>
              <a:t>deci</a:t>
            </a:r>
            <a:r>
              <a:rPr lang="en-US" sz="2400" dirty="0">
                <a:solidFill>
                  <a:srgbClr val="000000"/>
                </a:solidFill>
                <a:latin typeface="Calibri"/>
              </a:rPr>
              <a:t> Ion </a:t>
            </a:r>
            <a:r>
              <a:rPr lang="en-US" sz="2400" dirty="0" err="1">
                <a:solidFill>
                  <a:srgbClr val="000000"/>
                </a:solidFill>
                <a:latin typeface="Calibri"/>
              </a:rPr>
              <a:t>este</a:t>
            </a:r>
            <a:r>
              <a:rPr lang="en-US" sz="2400" dirty="0">
                <a:solidFill>
                  <a:srgbClr val="000000"/>
                </a:solidFill>
                <a:latin typeface="Calibri"/>
              </a:rPr>
              <a:t> </a:t>
            </a:r>
            <a:r>
              <a:rPr lang="en-US" sz="2400" dirty="0" smtClean="0">
                <a:solidFill>
                  <a:srgbClr val="000000"/>
                </a:solidFill>
                <a:latin typeface="Calibri"/>
              </a:rPr>
              <a:t>c</a:t>
            </a:r>
            <a:r>
              <a:rPr lang="ro-RO" sz="2400" dirty="0" smtClean="0">
                <a:solidFill>
                  <a:srgbClr val="000000"/>
                </a:solidFill>
                <a:latin typeface="Calibri"/>
              </a:rPr>
              <a:t>â</a:t>
            </a:r>
            <a:r>
              <a:rPr lang="en-US" sz="2400" dirty="0" err="1" smtClean="0">
                <a:solidFill>
                  <a:srgbClr val="000000"/>
                </a:solidFill>
                <a:latin typeface="Calibri"/>
              </a:rPr>
              <a:t>ine</a:t>
            </a:r>
            <a:r>
              <a:rPr lang="en-US" sz="2400" dirty="0">
                <a:solidFill>
                  <a:srgbClr val="000000"/>
                </a:solidFill>
                <a:latin typeface="Calibri"/>
              </a:rPr>
              <a:t>.</a:t>
            </a:r>
            <a:endParaRPr sz="1400" dirty="0"/>
          </a:p>
          <a:p>
            <a:pPr>
              <a:lnSpc>
                <a:spcPct val="100000"/>
              </a:lnSpc>
            </a:pPr>
            <a:endParaRPr sz="1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2"/>
          <p:cNvSpPr/>
          <p:nvPr/>
        </p:nvSpPr>
        <p:spPr>
          <a:xfrm>
            <a:off x="3276720" y="3962400"/>
            <a:ext cx="2209320" cy="761520"/>
          </a:xfrm>
          <a:prstGeom prst="rect">
            <a:avLst/>
          </a:prstGeom>
          <a:solidFill>
            <a:srgbClr val="FFFFFF"/>
          </a:solidFill>
          <a:ln w="25560">
            <a:solidFill>
              <a:srgbClr val="000000"/>
            </a:solidFill>
            <a:round/>
          </a:ln>
        </p:spPr>
        <p:txBody>
          <a:bodyPr/>
          <a:lstStyle/>
          <a:p>
            <a:pPr>
              <a:lnSpc>
                <a:spcPct val="100000"/>
              </a:lnSpc>
            </a:pPr>
            <a:r>
              <a:rPr lang="en-US" sz="2000" dirty="0" smtClean="0">
                <a:solidFill>
                  <a:srgbClr val="000000"/>
                </a:solidFill>
                <a:latin typeface="Calibri"/>
              </a:rPr>
              <a:t>To</a:t>
            </a:r>
            <a:r>
              <a:rPr lang="ro-RO" sz="2000" dirty="0" smtClean="0">
                <a:solidFill>
                  <a:srgbClr val="000000"/>
                </a:solidFill>
                <a:latin typeface="Calibri"/>
              </a:rPr>
              <a:t>ț</a:t>
            </a:r>
            <a:r>
              <a:rPr lang="en-US" sz="2000" dirty="0" err="1" smtClean="0">
                <a:solidFill>
                  <a:srgbClr val="000000"/>
                </a:solidFill>
                <a:latin typeface="Calibri"/>
              </a:rPr>
              <a:t>i</a:t>
            </a:r>
            <a:r>
              <a:rPr lang="en-US" sz="2000" dirty="0" smtClean="0">
                <a:solidFill>
                  <a:srgbClr val="000000"/>
                </a:solidFill>
                <a:latin typeface="Calibri"/>
              </a:rPr>
              <a:t> </a:t>
            </a:r>
            <a:r>
              <a:rPr lang="en-US" sz="2000" dirty="0" err="1">
                <a:solidFill>
                  <a:srgbClr val="000000"/>
                </a:solidFill>
                <a:latin typeface="Calibri"/>
              </a:rPr>
              <a:t>terrierii</a:t>
            </a:r>
            <a:r>
              <a:rPr lang="en-US" sz="2000" dirty="0">
                <a:solidFill>
                  <a:srgbClr val="000000"/>
                </a:solidFill>
                <a:latin typeface="Calibri"/>
              </a:rPr>
              <a:t> </a:t>
            </a:r>
            <a:r>
              <a:rPr lang="en-US" sz="2000" dirty="0" err="1">
                <a:solidFill>
                  <a:srgbClr val="000000"/>
                </a:solidFill>
                <a:latin typeface="Calibri"/>
              </a:rPr>
              <a:t>sunt</a:t>
            </a:r>
            <a:r>
              <a:rPr lang="en-US" sz="2000" dirty="0">
                <a:solidFill>
                  <a:srgbClr val="000000"/>
                </a:solidFill>
                <a:latin typeface="Calibri"/>
              </a:rPr>
              <a:t> </a:t>
            </a:r>
            <a:r>
              <a:rPr lang="en-US" sz="2000" dirty="0" smtClean="0">
                <a:solidFill>
                  <a:srgbClr val="000000"/>
                </a:solidFill>
                <a:latin typeface="Calibri"/>
              </a:rPr>
              <a:t>c</a:t>
            </a:r>
            <a:r>
              <a:rPr lang="ro-RO" sz="2000" dirty="0" smtClean="0">
                <a:solidFill>
                  <a:srgbClr val="000000"/>
                </a:solidFill>
                <a:latin typeface="Calibri"/>
              </a:rPr>
              <a:t>â</a:t>
            </a:r>
            <a:r>
              <a:rPr lang="en-US" sz="2000" dirty="0" err="1" smtClean="0">
                <a:solidFill>
                  <a:srgbClr val="000000"/>
                </a:solidFill>
                <a:latin typeface="Calibri"/>
              </a:rPr>
              <a:t>ini</a:t>
            </a:r>
            <a:endParaRPr sz="1200" dirty="0"/>
          </a:p>
        </p:txBody>
      </p:sp>
      <p:sp>
        <p:nvSpPr>
          <p:cNvPr id="113" name="CustomShape 3"/>
          <p:cNvSpPr/>
          <p:nvPr/>
        </p:nvSpPr>
        <p:spPr>
          <a:xfrm>
            <a:off x="5715000" y="3962400"/>
            <a:ext cx="3123720" cy="761520"/>
          </a:xfrm>
          <a:prstGeom prst="rect">
            <a:avLst/>
          </a:prstGeom>
          <a:solidFill>
            <a:srgbClr val="FFFFFF"/>
          </a:solidFill>
          <a:ln w="25560">
            <a:solidFill>
              <a:srgbClr val="000000"/>
            </a:solidFill>
            <a:round/>
          </a:ln>
        </p:spPr>
        <p:txBody>
          <a:bodyPr/>
          <a:lstStyle/>
          <a:p>
            <a:pPr>
              <a:lnSpc>
                <a:spcPct val="100000"/>
              </a:lnSpc>
            </a:pPr>
            <a:r>
              <a:rPr lang="en-US" sz="2000" dirty="0">
                <a:solidFill>
                  <a:srgbClr val="000000"/>
                </a:solidFill>
                <a:latin typeface="Calibri"/>
              </a:rPr>
              <a:t>Ion a </a:t>
            </a:r>
            <a:r>
              <a:rPr lang="en-US" sz="2000" dirty="0" err="1">
                <a:solidFill>
                  <a:srgbClr val="000000"/>
                </a:solidFill>
                <a:latin typeface="Calibri"/>
              </a:rPr>
              <a:t>fost</a:t>
            </a:r>
            <a:r>
              <a:rPr lang="en-US" sz="2000" dirty="0">
                <a:solidFill>
                  <a:srgbClr val="000000"/>
                </a:solidFill>
                <a:latin typeface="Calibri"/>
              </a:rPr>
              <a:t> </a:t>
            </a:r>
            <a:r>
              <a:rPr lang="en-US" sz="2000" dirty="0" smtClean="0">
                <a:solidFill>
                  <a:srgbClr val="000000"/>
                </a:solidFill>
                <a:latin typeface="Calibri"/>
              </a:rPr>
              <a:t>ob</a:t>
            </a:r>
            <a:r>
              <a:rPr lang="ro-RO" sz="2000" dirty="0" smtClean="0">
                <a:solidFill>
                  <a:srgbClr val="000000"/>
                </a:solidFill>
                <a:latin typeface="Calibri"/>
              </a:rPr>
              <a:t>ț</a:t>
            </a:r>
            <a:r>
              <a:rPr lang="en-US" sz="2000" dirty="0" err="1" smtClean="0">
                <a:solidFill>
                  <a:srgbClr val="000000"/>
                </a:solidFill>
                <a:latin typeface="Calibri"/>
              </a:rPr>
              <a:t>inut</a:t>
            </a:r>
            <a:r>
              <a:rPr lang="en-US" sz="2000" dirty="0" smtClean="0">
                <a:solidFill>
                  <a:srgbClr val="000000"/>
                </a:solidFill>
                <a:latin typeface="Calibri"/>
              </a:rPr>
              <a:t> </a:t>
            </a:r>
            <a:r>
              <a:rPr lang="en-US" sz="2000" dirty="0" err="1">
                <a:solidFill>
                  <a:srgbClr val="000000"/>
                </a:solidFill>
                <a:latin typeface="Calibri"/>
              </a:rPr>
              <a:t>prin</a:t>
            </a:r>
            <a:r>
              <a:rPr lang="en-US" sz="2000" dirty="0">
                <a:solidFill>
                  <a:srgbClr val="000000"/>
                </a:solidFill>
                <a:latin typeface="Calibri"/>
              </a:rPr>
              <a:t> </a:t>
            </a:r>
            <a:r>
              <a:rPr lang="ro-RO" sz="2000" dirty="0" smtClean="0">
                <a:solidFill>
                  <a:srgbClr val="000000"/>
                </a:solidFill>
                <a:latin typeface="Calibri"/>
              </a:rPr>
              <a:t>î</a:t>
            </a:r>
            <a:r>
              <a:rPr lang="en-US" sz="2000" dirty="0" err="1" smtClean="0">
                <a:solidFill>
                  <a:srgbClr val="000000"/>
                </a:solidFill>
                <a:latin typeface="Calibri"/>
              </a:rPr>
              <a:t>ncruci</a:t>
            </a:r>
            <a:r>
              <a:rPr lang="ro-RO" sz="2000" dirty="0" smtClean="0">
                <a:solidFill>
                  <a:srgbClr val="000000"/>
                </a:solidFill>
                <a:latin typeface="Calibri"/>
              </a:rPr>
              <a:t>ș</a:t>
            </a:r>
            <a:r>
              <a:rPr lang="en-US" sz="2000" dirty="0" smtClean="0">
                <a:solidFill>
                  <a:srgbClr val="000000"/>
                </a:solidFill>
                <a:latin typeface="Calibri"/>
              </a:rPr>
              <a:t>area </a:t>
            </a:r>
            <a:r>
              <a:rPr lang="en-US" sz="2000" dirty="0">
                <a:solidFill>
                  <a:srgbClr val="000000"/>
                </a:solidFill>
                <a:latin typeface="Calibri"/>
              </a:rPr>
              <a:t>a </a:t>
            </a:r>
            <a:r>
              <a:rPr lang="en-US" sz="2000" dirty="0" err="1">
                <a:solidFill>
                  <a:srgbClr val="000000"/>
                </a:solidFill>
                <a:latin typeface="Calibri"/>
              </a:rPr>
              <a:t>doi</a:t>
            </a:r>
            <a:r>
              <a:rPr lang="en-US" sz="2000" dirty="0">
                <a:solidFill>
                  <a:srgbClr val="000000"/>
                </a:solidFill>
                <a:latin typeface="Calibri"/>
              </a:rPr>
              <a:t> </a:t>
            </a:r>
            <a:r>
              <a:rPr lang="en-US" sz="2000" dirty="0" smtClean="0">
                <a:solidFill>
                  <a:srgbClr val="000000"/>
                </a:solidFill>
                <a:latin typeface="Calibri"/>
              </a:rPr>
              <a:t>c</a:t>
            </a:r>
            <a:r>
              <a:rPr lang="ro-RO" sz="2000" dirty="0" smtClean="0">
                <a:solidFill>
                  <a:srgbClr val="000000"/>
                </a:solidFill>
                <a:latin typeface="Calibri"/>
              </a:rPr>
              <a:t>â</a:t>
            </a:r>
            <a:r>
              <a:rPr lang="en-US" sz="2000" dirty="0" err="1" smtClean="0">
                <a:solidFill>
                  <a:srgbClr val="000000"/>
                </a:solidFill>
                <a:latin typeface="Calibri"/>
              </a:rPr>
              <a:t>ini</a:t>
            </a:r>
            <a:endParaRPr sz="1200" dirty="0"/>
          </a:p>
        </p:txBody>
      </p:sp>
      <p:sp>
        <p:nvSpPr>
          <p:cNvPr id="114" name="CustomShape 4"/>
          <p:cNvSpPr/>
          <p:nvPr/>
        </p:nvSpPr>
        <p:spPr>
          <a:xfrm>
            <a:off x="3581280" y="5562720"/>
            <a:ext cx="2209320" cy="609120"/>
          </a:xfrm>
          <a:prstGeom prst="rect">
            <a:avLst/>
          </a:prstGeom>
          <a:solidFill>
            <a:srgbClr val="FFFFFF"/>
          </a:solidFill>
          <a:ln w="25560">
            <a:solidFill>
              <a:srgbClr val="000000"/>
            </a:solidFill>
            <a:round/>
          </a:ln>
        </p:spPr>
        <p:txBody>
          <a:bodyPr/>
          <a:lstStyle/>
          <a:p>
            <a:pPr>
              <a:lnSpc>
                <a:spcPct val="100000"/>
              </a:lnSpc>
            </a:pPr>
            <a:r>
              <a:rPr lang="en-US" sz="2400" dirty="0">
                <a:solidFill>
                  <a:srgbClr val="000000"/>
                </a:solidFill>
                <a:latin typeface="Calibri"/>
              </a:rPr>
              <a:t>Ion </a:t>
            </a:r>
            <a:r>
              <a:rPr lang="en-US" sz="2400" dirty="0" err="1">
                <a:solidFill>
                  <a:srgbClr val="000000"/>
                </a:solidFill>
                <a:latin typeface="Calibri"/>
              </a:rPr>
              <a:t>este</a:t>
            </a:r>
            <a:r>
              <a:rPr lang="en-US" sz="2400" dirty="0">
                <a:solidFill>
                  <a:srgbClr val="000000"/>
                </a:solidFill>
                <a:latin typeface="Calibri"/>
              </a:rPr>
              <a:t> </a:t>
            </a:r>
            <a:r>
              <a:rPr lang="en-US" sz="2400" dirty="0" smtClean="0">
                <a:solidFill>
                  <a:srgbClr val="000000"/>
                </a:solidFill>
                <a:latin typeface="Calibri"/>
              </a:rPr>
              <a:t>c</a:t>
            </a:r>
            <a:r>
              <a:rPr lang="ro-RO" sz="2400" dirty="0" smtClean="0">
                <a:solidFill>
                  <a:srgbClr val="000000"/>
                </a:solidFill>
                <a:latin typeface="Calibri"/>
              </a:rPr>
              <a:t>â</a:t>
            </a:r>
            <a:r>
              <a:rPr lang="en-US" sz="2400" dirty="0" err="1" smtClean="0">
                <a:solidFill>
                  <a:srgbClr val="000000"/>
                </a:solidFill>
                <a:latin typeface="Calibri"/>
              </a:rPr>
              <a:t>ine</a:t>
            </a:r>
            <a:endParaRPr sz="1400" dirty="0"/>
          </a:p>
        </p:txBody>
      </p:sp>
      <p:sp>
        <p:nvSpPr>
          <p:cNvPr id="115" name="CustomShape 5"/>
          <p:cNvSpPr/>
          <p:nvPr/>
        </p:nvSpPr>
        <p:spPr>
          <a:xfrm rot="5400000" flipV="1">
            <a:off x="2514600" y="4038600"/>
            <a:ext cx="533400" cy="1905000"/>
          </a:xfrm>
          <a:prstGeom prst="bentConnector2">
            <a:avLst/>
          </a:prstGeom>
          <a:noFill/>
          <a:ln w="9360">
            <a:solidFill>
              <a:srgbClr val="4A7EBB"/>
            </a:solidFill>
            <a:round/>
          </a:ln>
        </p:spPr>
      </p:sp>
      <p:sp>
        <p:nvSpPr>
          <p:cNvPr id="116" name="CustomShape 6"/>
          <p:cNvSpPr/>
          <p:nvPr/>
        </p:nvSpPr>
        <p:spPr>
          <a:xfrm rot="5400000">
            <a:off x="3791160" y="4667400"/>
            <a:ext cx="533160" cy="647280"/>
          </a:xfrm>
          <a:prstGeom prst="bentConnector2">
            <a:avLst/>
          </a:prstGeom>
          <a:noFill/>
          <a:ln w="9360">
            <a:solidFill>
              <a:srgbClr val="4A7EBB"/>
            </a:solidFill>
            <a:round/>
          </a:ln>
        </p:spPr>
      </p:sp>
      <p:sp>
        <p:nvSpPr>
          <p:cNvPr id="117" name="CustomShape 7"/>
          <p:cNvSpPr/>
          <p:nvPr/>
        </p:nvSpPr>
        <p:spPr>
          <a:xfrm>
            <a:off x="3886200" y="5257800"/>
            <a:ext cx="360" cy="304560"/>
          </a:xfrm>
          <a:prstGeom prst="straightConnector1">
            <a:avLst/>
          </a:prstGeom>
          <a:noFill/>
          <a:ln w="9360">
            <a:solidFill>
              <a:srgbClr val="4A7EBB"/>
            </a:solidFill>
            <a:round/>
            <a:tailEnd type="arrow" w="med" len="med"/>
          </a:ln>
        </p:spPr>
      </p:sp>
      <p:sp>
        <p:nvSpPr>
          <p:cNvPr id="118" name="CustomShape 8"/>
          <p:cNvSpPr/>
          <p:nvPr/>
        </p:nvSpPr>
        <p:spPr>
          <a:xfrm flipH="1">
            <a:off x="4686480" y="4724640"/>
            <a:ext cx="2590560" cy="837720"/>
          </a:xfrm>
          <a:prstGeom prst="straightConnector1">
            <a:avLst/>
          </a:prstGeom>
          <a:noFill/>
          <a:ln w="9360">
            <a:solidFill>
              <a:srgbClr val="4A7EBB"/>
            </a:solidFill>
            <a:round/>
            <a:tailEnd type="arrow" w="med" len="med"/>
          </a:ln>
        </p:spPr>
      </p:sp>
      <p:sp>
        <p:nvSpPr>
          <p:cNvPr id="119" name="CustomShape 9"/>
          <p:cNvSpPr/>
          <p:nvPr/>
        </p:nvSpPr>
        <p:spPr>
          <a:xfrm>
            <a:off x="76320" y="762000"/>
            <a:ext cx="2209320" cy="761520"/>
          </a:xfrm>
          <a:prstGeom prst="rect">
            <a:avLst/>
          </a:prstGeom>
          <a:solidFill>
            <a:srgbClr val="FFFFFF"/>
          </a:solidFill>
          <a:ln w="25560">
            <a:solidFill>
              <a:srgbClr val="000000"/>
            </a:solidFill>
            <a:round/>
          </a:ln>
        </p:spPr>
        <p:txBody>
          <a:bodyPr/>
          <a:lstStyle/>
          <a:p>
            <a:pPr>
              <a:lnSpc>
                <a:spcPct val="100000"/>
              </a:lnSpc>
            </a:pPr>
            <a:r>
              <a:rPr lang="en-US" sz="2400" dirty="0">
                <a:solidFill>
                  <a:srgbClr val="000000"/>
                </a:solidFill>
                <a:latin typeface="Calibri"/>
              </a:rPr>
              <a:t>Ion </a:t>
            </a:r>
            <a:r>
              <a:rPr lang="en-US" sz="2400" dirty="0" err="1">
                <a:solidFill>
                  <a:srgbClr val="000000"/>
                </a:solidFill>
                <a:latin typeface="Calibri"/>
              </a:rPr>
              <a:t>este</a:t>
            </a:r>
            <a:r>
              <a:rPr lang="en-US" sz="2400" dirty="0">
                <a:solidFill>
                  <a:srgbClr val="000000"/>
                </a:solidFill>
                <a:latin typeface="Calibri"/>
              </a:rPr>
              <a:t> terrier</a:t>
            </a:r>
            <a:endParaRPr sz="1400" dirty="0"/>
          </a:p>
        </p:txBody>
      </p:sp>
      <p:sp>
        <p:nvSpPr>
          <p:cNvPr id="120" name="CustomShape 10"/>
          <p:cNvSpPr/>
          <p:nvPr/>
        </p:nvSpPr>
        <p:spPr>
          <a:xfrm>
            <a:off x="2895480" y="762000"/>
            <a:ext cx="2209320" cy="761520"/>
          </a:xfrm>
          <a:prstGeom prst="rect">
            <a:avLst/>
          </a:prstGeom>
          <a:solidFill>
            <a:srgbClr val="FFFFFF"/>
          </a:solidFill>
          <a:ln w="25560">
            <a:solidFill>
              <a:srgbClr val="000000"/>
            </a:solidFill>
            <a:round/>
          </a:ln>
        </p:spPr>
        <p:txBody>
          <a:bodyPr/>
          <a:lstStyle/>
          <a:p>
            <a:pPr>
              <a:lnSpc>
                <a:spcPct val="100000"/>
              </a:lnSpc>
            </a:pPr>
            <a:r>
              <a:rPr lang="en-US" sz="2000" dirty="0" smtClean="0">
                <a:solidFill>
                  <a:srgbClr val="000000"/>
                </a:solidFill>
                <a:latin typeface="Calibri"/>
              </a:rPr>
              <a:t>To</a:t>
            </a:r>
            <a:r>
              <a:rPr lang="ro-RO" sz="2000" dirty="0" smtClean="0">
                <a:solidFill>
                  <a:srgbClr val="000000"/>
                </a:solidFill>
                <a:latin typeface="Calibri"/>
              </a:rPr>
              <a:t>ț</a:t>
            </a:r>
            <a:r>
              <a:rPr lang="en-US" sz="2000" dirty="0" err="1" smtClean="0">
                <a:solidFill>
                  <a:srgbClr val="000000"/>
                </a:solidFill>
                <a:latin typeface="Calibri"/>
              </a:rPr>
              <a:t>i</a:t>
            </a:r>
            <a:r>
              <a:rPr lang="en-US" sz="2000" dirty="0" smtClean="0">
                <a:solidFill>
                  <a:srgbClr val="000000"/>
                </a:solidFill>
                <a:latin typeface="Calibri"/>
              </a:rPr>
              <a:t> </a:t>
            </a:r>
            <a:r>
              <a:rPr lang="en-US" sz="2000" dirty="0" err="1">
                <a:solidFill>
                  <a:srgbClr val="000000"/>
                </a:solidFill>
                <a:latin typeface="Calibri"/>
              </a:rPr>
              <a:t>terrierii</a:t>
            </a:r>
            <a:r>
              <a:rPr lang="en-US" sz="2000" dirty="0">
                <a:solidFill>
                  <a:srgbClr val="000000"/>
                </a:solidFill>
                <a:latin typeface="Calibri"/>
              </a:rPr>
              <a:t> </a:t>
            </a:r>
            <a:r>
              <a:rPr lang="en-US" sz="2000" dirty="0" err="1">
                <a:solidFill>
                  <a:srgbClr val="000000"/>
                </a:solidFill>
                <a:latin typeface="Calibri"/>
              </a:rPr>
              <a:t>sunt</a:t>
            </a:r>
            <a:r>
              <a:rPr lang="en-US" sz="2000" dirty="0">
                <a:solidFill>
                  <a:srgbClr val="000000"/>
                </a:solidFill>
                <a:latin typeface="Calibri"/>
              </a:rPr>
              <a:t> </a:t>
            </a:r>
            <a:r>
              <a:rPr lang="en-US" sz="2000" dirty="0" smtClean="0">
                <a:solidFill>
                  <a:srgbClr val="000000"/>
                </a:solidFill>
                <a:latin typeface="Calibri"/>
              </a:rPr>
              <a:t>c</a:t>
            </a:r>
            <a:r>
              <a:rPr lang="ro-RO" sz="2000" dirty="0" smtClean="0">
                <a:solidFill>
                  <a:srgbClr val="000000"/>
                </a:solidFill>
                <a:latin typeface="Calibri"/>
              </a:rPr>
              <a:t>â</a:t>
            </a:r>
            <a:r>
              <a:rPr lang="en-US" sz="2000" dirty="0" err="1" smtClean="0">
                <a:solidFill>
                  <a:srgbClr val="000000"/>
                </a:solidFill>
                <a:latin typeface="Calibri"/>
              </a:rPr>
              <a:t>ini</a:t>
            </a:r>
            <a:endParaRPr sz="1200" dirty="0"/>
          </a:p>
        </p:txBody>
      </p:sp>
      <p:sp>
        <p:nvSpPr>
          <p:cNvPr id="121" name="CustomShape 11"/>
          <p:cNvSpPr/>
          <p:nvPr/>
        </p:nvSpPr>
        <p:spPr>
          <a:xfrm>
            <a:off x="1523880" y="2590920"/>
            <a:ext cx="2209320" cy="609120"/>
          </a:xfrm>
          <a:prstGeom prst="rect">
            <a:avLst/>
          </a:prstGeom>
          <a:solidFill>
            <a:srgbClr val="FFFFFF"/>
          </a:solidFill>
          <a:ln w="25560">
            <a:solidFill>
              <a:srgbClr val="000000"/>
            </a:solidFill>
            <a:round/>
          </a:ln>
        </p:spPr>
        <p:txBody>
          <a:bodyPr/>
          <a:lstStyle/>
          <a:p>
            <a:pPr>
              <a:lnSpc>
                <a:spcPct val="100000"/>
              </a:lnSpc>
            </a:pPr>
            <a:r>
              <a:rPr lang="en-US" sz="2800" dirty="0">
                <a:solidFill>
                  <a:srgbClr val="000000"/>
                </a:solidFill>
                <a:latin typeface="Calibri"/>
              </a:rPr>
              <a:t>Ion </a:t>
            </a:r>
            <a:r>
              <a:rPr lang="en-US" sz="2800" dirty="0" err="1">
                <a:solidFill>
                  <a:srgbClr val="000000"/>
                </a:solidFill>
                <a:latin typeface="Calibri"/>
              </a:rPr>
              <a:t>este</a:t>
            </a:r>
            <a:r>
              <a:rPr lang="en-US" sz="2800" dirty="0">
                <a:solidFill>
                  <a:srgbClr val="000000"/>
                </a:solidFill>
                <a:latin typeface="Calibri"/>
              </a:rPr>
              <a:t> </a:t>
            </a:r>
            <a:r>
              <a:rPr lang="en-US" sz="2800" dirty="0" smtClean="0">
                <a:solidFill>
                  <a:srgbClr val="000000"/>
                </a:solidFill>
                <a:latin typeface="Calibri"/>
              </a:rPr>
              <a:t>c</a:t>
            </a:r>
            <a:r>
              <a:rPr lang="ro-RO" sz="2800" dirty="0" smtClean="0">
                <a:solidFill>
                  <a:srgbClr val="000000"/>
                </a:solidFill>
                <a:latin typeface="Calibri"/>
              </a:rPr>
              <a:t>â</a:t>
            </a:r>
            <a:r>
              <a:rPr lang="en-US" sz="2800" dirty="0" err="1" smtClean="0">
                <a:solidFill>
                  <a:srgbClr val="000000"/>
                </a:solidFill>
                <a:latin typeface="Calibri"/>
              </a:rPr>
              <a:t>ine</a:t>
            </a:r>
            <a:endParaRPr sz="1600" dirty="0"/>
          </a:p>
        </p:txBody>
      </p:sp>
      <p:sp>
        <p:nvSpPr>
          <p:cNvPr id="123" name="CustomShape 13"/>
          <p:cNvSpPr/>
          <p:nvPr/>
        </p:nvSpPr>
        <p:spPr>
          <a:xfrm rot="5400000">
            <a:off x="2647860" y="1466940"/>
            <a:ext cx="533160" cy="647280"/>
          </a:xfrm>
          <a:prstGeom prst="bentConnector2">
            <a:avLst/>
          </a:prstGeom>
          <a:noFill/>
          <a:ln w="9360">
            <a:solidFill>
              <a:srgbClr val="4A7EBB"/>
            </a:solidFill>
            <a:round/>
          </a:ln>
        </p:spPr>
      </p:sp>
      <p:sp>
        <p:nvSpPr>
          <p:cNvPr id="124" name="CustomShape 14"/>
          <p:cNvSpPr/>
          <p:nvPr/>
        </p:nvSpPr>
        <p:spPr>
          <a:xfrm>
            <a:off x="5486400" y="838080"/>
            <a:ext cx="3123720" cy="914520"/>
          </a:xfrm>
          <a:prstGeom prst="rect">
            <a:avLst/>
          </a:prstGeom>
          <a:solidFill>
            <a:srgbClr val="FFFFFF"/>
          </a:solidFill>
          <a:ln w="25560">
            <a:solidFill>
              <a:srgbClr val="000000"/>
            </a:solidFill>
            <a:round/>
          </a:ln>
        </p:spPr>
        <p:txBody>
          <a:bodyPr/>
          <a:lstStyle/>
          <a:p>
            <a:pPr>
              <a:lnSpc>
                <a:spcPct val="100000"/>
              </a:lnSpc>
            </a:pPr>
            <a:r>
              <a:rPr lang="en-US" sz="2400" dirty="0">
                <a:solidFill>
                  <a:srgbClr val="000000"/>
                </a:solidFill>
                <a:latin typeface="Calibri"/>
              </a:rPr>
              <a:t>Ion a </a:t>
            </a:r>
            <a:r>
              <a:rPr lang="en-US" sz="2400" dirty="0" err="1">
                <a:solidFill>
                  <a:srgbClr val="000000"/>
                </a:solidFill>
                <a:latin typeface="Calibri"/>
              </a:rPr>
              <a:t>fost</a:t>
            </a:r>
            <a:r>
              <a:rPr lang="en-US" sz="2400" dirty="0">
                <a:solidFill>
                  <a:srgbClr val="000000"/>
                </a:solidFill>
                <a:latin typeface="Calibri"/>
              </a:rPr>
              <a:t> </a:t>
            </a:r>
            <a:r>
              <a:rPr lang="en-US" sz="2400" dirty="0" smtClean="0">
                <a:solidFill>
                  <a:srgbClr val="000000"/>
                </a:solidFill>
                <a:latin typeface="Calibri"/>
              </a:rPr>
              <a:t>ob</a:t>
            </a:r>
            <a:r>
              <a:rPr lang="ro-RO" sz="2400" dirty="0" smtClean="0">
                <a:solidFill>
                  <a:srgbClr val="000000"/>
                </a:solidFill>
                <a:latin typeface="Calibri"/>
              </a:rPr>
              <a:t>ț</a:t>
            </a:r>
            <a:r>
              <a:rPr lang="en-US" sz="2400" dirty="0" err="1" smtClean="0">
                <a:solidFill>
                  <a:srgbClr val="000000"/>
                </a:solidFill>
                <a:latin typeface="Calibri"/>
              </a:rPr>
              <a:t>inut</a:t>
            </a:r>
            <a:r>
              <a:rPr lang="en-US" sz="2400" dirty="0" smtClean="0">
                <a:solidFill>
                  <a:srgbClr val="000000"/>
                </a:solidFill>
                <a:latin typeface="Calibri"/>
              </a:rPr>
              <a:t> </a:t>
            </a:r>
            <a:r>
              <a:rPr lang="en-US" sz="2400" dirty="0" err="1">
                <a:solidFill>
                  <a:srgbClr val="000000"/>
                </a:solidFill>
                <a:latin typeface="Calibri"/>
              </a:rPr>
              <a:t>prin</a:t>
            </a:r>
            <a:r>
              <a:rPr lang="en-US" sz="2400" dirty="0">
                <a:solidFill>
                  <a:srgbClr val="000000"/>
                </a:solidFill>
                <a:latin typeface="Calibri"/>
              </a:rPr>
              <a:t> </a:t>
            </a:r>
            <a:r>
              <a:rPr lang="ro-RO" sz="2400" dirty="0" smtClean="0">
                <a:solidFill>
                  <a:srgbClr val="000000"/>
                </a:solidFill>
                <a:latin typeface="Calibri"/>
              </a:rPr>
              <a:t>î</a:t>
            </a:r>
            <a:r>
              <a:rPr lang="en-US" sz="2400" dirty="0" err="1" smtClean="0">
                <a:solidFill>
                  <a:srgbClr val="000000"/>
                </a:solidFill>
                <a:latin typeface="Calibri"/>
              </a:rPr>
              <a:t>ncruci</a:t>
            </a:r>
            <a:r>
              <a:rPr lang="ro-RO" sz="2400" dirty="0" smtClean="0">
                <a:solidFill>
                  <a:srgbClr val="000000"/>
                </a:solidFill>
                <a:latin typeface="Calibri"/>
              </a:rPr>
              <a:t>ș</a:t>
            </a:r>
            <a:r>
              <a:rPr lang="en-US" sz="2400" dirty="0" smtClean="0">
                <a:solidFill>
                  <a:srgbClr val="000000"/>
                </a:solidFill>
                <a:latin typeface="Calibri"/>
              </a:rPr>
              <a:t>area </a:t>
            </a:r>
            <a:r>
              <a:rPr lang="en-US" sz="2400" dirty="0">
                <a:solidFill>
                  <a:srgbClr val="000000"/>
                </a:solidFill>
                <a:latin typeface="Calibri"/>
              </a:rPr>
              <a:t>a </a:t>
            </a:r>
            <a:r>
              <a:rPr lang="en-US" sz="2400" dirty="0" err="1">
                <a:solidFill>
                  <a:srgbClr val="000000"/>
                </a:solidFill>
                <a:latin typeface="Calibri"/>
              </a:rPr>
              <a:t>doi</a:t>
            </a:r>
            <a:r>
              <a:rPr lang="en-US" sz="2400" dirty="0">
                <a:solidFill>
                  <a:srgbClr val="000000"/>
                </a:solidFill>
                <a:latin typeface="Calibri"/>
              </a:rPr>
              <a:t> </a:t>
            </a:r>
            <a:r>
              <a:rPr lang="en-US" sz="2400" dirty="0" smtClean="0">
                <a:solidFill>
                  <a:srgbClr val="000000"/>
                </a:solidFill>
                <a:latin typeface="Calibri"/>
              </a:rPr>
              <a:t>c</a:t>
            </a:r>
            <a:r>
              <a:rPr lang="ro-RO" sz="2400" dirty="0" smtClean="0">
                <a:solidFill>
                  <a:srgbClr val="000000"/>
                </a:solidFill>
                <a:latin typeface="Calibri"/>
              </a:rPr>
              <a:t>â</a:t>
            </a:r>
            <a:r>
              <a:rPr lang="en-US" sz="2400" dirty="0" err="1" smtClean="0">
                <a:solidFill>
                  <a:srgbClr val="000000"/>
                </a:solidFill>
                <a:latin typeface="Calibri"/>
              </a:rPr>
              <a:t>ini</a:t>
            </a:r>
            <a:endParaRPr sz="1400" dirty="0"/>
          </a:p>
        </p:txBody>
      </p:sp>
      <p:sp>
        <p:nvSpPr>
          <p:cNvPr id="125" name="CustomShape 15"/>
          <p:cNvSpPr/>
          <p:nvPr/>
        </p:nvSpPr>
        <p:spPr>
          <a:xfrm>
            <a:off x="6019800" y="2514600"/>
            <a:ext cx="2209320" cy="609120"/>
          </a:xfrm>
          <a:prstGeom prst="rect">
            <a:avLst/>
          </a:prstGeom>
          <a:solidFill>
            <a:srgbClr val="FFFFFF"/>
          </a:solidFill>
          <a:ln w="25560">
            <a:solidFill>
              <a:srgbClr val="000000"/>
            </a:solidFill>
            <a:round/>
          </a:ln>
        </p:spPr>
        <p:txBody>
          <a:bodyPr/>
          <a:lstStyle/>
          <a:p>
            <a:pPr>
              <a:lnSpc>
                <a:spcPct val="100000"/>
              </a:lnSpc>
            </a:pPr>
            <a:r>
              <a:rPr lang="en-US" sz="2800" dirty="0">
                <a:solidFill>
                  <a:srgbClr val="000000"/>
                </a:solidFill>
                <a:latin typeface="Calibri"/>
              </a:rPr>
              <a:t>Ion </a:t>
            </a:r>
            <a:r>
              <a:rPr lang="en-US" sz="2800" dirty="0" err="1">
                <a:solidFill>
                  <a:srgbClr val="000000"/>
                </a:solidFill>
                <a:latin typeface="Calibri"/>
              </a:rPr>
              <a:t>este</a:t>
            </a:r>
            <a:r>
              <a:rPr lang="en-US" sz="2800" dirty="0">
                <a:solidFill>
                  <a:srgbClr val="000000"/>
                </a:solidFill>
                <a:latin typeface="Calibri"/>
              </a:rPr>
              <a:t> </a:t>
            </a:r>
            <a:r>
              <a:rPr lang="en-US" sz="2800" dirty="0" smtClean="0">
                <a:solidFill>
                  <a:srgbClr val="000000"/>
                </a:solidFill>
                <a:latin typeface="Calibri"/>
              </a:rPr>
              <a:t>c</a:t>
            </a:r>
            <a:r>
              <a:rPr lang="ro-RO" sz="2800" dirty="0" smtClean="0">
                <a:solidFill>
                  <a:srgbClr val="000000"/>
                </a:solidFill>
                <a:latin typeface="Calibri"/>
              </a:rPr>
              <a:t>â</a:t>
            </a:r>
            <a:r>
              <a:rPr lang="en-US" sz="2800" dirty="0" err="1" smtClean="0">
                <a:solidFill>
                  <a:srgbClr val="000000"/>
                </a:solidFill>
                <a:latin typeface="Calibri"/>
              </a:rPr>
              <a:t>ine</a:t>
            </a:r>
            <a:endParaRPr sz="1600" dirty="0"/>
          </a:p>
        </p:txBody>
      </p:sp>
      <p:sp>
        <p:nvSpPr>
          <p:cNvPr id="126" name="CustomShape 16"/>
          <p:cNvSpPr/>
          <p:nvPr/>
        </p:nvSpPr>
        <p:spPr>
          <a:xfrm>
            <a:off x="6968639" y="1752240"/>
            <a:ext cx="45720" cy="762360"/>
          </a:xfrm>
          <a:prstGeom prst="straightConnector1">
            <a:avLst/>
          </a:prstGeom>
          <a:noFill/>
          <a:ln w="9360">
            <a:solidFill>
              <a:srgbClr val="4A7EBB"/>
            </a:solidFill>
            <a:round/>
            <a:tailEnd type="arrow" w="med" len="med"/>
          </a:ln>
        </p:spPr>
      </p:sp>
      <p:sp>
        <p:nvSpPr>
          <p:cNvPr id="127" name="CustomShape 17"/>
          <p:cNvSpPr/>
          <p:nvPr/>
        </p:nvSpPr>
        <p:spPr>
          <a:xfrm>
            <a:off x="2590920" y="2057400"/>
            <a:ext cx="360" cy="533160"/>
          </a:xfrm>
          <a:prstGeom prst="straightConnector1">
            <a:avLst/>
          </a:prstGeom>
          <a:noFill/>
          <a:ln w="9360">
            <a:solidFill>
              <a:srgbClr val="4A7EBB"/>
            </a:solidFill>
            <a:round/>
            <a:tailEnd type="arrow" w="med" len="med"/>
          </a:ln>
        </p:spPr>
      </p:sp>
      <p:cxnSp>
        <p:nvCxnSpPr>
          <p:cNvPr id="27" name="Straight Connector 26"/>
          <p:cNvCxnSpPr>
            <a:stCxn id="119" idx="2"/>
          </p:cNvCxnSpPr>
          <p:nvPr/>
        </p:nvCxnSpPr>
        <p:spPr>
          <a:xfrm flipH="1">
            <a:off x="1143000" y="1523520"/>
            <a:ext cx="37980" cy="533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143000" y="205740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CustomShape 9"/>
          <p:cNvSpPr/>
          <p:nvPr/>
        </p:nvSpPr>
        <p:spPr>
          <a:xfrm>
            <a:off x="609600" y="3962400"/>
            <a:ext cx="2209320" cy="761520"/>
          </a:xfrm>
          <a:prstGeom prst="rect">
            <a:avLst/>
          </a:prstGeom>
          <a:solidFill>
            <a:srgbClr val="FFFFFF"/>
          </a:solidFill>
          <a:ln w="25560">
            <a:solidFill>
              <a:srgbClr val="000000"/>
            </a:solidFill>
            <a:round/>
          </a:ln>
        </p:spPr>
        <p:txBody>
          <a:bodyPr/>
          <a:lstStyle/>
          <a:p>
            <a:pPr>
              <a:lnSpc>
                <a:spcPct val="100000"/>
              </a:lnSpc>
            </a:pPr>
            <a:r>
              <a:rPr lang="en-US" sz="2400" dirty="0">
                <a:solidFill>
                  <a:srgbClr val="000000"/>
                </a:solidFill>
                <a:latin typeface="Calibri"/>
              </a:rPr>
              <a:t>Ion </a:t>
            </a:r>
            <a:r>
              <a:rPr lang="en-US" sz="2400" dirty="0" err="1">
                <a:solidFill>
                  <a:srgbClr val="000000"/>
                </a:solidFill>
                <a:latin typeface="Calibri"/>
              </a:rPr>
              <a:t>este</a:t>
            </a:r>
            <a:r>
              <a:rPr lang="en-US" sz="2400" dirty="0">
                <a:solidFill>
                  <a:srgbClr val="000000"/>
                </a:solidFill>
                <a:latin typeface="Calibri"/>
              </a:rPr>
              <a:t> terrier</a:t>
            </a:r>
            <a:endParaRPr sz="1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457200" y="274680"/>
            <a:ext cx="8229240" cy="1142640"/>
          </a:xfrm>
          <a:prstGeom prst="rect">
            <a:avLst/>
          </a:prstGeom>
        </p:spPr>
        <p:txBody>
          <a:bodyPr anchor="ctr"/>
          <a:lstStyle/>
          <a:p>
            <a:pPr algn="ctr">
              <a:lnSpc>
                <a:spcPct val="100000"/>
              </a:lnSpc>
            </a:pPr>
            <a:r>
              <a:rPr lang="en-US" sz="4400" dirty="0" err="1">
                <a:solidFill>
                  <a:srgbClr val="000000"/>
                </a:solidFill>
                <a:latin typeface="Calibri"/>
              </a:rPr>
              <a:t>Indicatori</a:t>
            </a:r>
            <a:r>
              <a:rPr lang="en-US" sz="4400" dirty="0">
                <a:solidFill>
                  <a:srgbClr val="000000"/>
                </a:solidFill>
                <a:latin typeface="Calibri"/>
              </a:rPr>
              <a:t> </a:t>
            </a:r>
            <a:r>
              <a:rPr lang="en-US" sz="4400" dirty="0" err="1">
                <a:solidFill>
                  <a:srgbClr val="000000"/>
                </a:solidFill>
                <a:latin typeface="Calibri"/>
              </a:rPr>
              <a:t>lingvistici</a:t>
            </a:r>
            <a:r>
              <a:rPr lang="en-US" sz="4400" dirty="0">
                <a:solidFill>
                  <a:srgbClr val="000000"/>
                </a:solidFill>
                <a:latin typeface="Calibri"/>
              </a:rPr>
              <a:t> </a:t>
            </a:r>
            <a:r>
              <a:rPr lang="en-US" sz="4400" dirty="0" err="1">
                <a:solidFill>
                  <a:srgbClr val="000000"/>
                </a:solidFill>
                <a:latin typeface="Calibri"/>
              </a:rPr>
              <a:t>ai</a:t>
            </a:r>
            <a:r>
              <a:rPr lang="en-US" sz="4400" dirty="0">
                <a:solidFill>
                  <a:srgbClr val="000000"/>
                </a:solidFill>
                <a:latin typeface="Calibri"/>
              </a:rPr>
              <a:t> </a:t>
            </a:r>
            <a:r>
              <a:rPr lang="en-US" sz="4400" dirty="0" err="1">
                <a:solidFill>
                  <a:srgbClr val="000000"/>
                </a:solidFill>
                <a:latin typeface="Calibri"/>
              </a:rPr>
              <a:t>argumentarii</a:t>
            </a:r>
            <a:endParaRPr dirty="0"/>
          </a:p>
        </p:txBody>
      </p:sp>
      <p:sp>
        <p:nvSpPr>
          <p:cNvPr id="144" name="TextShape 2"/>
          <p:cNvSpPr txBox="1"/>
          <p:nvPr/>
        </p:nvSpPr>
        <p:spPr>
          <a:xfrm>
            <a:off x="457200" y="1600200"/>
            <a:ext cx="8229240" cy="4525560"/>
          </a:xfrm>
          <a:prstGeom prst="rect">
            <a:avLst/>
          </a:prstGeom>
        </p:spPr>
        <p:txBody>
          <a:bodyPr/>
          <a:lstStyle/>
          <a:p>
            <a:pPr>
              <a:lnSpc>
                <a:spcPct val="100000"/>
              </a:lnSpc>
            </a:pPr>
            <a:r>
              <a:rPr lang="en-US" sz="3200" dirty="0">
                <a:solidFill>
                  <a:srgbClr val="000000"/>
                </a:solidFill>
                <a:latin typeface="Calibri"/>
              </a:rPr>
              <a:t>Q: Cum </a:t>
            </a:r>
            <a:r>
              <a:rPr lang="en-US" sz="3200" dirty="0" err="1" smtClean="0">
                <a:solidFill>
                  <a:srgbClr val="000000"/>
                </a:solidFill>
                <a:latin typeface="Calibri"/>
              </a:rPr>
              <a:t>identific</a:t>
            </a:r>
            <a:r>
              <a:rPr lang="ro-RO" sz="3200" dirty="0" smtClean="0">
                <a:solidFill>
                  <a:srgbClr val="000000"/>
                </a:solidFill>
                <a:latin typeface="Calibri"/>
              </a:rPr>
              <a:t>ă</a:t>
            </a:r>
            <a:r>
              <a:rPr lang="en-US" sz="3200" dirty="0" smtClean="0">
                <a:solidFill>
                  <a:srgbClr val="000000"/>
                </a:solidFill>
                <a:latin typeface="Calibri"/>
              </a:rPr>
              <a:t>m </a:t>
            </a:r>
            <a:r>
              <a:rPr lang="en-US" sz="3200" dirty="0" err="1">
                <a:solidFill>
                  <a:srgbClr val="000000"/>
                </a:solidFill>
                <a:latin typeface="Calibri"/>
              </a:rPr>
              <a:t>concluzia</a:t>
            </a:r>
            <a:r>
              <a:rPr lang="en-US" sz="3200" dirty="0">
                <a:solidFill>
                  <a:srgbClr val="000000"/>
                </a:solidFill>
                <a:latin typeface="Calibri"/>
              </a:rPr>
              <a:t> </a:t>
            </a:r>
            <a:r>
              <a:rPr lang="en-US" sz="3200" dirty="0" err="1">
                <a:solidFill>
                  <a:srgbClr val="000000"/>
                </a:solidFill>
                <a:latin typeface="Calibri"/>
              </a:rPr>
              <a:t>unei</a:t>
            </a:r>
            <a:r>
              <a:rPr lang="en-US" sz="3200" dirty="0">
                <a:solidFill>
                  <a:srgbClr val="000000"/>
                </a:solidFill>
                <a:latin typeface="Calibri"/>
              </a:rPr>
              <a:t> </a:t>
            </a:r>
            <a:r>
              <a:rPr lang="en-US" sz="3200" dirty="0" err="1">
                <a:solidFill>
                  <a:srgbClr val="000000"/>
                </a:solidFill>
                <a:latin typeface="Calibri"/>
              </a:rPr>
              <a:t>argumentari</a:t>
            </a:r>
            <a:r>
              <a:rPr lang="en-US" sz="3200" dirty="0">
                <a:solidFill>
                  <a:srgbClr val="000000"/>
                </a:solidFill>
                <a:latin typeface="Calibri"/>
              </a:rPr>
              <a:t>?</a:t>
            </a:r>
            <a:endParaRPr dirty="0"/>
          </a:p>
          <a:p>
            <a:pPr>
              <a:lnSpc>
                <a:spcPct val="100000"/>
              </a:lnSpc>
            </a:pPr>
            <a:r>
              <a:rPr lang="en-US" sz="3200" dirty="0">
                <a:solidFill>
                  <a:srgbClr val="000000"/>
                </a:solidFill>
                <a:latin typeface="Calibri"/>
              </a:rPr>
              <a:t>R: </a:t>
            </a:r>
            <a:r>
              <a:rPr lang="en-US" sz="3200" dirty="0" err="1">
                <a:solidFill>
                  <a:srgbClr val="000000"/>
                </a:solidFill>
                <a:latin typeface="Calibri"/>
              </a:rPr>
              <a:t>indicatori</a:t>
            </a:r>
            <a:r>
              <a:rPr lang="en-US" sz="3200" dirty="0">
                <a:solidFill>
                  <a:srgbClr val="000000"/>
                </a:solidFill>
                <a:latin typeface="Calibri"/>
              </a:rPr>
              <a:t> </a:t>
            </a:r>
            <a:r>
              <a:rPr lang="en-US" sz="3200" dirty="0" err="1">
                <a:solidFill>
                  <a:srgbClr val="000000"/>
                </a:solidFill>
                <a:latin typeface="Calibri"/>
              </a:rPr>
              <a:t>lingvistici</a:t>
            </a:r>
            <a:r>
              <a:rPr lang="en-US" sz="3200" dirty="0">
                <a:solidFill>
                  <a:srgbClr val="000000"/>
                </a:solidFill>
                <a:latin typeface="Calibri"/>
              </a:rPr>
              <a:t>: </a:t>
            </a:r>
            <a:endParaRPr dirty="0"/>
          </a:p>
          <a:p>
            <a:pPr>
              <a:lnSpc>
                <a:spcPct val="100000"/>
              </a:lnSpc>
            </a:pPr>
            <a:r>
              <a:rPr lang="en-US" sz="3200" dirty="0" smtClean="0">
                <a:solidFill>
                  <a:srgbClr val="000000"/>
                </a:solidFill>
                <a:latin typeface="Calibri"/>
              </a:rPr>
              <a:t>(1) “</a:t>
            </a:r>
            <a:r>
              <a:rPr lang="en-US" sz="3200" dirty="0" err="1" smtClean="0">
                <a:solidFill>
                  <a:srgbClr val="000000"/>
                </a:solidFill>
                <a:latin typeface="Calibri"/>
              </a:rPr>
              <a:t>deci</a:t>
            </a:r>
            <a:r>
              <a:rPr lang="en-US" sz="3200" dirty="0">
                <a:solidFill>
                  <a:srgbClr val="000000"/>
                </a:solidFill>
                <a:latin typeface="Calibri"/>
              </a:rPr>
              <a:t>…”, “</a:t>
            </a:r>
            <a:r>
              <a:rPr lang="en-US" sz="3200" dirty="0" err="1">
                <a:solidFill>
                  <a:srgbClr val="000000"/>
                </a:solidFill>
                <a:latin typeface="Calibri"/>
              </a:rPr>
              <a:t>prin</a:t>
            </a:r>
            <a:r>
              <a:rPr lang="en-US" sz="3200" dirty="0">
                <a:solidFill>
                  <a:srgbClr val="000000"/>
                </a:solidFill>
                <a:latin typeface="Calibri"/>
              </a:rPr>
              <a:t> </a:t>
            </a:r>
            <a:r>
              <a:rPr lang="en-US" sz="3200" dirty="0" err="1">
                <a:solidFill>
                  <a:srgbClr val="000000"/>
                </a:solidFill>
                <a:latin typeface="Calibri"/>
              </a:rPr>
              <a:t>urmare</a:t>
            </a:r>
            <a:r>
              <a:rPr lang="en-US" sz="3200" dirty="0">
                <a:solidFill>
                  <a:srgbClr val="000000"/>
                </a:solidFill>
                <a:latin typeface="Calibri"/>
              </a:rPr>
              <a:t>…”, “</a:t>
            </a:r>
            <a:r>
              <a:rPr lang="en-US" sz="3200" dirty="0" err="1" smtClean="0">
                <a:solidFill>
                  <a:srgbClr val="000000"/>
                </a:solidFill>
                <a:latin typeface="Calibri"/>
              </a:rPr>
              <a:t>av</a:t>
            </a:r>
            <a:r>
              <a:rPr lang="ro-RO" sz="3200" dirty="0" smtClean="0">
                <a:solidFill>
                  <a:srgbClr val="000000"/>
                </a:solidFill>
                <a:latin typeface="Calibri"/>
              </a:rPr>
              <a:t>â</a:t>
            </a:r>
            <a:r>
              <a:rPr lang="en-US" sz="3200" dirty="0" err="1" smtClean="0">
                <a:solidFill>
                  <a:srgbClr val="000000"/>
                </a:solidFill>
                <a:latin typeface="Calibri"/>
              </a:rPr>
              <a:t>nd</a:t>
            </a:r>
            <a:r>
              <a:rPr lang="en-US" sz="3200" dirty="0" smtClean="0">
                <a:solidFill>
                  <a:srgbClr val="000000"/>
                </a:solidFill>
                <a:latin typeface="Calibri"/>
              </a:rPr>
              <a:t> </a:t>
            </a:r>
            <a:r>
              <a:rPr lang="ro-RO" sz="3200" dirty="0" smtClean="0">
                <a:solidFill>
                  <a:srgbClr val="000000"/>
                </a:solidFill>
                <a:latin typeface="Calibri"/>
              </a:rPr>
              <a:t>î</a:t>
            </a:r>
            <a:r>
              <a:rPr lang="en-US" sz="3200" dirty="0" smtClean="0">
                <a:solidFill>
                  <a:srgbClr val="000000"/>
                </a:solidFill>
                <a:latin typeface="Calibri"/>
              </a:rPr>
              <a:t>n </a:t>
            </a:r>
            <a:r>
              <a:rPr lang="en-US" sz="3200" dirty="0" err="1">
                <a:solidFill>
                  <a:srgbClr val="000000"/>
                </a:solidFill>
                <a:latin typeface="Calibri"/>
              </a:rPr>
              <a:t>vedere</a:t>
            </a:r>
            <a:r>
              <a:rPr lang="en-US" sz="3200" dirty="0">
                <a:solidFill>
                  <a:srgbClr val="000000"/>
                </a:solidFill>
                <a:latin typeface="Calibri"/>
              </a:rPr>
              <a:t> </a:t>
            </a:r>
            <a:r>
              <a:rPr lang="en-US" sz="3200" dirty="0" err="1">
                <a:solidFill>
                  <a:srgbClr val="000000"/>
                </a:solidFill>
                <a:latin typeface="Calibri"/>
              </a:rPr>
              <a:t>cele</a:t>
            </a:r>
            <a:r>
              <a:rPr lang="en-US" sz="3200" dirty="0">
                <a:solidFill>
                  <a:srgbClr val="000000"/>
                </a:solidFill>
                <a:latin typeface="Calibri"/>
              </a:rPr>
              <a:t> </a:t>
            </a:r>
            <a:r>
              <a:rPr lang="en-US" sz="3200" dirty="0" err="1">
                <a:solidFill>
                  <a:srgbClr val="000000"/>
                </a:solidFill>
                <a:latin typeface="Calibri"/>
              </a:rPr>
              <a:t>expuse</a:t>
            </a:r>
            <a:r>
              <a:rPr lang="en-US" sz="3200" dirty="0">
                <a:solidFill>
                  <a:srgbClr val="000000"/>
                </a:solidFill>
                <a:latin typeface="Calibri"/>
              </a:rPr>
              <a:t>…”, “</a:t>
            </a:r>
            <a:r>
              <a:rPr lang="en-US" sz="3200" dirty="0" err="1">
                <a:solidFill>
                  <a:srgbClr val="000000"/>
                </a:solidFill>
                <a:latin typeface="Calibri"/>
              </a:rPr>
              <a:t>concluzionez</a:t>
            </a:r>
            <a:r>
              <a:rPr lang="en-US" sz="3200" dirty="0">
                <a:solidFill>
                  <a:srgbClr val="000000"/>
                </a:solidFill>
                <a:latin typeface="Calibri"/>
              </a:rPr>
              <a:t> </a:t>
            </a:r>
            <a:r>
              <a:rPr lang="en-US" sz="3200" dirty="0" smtClean="0">
                <a:solidFill>
                  <a:srgbClr val="000000"/>
                </a:solidFill>
                <a:latin typeface="Calibri"/>
              </a:rPr>
              <a:t>c</a:t>
            </a:r>
            <a:r>
              <a:rPr lang="ro-RO" sz="3200" dirty="0" smtClean="0">
                <a:solidFill>
                  <a:srgbClr val="000000"/>
                </a:solidFill>
                <a:latin typeface="Calibri"/>
              </a:rPr>
              <a:t>ă</a:t>
            </a:r>
            <a:r>
              <a:rPr lang="en-US" sz="3200" dirty="0" smtClean="0">
                <a:solidFill>
                  <a:srgbClr val="000000"/>
                </a:solidFill>
                <a:latin typeface="Calibri"/>
              </a:rPr>
              <a:t>…”, </a:t>
            </a:r>
            <a:r>
              <a:rPr lang="en-US" sz="3200" dirty="0">
                <a:solidFill>
                  <a:srgbClr val="000000"/>
                </a:solidFill>
                <a:latin typeface="Calibri"/>
              </a:rPr>
              <a:t>“de </a:t>
            </a:r>
            <a:r>
              <a:rPr lang="en-US" sz="3200" dirty="0" err="1">
                <a:solidFill>
                  <a:srgbClr val="000000"/>
                </a:solidFill>
                <a:latin typeface="Calibri"/>
              </a:rPr>
              <a:t>unde</a:t>
            </a:r>
            <a:r>
              <a:rPr lang="en-US" sz="3200" dirty="0">
                <a:solidFill>
                  <a:srgbClr val="000000"/>
                </a:solidFill>
                <a:latin typeface="Calibri"/>
              </a:rPr>
              <a:t> </a:t>
            </a:r>
            <a:r>
              <a:rPr lang="en-US" sz="3200" dirty="0" err="1" smtClean="0">
                <a:solidFill>
                  <a:srgbClr val="000000"/>
                </a:solidFill>
                <a:latin typeface="Calibri"/>
              </a:rPr>
              <a:t>rezult</a:t>
            </a:r>
            <a:r>
              <a:rPr lang="ro-RO" sz="3200" dirty="0" smtClean="0">
                <a:solidFill>
                  <a:srgbClr val="000000"/>
                </a:solidFill>
                <a:latin typeface="Calibri"/>
              </a:rPr>
              <a:t>ă</a:t>
            </a:r>
            <a:r>
              <a:rPr lang="en-US" sz="3200" dirty="0" smtClean="0">
                <a:solidFill>
                  <a:srgbClr val="000000"/>
                </a:solidFill>
                <a:latin typeface="Calibri"/>
              </a:rPr>
              <a:t> c</a:t>
            </a:r>
            <a:r>
              <a:rPr lang="ro-RO" sz="3200" dirty="0" smtClean="0">
                <a:solidFill>
                  <a:srgbClr val="000000"/>
                </a:solidFill>
                <a:latin typeface="Calibri"/>
              </a:rPr>
              <a:t>ă</a:t>
            </a:r>
            <a:r>
              <a:rPr lang="en-US" sz="3200" dirty="0" smtClean="0">
                <a:solidFill>
                  <a:srgbClr val="000000"/>
                </a:solidFill>
                <a:latin typeface="Calibri"/>
              </a:rPr>
              <a:t>…”</a:t>
            </a:r>
            <a:endParaRPr dirty="0"/>
          </a:p>
          <a:p>
            <a:pPr>
              <a:lnSpc>
                <a:spcPct val="100000"/>
              </a:lnSpc>
            </a:pPr>
            <a:r>
              <a:rPr lang="en-US" sz="3200" dirty="0" smtClean="0">
                <a:solidFill>
                  <a:srgbClr val="000000"/>
                </a:solidFill>
                <a:latin typeface="Calibri"/>
              </a:rPr>
              <a:t>(2) “… </a:t>
            </a:r>
            <a:r>
              <a:rPr lang="en-US" sz="3200" dirty="0" err="1">
                <a:solidFill>
                  <a:srgbClr val="000000"/>
                </a:solidFill>
                <a:latin typeface="Calibri"/>
              </a:rPr>
              <a:t>deoarece</a:t>
            </a:r>
            <a:r>
              <a:rPr lang="en-US" sz="3200" dirty="0">
                <a:solidFill>
                  <a:srgbClr val="000000"/>
                </a:solidFill>
                <a:latin typeface="Calibri"/>
              </a:rPr>
              <a:t>”, “… </a:t>
            </a:r>
            <a:r>
              <a:rPr lang="en-US" sz="3200" dirty="0" err="1" smtClean="0">
                <a:solidFill>
                  <a:srgbClr val="000000"/>
                </a:solidFill>
                <a:latin typeface="Calibri"/>
              </a:rPr>
              <a:t>av</a:t>
            </a:r>
            <a:r>
              <a:rPr lang="ro-RO" sz="3200" dirty="0" smtClean="0">
                <a:solidFill>
                  <a:srgbClr val="000000"/>
                </a:solidFill>
                <a:latin typeface="Calibri"/>
              </a:rPr>
              <a:t>â</a:t>
            </a:r>
            <a:r>
              <a:rPr lang="en-US" sz="3200" dirty="0" err="1" smtClean="0">
                <a:solidFill>
                  <a:srgbClr val="000000"/>
                </a:solidFill>
                <a:latin typeface="Calibri"/>
              </a:rPr>
              <a:t>nd</a:t>
            </a:r>
            <a:r>
              <a:rPr lang="en-US" sz="3200" dirty="0" smtClean="0">
                <a:solidFill>
                  <a:srgbClr val="000000"/>
                </a:solidFill>
                <a:latin typeface="Calibri"/>
              </a:rPr>
              <a:t> </a:t>
            </a:r>
            <a:r>
              <a:rPr lang="ro-RO" sz="3200" dirty="0" smtClean="0">
                <a:solidFill>
                  <a:srgbClr val="000000"/>
                </a:solidFill>
                <a:latin typeface="Calibri"/>
              </a:rPr>
              <a:t>î</a:t>
            </a:r>
            <a:r>
              <a:rPr lang="en-US" sz="3200" dirty="0" smtClean="0">
                <a:solidFill>
                  <a:srgbClr val="000000"/>
                </a:solidFill>
                <a:latin typeface="Calibri"/>
              </a:rPr>
              <a:t>n </a:t>
            </a:r>
            <a:r>
              <a:rPr lang="en-US" sz="3200" dirty="0" err="1">
                <a:solidFill>
                  <a:srgbClr val="000000"/>
                </a:solidFill>
                <a:latin typeface="Calibri"/>
              </a:rPr>
              <a:t>vedere</a:t>
            </a:r>
            <a:r>
              <a:rPr lang="en-US" sz="3200" dirty="0">
                <a:solidFill>
                  <a:srgbClr val="000000"/>
                </a:solidFill>
                <a:latin typeface="Calibri"/>
              </a:rPr>
              <a:t> </a:t>
            </a:r>
            <a:r>
              <a:rPr lang="en-US" sz="3200" dirty="0" smtClean="0">
                <a:solidFill>
                  <a:srgbClr val="000000"/>
                </a:solidFill>
                <a:latin typeface="Calibri"/>
              </a:rPr>
              <a:t>c</a:t>
            </a:r>
            <a:r>
              <a:rPr lang="ro-RO" sz="3200" dirty="0" smtClean="0">
                <a:solidFill>
                  <a:srgbClr val="000000"/>
                </a:solidFill>
                <a:latin typeface="Calibri"/>
              </a:rPr>
              <a:t>ă</a:t>
            </a:r>
            <a:r>
              <a:rPr lang="en-US" sz="3200" dirty="0" smtClean="0">
                <a:solidFill>
                  <a:srgbClr val="000000"/>
                </a:solidFill>
                <a:latin typeface="Calibri"/>
              </a:rPr>
              <a:t>”</a:t>
            </a:r>
            <a:endParaRPr dirty="0"/>
          </a:p>
          <a:p>
            <a:pPr>
              <a:lnSpc>
                <a:spcPct val="100000"/>
              </a:lnSpc>
            </a:pPr>
            <a:r>
              <a:rPr lang="en-US" sz="3200" dirty="0">
                <a:solidFill>
                  <a:srgbClr val="000000"/>
                </a:solidFill>
                <a:latin typeface="Calibri"/>
              </a:rPr>
              <a:t>Q: care </a:t>
            </a:r>
            <a:r>
              <a:rPr lang="en-US" sz="3200" dirty="0" err="1">
                <a:solidFill>
                  <a:srgbClr val="000000"/>
                </a:solidFill>
                <a:latin typeface="Calibri"/>
              </a:rPr>
              <a:t>este</a:t>
            </a:r>
            <a:r>
              <a:rPr lang="en-US" sz="3200" dirty="0">
                <a:solidFill>
                  <a:srgbClr val="000000"/>
                </a:solidFill>
                <a:latin typeface="Calibri"/>
              </a:rPr>
              <a:t> </a:t>
            </a:r>
            <a:r>
              <a:rPr lang="en-US" sz="3200" dirty="0" err="1" smtClean="0">
                <a:solidFill>
                  <a:srgbClr val="000000"/>
                </a:solidFill>
                <a:latin typeface="Calibri"/>
              </a:rPr>
              <a:t>diferen</a:t>
            </a:r>
            <a:r>
              <a:rPr lang="ro-RO" sz="3200" dirty="0" smtClean="0">
                <a:solidFill>
                  <a:srgbClr val="000000"/>
                </a:solidFill>
                <a:latin typeface="Calibri"/>
              </a:rPr>
              <a:t>ț</a:t>
            </a:r>
            <a:r>
              <a:rPr lang="en-US" sz="3200" dirty="0" smtClean="0">
                <a:solidFill>
                  <a:srgbClr val="000000"/>
                </a:solidFill>
                <a:latin typeface="Calibri"/>
              </a:rPr>
              <a:t>a </a:t>
            </a:r>
            <a:r>
              <a:rPr lang="ro-RO" sz="3200" dirty="0" err="1" smtClean="0">
                <a:solidFill>
                  <a:srgbClr val="000000"/>
                </a:solidFill>
                <a:latin typeface="Calibri"/>
              </a:rPr>
              <a:t>î</a:t>
            </a:r>
            <a:r>
              <a:rPr lang="en-US" sz="3200" dirty="0" err="1" smtClean="0">
                <a:solidFill>
                  <a:srgbClr val="000000"/>
                </a:solidFill>
                <a:latin typeface="Calibri"/>
              </a:rPr>
              <a:t>ntre</a:t>
            </a:r>
            <a:r>
              <a:rPr lang="en-US" sz="3200" dirty="0" smtClean="0">
                <a:solidFill>
                  <a:srgbClr val="000000"/>
                </a:solidFill>
                <a:latin typeface="Calibri"/>
              </a:rPr>
              <a:t> </a:t>
            </a:r>
            <a:r>
              <a:rPr lang="en-US" sz="3200" dirty="0" err="1">
                <a:solidFill>
                  <a:srgbClr val="000000"/>
                </a:solidFill>
                <a:latin typeface="Calibri"/>
              </a:rPr>
              <a:t>cele</a:t>
            </a:r>
            <a:r>
              <a:rPr lang="en-US" sz="3200" dirty="0">
                <a:solidFill>
                  <a:srgbClr val="000000"/>
                </a:solidFill>
                <a:latin typeface="Calibri"/>
              </a:rPr>
              <a:t> </a:t>
            </a:r>
            <a:r>
              <a:rPr lang="en-US" sz="3200" dirty="0" err="1" smtClean="0">
                <a:solidFill>
                  <a:srgbClr val="000000"/>
                </a:solidFill>
                <a:latin typeface="Calibri"/>
              </a:rPr>
              <a:t>dou</a:t>
            </a:r>
            <a:r>
              <a:rPr lang="ro-RO" sz="3200" dirty="0" smtClean="0">
                <a:solidFill>
                  <a:srgbClr val="000000"/>
                </a:solidFill>
                <a:latin typeface="Calibri"/>
              </a:rPr>
              <a:t>ă</a:t>
            </a:r>
            <a:r>
              <a:rPr lang="en-US" sz="3200" dirty="0" smtClean="0">
                <a:solidFill>
                  <a:srgbClr val="000000"/>
                </a:solidFill>
                <a:latin typeface="Calibri"/>
              </a:rPr>
              <a:t> </a:t>
            </a:r>
            <a:r>
              <a:rPr lang="en-US" sz="3200" dirty="0" err="1">
                <a:solidFill>
                  <a:srgbClr val="000000"/>
                </a:solidFill>
                <a:latin typeface="Calibri"/>
              </a:rPr>
              <a:t>tipuri</a:t>
            </a:r>
            <a:r>
              <a:rPr lang="en-US" sz="3200" dirty="0">
                <a:solidFill>
                  <a:srgbClr val="000000"/>
                </a:solidFill>
                <a:latin typeface="Calibri"/>
              </a:rPr>
              <a:t> de </a:t>
            </a:r>
            <a:r>
              <a:rPr lang="en-US" sz="3200" dirty="0" err="1">
                <a:solidFill>
                  <a:srgbClr val="000000"/>
                </a:solidFill>
                <a:latin typeface="Calibri"/>
              </a:rPr>
              <a:t>indicatori</a:t>
            </a:r>
            <a:r>
              <a:rPr lang="en-US" sz="3200" dirty="0">
                <a:solidFill>
                  <a:srgbClr val="000000"/>
                </a:solidFill>
                <a:latin typeface="Calibri"/>
              </a:rPr>
              <a:t>?</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470025"/>
          </a:xfrm>
        </p:spPr>
        <p:txBody>
          <a:bodyPr/>
          <a:lstStyle/>
          <a:p>
            <a:r>
              <a:rPr lang="ro-RO" sz="3200" dirty="0" smtClean="0"/>
              <a:t>Ce este logica?</a:t>
            </a:r>
            <a:endParaRPr lang="en-US" sz="3200" dirty="0"/>
          </a:p>
        </p:txBody>
      </p:sp>
      <p:sp>
        <p:nvSpPr>
          <p:cNvPr id="3" name="Subtitle 2"/>
          <p:cNvSpPr>
            <a:spLocks noGrp="1"/>
          </p:cNvSpPr>
          <p:nvPr>
            <p:ph type="subTitle" idx="1"/>
          </p:nvPr>
        </p:nvSpPr>
        <p:spPr>
          <a:xfrm>
            <a:off x="990600" y="2362200"/>
            <a:ext cx="7162800" cy="3810000"/>
          </a:xfrm>
        </p:spPr>
        <p:txBody>
          <a:bodyPr>
            <a:normAutofit fontScale="47500" lnSpcReduction="20000"/>
          </a:bodyPr>
          <a:lstStyle/>
          <a:p>
            <a:r>
              <a:rPr lang="ro-RO" b="1" dirty="0" smtClean="0">
                <a:solidFill>
                  <a:srgbClr val="FF0000"/>
                </a:solidFill>
              </a:rPr>
              <a:t>Logica este studiul raționamentelor valide.</a:t>
            </a:r>
          </a:p>
          <a:p>
            <a:endParaRPr lang="ro-RO" dirty="0"/>
          </a:p>
          <a:p>
            <a:r>
              <a:rPr lang="ro-RO" dirty="0" smtClean="0"/>
              <a:t>Ce este un raționament?</a:t>
            </a:r>
          </a:p>
          <a:p>
            <a:endParaRPr lang="ro-RO" dirty="0" smtClean="0"/>
          </a:p>
          <a:p>
            <a:r>
              <a:rPr lang="ro-RO" dirty="0" smtClean="0">
                <a:solidFill>
                  <a:srgbClr val="FF0000"/>
                </a:solidFill>
                <a:effectLst>
                  <a:outerShdw blurRad="38100" dist="38100" dir="2700000" algn="tl">
                    <a:srgbClr val="000000">
                      <a:alpha val="43137"/>
                    </a:srgbClr>
                  </a:outerShdw>
                </a:effectLst>
              </a:rPr>
              <a:t>Un raționament este format din o concluzie și cel puțin o premisă.</a:t>
            </a:r>
          </a:p>
          <a:p>
            <a:r>
              <a:rPr lang="ro-RO" dirty="0" smtClean="0"/>
              <a:t>Dacă plouă, atunci îmi iau umbrela.</a:t>
            </a:r>
          </a:p>
          <a:p>
            <a:r>
              <a:rPr lang="ro-RO" dirty="0" smtClean="0"/>
              <a:t>Plouă.</a:t>
            </a:r>
          </a:p>
          <a:p>
            <a:r>
              <a:rPr lang="ro-RO" dirty="0" smtClean="0"/>
              <a:t>_____________________</a:t>
            </a:r>
          </a:p>
          <a:p>
            <a:r>
              <a:rPr lang="ro-RO" dirty="0" smtClean="0"/>
              <a:t>Prin urmare, îmi iau umbrela.</a:t>
            </a:r>
          </a:p>
          <a:p>
            <a:endParaRPr lang="ro-RO" dirty="0"/>
          </a:p>
          <a:p>
            <a:r>
              <a:rPr lang="ro-RO" dirty="0" smtClean="0"/>
              <a:t>Dar valid?</a:t>
            </a:r>
          </a:p>
          <a:p>
            <a:endParaRPr lang="ro-RO" dirty="0" smtClean="0"/>
          </a:p>
          <a:p>
            <a:r>
              <a:rPr lang="ro-RO" dirty="0" smtClean="0">
                <a:solidFill>
                  <a:srgbClr val="FF0000"/>
                </a:solidFill>
                <a:effectLst>
                  <a:outerShdw blurRad="38100" dist="38100" dir="2700000" algn="tl">
                    <a:srgbClr val="000000">
                      <a:alpha val="43137"/>
                    </a:srgbClr>
                  </a:outerShdw>
                </a:effectLst>
              </a:rPr>
              <a:t>Un raționament este considerat valid dacă și numai dacă nu există nicio situație posibilă (logic) în care premisele sunt adevărate și concluzia este falsă.</a:t>
            </a:r>
            <a:endParaRPr lang="en-US"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850744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Simbolizarea argumentelor</a:t>
            </a:r>
            <a:endParaRPr lang="en-US" dirty="0"/>
          </a:p>
        </p:txBody>
      </p:sp>
      <p:sp>
        <p:nvSpPr>
          <p:cNvPr id="3" name="Content Placeholder 2"/>
          <p:cNvSpPr>
            <a:spLocks noGrp="1"/>
          </p:cNvSpPr>
          <p:nvPr>
            <p:ph idx="1"/>
          </p:nvPr>
        </p:nvSpPr>
        <p:spPr/>
        <p:txBody>
          <a:bodyPr>
            <a:normAutofit fontScale="85000" lnSpcReduction="20000"/>
          </a:bodyPr>
          <a:lstStyle/>
          <a:p>
            <a:r>
              <a:rPr lang="ro-RO" dirty="0" smtClean="0">
                <a:solidFill>
                  <a:srgbClr val="FF0000"/>
                </a:solidFill>
              </a:rPr>
              <a:t>Pasul 1</a:t>
            </a:r>
            <a:r>
              <a:rPr lang="ro-RO" dirty="0" smtClean="0"/>
              <a:t>: Identificarea concluziei</a:t>
            </a:r>
          </a:p>
          <a:p>
            <a:pPr>
              <a:buFont typeface="Wingdings" pitchFamily="2" charset="2"/>
              <a:buChar char="ü"/>
            </a:pPr>
            <a:r>
              <a:rPr lang="ro-RO" b="1" u="sng" dirty="0" smtClean="0">
                <a:effectLst>
                  <a:outerShdw blurRad="38100" dist="38100" dir="2700000" algn="tl">
                    <a:srgbClr val="000000">
                      <a:alpha val="43137"/>
                    </a:srgbClr>
                  </a:outerShdw>
                </a:effectLst>
              </a:rPr>
              <a:t>Indicatori ai concluziei</a:t>
            </a:r>
            <a:r>
              <a:rPr lang="ro-RO" dirty="0" smtClean="0"/>
              <a:t>: deci, așadar, decurge că, prin urmare, în concluzie, trebuie să conchidem că, etc.</a:t>
            </a:r>
          </a:p>
          <a:p>
            <a:pPr>
              <a:buFont typeface="Wingdings" pitchFamily="2" charset="2"/>
              <a:buChar char="ü"/>
            </a:pPr>
            <a:r>
              <a:rPr lang="ro-RO" b="1" u="sng" dirty="0" smtClean="0">
                <a:effectLst>
                  <a:outerShdw blurRad="38100" dist="38100" dir="2700000" algn="tl">
                    <a:srgbClr val="000000">
                      <a:alpha val="43137"/>
                    </a:srgbClr>
                  </a:outerShdw>
                </a:effectLst>
              </a:rPr>
              <a:t>Indicatori ai premiselor</a:t>
            </a:r>
            <a:r>
              <a:rPr lang="ro-RO" dirty="0" smtClean="0"/>
              <a:t>: pentru că, deoarece, dacă, avânt în vedere, etc.</a:t>
            </a:r>
          </a:p>
          <a:p>
            <a:r>
              <a:rPr lang="ro-RO" dirty="0" smtClean="0">
                <a:solidFill>
                  <a:srgbClr val="FF0000"/>
                </a:solidFill>
              </a:rPr>
              <a:t>Pasul 2</a:t>
            </a:r>
            <a:r>
              <a:rPr lang="ro-RO" dirty="0" smtClean="0"/>
              <a:t>: Identificarea propozițiilor atomice din argument și construirea unui dicționar.</a:t>
            </a:r>
          </a:p>
          <a:p>
            <a:pPr marL="0" indent="0">
              <a:buNone/>
            </a:pPr>
            <a:r>
              <a:rPr lang="ro-RO" dirty="0" smtClean="0">
                <a:solidFill>
                  <a:srgbClr val="00B0F0"/>
                </a:solidFill>
              </a:rPr>
              <a:t>!</a:t>
            </a:r>
            <a:r>
              <a:rPr lang="ro-RO" dirty="0" smtClean="0"/>
              <a:t> </a:t>
            </a:r>
            <a:r>
              <a:rPr lang="ro-RO" b="1" i="1" dirty="0" smtClean="0"/>
              <a:t>Atenție la evitarea repetițiilor!</a:t>
            </a:r>
          </a:p>
          <a:p>
            <a:r>
              <a:rPr lang="ro-RO" dirty="0" smtClean="0">
                <a:solidFill>
                  <a:srgbClr val="FF0000"/>
                </a:solidFill>
              </a:rPr>
              <a:t>Pasul 3</a:t>
            </a:r>
            <a:r>
              <a:rPr lang="ro-RO" dirty="0" smtClean="0"/>
              <a:t>: Identificarea operatorilor logici.</a:t>
            </a:r>
          </a:p>
          <a:p>
            <a:r>
              <a:rPr lang="ro-RO" dirty="0" smtClean="0">
                <a:solidFill>
                  <a:srgbClr val="FF0000"/>
                </a:solidFill>
              </a:rPr>
              <a:t>Pasul 4</a:t>
            </a:r>
            <a:r>
              <a:rPr lang="ro-RO" dirty="0" smtClean="0"/>
              <a:t>: Simbolizarea premiselor și concluziei.</a:t>
            </a:r>
          </a:p>
          <a:p>
            <a:r>
              <a:rPr lang="ro-RO" dirty="0" smtClean="0">
                <a:solidFill>
                  <a:srgbClr val="FF0000"/>
                </a:solidFill>
              </a:rPr>
              <a:t>Pasul 5</a:t>
            </a:r>
            <a:r>
              <a:rPr lang="ro-RO" dirty="0" smtClean="0"/>
              <a:t>: Simbolizarea întregului argument</a:t>
            </a:r>
          </a:p>
        </p:txBody>
      </p:sp>
    </p:spTree>
    <p:extLst>
      <p:ext uri="{BB962C8B-B14F-4D97-AF65-F5344CB8AC3E}">
        <p14:creationId xmlns:p14="http://schemas.microsoft.com/office/powerpoint/2010/main" val="25989885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Simbolizarea argumentelor</a:t>
            </a:r>
            <a:r>
              <a:rPr lang="en-US" dirty="0" smtClean="0"/>
              <a:t> (1)</a:t>
            </a:r>
            <a:endParaRPr lang="en-US" dirty="0"/>
          </a:p>
        </p:txBody>
      </p:sp>
      <p:sp>
        <p:nvSpPr>
          <p:cNvPr id="3" name="Content Placeholder 2"/>
          <p:cNvSpPr>
            <a:spLocks noGrp="1"/>
          </p:cNvSpPr>
          <p:nvPr>
            <p:ph idx="1"/>
          </p:nvPr>
        </p:nvSpPr>
        <p:spPr/>
        <p:txBody>
          <a:bodyPr/>
          <a:lstStyle/>
          <a:p>
            <a:pPr marL="0" indent="0" algn="just">
              <a:buNone/>
            </a:pPr>
            <a:r>
              <a:rPr lang="ro-RO" dirty="0"/>
              <a:t>Dacă Smith îl mituiește pe profesor, atunci va lua o notă de 10. Și dacă ia un 10, cei care ar putea să-i ofere un loc de muncă vor fi impresionați și-i vor face oferte. Dar lui Smith nu i se va face nicio ofertă. Așadar, Smith nu-l va mitui pe profesor.</a:t>
            </a:r>
            <a:endParaRPr lang="en-US" dirty="0"/>
          </a:p>
        </p:txBody>
      </p:sp>
    </p:spTree>
    <p:extLst>
      <p:ext uri="{BB962C8B-B14F-4D97-AF65-F5344CB8AC3E}">
        <p14:creationId xmlns:p14="http://schemas.microsoft.com/office/powerpoint/2010/main" val="39620205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a:t>
            </a:r>
            <a:r>
              <a:rPr lang="en-US" dirty="0" smtClean="0"/>
              <a:t>1</a:t>
            </a:r>
            <a:r>
              <a:rPr lang="ro-RO" dirty="0" smtClean="0"/>
              <a:t>)</a:t>
            </a:r>
            <a:endParaRPr lang="en-US" dirty="0"/>
          </a:p>
        </p:txBody>
      </p:sp>
      <p:sp>
        <p:nvSpPr>
          <p:cNvPr id="3" name="Content Placeholder 2"/>
          <p:cNvSpPr>
            <a:spLocks noGrp="1"/>
          </p:cNvSpPr>
          <p:nvPr>
            <p:ph idx="1"/>
          </p:nvPr>
        </p:nvSpPr>
        <p:spPr/>
        <p:txBody>
          <a:bodyPr>
            <a:normAutofit fontScale="85000" lnSpcReduction="20000"/>
          </a:bodyPr>
          <a:lstStyle/>
          <a:p>
            <a:pPr marL="0" indent="0" algn="just">
              <a:buNone/>
            </a:pPr>
            <a:r>
              <a:rPr lang="ro-RO" dirty="0" smtClean="0"/>
              <a:t>A: Smith îl mituiește pe profesor.</a:t>
            </a:r>
          </a:p>
          <a:p>
            <a:pPr marL="0" indent="0" algn="just">
              <a:buNone/>
            </a:pPr>
            <a:r>
              <a:rPr lang="ro-RO" dirty="0" smtClean="0"/>
              <a:t>B: Smith primește nota 10.</a:t>
            </a:r>
          </a:p>
          <a:p>
            <a:pPr marL="0" indent="0" algn="just">
              <a:buNone/>
            </a:pPr>
            <a:r>
              <a:rPr lang="ro-RO" dirty="0" smtClean="0"/>
              <a:t>C: Ofertanții potențiali de locuri de muncă vor fi impresionați.</a:t>
            </a:r>
          </a:p>
          <a:p>
            <a:pPr marL="0" indent="0" algn="just">
              <a:buNone/>
            </a:pPr>
            <a:r>
              <a:rPr lang="ro-RO" dirty="0" smtClean="0"/>
              <a:t>D: Ofertanții potențiali de locuri de muncă îi vor face ofertă lui Smith</a:t>
            </a:r>
            <a:endParaRPr lang="en-US" dirty="0" smtClean="0"/>
          </a:p>
          <a:p>
            <a:pPr marL="0" indent="0">
              <a:buNone/>
            </a:pPr>
            <a:endParaRPr lang="ro-RO" dirty="0" smtClean="0"/>
          </a:p>
          <a:p>
            <a:pPr marL="0" indent="0">
              <a:buNone/>
            </a:pPr>
            <a:r>
              <a:rPr lang="ro-RO" dirty="0"/>
              <a:t>A</a:t>
            </a:r>
            <a:r>
              <a:rPr lang="ro-RO" dirty="0" smtClean="0"/>
              <a:t>→B</a:t>
            </a:r>
          </a:p>
          <a:p>
            <a:pPr marL="0" indent="0">
              <a:buNone/>
            </a:pPr>
            <a:r>
              <a:rPr lang="ro-RO" dirty="0" smtClean="0"/>
              <a:t>B→(C&amp;D)</a:t>
            </a:r>
          </a:p>
          <a:p>
            <a:pPr marL="0" indent="0">
              <a:buNone/>
            </a:pPr>
            <a:r>
              <a:rPr lang="en-US" dirty="0" smtClean="0"/>
              <a:t>~</a:t>
            </a:r>
            <a:r>
              <a:rPr lang="ro-RO" dirty="0" smtClean="0"/>
              <a:t>D</a:t>
            </a:r>
          </a:p>
          <a:p>
            <a:pPr marL="0" indent="0">
              <a:buNone/>
            </a:pPr>
            <a:r>
              <a:rPr lang="ro-RO" dirty="0" smtClean="0">
                <a:latin typeface="Cambria Math"/>
                <a:ea typeface="Cambria Math"/>
              </a:rPr>
              <a:t>∴</a:t>
            </a:r>
            <a:r>
              <a:rPr lang="en-US" dirty="0" smtClean="0">
                <a:latin typeface="Cambria Math"/>
                <a:ea typeface="Cambria Math"/>
              </a:rPr>
              <a:t>~A</a:t>
            </a:r>
            <a:endParaRPr lang="en-US" dirty="0"/>
          </a:p>
        </p:txBody>
      </p:sp>
    </p:spTree>
    <p:extLst>
      <p:ext uri="{BB962C8B-B14F-4D97-AF65-F5344CB8AC3E}">
        <p14:creationId xmlns:p14="http://schemas.microsoft.com/office/powerpoint/2010/main" val="31824030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Simbolizarea argumentelor (</a:t>
            </a:r>
            <a:r>
              <a:rPr lang="en-US" dirty="0" smtClean="0"/>
              <a:t>2</a:t>
            </a:r>
            <a:r>
              <a:rPr lang="ro-RO" dirty="0" smtClean="0"/>
              <a:t>)</a:t>
            </a:r>
            <a:endParaRPr lang="en-US" dirty="0"/>
          </a:p>
        </p:txBody>
      </p:sp>
      <p:sp>
        <p:nvSpPr>
          <p:cNvPr id="3" name="Content Placeholder 2"/>
          <p:cNvSpPr>
            <a:spLocks noGrp="1"/>
          </p:cNvSpPr>
          <p:nvPr>
            <p:ph idx="1"/>
          </p:nvPr>
        </p:nvSpPr>
        <p:spPr/>
        <p:txBody>
          <a:bodyPr/>
          <a:lstStyle/>
          <a:p>
            <a:pPr marL="0" indent="0" algn="just">
              <a:buNone/>
            </a:pPr>
            <a:r>
              <a:rPr lang="ro-RO" dirty="0"/>
              <a:t>Dacă logica este dificilă, atunci se vor înscrie puțini studenți la cursul de logică, exceptând situația în care astfel de cursuri sunt obligatorii. Dacă logica nu este dificilă, atunci cursurile de logică nu vor fi obligatorii. Așadar, dacă un student poate să aleagă dacă se înscrie sau nu la un curs de logică, atunci sau logica nu este dificilă, sau puțini studenți se înscriu la cursurile de logică.</a:t>
            </a:r>
            <a:endParaRPr lang="en-US" dirty="0"/>
          </a:p>
        </p:txBody>
      </p:sp>
    </p:spTree>
    <p:extLst>
      <p:ext uri="{BB962C8B-B14F-4D97-AF65-F5344CB8AC3E}">
        <p14:creationId xmlns:p14="http://schemas.microsoft.com/office/powerpoint/2010/main" val="21691313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t>
            </a:r>
            <a:endParaRPr lang="en-US" dirty="0"/>
          </a:p>
        </p:txBody>
      </p:sp>
      <p:sp>
        <p:nvSpPr>
          <p:cNvPr id="3" name="Content Placeholder 2"/>
          <p:cNvSpPr>
            <a:spLocks noGrp="1"/>
          </p:cNvSpPr>
          <p:nvPr>
            <p:ph idx="1"/>
          </p:nvPr>
        </p:nvSpPr>
        <p:spPr/>
        <p:txBody>
          <a:bodyPr/>
          <a:lstStyle/>
          <a:p>
            <a:pPr marL="0" indent="0">
              <a:buNone/>
            </a:pPr>
            <a:r>
              <a:rPr lang="en-US" dirty="0" smtClean="0"/>
              <a:t>A: </a:t>
            </a:r>
            <a:r>
              <a:rPr lang="ro-RO" dirty="0" smtClean="0"/>
              <a:t>Logica este dificilă.</a:t>
            </a:r>
          </a:p>
          <a:p>
            <a:pPr marL="0" indent="0">
              <a:buNone/>
            </a:pPr>
            <a:r>
              <a:rPr lang="ro-RO" dirty="0" smtClean="0"/>
              <a:t>B: Puțini studenți se înscriu la cursurile de logică.</a:t>
            </a:r>
          </a:p>
          <a:p>
            <a:pPr marL="0" indent="0">
              <a:buNone/>
            </a:pPr>
            <a:r>
              <a:rPr lang="ro-RO" dirty="0" smtClean="0"/>
              <a:t>C: Cursurile de logică sunt obligatorii.</a:t>
            </a:r>
          </a:p>
          <a:p>
            <a:pPr marL="0" indent="0">
              <a:buNone/>
            </a:pPr>
            <a:endParaRPr lang="ro-RO" dirty="0"/>
          </a:p>
          <a:p>
            <a:pPr marL="0" indent="0">
              <a:buNone/>
            </a:pPr>
            <a:r>
              <a:rPr lang="ro-RO" dirty="0" smtClean="0"/>
              <a:t>A→(</a:t>
            </a:r>
            <a:r>
              <a:rPr lang="en-US" dirty="0" smtClean="0"/>
              <a:t>~</a:t>
            </a:r>
            <a:r>
              <a:rPr lang="ro-RO" dirty="0" smtClean="0"/>
              <a:t>C→B)</a:t>
            </a:r>
          </a:p>
          <a:p>
            <a:pPr marL="0" indent="0">
              <a:buNone/>
            </a:pPr>
            <a:r>
              <a:rPr lang="en-US" dirty="0" smtClean="0"/>
              <a:t>~</a:t>
            </a:r>
            <a:r>
              <a:rPr lang="ro-RO" dirty="0" smtClean="0"/>
              <a:t>A→</a:t>
            </a:r>
            <a:r>
              <a:rPr lang="en-US" dirty="0" smtClean="0"/>
              <a:t>~</a:t>
            </a:r>
            <a:r>
              <a:rPr lang="ro-RO" dirty="0" smtClean="0"/>
              <a:t>C</a:t>
            </a:r>
            <a:endParaRPr lang="en-US" dirty="0" smtClean="0"/>
          </a:p>
          <a:p>
            <a:pPr marL="0" indent="0">
              <a:buNone/>
            </a:pPr>
            <a:r>
              <a:rPr lang="en-US" dirty="0" smtClean="0"/>
              <a:t>~</a:t>
            </a:r>
            <a:r>
              <a:rPr lang="ro-RO" dirty="0" smtClean="0"/>
              <a:t>C→(</a:t>
            </a:r>
            <a:r>
              <a:rPr lang="en-US" dirty="0" smtClean="0"/>
              <a:t>~</a:t>
            </a:r>
            <a:r>
              <a:rPr lang="ro-RO" dirty="0" smtClean="0"/>
              <a:t>AvB)</a:t>
            </a:r>
            <a:endParaRPr lang="en-US" dirty="0"/>
          </a:p>
        </p:txBody>
      </p:sp>
    </p:spTree>
    <p:extLst>
      <p:ext uri="{BB962C8B-B14F-4D97-AF65-F5344CB8AC3E}">
        <p14:creationId xmlns:p14="http://schemas.microsoft.com/office/powerpoint/2010/main" val="8635955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Simbolizarea argumentelor</a:t>
            </a:r>
            <a:r>
              <a:rPr lang="en-US" dirty="0" smtClean="0"/>
              <a:t> (3)</a:t>
            </a:r>
            <a:endParaRPr lang="en-US" dirty="0"/>
          </a:p>
        </p:txBody>
      </p:sp>
      <p:sp>
        <p:nvSpPr>
          <p:cNvPr id="3" name="Content Placeholder 2"/>
          <p:cNvSpPr>
            <a:spLocks noGrp="1"/>
          </p:cNvSpPr>
          <p:nvPr>
            <p:ph idx="1"/>
          </p:nvPr>
        </p:nvSpPr>
        <p:spPr/>
        <p:txBody>
          <a:bodyPr/>
          <a:lstStyle/>
          <a:p>
            <a:pPr marL="0" indent="0" algn="just">
              <a:buNone/>
            </a:pPr>
            <a:r>
              <a:rPr lang="ro-RO" dirty="0"/>
              <a:t>Dacă Dumnezeu există, nu va exista rău în lume, în afară de cazul în care Dumnezeu este nedrept, sau nu este </a:t>
            </a:r>
            <a:r>
              <a:rPr lang="ro-RO" dirty="0" smtClean="0"/>
              <a:t>omnipotent</a:t>
            </a:r>
            <a:r>
              <a:rPr lang="ro-RO" dirty="0"/>
              <a:t>, sau nu este omniscient. Dar dacă Dumnezeu există, atunci El nu este nici una dintre acestea și există rău în lume. Așadar, trebuie să conchidem că Dumnezeu nu există.</a:t>
            </a:r>
            <a:endParaRPr lang="en-US" dirty="0"/>
          </a:p>
          <a:p>
            <a:pPr marL="0" indent="0">
              <a:buNone/>
            </a:pPr>
            <a:endParaRPr lang="en-US" dirty="0"/>
          </a:p>
        </p:txBody>
      </p:sp>
    </p:spTree>
    <p:extLst>
      <p:ext uri="{BB962C8B-B14F-4D97-AF65-F5344CB8AC3E}">
        <p14:creationId xmlns:p14="http://schemas.microsoft.com/office/powerpoint/2010/main" val="40673332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(3)</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ro-RO" dirty="0" smtClean="0"/>
              <a:t>A: Dumnezeu există.</a:t>
            </a:r>
          </a:p>
          <a:p>
            <a:pPr marL="0" indent="0">
              <a:buNone/>
            </a:pPr>
            <a:r>
              <a:rPr lang="ro-RO" dirty="0" smtClean="0"/>
              <a:t>B: Există rău în lume.</a:t>
            </a:r>
          </a:p>
          <a:p>
            <a:pPr marL="0" indent="0">
              <a:buNone/>
            </a:pPr>
            <a:r>
              <a:rPr lang="ro-RO" dirty="0" smtClean="0"/>
              <a:t>C: Dumnezeu este drept.</a:t>
            </a:r>
          </a:p>
          <a:p>
            <a:pPr marL="0" indent="0">
              <a:buNone/>
            </a:pPr>
            <a:r>
              <a:rPr lang="ro-RO" dirty="0" smtClean="0"/>
              <a:t>D: Dumnezeu este omnipotent.</a:t>
            </a:r>
          </a:p>
          <a:p>
            <a:pPr marL="0" indent="0">
              <a:buNone/>
            </a:pPr>
            <a:r>
              <a:rPr lang="ro-RO" dirty="0" smtClean="0"/>
              <a:t>E: Dumnezeu este omniscient.</a:t>
            </a:r>
          </a:p>
          <a:p>
            <a:pPr marL="0" indent="0">
              <a:buNone/>
            </a:pPr>
            <a:endParaRPr lang="ro-RO" dirty="0"/>
          </a:p>
          <a:p>
            <a:pPr marL="0" indent="0">
              <a:buNone/>
            </a:pPr>
            <a:r>
              <a:rPr lang="ro-RO" dirty="0" smtClean="0"/>
              <a:t>A→</a:t>
            </a:r>
            <a:r>
              <a:rPr lang="en-US" dirty="0" smtClean="0"/>
              <a:t>{~[~Cv(~Dv~E)]→~B}</a:t>
            </a:r>
          </a:p>
          <a:p>
            <a:pPr marL="0" indent="0">
              <a:buNone/>
            </a:pPr>
            <a:r>
              <a:rPr lang="en-US" dirty="0" smtClean="0"/>
              <a:t>[A→[(C&amp;D)&amp;E]}&amp;B</a:t>
            </a:r>
          </a:p>
          <a:p>
            <a:pPr marL="0" indent="0">
              <a:buNone/>
            </a:pPr>
            <a:r>
              <a:rPr lang="en-US" dirty="0" smtClean="0">
                <a:latin typeface="Cambria Math"/>
                <a:ea typeface="Cambria Math"/>
              </a:rPr>
              <a:t>∴~A</a:t>
            </a:r>
          </a:p>
          <a:p>
            <a:pPr marL="0" indent="0">
              <a:buNone/>
            </a:pPr>
            <a:endParaRPr lang="en-US" dirty="0" smtClean="0">
              <a:latin typeface="Cambria Math"/>
              <a:ea typeface="Cambria Math"/>
            </a:endParaRPr>
          </a:p>
          <a:p>
            <a:pPr marL="0" indent="0">
              <a:buNone/>
            </a:pPr>
            <a:r>
              <a:rPr lang="ro-RO" dirty="0"/>
              <a:t>A</a:t>
            </a:r>
            <a:r>
              <a:rPr lang="ro-RO" dirty="0" smtClean="0"/>
              <a:t>→</a:t>
            </a:r>
            <a:r>
              <a:rPr lang="en-US" dirty="0"/>
              <a:t>{</a:t>
            </a:r>
            <a:r>
              <a:rPr lang="en-US" dirty="0" smtClean="0"/>
              <a:t>~[~Cv(~</a:t>
            </a:r>
            <a:r>
              <a:rPr lang="en-US" dirty="0"/>
              <a:t>Dv~E</a:t>
            </a:r>
            <a:r>
              <a:rPr lang="en-US" dirty="0" smtClean="0"/>
              <a:t>)]→</a:t>
            </a:r>
            <a:r>
              <a:rPr lang="en-US" dirty="0"/>
              <a:t>~</a:t>
            </a:r>
            <a:r>
              <a:rPr lang="en-US" dirty="0" smtClean="0"/>
              <a:t>B}</a:t>
            </a:r>
            <a:endParaRPr lang="en-US" dirty="0"/>
          </a:p>
          <a:p>
            <a:pPr marL="0" indent="0">
              <a:buNone/>
            </a:pPr>
            <a:r>
              <a:rPr lang="en-US" dirty="0" smtClean="0"/>
              <a:t>{A→[(~~C&amp;~~D)&amp;~~E]}&amp;</a:t>
            </a:r>
            <a:r>
              <a:rPr lang="en-US" dirty="0"/>
              <a:t>B</a:t>
            </a:r>
          </a:p>
          <a:p>
            <a:pPr marL="0" indent="0">
              <a:buNone/>
            </a:pPr>
            <a:r>
              <a:rPr lang="en-US" dirty="0">
                <a:latin typeface="Cambria Math"/>
                <a:ea typeface="Cambria Math"/>
              </a:rPr>
              <a:t>∴~A</a:t>
            </a:r>
            <a:endParaRPr lang="en-US" dirty="0"/>
          </a:p>
          <a:p>
            <a:pPr marL="0" indent="0">
              <a:buNone/>
            </a:pPr>
            <a:endParaRPr lang="en-US" dirty="0"/>
          </a:p>
        </p:txBody>
      </p:sp>
    </p:spTree>
    <p:extLst>
      <p:ext uri="{BB962C8B-B14F-4D97-AF65-F5344CB8AC3E}">
        <p14:creationId xmlns:p14="http://schemas.microsoft.com/office/powerpoint/2010/main" val="28702632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Simbolizarea argumentelor</a:t>
            </a:r>
            <a:r>
              <a:rPr lang="en-US" dirty="0" smtClean="0"/>
              <a:t> (4)</a:t>
            </a:r>
            <a:endParaRPr lang="en-US" dirty="0"/>
          </a:p>
        </p:txBody>
      </p:sp>
      <p:sp>
        <p:nvSpPr>
          <p:cNvPr id="3" name="Content Placeholder 2"/>
          <p:cNvSpPr>
            <a:spLocks noGrp="1"/>
          </p:cNvSpPr>
          <p:nvPr>
            <p:ph idx="1"/>
          </p:nvPr>
        </p:nvSpPr>
        <p:spPr/>
        <p:txBody>
          <a:bodyPr/>
          <a:lstStyle/>
          <a:p>
            <a:pPr marL="0" indent="0" algn="just">
              <a:buNone/>
            </a:pPr>
            <a:r>
              <a:rPr lang="ro-RO" dirty="0"/>
              <a:t>Putem fi siguri că Jackson va fi de acord cu propunerea. Pentru că altfel, coaliția se va dezmembra și exact în aceste circumstanțe s-ar desfășura alegeri, dar acest caz din urmă poate fi cu siguranță eliminat.</a:t>
            </a:r>
            <a:endParaRPr lang="en-US" dirty="0"/>
          </a:p>
        </p:txBody>
      </p:sp>
    </p:spTree>
    <p:extLst>
      <p:ext uri="{BB962C8B-B14F-4D97-AF65-F5344CB8AC3E}">
        <p14:creationId xmlns:p14="http://schemas.microsoft.com/office/powerpoint/2010/main" val="39331211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a:t>
            </a:r>
            <a:endParaRPr lang="en-US" dirty="0"/>
          </a:p>
        </p:txBody>
      </p:sp>
      <p:sp>
        <p:nvSpPr>
          <p:cNvPr id="3" name="Content Placeholder 2"/>
          <p:cNvSpPr>
            <a:spLocks noGrp="1"/>
          </p:cNvSpPr>
          <p:nvPr>
            <p:ph idx="1"/>
          </p:nvPr>
        </p:nvSpPr>
        <p:spPr/>
        <p:txBody>
          <a:bodyPr/>
          <a:lstStyle/>
          <a:p>
            <a:pPr marL="0" indent="0">
              <a:buNone/>
            </a:pPr>
            <a:r>
              <a:rPr lang="en-US" dirty="0" smtClean="0"/>
              <a:t>A: Jackson va fi de acord cu propunerea</a:t>
            </a:r>
            <a:r>
              <a:rPr lang="ro-RO" dirty="0" smtClean="0"/>
              <a:t>.</a:t>
            </a:r>
            <a:endParaRPr lang="en-US" dirty="0" smtClean="0"/>
          </a:p>
          <a:p>
            <a:pPr marL="0" indent="0">
              <a:buNone/>
            </a:pPr>
            <a:r>
              <a:rPr lang="en-US" dirty="0" smtClean="0"/>
              <a:t>B: Coal</a:t>
            </a:r>
            <a:r>
              <a:rPr lang="ro-RO" dirty="0" smtClean="0"/>
              <a:t>iția se va dezmembra.</a:t>
            </a:r>
          </a:p>
          <a:p>
            <a:pPr marL="0" indent="0">
              <a:buNone/>
            </a:pPr>
            <a:r>
              <a:rPr lang="ro-RO" dirty="0" smtClean="0"/>
              <a:t>C: Vor fi alegeri.</a:t>
            </a:r>
          </a:p>
          <a:p>
            <a:pPr marL="0" indent="0">
              <a:buNone/>
            </a:pPr>
            <a:endParaRPr lang="ro-RO" dirty="0"/>
          </a:p>
          <a:p>
            <a:pPr marL="0" indent="0">
              <a:buNone/>
            </a:pPr>
            <a:r>
              <a:rPr lang="ro-RO" dirty="0" smtClean="0"/>
              <a:t>(</a:t>
            </a:r>
            <a:r>
              <a:rPr lang="en-US" dirty="0" smtClean="0"/>
              <a:t>~A→B)&amp;(B↔C)</a:t>
            </a:r>
          </a:p>
          <a:p>
            <a:pPr marL="0" indent="0">
              <a:buNone/>
            </a:pPr>
            <a:r>
              <a:rPr lang="en-US" dirty="0" smtClean="0"/>
              <a:t>~C</a:t>
            </a:r>
          </a:p>
          <a:p>
            <a:pPr marL="0" indent="0">
              <a:buNone/>
            </a:pPr>
            <a:r>
              <a:rPr lang="en-US" dirty="0" smtClean="0">
                <a:latin typeface="Cambria Math"/>
                <a:ea typeface="Cambria Math"/>
              </a:rPr>
              <a:t>∴A</a:t>
            </a:r>
            <a:endParaRPr lang="en-US" dirty="0"/>
          </a:p>
        </p:txBody>
      </p:sp>
    </p:spTree>
    <p:extLst>
      <p:ext uri="{BB962C8B-B14F-4D97-AF65-F5344CB8AC3E}">
        <p14:creationId xmlns:p14="http://schemas.microsoft.com/office/powerpoint/2010/main" val="887709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p:cNvSpPr txBox="1"/>
          <p:nvPr/>
        </p:nvSpPr>
        <p:spPr>
          <a:xfrm>
            <a:off x="457200" y="0"/>
            <a:ext cx="8229240" cy="1142640"/>
          </a:xfrm>
          <a:prstGeom prst="rect">
            <a:avLst/>
          </a:prstGeom>
        </p:spPr>
        <p:txBody>
          <a:bodyPr anchor="ctr"/>
          <a:lstStyle/>
          <a:p>
            <a:pPr algn="ctr">
              <a:lnSpc>
                <a:spcPct val="100000"/>
              </a:lnSpc>
            </a:pPr>
            <a:r>
              <a:rPr lang="en-US" sz="4400" dirty="0" err="1" smtClean="0">
                <a:solidFill>
                  <a:srgbClr val="000000"/>
                </a:solidFill>
                <a:latin typeface="Calibri"/>
              </a:rPr>
              <a:t>Argumente</a:t>
            </a:r>
            <a:endParaRPr dirty="0"/>
          </a:p>
        </p:txBody>
      </p:sp>
      <p:sp>
        <p:nvSpPr>
          <p:cNvPr id="7" name="TextShape 2"/>
          <p:cNvSpPr txBox="1"/>
          <p:nvPr/>
        </p:nvSpPr>
        <p:spPr>
          <a:xfrm>
            <a:off x="457200" y="990600"/>
            <a:ext cx="8229240" cy="5486400"/>
          </a:xfrm>
          <a:prstGeom prst="rect">
            <a:avLst/>
          </a:prstGeom>
        </p:spPr>
        <p:txBody>
          <a:bodyPr/>
          <a:lstStyle/>
          <a:p>
            <a:pPr>
              <a:lnSpc>
                <a:spcPct val="100000"/>
              </a:lnSpc>
            </a:pPr>
            <a:r>
              <a:rPr lang="ro-RO" sz="2200" dirty="0" smtClean="0"/>
              <a:t>Q: </a:t>
            </a:r>
            <a:r>
              <a:rPr lang="en-US" sz="2200" dirty="0" smtClean="0"/>
              <a:t>Cum test</a:t>
            </a:r>
            <a:r>
              <a:rPr lang="ro-RO" sz="2200" dirty="0" smtClean="0"/>
              <a:t>ăm validitatea argumentelor? Cum știm dacă un argument este valid?</a:t>
            </a:r>
          </a:p>
          <a:p>
            <a:pPr>
              <a:lnSpc>
                <a:spcPct val="100000"/>
              </a:lnSpc>
            </a:pPr>
            <a:endParaRPr lang="ro-RO" sz="2200" dirty="0" smtClean="0"/>
          </a:p>
          <a:p>
            <a:pPr>
              <a:lnSpc>
                <a:spcPct val="100000"/>
              </a:lnSpc>
            </a:pPr>
            <a:r>
              <a:rPr lang="ro-RO" sz="2200" dirty="0" smtClean="0"/>
              <a:t>Algoritm:</a:t>
            </a:r>
          </a:p>
          <a:p>
            <a:pPr marL="514350" indent="-514350">
              <a:lnSpc>
                <a:spcPct val="100000"/>
              </a:lnSpc>
              <a:buAutoNum type="arabicParenBoth"/>
            </a:pPr>
            <a:r>
              <a:rPr lang="ro-RO" sz="2200" dirty="0" smtClean="0"/>
              <a:t>Identificăm premisele și concluzia.</a:t>
            </a:r>
          </a:p>
          <a:p>
            <a:pPr marL="514350" indent="-514350">
              <a:lnSpc>
                <a:spcPct val="100000"/>
              </a:lnSpc>
              <a:buAutoNum type="arabicParenBoth"/>
            </a:pPr>
            <a:r>
              <a:rPr lang="ro-RO" sz="2200" dirty="0" smtClean="0"/>
              <a:t>Le descoperim forma logică (le </a:t>
            </a:r>
            <a:r>
              <a:rPr lang="ro-RO" sz="2200" i="1" dirty="0" smtClean="0"/>
              <a:t>formalizăm</a:t>
            </a:r>
            <a:r>
              <a:rPr lang="ro-RO" sz="2200" dirty="0" smtClean="0"/>
              <a:t> sau </a:t>
            </a:r>
            <a:r>
              <a:rPr lang="ro-RO" sz="2200" i="1" dirty="0" smtClean="0"/>
              <a:t>simbolizăm</a:t>
            </a:r>
            <a:r>
              <a:rPr lang="ro-RO" sz="2200" dirty="0" smtClean="0"/>
              <a:t> în limbajului logicii).</a:t>
            </a:r>
          </a:p>
          <a:p>
            <a:pPr marL="514350" indent="-514350">
              <a:lnSpc>
                <a:spcPct val="100000"/>
              </a:lnSpc>
              <a:buAutoNum type="arabicParenBoth"/>
            </a:pPr>
            <a:r>
              <a:rPr lang="ro-RO" sz="2200" dirty="0" smtClean="0"/>
              <a:t>Construim următoarea propoziție: </a:t>
            </a:r>
          </a:p>
          <a:p>
            <a:pPr marL="514350" indent="-514350">
              <a:lnSpc>
                <a:spcPct val="100000"/>
              </a:lnSpc>
            </a:pPr>
            <a:r>
              <a:rPr lang="ro-RO" sz="2200" dirty="0" smtClean="0"/>
              <a:t>	(premisa1 &amp; premisa 2 &amp; ... &amp; premisa n) -</a:t>
            </a:r>
            <a:r>
              <a:rPr lang="en-US" sz="2200" dirty="0" smtClean="0"/>
              <a:t>&gt; </a:t>
            </a:r>
            <a:r>
              <a:rPr lang="en-US" sz="2200" dirty="0" err="1" smtClean="0"/>
              <a:t>concluzie</a:t>
            </a:r>
            <a:endParaRPr lang="ro-RO" sz="2200" dirty="0" smtClean="0"/>
          </a:p>
          <a:p>
            <a:pPr marL="514350" indent="-514350">
              <a:lnSpc>
                <a:spcPct val="100000"/>
              </a:lnSpc>
            </a:pPr>
            <a:endParaRPr lang="en-US" sz="2200" dirty="0" smtClean="0"/>
          </a:p>
          <a:p>
            <a:pPr marL="514350" indent="-514350">
              <a:lnSpc>
                <a:spcPct val="100000"/>
              </a:lnSpc>
            </a:pPr>
            <a:r>
              <a:rPr lang="en-US" sz="2200" dirty="0" smtClean="0"/>
              <a:t>	</a:t>
            </a:r>
            <a:r>
              <a:rPr lang="en-US" sz="2200" dirty="0" err="1" smtClean="0"/>
              <a:t>adic</a:t>
            </a:r>
            <a:r>
              <a:rPr lang="ro-RO" sz="2200" dirty="0" smtClean="0"/>
              <a:t>ă: conjuncția tuturor premiselor implică concluzia.</a:t>
            </a:r>
          </a:p>
          <a:p>
            <a:pPr marL="514350" indent="-514350">
              <a:lnSpc>
                <a:spcPct val="100000"/>
              </a:lnSpc>
            </a:pPr>
            <a:r>
              <a:rPr lang="ro-RO" sz="2200" dirty="0" smtClean="0"/>
              <a:t>(4) Testăm dacă propoziția este tautologie.</a:t>
            </a:r>
          </a:p>
          <a:p>
            <a:pPr marL="514350" indent="-514350">
              <a:lnSpc>
                <a:spcPct val="100000"/>
              </a:lnSpc>
            </a:pPr>
            <a:r>
              <a:rPr lang="ro-RO" sz="2200" dirty="0" smtClean="0"/>
              <a:t>(5) Dacă este tautologie, atunci argumentul este valid. Altfel, nu.</a:t>
            </a:r>
          </a:p>
          <a:p>
            <a:pPr marL="514350" indent="-514350">
              <a:lnSpc>
                <a:spcPct val="100000"/>
              </a:lnSpc>
            </a:pPr>
            <a:endParaRPr lang="ro-RO" sz="2200" dirty="0" smtClean="0"/>
          </a:p>
          <a:p>
            <a:pPr marL="514350" indent="-514350">
              <a:lnSpc>
                <a:spcPct val="100000"/>
              </a:lnSpc>
            </a:pPr>
            <a:r>
              <a:rPr lang="ro-RO" sz="2200" b="1" dirty="0" smtClean="0"/>
              <a:t>Tautologie. </a:t>
            </a:r>
            <a:r>
              <a:rPr lang="ro-RO" sz="2200" dirty="0" smtClean="0"/>
              <a:t>O propoziție P este tautologică ddacă este adevărată indiferent de interpretarea acesteia = dacă pe fiecare linie a tabelului de adevăr avem 1. </a:t>
            </a:r>
            <a:endParaRPr lang="ro-RO" sz="2200" b="1" dirty="0" smtClean="0"/>
          </a:p>
          <a:p>
            <a:pPr>
              <a:lnSpc>
                <a:spcPct val="100000"/>
              </a:lnSpc>
            </a:pPr>
            <a:endParaRPr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p:cNvSpPr txBox="1"/>
          <p:nvPr/>
        </p:nvSpPr>
        <p:spPr>
          <a:xfrm>
            <a:off x="457200" y="0"/>
            <a:ext cx="8229240" cy="1142640"/>
          </a:xfrm>
          <a:prstGeom prst="rect">
            <a:avLst/>
          </a:prstGeom>
        </p:spPr>
        <p:txBody>
          <a:bodyPr anchor="ctr"/>
          <a:lstStyle/>
          <a:p>
            <a:pPr algn="ctr">
              <a:lnSpc>
                <a:spcPct val="100000"/>
              </a:lnSpc>
            </a:pPr>
            <a:r>
              <a:rPr lang="en-US" sz="4400" dirty="0" err="1" smtClean="0">
                <a:solidFill>
                  <a:srgbClr val="000000"/>
                </a:solidFill>
                <a:latin typeface="Calibri"/>
              </a:rPr>
              <a:t>Argumente</a:t>
            </a:r>
            <a:endParaRPr dirty="0"/>
          </a:p>
        </p:txBody>
      </p:sp>
      <p:sp>
        <p:nvSpPr>
          <p:cNvPr id="7" name="TextShape 2"/>
          <p:cNvSpPr txBox="1"/>
          <p:nvPr/>
        </p:nvSpPr>
        <p:spPr>
          <a:xfrm>
            <a:off x="457200" y="990600"/>
            <a:ext cx="8229240" cy="5486400"/>
          </a:xfrm>
          <a:prstGeom prst="rect">
            <a:avLst/>
          </a:prstGeom>
        </p:spPr>
        <p:txBody>
          <a:bodyPr/>
          <a:lstStyle/>
          <a:p>
            <a:pPr>
              <a:lnSpc>
                <a:spcPct val="100000"/>
              </a:lnSpc>
            </a:pPr>
            <a:r>
              <a:rPr lang="en-US" sz="3200" dirty="0" smtClean="0">
                <a:solidFill>
                  <a:srgbClr val="000000"/>
                </a:solidFill>
                <a:latin typeface="Calibri"/>
              </a:rPr>
              <a:t>Forma </a:t>
            </a:r>
            <a:r>
              <a:rPr lang="en-US" sz="3200" dirty="0" err="1" smtClean="0">
                <a:solidFill>
                  <a:srgbClr val="000000"/>
                </a:solidFill>
                <a:latin typeface="Calibri"/>
              </a:rPr>
              <a:t>unui</a:t>
            </a:r>
            <a:r>
              <a:rPr lang="en-US" sz="3200" dirty="0" smtClean="0">
                <a:solidFill>
                  <a:srgbClr val="000000"/>
                </a:solidFill>
                <a:latin typeface="Calibri"/>
              </a:rPr>
              <a:t> argument:</a:t>
            </a:r>
          </a:p>
          <a:p>
            <a:pPr>
              <a:lnSpc>
                <a:spcPct val="100000"/>
              </a:lnSpc>
            </a:pPr>
            <a:r>
              <a:rPr lang="en-US" sz="3200" dirty="0" smtClean="0">
                <a:solidFill>
                  <a:srgbClr val="000000"/>
                </a:solidFill>
                <a:latin typeface="Calibri"/>
              </a:rPr>
              <a:t>		</a:t>
            </a:r>
            <a:r>
              <a:rPr lang="en-US" sz="3200" dirty="0" err="1" smtClean="0">
                <a:solidFill>
                  <a:srgbClr val="000000"/>
                </a:solidFill>
                <a:latin typeface="Calibri"/>
              </a:rPr>
              <a:t>Premisa</a:t>
            </a:r>
            <a:r>
              <a:rPr lang="en-US" sz="3200" dirty="0" smtClean="0">
                <a:solidFill>
                  <a:srgbClr val="000000"/>
                </a:solidFill>
                <a:latin typeface="Calibri"/>
              </a:rPr>
              <a:t> 1</a:t>
            </a:r>
          </a:p>
          <a:p>
            <a:pPr>
              <a:lnSpc>
                <a:spcPct val="100000"/>
              </a:lnSpc>
            </a:pPr>
            <a:r>
              <a:rPr lang="en-US" sz="3200" dirty="0" smtClean="0">
                <a:solidFill>
                  <a:srgbClr val="000000"/>
                </a:solidFill>
                <a:latin typeface="Calibri"/>
              </a:rPr>
              <a:t>		</a:t>
            </a:r>
            <a:r>
              <a:rPr lang="en-US" sz="3200" dirty="0" err="1" smtClean="0">
                <a:solidFill>
                  <a:srgbClr val="000000"/>
                </a:solidFill>
                <a:latin typeface="Calibri"/>
              </a:rPr>
              <a:t>Premisa</a:t>
            </a:r>
            <a:r>
              <a:rPr lang="en-US" sz="3200" dirty="0" smtClean="0">
                <a:solidFill>
                  <a:srgbClr val="000000"/>
                </a:solidFill>
                <a:latin typeface="Calibri"/>
              </a:rPr>
              <a:t> 2</a:t>
            </a:r>
          </a:p>
          <a:p>
            <a:pPr>
              <a:lnSpc>
                <a:spcPct val="100000"/>
              </a:lnSpc>
            </a:pPr>
            <a:r>
              <a:rPr lang="en-US" sz="3200" dirty="0" smtClean="0">
                <a:solidFill>
                  <a:srgbClr val="000000"/>
                </a:solidFill>
                <a:latin typeface="Calibri"/>
              </a:rPr>
              <a:t>		…</a:t>
            </a:r>
          </a:p>
          <a:p>
            <a:pPr>
              <a:lnSpc>
                <a:spcPct val="100000"/>
              </a:lnSpc>
            </a:pPr>
            <a:r>
              <a:rPr lang="en-US" sz="3200" dirty="0" smtClean="0">
                <a:solidFill>
                  <a:srgbClr val="000000"/>
                </a:solidFill>
                <a:latin typeface="Calibri"/>
              </a:rPr>
              <a:t>		</a:t>
            </a:r>
            <a:r>
              <a:rPr lang="en-US" sz="3200" dirty="0" err="1" smtClean="0">
                <a:solidFill>
                  <a:srgbClr val="000000"/>
                </a:solidFill>
                <a:latin typeface="Calibri"/>
              </a:rPr>
              <a:t>Concluzie</a:t>
            </a:r>
            <a:endParaRPr lang="en-US" sz="3200" dirty="0" smtClean="0">
              <a:solidFill>
                <a:srgbClr val="000000"/>
              </a:solidFill>
              <a:latin typeface="Calibri"/>
            </a:endParaRPr>
          </a:p>
          <a:p>
            <a:pPr>
              <a:lnSpc>
                <a:spcPct val="100000"/>
              </a:lnSpc>
            </a:pPr>
            <a:endParaRPr lang="en-US" sz="3200" dirty="0">
              <a:solidFill>
                <a:srgbClr val="000000"/>
              </a:solidFill>
              <a:latin typeface="Calibri"/>
            </a:endParaRPr>
          </a:p>
          <a:p>
            <a:pPr>
              <a:lnSpc>
                <a:spcPct val="100000"/>
              </a:lnSpc>
            </a:pPr>
            <a:r>
              <a:rPr lang="en-US" sz="2800" b="1" dirty="0" smtClean="0">
                <a:solidFill>
                  <a:srgbClr val="000000"/>
                </a:solidFill>
                <a:latin typeface="Calibri"/>
              </a:rPr>
              <a:t>Argument valid</a:t>
            </a:r>
          </a:p>
          <a:p>
            <a:pPr>
              <a:lnSpc>
                <a:spcPct val="100000"/>
              </a:lnSpc>
            </a:pPr>
            <a:r>
              <a:rPr lang="ro-RO" sz="2800" dirty="0" smtClean="0">
                <a:solidFill>
                  <a:srgbClr val="000000"/>
                </a:solidFill>
                <a:latin typeface="Calibri"/>
              </a:rPr>
              <a:t>= </a:t>
            </a:r>
            <a:r>
              <a:rPr lang="en-US" sz="2800" dirty="0" smtClean="0">
                <a:solidFill>
                  <a:srgbClr val="000000"/>
                </a:solidFill>
                <a:latin typeface="Calibri"/>
              </a:rPr>
              <a:t>Este </a:t>
            </a:r>
            <a:r>
              <a:rPr lang="en-US" sz="2800" dirty="0" err="1" smtClean="0">
                <a:solidFill>
                  <a:srgbClr val="000000"/>
                </a:solidFill>
                <a:latin typeface="Calibri"/>
              </a:rPr>
              <a:t>imposibil</a:t>
            </a:r>
            <a:r>
              <a:rPr lang="ro-RO" sz="2800" dirty="0" smtClean="0">
                <a:solidFill>
                  <a:srgbClr val="000000"/>
                </a:solidFill>
                <a:latin typeface="Calibri"/>
              </a:rPr>
              <a:t> ca premisele să fie adevărate și concluzia falsă</a:t>
            </a:r>
          </a:p>
          <a:p>
            <a:pPr>
              <a:lnSpc>
                <a:spcPct val="100000"/>
              </a:lnSpc>
            </a:pPr>
            <a:r>
              <a:rPr lang="ro-RO" sz="2800" dirty="0" smtClean="0">
                <a:solidFill>
                  <a:srgbClr val="000000"/>
                </a:solidFill>
                <a:latin typeface="Calibri"/>
              </a:rPr>
              <a:t>= Cu necesitate, adevărul premiselor implică adevărul concluziei.</a:t>
            </a:r>
            <a:endParaRPr sz="1600"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p:cNvSpPr txBox="1"/>
          <p:nvPr/>
        </p:nvSpPr>
        <p:spPr>
          <a:xfrm>
            <a:off x="457200" y="0"/>
            <a:ext cx="8229240" cy="1142640"/>
          </a:xfrm>
          <a:prstGeom prst="rect">
            <a:avLst/>
          </a:prstGeom>
        </p:spPr>
        <p:txBody>
          <a:bodyPr anchor="ctr"/>
          <a:lstStyle/>
          <a:p>
            <a:pPr algn="ctr">
              <a:lnSpc>
                <a:spcPct val="100000"/>
              </a:lnSpc>
            </a:pPr>
            <a:r>
              <a:rPr lang="ro-RO" sz="4400" dirty="0" smtClean="0">
                <a:solidFill>
                  <a:srgbClr val="000000"/>
                </a:solidFill>
                <a:latin typeface="Calibri"/>
              </a:rPr>
              <a:t>Se poate mai simplu?</a:t>
            </a:r>
            <a:endParaRPr dirty="0"/>
          </a:p>
        </p:txBody>
      </p:sp>
      <p:sp>
        <p:nvSpPr>
          <p:cNvPr id="7" name="TextShape 2"/>
          <p:cNvSpPr txBox="1"/>
          <p:nvPr/>
        </p:nvSpPr>
        <p:spPr>
          <a:xfrm>
            <a:off x="457200" y="990600"/>
            <a:ext cx="8229240" cy="5867400"/>
          </a:xfrm>
          <a:prstGeom prst="rect">
            <a:avLst/>
          </a:prstGeom>
        </p:spPr>
        <p:txBody>
          <a:bodyPr/>
          <a:lstStyle/>
          <a:p>
            <a:pPr>
              <a:lnSpc>
                <a:spcPct val="100000"/>
              </a:lnSpc>
            </a:pPr>
            <a:r>
              <a:rPr lang="ro-RO" sz="2800" b="1" dirty="0" smtClean="0"/>
              <a:t>Q</a:t>
            </a:r>
            <a:r>
              <a:rPr lang="ro-RO" sz="2800" dirty="0" smtClean="0"/>
              <a:t>: Metoda este bună, dar ce se întâmplă dacă am premise cu foarte multe variabile propoziționale? Dacă N este numărul variabilelor propoziționale din care este compusă o propoziție, atunci voi avea 2</a:t>
            </a:r>
            <a:r>
              <a:rPr lang="ro-RO" sz="2800" baseline="30000" dirty="0" smtClean="0"/>
              <a:t>N</a:t>
            </a:r>
            <a:r>
              <a:rPr lang="ro-RO" sz="2800" dirty="0" smtClean="0"/>
              <a:t> linii în tabel. Mi-ar lua o veșnicie să verific așa ceva.</a:t>
            </a:r>
          </a:p>
          <a:p>
            <a:pPr>
              <a:lnSpc>
                <a:spcPct val="100000"/>
              </a:lnSpc>
            </a:pPr>
            <a:endParaRPr lang="ro-RO" sz="2800" dirty="0" smtClean="0"/>
          </a:p>
          <a:p>
            <a:pPr>
              <a:lnSpc>
                <a:spcPct val="100000"/>
              </a:lnSpc>
            </a:pPr>
            <a:r>
              <a:rPr lang="ro-RO" sz="2800" b="1" dirty="0" smtClean="0"/>
              <a:t>A</a:t>
            </a:r>
            <a:r>
              <a:rPr lang="ro-RO" sz="2800" dirty="0" smtClean="0"/>
              <a:t>: Ne putem folosi de rezultate deja demonstrate. Știm ce scheme de raționament garantează validitatea unui argument! Dacă un argument anume respectă schema (pattern-ul?), atunci sigur este valid!</a:t>
            </a:r>
            <a:endParaRPr sz="2800" dirty="0"/>
          </a:p>
          <a:p>
            <a:pPr>
              <a:lnSpc>
                <a:spcPct val="100000"/>
              </a:lnSpc>
            </a:pPr>
            <a:endParaRPr sz="2000" dirty="0"/>
          </a:p>
          <a:p>
            <a:pPr>
              <a:lnSpc>
                <a:spcPct val="100000"/>
              </a:lnSpc>
            </a:pPr>
            <a:endParaRPr sz="2000" dirty="0"/>
          </a:p>
          <a:p>
            <a:pPr>
              <a:lnSpc>
                <a:spcPct val="100000"/>
              </a:lnSpc>
            </a:pPr>
            <a:endParaRPr sz="2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flipH="1">
            <a:off x="380880" y="1600200"/>
            <a:ext cx="3352320" cy="4343040"/>
          </a:xfrm>
          <a:prstGeom prst="rect">
            <a:avLst/>
          </a:prstGeom>
          <a:solidFill>
            <a:srgbClr val="B9CDE5"/>
          </a:solidFill>
          <a:ln w="25560">
            <a:solidFill>
              <a:srgbClr val="3A5F8B"/>
            </a:solidFill>
            <a:round/>
          </a:ln>
        </p:spPr>
      </p:sp>
      <p:sp>
        <p:nvSpPr>
          <p:cNvPr id="146" name="TextShape 2"/>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Tipuri de argumente</a:t>
            </a:r>
            <a:endParaRPr/>
          </a:p>
        </p:txBody>
      </p:sp>
      <p:sp>
        <p:nvSpPr>
          <p:cNvPr id="147" name="TextShape 3"/>
          <p:cNvSpPr txBox="1"/>
          <p:nvPr/>
        </p:nvSpPr>
        <p:spPr>
          <a:xfrm>
            <a:off x="457200" y="1600200"/>
            <a:ext cx="3352320" cy="4525560"/>
          </a:xfrm>
          <a:prstGeom prst="rect">
            <a:avLst/>
          </a:prstGeom>
        </p:spPr>
        <p:txBody>
          <a:bodyPr/>
          <a:lstStyle/>
          <a:p>
            <a:pPr>
              <a:lnSpc>
                <a:spcPct val="100000"/>
              </a:lnSpc>
            </a:pPr>
            <a:r>
              <a:rPr lang="en-US" sz="3200" b="1" u="sng" dirty="0">
                <a:solidFill>
                  <a:srgbClr val="000000"/>
                </a:solidFill>
                <a:latin typeface="Calibri"/>
              </a:rPr>
              <a:t>Modus ponens</a:t>
            </a:r>
            <a:endParaRPr dirty="0"/>
          </a:p>
          <a:p>
            <a:pPr>
              <a:lnSpc>
                <a:spcPct val="100000"/>
              </a:lnSpc>
            </a:pPr>
            <a:r>
              <a:rPr lang="en-US" sz="3200" b="1" dirty="0">
                <a:solidFill>
                  <a:srgbClr val="000000"/>
                </a:solidFill>
                <a:latin typeface="Calibri"/>
              </a:rPr>
              <a:t>Forma </a:t>
            </a:r>
            <a:r>
              <a:rPr lang="en-US" sz="3200" b="1" dirty="0" smtClean="0">
                <a:solidFill>
                  <a:srgbClr val="000000"/>
                </a:solidFill>
                <a:latin typeface="Calibri"/>
              </a:rPr>
              <a:t>logic</a:t>
            </a:r>
            <a:r>
              <a:rPr lang="ro-RO" sz="3200" b="1" dirty="0" smtClean="0">
                <a:solidFill>
                  <a:srgbClr val="000000"/>
                </a:solidFill>
                <a:latin typeface="Calibri"/>
              </a:rPr>
              <a:t>ă</a:t>
            </a:r>
            <a:r>
              <a:rPr lang="en-US" sz="3200" b="1" dirty="0" smtClean="0">
                <a:solidFill>
                  <a:srgbClr val="000000"/>
                </a:solidFill>
                <a:latin typeface="Calibri"/>
              </a:rPr>
              <a:t>:</a:t>
            </a:r>
            <a:endParaRPr dirty="0"/>
          </a:p>
          <a:p>
            <a:pPr>
              <a:lnSpc>
                <a:spcPct val="100000"/>
              </a:lnSpc>
            </a:pPr>
            <a:r>
              <a:rPr lang="en-US" sz="3200" dirty="0" err="1">
                <a:solidFill>
                  <a:srgbClr val="000000"/>
                </a:solidFill>
                <a:latin typeface="Calibri"/>
              </a:rPr>
              <a:t>Premisa</a:t>
            </a:r>
            <a:r>
              <a:rPr lang="en-US" sz="3200" dirty="0">
                <a:solidFill>
                  <a:srgbClr val="000000"/>
                </a:solidFill>
                <a:latin typeface="Calibri"/>
              </a:rPr>
              <a:t> 1: A -&gt; B</a:t>
            </a:r>
            <a:endParaRPr dirty="0"/>
          </a:p>
          <a:p>
            <a:pPr>
              <a:lnSpc>
                <a:spcPct val="100000"/>
              </a:lnSpc>
            </a:pPr>
            <a:r>
              <a:rPr lang="en-US" sz="3200" dirty="0" err="1">
                <a:solidFill>
                  <a:srgbClr val="000000"/>
                </a:solidFill>
                <a:latin typeface="Calibri"/>
              </a:rPr>
              <a:t>Premisa</a:t>
            </a:r>
            <a:r>
              <a:rPr lang="en-US" sz="3200" dirty="0">
                <a:solidFill>
                  <a:srgbClr val="000000"/>
                </a:solidFill>
                <a:latin typeface="Calibri"/>
              </a:rPr>
              <a:t> 2: A</a:t>
            </a:r>
            <a:endParaRPr dirty="0"/>
          </a:p>
          <a:p>
            <a:pPr>
              <a:lnSpc>
                <a:spcPct val="100000"/>
              </a:lnSpc>
            </a:pPr>
            <a:r>
              <a:rPr lang="en-US" sz="3200" dirty="0" err="1">
                <a:solidFill>
                  <a:srgbClr val="000000"/>
                </a:solidFill>
                <a:latin typeface="Calibri"/>
              </a:rPr>
              <a:t>Concluzie</a:t>
            </a:r>
            <a:r>
              <a:rPr lang="en-US" sz="3200" dirty="0">
                <a:solidFill>
                  <a:srgbClr val="000000"/>
                </a:solidFill>
                <a:latin typeface="Calibri"/>
              </a:rPr>
              <a:t>: B</a:t>
            </a:r>
            <a:endParaRPr dirty="0"/>
          </a:p>
        </p:txBody>
      </p:sp>
      <p:sp>
        <p:nvSpPr>
          <p:cNvPr id="148" name="CustomShape 4"/>
          <p:cNvSpPr/>
          <p:nvPr/>
        </p:nvSpPr>
        <p:spPr>
          <a:xfrm>
            <a:off x="3733920" y="1523880"/>
            <a:ext cx="4952520" cy="4876560"/>
          </a:xfrm>
          <a:prstGeom prst="rect">
            <a:avLst/>
          </a:prstGeom>
          <a:noFill/>
          <a:ln>
            <a:noFill/>
          </a:ln>
        </p:spPr>
        <p:txBody>
          <a:bodyPr/>
          <a:lstStyle/>
          <a:p>
            <a:pPr>
              <a:lnSpc>
                <a:spcPct val="100000"/>
              </a:lnSpc>
            </a:pPr>
            <a:r>
              <a:rPr lang="en-US" sz="2800" b="1" dirty="0" err="1">
                <a:solidFill>
                  <a:srgbClr val="000000"/>
                </a:solidFill>
                <a:latin typeface="Calibri"/>
              </a:rPr>
              <a:t>Exemplu</a:t>
            </a:r>
            <a:r>
              <a:rPr lang="en-US" sz="2800" b="1" dirty="0">
                <a:solidFill>
                  <a:srgbClr val="000000"/>
                </a:solidFill>
                <a:latin typeface="Calibri"/>
              </a:rPr>
              <a:t>:</a:t>
            </a:r>
            <a:endParaRPr sz="1600" dirty="0"/>
          </a:p>
          <a:p>
            <a:pPr>
              <a:lnSpc>
                <a:spcPct val="100000"/>
              </a:lnSpc>
            </a:pPr>
            <a:r>
              <a:rPr lang="en-US" sz="2800" dirty="0" err="1" smtClean="0">
                <a:solidFill>
                  <a:srgbClr val="000000"/>
                </a:solidFill>
                <a:latin typeface="Calibri"/>
              </a:rPr>
              <a:t>Dac</a:t>
            </a:r>
            <a:r>
              <a:rPr lang="ro-RO" sz="2800" dirty="0" smtClean="0">
                <a:solidFill>
                  <a:srgbClr val="000000"/>
                </a:solidFill>
                <a:latin typeface="Calibri"/>
              </a:rPr>
              <a:t>ă</a:t>
            </a:r>
            <a:r>
              <a:rPr lang="en-US" sz="2800" dirty="0" smtClean="0">
                <a:solidFill>
                  <a:srgbClr val="000000"/>
                </a:solidFill>
                <a:latin typeface="Calibri"/>
              </a:rPr>
              <a:t> pre</a:t>
            </a:r>
            <a:r>
              <a:rPr lang="ro-RO" sz="2800" dirty="0" smtClean="0">
                <a:solidFill>
                  <a:srgbClr val="000000"/>
                </a:solidFill>
                <a:latin typeface="Calibri"/>
              </a:rPr>
              <a:t>ș</a:t>
            </a:r>
            <a:r>
              <a:rPr lang="en-US" sz="2800" dirty="0" err="1" smtClean="0">
                <a:solidFill>
                  <a:srgbClr val="000000"/>
                </a:solidFill>
                <a:latin typeface="Calibri"/>
              </a:rPr>
              <a:t>edintele</a:t>
            </a:r>
            <a:r>
              <a:rPr lang="en-US" sz="2800" dirty="0" smtClean="0">
                <a:solidFill>
                  <a:srgbClr val="000000"/>
                </a:solidFill>
                <a:latin typeface="Calibri"/>
              </a:rPr>
              <a:t> </a:t>
            </a:r>
            <a:r>
              <a:rPr lang="en-US" sz="2800" dirty="0" err="1" smtClean="0">
                <a:solidFill>
                  <a:srgbClr val="000000"/>
                </a:solidFill>
                <a:latin typeface="Calibri"/>
              </a:rPr>
              <a:t>dore</a:t>
            </a:r>
            <a:r>
              <a:rPr lang="ro-RO" sz="2800" dirty="0" smtClean="0">
                <a:solidFill>
                  <a:srgbClr val="000000"/>
                </a:solidFill>
                <a:latin typeface="Calibri"/>
              </a:rPr>
              <a:t>ș</a:t>
            </a:r>
            <a:r>
              <a:rPr lang="en-US" sz="2800" dirty="0" err="1" smtClean="0">
                <a:solidFill>
                  <a:srgbClr val="000000"/>
                </a:solidFill>
                <a:latin typeface="Calibri"/>
              </a:rPr>
              <a:t>te</a:t>
            </a:r>
            <a:r>
              <a:rPr lang="en-US" sz="2800" dirty="0" smtClean="0">
                <a:solidFill>
                  <a:srgbClr val="000000"/>
                </a:solidFill>
                <a:latin typeface="Calibri"/>
              </a:rPr>
              <a:t> s</a:t>
            </a:r>
            <a:r>
              <a:rPr lang="ro-RO" sz="2800" dirty="0" smtClean="0">
                <a:solidFill>
                  <a:srgbClr val="000000"/>
                </a:solidFill>
                <a:latin typeface="Calibri"/>
              </a:rPr>
              <a:t>ă</a:t>
            </a:r>
            <a:r>
              <a:rPr lang="en-US" sz="2800" dirty="0" smtClean="0">
                <a:solidFill>
                  <a:srgbClr val="000000"/>
                </a:solidFill>
                <a:latin typeface="Calibri"/>
              </a:rPr>
              <a:t>-</a:t>
            </a:r>
            <a:r>
              <a:rPr lang="ro-RO" sz="2800" dirty="0" err="1">
                <a:solidFill>
                  <a:srgbClr val="000000"/>
                </a:solidFill>
                <a:latin typeface="Calibri"/>
              </a:rPr>
              <a:t>ș</a:t>
            </a:r>
            <a:r>
              <a:rPr lang="en-US" sz="2800" dirty="0" smtClean="0">
                <a:solidFill>
                  <a:srgbClr val="000000"/>
                </a:solidFill>
                <a:latin typeface="Calibri"/>
              </a:rPr>
              <a:t>i </a:t>
            </a:r>
            <a:r>
              <a:rPr lang="en-US" sz="2800" dirty="0" err="1">
                <a:solidFill>
                  <a:srgbClr val="000000"/>
                </a:solidFill>
                <a:latin typeface="Calibri"/>
              </a:rPr>
              <a:t>respecte</a:t>
            </a:r>
            <a:r>
              <a:rPr lang="en-US" sz="2800" dirty="0">
                <a:solidFill>
                  <a:srgbClr val="000000"/>
                </a:solidFill>
                <a:latin typeface="Calibri"/>
              </a:rPr>
              <a:t> </a:t>
            </a:r>
            <a:r>
              <a:rPr lang="en-US" sz="2800" dirty="0" err="1">
                <a:solidFill>
                  <a:srgbClr val="000000"/>
                </a:solidFill>
                <a:latin typeface="Calibri"/>
              </a:rPr>
              <a:t>programul</a:t>
            </a:r>
            <a:r>
              <a:rPr lang="en-US" sz="2800" dirty="0">
                <a:solidFill>
                  <a:srgbClr val="000000"/>
                </a:solidFill>
                <a:latin typeface="Calibri"/>
              </a:rPr>
              <a:t> electoral, </a:t>
            </a:r>
            <a:r>
              <a:rPr lang="en-US" sz="2800" dirty="0" err="1">
                <a:solidFill>
                  <a:srgbClr val="000000"/>
                </a:solidFill>
                <a:latin typeface="Calibri"/>
              </a:rPr>
              <a:t>atunci</a:t>
            </a:r>
            <a:r>
              <a:rPr lang="en-US" sz="2800" dirty="0">
                <a:solidFill>
                  <a:srgbClr val="000000"/>
                </a:solidFill>
                <a:latin typeface="Calibri"/>
              </a:rPr>
              <a:t> </a:t>
            </a:r>
            <a:r>
              <a:rPr lang="en-US" sz="2800" dirty="0" err="1">
                <a:solidFill>
                  <a:srgbClr val="000000"/>
                </a:solidFill>
                <a:latin typeface="Calibri"/>
              </a:rPr>
              <a:t>va</a:t>
            </a:r>
            <a:r>
              <a:rPr lang="en-US" sz="2800" dirty="0">
                <a:solidFill>
                  <a:srgbClr val="000000"/>
                </a:solidFill>
                <a:latin typeface="Calibri"/>
              </a:rPr>
              <a:t> </a:t>
            </a:r>
            <a:r>
              <a:rPr lang="en-US" sz="2800" dirty="0" err="1">
                <a:solidFill>
                  <a:srgbClr val="000000"/>
                </a:solidFill>
                <a:latin typeface="Calibri"/>
              </a:rPr>
              <a:t>discuta</a:t>
            </a:r>
            <a:r>
              <a:rPr lang="en-US" sz="2800" dirty="0">
                <a:solidFill>
                  <a:srgbClr val="000000"/>
                </a:solidFill>
                <a:latin typeface="Calibri"/>
              </a:rPr>
              <a:t> cu </a:t>
            </a:r>
            <a:r>
              <a:rPr lang="en-US" sz="2800" dirty="0" err="1">
                <a:solidFill>
                  <a:srgbClr val="000000"/>
                </a:solidFill>
                <a:latin typeface="Calibri"/>
              </a:rPr>
              <a:t>primul</a:t>
            </a:r>
            <a:r>
              <a:rPr lang="en-US" sz="2800" dirty="0">
                <a:solidFill>
                  <a:srgbClr val="000000"/>
                </a:solidFill>
                <a:latin typeface="Calibri"/>
              </a:rPr>
              <a:t> </a:t>
            </a:r>
            <a:r>
              <a:rPr lang="en-US" sz="2800" dirty="0" err="1">
                <a:solidFill>
                  <a:srgbClr val="000000"/>
                </a:solidFill>
                <a:latin typeface="Calibri"/>
              </a:rPr>
              <a:t>ministru</a:t>
            </a:r>
            <a:r>
              <a:rPr lang="en-US" sz="2800" dirty="0">
                <a:solidFill>
                  <a:srgbClr val="000000"/>
                </a:solidFill>
                <a:latin typeface="Calibri"/>
              </a:rPr>
              <a:t>. </a:t>
            </a:r>
            <a:r>
              <a:rPr lang="en-US" sz="2800" dirty="0" smtClean="0">
                <a:solidFill>
                  <a:srgbClr val="000000"/>
                </a:solidFill>
                <a:latin typeface="Calibri"/>
              </a:rPr>
              <a:t>Pre</a:t>
            </a:r>
            <a:r>
              <a:rPr lang="ro-RO" sz="2800" dirty="0" smtClean="0">
                <a:solidFill>
                  <a:srgbClr val="000000"/>
                </a:solidFill>
                <a:latin typeface="Calibri"/>
              </a:rPr>
              <a:t>ș</a:t>
            </a:r>
            <a:r>
              <a:rPr lang="en-US" sz="2800" dirty="0" err="1" smtClean="0">
                <a:solidFill>
                  <a:srgbClr val="000000"/>
                </a:solidFill>
                <a:latin typeface="Calibri"/>
              </a:rPr>
              <a:t>edintele</a:t>
            </a:r>
            <a:r>
              <a:rPr lang="en-US" sz="2800" dirty="0" smtClean="0">
                <a:solidFill>
                  <a:srgbClr val="000000"/>
                </a:solidFill>
                <a:latin typeface="Calibri"/>
              </a:rPr>
              <a:t> </a:t>
            </a:r>
            <a:r>
              <a:rPr lang="en-US" sz="2800" dirty="0">
                <a:solidFill>
                  <a:srgbClr val="000000"/>
                </a:solidFill>
                <a:latin typeface="Calibri"/>
              </a:rPr>
              <a:t>a </a:t>
            </a:r>
            <a:r>
              <a:rPr lang="en-US" sz="2800" dirty="0" err="1">
                <a:solidFill>
                  <a:srgbClr val="000000"/>
                </a:solidFill>
                <a:latin typeface="Calibri"/>
              </a:rPr>
              <a:t>declarat</a:t>
            </a:r>
            <a:r>
              <a:rPr lang="en-US" sz="2800" dirty="0">
                <a:solidFill>
                  <a:srgbClr val="000000"/>
                </a:solidFill>
                <a:latin typeface="Calibri"/>
              </a:rPr>
              <a:t> </a:t>
            </a:r>
            <a:r>
              <a:rPr lang="en-US" sz="2800" dirty="0" err="1" smtClean="0">
                <a:solidFill>
                  <a:srgbClr val="000000"/>
                </a:solidFill>
                <a:latin typeface="Calibri"/>
              </a:rPr>
              <a:t>asear</a:t>
            </a:r>
            <a:r>
              <a:rPr lang="ro-RO" sz="2800" dirty="0" smtClean="0">
                <a:solidFill>
                  <a:srgbClr val="000000"/>
                </a:solidFill>
                <a:latin typeface="Calibri"/>
              </a:rPr>
              <a:t>ă</a:t>
            </a:r>
            <a:r>
              <a:rPr lang="en-US" sz="2800" dirty="0" smtClean="0">
                <a:solidFill>
                  <a:srgbClr val="000000"/>
                </a:solidFill>
                <a:latin typeface="Calibri"/>
              </a:rPr>
              <a:t> c</a:t>
            </a:r>
            <a:r>
              <a:rPr lang="ro-RO" sz="2800" dirty="0" smtClean="0">
                <a:solidFill>
                  <a:srgbClr val="000000"/>
                </a:solidFill>
                <a:latin typeface="Calibri"/>
              </a:rPr>
              <a:t>ă</a:t>
            </a:r>
            <a:r>
              <a:rPr lang="en-US" sz="2800" dirty="0" smtClean="0">
                <a:solidFill>
                  <a:srgbClr val="000000"/>
                </a:solidFill>
                <a:latin typeface="Calibri"/>
              </a:rPr>
              <a:t> </a:t>
            </a:r>
            <a:r>
              <a:rPr lang="en-US" sz="2800" dirty="0" err="1" smtClean="0">
                <a:solidFill>
                  <a:srgbClr val="000000"/>
                </a:solidFill>
                <a:latin typeface="Calibri"/>
              </a:rPr>
              <a:t>dore</a:t>
            </a:r>
            <a:r>
              <a:rPr lang="ro-RO" sz="2800" dirty="0" smtClean="0">
                <a:solidFill>
                  <a:srgbClr val="000000"/>
                </a:solidFill>
                <a:latin typeface="Calibri"/>
              </a:rPr>
              <a:t>ș</a:t>
            </a:r>
            <a:r>
              <a:rPr lang="en-US" sz="2800" dirty="0" err="1" smtClean="0">
                <a:solidFill>
                  <a:srgbClr val="000000"/>
                </a:solidFill>
                <a:latin typeface="Calibri"/>
              </a:rPr>
              <a:t>te</a:t>
            </a:r>
            <a:r>
              <a:rPr lang="en-US" sz="2800" dirty="0" smtClean="0">
                <a:solidFill>
                  <a:srgbClr val="000000"/>
                </a:solidFill>
                <a:latin typeface="Calibri"/>
              </a:rPr>
              <a:t> s</a:t>
            </a:r>
            <a:r>
              <a:rPr lang="ro-RO" sz="2800" dirty="0" smtClean="0">
                <a:solidFill>
                  <a:srgbClr val="000000"/>
                </a:solidFill>
                <a:latin typeface="Calibri"/>
              </a:rPr>
              <a:t>ă</a:t>
            </a:r>
            <a:r>
              <a:rPr lang="en-US" sz="2800" dirty="0" smtClean="0">
                <a:solidFill>
                  <a:srgbClr val="000000"/>
                </a:solidFill>
                <a:latin typeface="Calibri"/>
              </a:rPr>
              <a:t>-</a:t>
            </a:r>
            <a:r>
              <a:rPr lang="ro-RO" sz="2800" dirty="0" smtClean="0">
                <a:solidFill>
                  <a:srgbClr val="000000"/>
                </a:solidFill>
                <a:latin typeface="Calibri"/>
              </a:rPr>
              <a:t>ș</a:t>
            </a:r>
            <a:r>
              <a:rPr lang="en-US" sz="2800" dirty="0" smtClean="0">
                <a:solidFill>
                  <a:srgbClr val="000000"/>
                </a:solidFill>
                <a:latin typeface="Calibri"/>
              </a:rPr>
              <a:t>i </a:t>
            </a:r>
            <a:r>
              <a:rPr lang="en-US" sz="2800" dirty="0" err="1">
                <a:solidFill>
                  <a:srgbClr val="000000"/>
                </a:solidFill>
                <a:latin typeface="Calibri"/>
              </a:rPr>
              <a:t>respecte</a:t>
            </a:r>
            <a:r>
              <a:rPr lang="en-US" sz="2800" dirty="0">
                <a:solidFill>
                  <a:srgbClr val="000000"/>
                </a:solidFill>
                <a:latin typeface="Calibri"/>
              </a:rPr>
              <a:t> </a:t>
            </a:r>
            <a:r>
              <a:rPr lang="en-US" sz="2800" dirty="0" err="1">
                <a:solidFill>
                  <a:srgbClr val="000000"/>
                </a:solidFill>
                <a:latin typeface="Calibri"/>
              </a:rPr>
              <a:t>programul</a:t>
            </a:r>
            <a:r>
              <a:rPr lang="en-US" sz="2800" dirty="0">
                <a:solidFill>
                  <a:srgbClr val="000000"/>
                </a:solidFill>
                <a:latin typeface="Calibri"/>
              </a:rPr>
              <a:t> electoral. </a:t>
            </a:r>
            <a:r>
              <a:rPr lang="ro-RO" sz="2800" dirty="0" smtClean="0">
                <a:solidFill>
                  <a:srgbClr val="000000"/>
                </a:solidFill>
                <a:latin typeface="Calibri"/>
              </a:rPr>
              <a:t>Î</a:t>
            </a:r>
            <a:r>
              <a:rPr lang="en-US" sz="2800" dirty="0" smtClean="0">
                <a:solidFill>
                  <a:srgbClr val="000000"/>
                </a:solidFill>
                <a:latin typeface="Calibri"/>
              </a:rPr>
              <a:t>n </a:t>
            </a:r>
            <a:r>
              <a:rPr lang="en-US" sz="2800" dirty="0" err="1">
                <a:solidFill>
                  <a:srgbClr val="000000"/>
                </a:solidFill>
                <a:latin typeface="Calibri"/>
              </a:rPr>
              <a:t>concluzie</a:t>
            </a:r>
            <a:r>
              <a:rPr lang="en-US" sz="2800" dirty="0">
                <a:solidFill>
                  <a:srgbClr val="000000"/>
                </a:solidFill>
                <a:latin typeface="Calibri"/>
              </a:rPr>
              <a:t>, </a:t>
            </a:r>
            <a:r>
              <a:rPr lang="en-US" sz="2800" dirty="0" err="1">
                <a:solidFill>
                  <a:srgbClr val="000000"/>
                </a:solidFill>
                <a:latin typeface="Calibri"/>
              </a:rPr>
              <a:t>ar</a:t>
            </a:r>
            <a:r>
              <a:rPr lang="en-US" sz="2800" dirty="0">
                <a:solidFill>
                  <a:srgbClr val="000000"/>
                </a:solidFill>
                <a:latin typeface="Calibri"/>
              </a:rPr>
              <a:t> </a:t>
            </a:r>
            <a:r>
              <a:rPr lang="en-US" sz="2800" dirty="0" err="1">
                <a:solidFill>
                  <a:srgbClr val="000000"/>
                </a:solidFill>
                <a:latin typeface="Calibri"/>
              </a:rPr>
              <a:t>trebui</a:t>
            </a:r>
            <a:r>
              <a:rPr lang="en-US" sz="2800" dirty="0">
                <a:solidFill>
                  <a:srgbClr val="000000"/>
                </a:solidFill>
                <a:latin typeface="Calibri"/>
              </a:rPr>
              <a:t> </a:t>
            </a:r>
            <a:r>
              <a:rPr lang="en-US" sz="2800" dirty="0" smtClean="0">
                <a:solidFill>
                  <a:srgbClr val="000000"/>
                </a:solidFill>
                <a:latin typeface="Calibri"/>
              </a:rPr>
              <a:t>s</a:t>
            </a:r>
            <a:r>
              <a:rPr lang="ro-RO" sz="2800" dirty="0" smtClean="0">
                <a:solidFill>
                  <a:srgbClr val="000000"/>
                </a:solidFill>
                <a:latin typeface="Calibri"/>
              </a:rPr>
              <a:t>ă</a:t>
            </a:r>
            <a:r>
              <a:rPr lang="en-US" sz="2800" dirty="0" smtClean="0">
                <a:solidFill>
                  <a:srgbClr val="000000"/>
                </a:solidFill>
                <a:latin typeface="Calibri"/>
              </a:rPr>
              <a:t> </a:t>
            </a:r>
            <a:r>
              <a:rPr lang="en-US" sz="2800" dirty="0">
                <a:solidFill>
                  <a:srgbClr val="000000"/>
                </a:solidFill>
                <a:latin typeface="Calibri"/>
              </a:rPr>
              <a:t>ne </a:t>
            </a:r>
            <a:r>
              <a:rPr lang="en-US" sz="2800" dirty="0" smtClean="0">
                <a:solidFill>
                  <a:srgbClr val="000000"/>
                </a:solidFill>
                <a:latin typeface="Calibri"/>
              </a:rPr>
              <a:t>a</a:t>
            </a:r>
            <a:r>
              <a:rPr lang="ro-RO" sz="2800" dirty="0" smtClean="0">
                <a:solidFill>
                  <a:srgbClr val="000000"/>
                </a:solidFill>
                <a:latin typeface="Calibri"/>
              </a:rPr>
              <a:t>ș</a:t>
            </a:r>
            <a:r>
              <a:rPr lang="en-US" sz="2800" dirty="0" err="1" smtClean="0">
                <a:solidFill>
                  <a:srgbClr val="000000"/>
                </a:solidFill>
                <a:latin typeface="Calibri"/>
              </a:rPr>
              <a:t>tept</a:t>
            </a:r>
            <a:r>
              <a:rPr lang="ro-RO" sz="2800" dirty="0" smtClean="0">
                <a:solidFill>
                  <a:srgbClr val="000000"/>
                </a:solidFill>
                <a:latin typeface="Calibri"/>
              </a:rPr>
              <a:t>ă</a:t>
            </a:r>
            <a:r>
              <a:rPr lang="en-US" sz="2800" dirty="0" smtClean="0">
                <a:solidFill>
                  <a:srgbClr val="000000"/>
                </a:solidFill>
                <a:latin typeface="Calibri"/>
              </a:rPr>
              <a:t>m </a:t>
            </a:r>
            <a:r>
              <a:rPr lang="en-US" sz="2800" dirty="0">
                <a:solidFill>
                  <a:srgbClr val="000000"/>
                </a:solidFill>
                <a:latin typeface="Calibri"/>
              </a:rPr>
              <a:t>la o </a:t>
            </a:r>
            <a:r>
              <a:rPr lang="en-US" sz="2800" dirty="0" err="1" smtClean="0">
                <a:solidFill>
                  <a:srgbClr val="000000"/>
                </a:solidFill>
                <a:latin typeface="Calibri"/>
              </a:rPr>
              <a:t>discu</a:t>
            </a:r>
            <a:r>
              <a:rPr lang="ro-RO" sz="2800" dirty="0" smtClean="0">
                <a:solidFill>
                  <a:srgbClr val="000000"/>
                </a:solidFill>
                <a:latin typeface="Calibri"/>
              </a:rPr>
              <a:t>ț</a:t>
            </a:r>
            <a:r>
              <a:rPr lang="en-US" sz="2800" dirty="0" err="1" smtClean="0">
                <a:solidFill>
                  <a:srgbClr val="000000"/>
                </a:solidFill>
                <a:latin typeface="Calibri"/>
              </a:rPr>
              <a:t>ie</a:t>
            </a:r>
            <a:r>
              <a:rPr lang="en-US" sz="2800" dirty="0" smtClean="0">
                <a:solidFill>
                  <a:srgbClr val="000000"/>
                </a:solidFill>
                <a:latin typeface="Calibri"/>
              </a:rPr>
              <a:t> </a:t>
            </a:r>
            <a:r>
              <a:rPr lang="en-US" sz="2800" dirty="0">
                <a:solidFill>
                  <a:srgbClr val="000000"/>
                </a:solidFill>
                <a:latin typeface="Calibri"/>
              </a:rPr>
              <a:t>cu </a:t>
            </a:r>
            <a:r>
              <a:rPr lang="en-US" sz="2800" dirty="0" err="1">
                <a:solidFill>
                  <a:srgbClr val="000000"/>
                </a:solidFill>
                <a:latin typeface="Calibri"/>
              </a:rPr>
              <a:t>primul</a:t>
            </a:r>
            <a:r>
              <a:rPr lang="en-US" sz="2800" dirty="0">
                <a:solidFill>
                  <a:srgbClr val="000000"/>
                </a:solidFill>
                <a:latin typeface="Calibri"/>
              </a:rPr>
              <a:t> </a:t>
            </a:r>
            <a:r>
              <a:rPr lang="en-US" sz="2800" dirty="0" err="1">
                <a:solidFill>
                  <a:srgbClr val="000000"/>
                </a:solidFill>
                <a:latin typeface="Calibri"/>
              </a:rPr>
              <a:t>ministru</a:t>
            </a:r>
            <a:r>
              <a:rPr lang="en-US" sz="2800" dirty="0">
                <a:solidFill>
                  <a:srgbClr val="000000"/>
                </a:solidFill>
                <a:latin typeface="Calibri"/>
              </a:rPr>
              <a:t>.</a:t>
            </a:r>
            <a:endParaRPr sz="1600" dirty="0"/>
          </a:p>
          <a:p>
            <a:pPr>
              <a:lnSpc>
                <a:spcPct val="100000"/>
              </a:lnSpc>
            </a:pPr>
            <a:endParaRPr sz="1600" dirty="0"/>
          </a:p>
          <a:p>
            <a:pPr>
              <a:lnSpc>
                <a:spcPct val="100000"/>
              </a:lnSpc>
            </a:pPr>
            <a:endParaRPr sz="1600" dirty="0"/>
          </a:p>
          <a:p>
            <a:pPr>
              <a:lnSpc>
                <a:spcPct val="100000"/>
              </a:lnSpc>
            </a:pPr>
            <a:endParaRPr sz="1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flipH="1">
            <a:off x="380880" y="1600200"/>
            <a:ext cx="3352320" cy="4343040"/>
          </a:xfrm>
          <a:prstGeom prst="rect">
            <a:avLst/>
          </a:prstGeom>
          <a:solidFill>
            <a:srgbClr val="B9CDE5"/>
          </a:solidFill>
          <a:ln w="25560">
            <a:solidFill>
              <a:srgbClr val="3A5F8B"/>
            </a:solidFill>
            <a:round/>
          </a:ln>
        </p:spPr>
      </p:sp>
      <p:sp>
        <p:nvSpPr>
          <p:cNvPr id="150" name="TextShape 2"/>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Tipuri de argumente</a:t>
            </a:r>
            <a:endParaRPr/>
          </a:p>
        </p:txBody>
      </p:sp>
      <p:sp>
        <p:nvSpPr>
          <p:cNvPr id="151" name="TextShape 3"/>
          <p:cNvSpPr txBox="1"/>
          <p:nvPr/>
        </p:nvSpPr>
        <p:spPr>
          <a:xfrm>
            <a:off x="457200" y="1600200"/>
            <a:ext cx="3352320" cy="4525560"/>
          </a:xfrm>
          <a:prstGeom prst="rect">
            <a:avLst/>
          </a:prstGeom>
        </p:spPr>
        <p:txBody>
          <a:bodyPr/>
          <a:lstStyle/>
          <a:p>
            <a:pPr>
              <a:lnSpc>
                <a:spcPct val="100000"/>
              </a:lnSpc>
            </a:pPr>
            <a:r>
              <a:rPr lang="en-US" sz="3200" b="1" u="sng" dirty="0">
                <a:solidFill>
                  <a:srgbClr val="000000"/>
                </a:solidFill>
                <a:latin typeface="Calibri"/>
              </a:rPr>
              <a:t>Modus </a:t>
            </a:r>
            <a:r>
              <a:rPr lang="en-US" sz="3200" b="1" u="sng" dirty="0" err="1">
                <a:solidFill>
                  <a:srgbClr val="000000"/>
                </a:solidFill>
                <a:latin typeface="Calibri"/>
              </a:rPr>
              <a:t>tollens</a:t>
            </a:r>
            <a:endParaRPr dirty="0"/>
          </a:p>
          <a:p>
            <a:pPr>
              <a:lnSpc>
                <a:spcPct val="100000"/>
              </a:lnSpc>
            </a:pPr>
            <a:r>
              <a:rPr lang="en-US" sz="3200" b="1" dirty="0">
                <a:solidFill>
                  <a:srgbClr val="000000"/>
                </a:solidFill>
                <a:latin typeface="Calibri"/>
              </a:rPr>
              <a:t>Forma </a:t>
            </a:r>
            <a:r>
              <a:rPr lang="en-US" sz="3200" b="1" dirty="0" smtClean="0">
                <a:solidFill>
                  <a:srgbClr val="000000"/>
                </a:solidFill>
                <a:latin typeface="Calibri"/>
              </a:rPr>
              <a:t>logic</a:t>
            </a:r>
            <a:r>
              <a:rPr lang="ro-RO" sz="3200" b="1" dirty="0" smtClean="0">
                <a:solidFill>
                  <a:srgbClr val="000000"/>
                </a:solidFill>
                <a:latin typeface="Calibri"/>
              </a:rPr>
              <a:t>ă</a:t>
            </a:r>
            <a:r>
              <a:rPr lang="en-US" sz="3200" b="1" dirty="0" smtClean="0">
                <a:solidFill>
                  <a:srgbClr val="000000"/>
                </a:solidFill>
                <a:latin typeface="Calibri"/>
              </a:rPr>
              <a:t>:</a:t>
            </a:r>
            <a:endParaRPr dirty="0"/>
          </a:p>
          <a:p>
            <a:pPr>
              <a:lnSpc>
                <a:spcPct val="100000"/>
              </a:lnSpc>
            </a:pPr>
            <a:r>
              <a:rPr lang="en-US" sz="3200" dirty="0" err="1">
                <a:solidFill>
                  <a:srgbClr val="000000"/>
                </a:solidFill>
                <a:latin typeface="Calibri"/>
              </a:rPr>
              <a:t>Premisa</a:t>
            </a:r>
            <a:r>
              <a:rPr lang="en-US" sz="3200" dirty="0">
                <a:solidFill>
                  <a:srgbClr val="000000"/>
                </a:solidFill>
                <a:latin typeface="Calibri"/>
              </a:rPr>
              <a:t> 1: A -&gt; B</a:t>
            </a:r>
            <a:endParaRPr dirty="0"/>
          </a:p>
          <a:p>
            <a:pPr>
              <a:lnSpc>
                <a:spcPct val="100000"/>
              </a:lnSpc>
            </a:pPr>
            <a:r>
              <a:rPr lang="en-US" sz="3200" dirty="0" err="1">
                <a:solidFill>
                  <a:srgbClr val="000000"/>
                </a:solidFill>
                <a:latin typeface="Calibri"/>
              </a:rPr>
              <a:t>Premisa</a:t>
            </a:r>
            <a:r>
              <a:rPr lang="en-US" sz="3200" dirty="0">
                <a:solidFill>
                  <a:srgbClr val="000000"/>
                </a:solidFill>
                <a:latin typeface="Calibri"/>
              </a:rPr>
              <a:t> 2: non-B</a:t>
            </a:r>
            <a:endParaRPr dirty="0"/>
          </a:p>
          <a:p>
            <a:pPr>
              <a:lnSpc>
                <a:spcPct val="100000"/>
              </a:lnSpc>
            </a:pPr>
            <a:r>
              <a:rPr lang="en-US" sz="3200" dirty="0" err="1">
                <a:solidFill>
                  <a:srgbClr val="000000"/>
                </a:solidFill>
                <a:latin typeface="Calibri"/>
              </a:rPr>
              <a:t>Concluzie</a:t>
            </a:r>
            <a:r>
              <a:rPr lang="en-US" sz="3200" dirty="0">
                <a:solidFill>
                  <a:srgbClr val="000000"/>
                </a:solidFill>
                <a:latin typeface="Calibri"/>
              </a:rPr>
              <a:t>: non-A</a:t>
            </a:r>
            <a:endParaRPr dirty="0"/>
          </a:p>
        </p:txBody>
      </p:sp>
      <p:sp>
        <p:nvSpPr>
          <p:cNvPr id="152" name="CustomShape 4"/>
          <p:cNvSpPr/>
          <p:nvPr/>
        </p:nvSpPr>
        <p:spPr>
          <a:xfrm>
            <a:off x="3733920" y="1523880"/>
            <a:ext cx="4952520" cy="5333760"/>
          </a:xfrm>
          <a:prstGeom prst="rect">
            <a:avLst/>
          </a:prstGeom>
          <a:noFill/>
          <a:ln>
            <a:noFill/>
          </a:ln>
        </p:spPr>
        <p:txBody>
          <a:bodyPr/>
          <a:lstStyle/>
          <a:p>
            <a:pPr>
              <a:lnSpc>
                <a:spcPct val="100000"/>
              </a:lnSpc>
            </a:pPr>
            <a:r>
              <a:rPr lang="en-US" sz="3200" b="1" dirty="0" err="1">
                <a:solidFill>
                  <a:srgbClr val="000000"/>
                </a:solidFill>
                <a:latin typeface="Calibri"/>
              </a:rPr>
              <a:t>Exemplu</a:t>
            </a:r>
            <a:r>
              <a:rPr lang="en-US" sz="3200" b="1" dirty="0">
                <a:solidFill>
                  <a:srgbClr val="000000"/>
                </a:solidFill>
                <a:latin typeface="Calibri"/>
              </a:rPr>
              <a:t>:</a:t>
            </a:r>
            <a:endParaRPr dirty="0"/>
          </a:p>
          <a:p>
            <a:pPr>
              <a:lnSpc>
                <a:spcPct val="100000"/>
              </a:lnSpc>
            </a:pPr>
            <a:r>
              <a:rPr lang="en-US" sz="3200" dirty="0" smtClean="0">
                <a:solidFill>
                  <a:srgbClr val="000000"/>
                </a:solidFill>
                <a:latin typeface="Calibri"/>
              </a:rPr>
              <a:t>Da</a:t>
            </a:r>
            <a:r>
              <a:rPr lang="ro-RO" sz="3200" dirty="0" smtClean="0">
                <a:solidFill>
                  <a:srgbClr val="000000"/>
                </a:solidFill>
                <a:latin typeface="Calibri"/>
              </a:rPr>
              <a:t>că</a:t>
            </a:r>
            <a:r>
              <a:rPr lang="en-US" sz="3200" dirty="0" smtClean="0">
                <a:solidFill>
                  <a:srgbClr val="000000"/>
                </a:solidFill>
                <a:latin typeface="Calibri"/>
              </a:rPr>
              <a:t> </a:t>
            </a:r>
            <a:r>
              <a:rPr lang="en-US" sz="3200" dirty="0">
                <a:solidFill>
                  <a:srgbClr val="000000"/>
                </a:solidFill>
                <a:latin typeface="Calibri"/>
              </a:rPr>
              <a:t>Superman </a:t>
            </a:r>
            <a:r>
              <a:rPr lang="en-US" sz="3200" dirty="0" err="1">
                <a:solidFill>
                  <a:srgbClr val="000000"/>
                </a:solidFill>
                <a:latin typeface="Calibri"/>
              </a:rPr>
              <a:t>este</a:t>
            </a:r>
            <a:r>
              <a:rPr lang="en-US" sz="3200" dirty="0">
                <a:solidFill>
                  <a:srgbClr val="000000"/>
                </a:solidFill>
                <a:latin typeface="Calibri"/>
              </a:rPr>
              <a:t> </a:t>
            </a:r>
            <a:r>
              <a:rPr lang="en-US" sz="3200" dirty="0" err="1" smtClean="0">
                <a:solidFill>
                  <a:srgbClr val="000000"/>
                </a:solidFill>
                <a:latin typeface="Calibri"/>
              </a:rPr>
              <a:t>fiin</a:t>
            </a:r>
            <a:r>
              <a:rPr lang="ro-RO" sz="3200" dirty="0" smtClean="0">
                <a:solidFill>
                  <a:srgbClr val="000000"/>
                </a:solidFill>
                <a:latin typeface="Calibri"/>
              </a:rPr>
              <a:t>ț</a:t>
            </a:r>
            <a:r>
              <a:rPr lang="ro-RO" sz="3200" dirty="0">
                <a:solidFill>
                  <a:srgbClr val="000000"/>
                </a:solidFill>
                <a:latin typeface="Calibri"/>
              </a:rPr>
              <a:t>ă</a:t>
            </a:r>
            <a:r>
              <a:rPr lang="en-US" sz="3200" dirty="0" smtClean="0">
                <a:solidFill>
                  <a:srgbClr val="000000"/>
                </a:solidFill>
                <a:latin typeface="Calibri"/>
              </a:rPr>
              <a:t> </a:t>
            </a:r>
            <a:r>
              <a:rPr lang="en-US" sz="3200" dirty="0" err="1" smtClean="0">
                <a:solidFill>
                  <a:srgbClr val="000000"/>
                </a:solidFill>
                <a:latin typeface="Calibri"/>
              </a:rPr>
              <a:t>uman</a:t>
            </a:r>
            <a:r>
              <a:rPr lang="ro-RO" sz="3200" dirty="0" smtClean="0">
                <a:solidFill>
                  <a:srgbClr val="000000"/>
                </a:solidFill>
                <a:latin typeface="Calibri"/>
              </a:rPr>
              <a:t>ă</a:t>
            </a:r>
            <a:r>
              <a:rPr lang="en-US" sz="3200" dirty="0" smtClean="0">
                <a:solidFill>
                  <a:srgbClr val="000000"/>
                </a:solidFill>
                <a:latin typeface="Calibri"/>
              </a:rPr>
              <a:t>, </a:t>
            </a:r>
            <a:r>
              <a:rPr lang="en-US" sz="3200" dirty="0" err="1">
                <a:solidFill>
                  <a:srgbClr val="000000"/>
                </a:solidFill>
                <a:latin typeface="Calibri"/>
              </a:rPr>
              <a:t>atunci</a:t>
            </a:r>
            <a:r>
              <a:rPr lang="en-US" sz="3200" dirty="0">
                <a:solidFill>
                  <a:srgbClr val="000000"/>
                </a:solidFill>
                <a:latin typeface="Calibri"/>
              </a:rPr>
              <a:t> are ADN </a:t>
            </a:r>
            <a:r>
              <a:rPr lang="en-US" sz="3200" dirty="0" err="1">
                <a:solidFill>
                  <a:srgbClr val="000000"/>
                </a:solidFill>
                <a:latin typeface="Calibri"/>
              </a:rPr>
              <a:t>uman</a:t>
            </a:r>
            <a:r>
              <a:rPr lang="en-US" sz="3200" dirty="0">
                <a:solidFill>
                  <a:srgbClr val="000000"/>
                </a:solidFill>
                <a:latin typeface="Calibri"/>
              </a:rPr>
              <a:t>. Superman nu are ADN </a:t>
            </a:r>
            <a:r>
              <a:rPr lang="en-US" sz="3200" dirty="0" err="1">
                <a:solidFill>
                  <a:srgbClr val="000000"/>
                </a:solidFill>
                <a:latin typeface="Calibri"/>
              </a:rPr>
              <a:t>uman</a:t>
            </a:r>
            <a:r>
              <a:rPr lang="en-US" sz="3200" dirty="0">
                <a:solidFill>
                  <a:srgbClr val="000000"/>
                </a:solidFill>
                <a:latin typeface="Calibri"/>
              </a:rPr>
              <a:t>, </a:t>
            </a:r>
            <a:r>
              <a:rPr lang="en-US" sz="3200" dirty="0" err="1">
                <a:solidFill>
                  <a:srgbClr val="000000"/>
                </a:solidFill>
                <a:latin typeface="Calibri"/>
              </a:rPr>
              <a:t>deci</a:t>
            </a:r>
            <a:r>
              <a:rPr lang="en-US" sz="3200" dirty="0">
                <a:solidFill>
                  <a:srgbClr val="000000"/>
                </a:solidFill>
                <a:latin typeface="Calibri"/>
              </a:rPr>
              <a:t> Superman nu </a:t>
            </a:r>
            <a:r>
              <a:rPr lang="en-US" sz="3200" dirty="0" err="1">
                <a:solidFill>
                  <a:srgbClr val="000000"/>
                </a:solidFill>
                <a:latin typeface="Calibri"/>
              </a:rPr>
              <a:t>este</a:t>
            </a:r>
            <a:r>
              <a:rPr lang="en-US" sz="3200" dirty="0">
                <a:solidFill>
                  <a:srgbClr val="000000"/>
                </a:solidFill>
                <a:latin typeface="Calibri"/>
              </a:rPr>
              <a:t> </a:t>
            </a:r>
            <a:r>
              <a:rPr lang="en-US" sz="3200" dirty="0" err="1" smtClean="0">
                <a:solidFill>
                  <a:srgbClr val="000000"/>
                </a:solidFill>
                <a:latin typeface="Calibri"/>
              </a:rPr>
              <a:t>fiin</a:t>
            </a:r>
            <a:r>
              <a:rPr lang="ro-RO" sz="3200" dirty="0" smtClean="0">
                <a:solidFill>
                  <a:srgbClr val="000000"/>
                </a:solidFill>
                <a:latin typeface="Calibri"/>
              </a:rPr>
              <a:t>ță</a:t>
            </a:r>
            <a:r>
              <a:rPr lang="en-US" sz="3200" dirty="0" smtClean="0">
                <a:solidFill>
                  <a:srgbClr val="000000"/>
                </a:solidFill>
                <a:latin typeface="Calibri"/>
              </a:rPr>
              <a:t> </a:t>
            </a:r>
            <a:r>
              <a:rPr lang="en-US" sz="3200" dirty="0" err="1" smtClean="0">
                <a:solidFill>
                  <a:srgbClr val="000000"/>
                </a:solidFill>
                <a:latin typeface="Calibri"/>
              </a:rPr>
              <a:t>uman</a:t>
            </a:r>
            <a:r>
              <a:rPr lang="ro-RO" sz="3200" dirty="0" smtClean="0">
                <a:solidFill>
                  <a:srgbClr val="000000"/>
                </a:solidFill>
                <a:latin typeface="Calibri"/>
              </a:rPr>
              <a:t>ă</a:t>
            </a:r>
            <a:r>
              <a:rPr lang="en-US" sz="3200" dirty="0" smtClean="0">
                <a:solidFill>
                  <a:srgbClr val="000000"/>
                </a:solidFill>
                <a:latin typeface="Calibri"/>
              </a:rPr>
              <a:t>.</a:t>
            </a:r>
            <a:endParaRPr dirty="0"/>
          </a:p>
          <a:p>
            <a:pPr>
              <a:lnSpc>
                <a:spcPct val="100000"/>
              </a:lnSpc>
            </a:pPr>
            <a:endParaRPr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flipH="1">
            <a:off x="380880" y="1600200"/>
            <a:ext cx="3352320" cy="4343040"/>
          </a:xfrm>
          <a:prstGeom prst="rect">
            <a:avLst/>
          </a:prstGeom>
          <a:solidFill>
            <a:srgbClr val="B9CDE5"/>
          </a:solidFill>
          <a:ln w="25560">
            <a:solidFill>
              <a:srgbClr val="3A5F8B"/>
            </a:solidFill>
            <a:round/>
          </a:ln>
        </p:spPr>
      </p:sp>
      <p:sp>
        <p:nvSpPr>
          <p:cNvPr id="154" name="TextShape 2"/>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Tipuri de argumente</a:t>
            </a:r>
            <a:endParaRPr/>
          </a:p>
        </p:txBody>
      </p:sp>
      <p:sp>
        <p:nvSpPr>
          <p:cNvPr id="155" name="TextShape 3"/>
          <p:cNvSpPr txBox="1"/>
          <p:nvPr/>
        </p:nvSpPr>
        <p:spPr>
          <a:xfrm>
            <a:off x="457200" y="1600200"/>
            <a:ext cx="3352320" cy="4343040"/>
          </a:xfrm>
          <a:prstGeom prst="rect">
            <a:avLst/>
          </a:prstGeom>
        </p:spPr>
        <p:txBody>
          <a:bodyPr/>
          <a:lstStyle/>
          <a:p>
            <a:pPr>
              <a:lnSpc>
                <a:spcPct val="100000"/>
              </a:lnSpc>
            </a:pPr>
            <a:r>
              <a:rPr lang="en-US" sz="2800" b="1" u="sng" dirty="0" err="1">
                <a:solidFill>
                  <a:srgbClr val="000000"/>
                </a:solidFill>
                <a:latin typeface="Calibri"/>
              </a:rPr>
              <a:t>Silogismul</a:t>
            </a:r>
            <a:r>
              <a:rPr lang="en-US" sz="2800" b="1" u="sng" dirty="0">
                <a:solidFill>
                  <a:srgbClr val="000000"/>
                </a:solidFill>
                <a:latin typeface="Calibri"/>
              </a:rPr>
              <a:t> </a:t>
            </a:r>
            <a:r>
              <a:rPr lang="en-US" sz="2800" b="1" u="sng" dirty="0" err="1">
                <a:solidFill>
                  <a:srgbClr val="000000"/>
                </a:solidFill>
                <a:latin typeface="Calibri"/>
              </a:rPr>
              <a:t>disjunctiv</a:t>
            </a:r>
            <a:endParaRPr sz="1600" dirty="0"/>
          </a:p>
          <a:p>
            <a:pPr>
              <a:lnSpc>
                <a:spcPct val="100000"/>
              </a:lnSpc>
            </a:pPr>
            <a:r>
              <a:rPr lang="en-US" sz="2800" b="1" dirty="0">
                <a:solidFill>
                  <a:srgbClr val="000000"/>
                </a:solidFill>
                <a:latin typeface="Calibri"/>
              </a:rPr>
              <a:t>Forma </a:t>
            </a:r>
            <a:r>
              <a:rPr lang="en-US" sz="2800" b="1" dirty="0" smtClean="0">
                <a:solidFill>
                  <a:srgbClr val="000000"/>
                </a:solidFill>
                <a:latin typeface="Calibri"/>
              </a:rPr>
              <a:t>logic</a:t>
            </a:r>
            <a:r>
              <a:rPr lang="ro-RO" sz="2800" b="1" dirty="0" smtClean="0">
                <a:solidFill>
                  <a:srgbClr val="000000"/>
                </a:solidFill>
                <a:latin typeface="Calibri"/>
              </a:rPr>
              <a:t>ă</a:t>
            </a:r>
            <a:r>
              <a:rPr lang="en-US" sz="2800" b="1" dirty="0" smtClean="0">
                <a:solidFill>
                  <a:srgbClr val="000000"/>
                </a:solidFill>
                <a:latin typeface="Calibri"/>
              </a:rPr>
              <a:t>:</a:t>
            </a:r>
            <a:endParaRPr sz="1600" dirty="0"/>
          </a:p>
          <a:p>
            <a:pPr>
              <a:lnSpc>
                <a:spcPct val="100000"/>
              </a:lnSpc>
            </a:pPr>
            <a:r>
              <a:rPr lang="en-US" sz="2800" dirty="0" err="1">
                <a:solidFill>
                  <a:srgbClr val="000000"/>
                </a:solidFill>
                <a:latin typeface="Calibri"/>
              </a:rPr>
              <a:t>Premisa</a:t>
            </a:r>
            <a:r>
              <a:rPr lang="en-US" sz="2800" dirty="0">
                <a:solidFill>
                  <a:srgbClr val="000000"/>
                </a:solidFill>
                <a:latin typeface="Calibri"/>
              </a:rPr>
              <a:t> 1: A </a:t>
            </a:r>
            <a:r>
              <a:rPr lang="en-US" sz="2800" dirty="0" err="1">
                <a:solidFill>
                  <a:srgbClr val="000000"/>
                </a:solidFill>
                <a:latin typeface="Calibri"/>
              </a:rPr>
              <a:t>sau</a:t>
            </a:r>
            <a:r>
              <a:rPr lang="en-US" sz="2800" dirty="0">
                <a:solidFill>
                  <a:srgbClr val="000000"/>
                </a:solidFill>
                <a:latin typeface="Calibri"/>
              </a:rPr>
              <a:t> B</a:t>
            </a:r>
            <a:endParaRPr sz="1600" dirty="0"/>
          </a:p>
          <a:p>
            <a:pPr>
              <a:lnSpc>
                <a:spcPct val="100000"/>
              </a:lnSpc>
            </a:pPr>
            <a:r>
              <a:rPr lang="en-US" sz="2800" dirty="0" err="1">
                <a:solidFill>
                  <a:srgbClr val="000000"/>
                </a:solidFill>
                <a:latin typeface="Calibri"/>
              </a:rPr>
              <a:t>Premisa</a:t>
            </a:r>
            <a:r>
              <a:rPr lang="en-US" sz="2800" dirty="0">
                <a:solidFill>
                  <a:srgbClr val="000000"/>
                </a:solidFill>
                <a:latin typeface="Calibri"/>
              </a:rPr>
              <a:t> 2: non-B</a:t>
            </a:r>
            <a:endParaRPr sz="1600" dirty="0"/>
          </a:p>
          <a:p>
            <a:pPr>
              <a:lnSpc>
                <a:spcPct val="100000"/>
              </a:lnSpc>
            </a:pPr>
            <a:r>
              <a:rPr lang="en-US" sz="2800" dirty="0" err="1">
                <a:solidFill>
                  <a:srgbClr val="000000"/>
                </a:solidFill>
                <a:latin typeface="Calibri"/>
              </a:rPr>
              <a:t>Concluzie</a:t>
            </a:r>
            <a:r>
              <a:rPr lang="en-US" sz="2800" dirty="0">
                <a:solidFill>
                  <a:srgbClr val="000000"/>
                </a:solidFill>
                <a:latin typeface="Calibri"/>
              </a:rPr>
              <a:t>: A</a:t>
            </a:r>
            <a:endParaRPr sz="1600" dirty="0"/>
          </a:p>
          <a:p>
            <a:pPr>
              <a:lnSpc>
                <a:spcPct val="100000"/>
              </a:lnSpc>
            </a:pPr>
            <a:endParaRPr sz="1600" dirty="0"/>
          </a:p>
          <a:p>
            <a:pPr>
              <a:lnSpc>
                <a:spcPct val="100000"/>
              </a:lnSpc>
            </a:pPr>
            <a:r>
              <a:rPr lang="en-US" sz="2800" dirty="0" err="1">
                <a:solidFill>
                  <a:srgbClr val="000000"/>
                </a:solidFill>
                <a:latin typeface="Calibri"/>
              </a:rPr>
              <a:t>Premisa</a:t>
            </a:r>
            <a:r>
              <a:rPr lang="en-US" sz="2800" dirty="0">
                <a:solidFill>
                  <a:srgbClr val="000000"/>
                </a:solidFill>
                <a:latin typeface="Calibri"/>
              </a:rPr>
              <a:t> 1: A </a:t>
            </a:r>
            <a:r>
              <a:rPr lang="en-US" sz="2800" dirty="0" err="1">
                <a:solidFill>
                  <a:srgbClr val="000000"/>
                </a:solidFill>
                <a:latin typeface="Calibri"/>
              </a:rPr>
              <a:t>sau</a:t>
            </a:r>
            <a:r>
              <a:rPr lang="en-US" sz="2800" dirty="0">
                <a:solidFill>
                  <a:srgbClr val="000000"/>
                </a:solidFill>
                <a:latin typeface="Calibri"/>
              </a:rPr>
              <a:t> B</a:t>
            </a:r>
            <a:endParaRPr sz="1600" dirty="0"/>
          </a:p>
          <a:p>
            <a:pPr>
              <a:lnSpc>
                <a:spcPct val="100000"/>
              </a:lnSpc>
            </a:pPr>
            <a:r>
              <a:rPr lang="en-US" sz="2800" dirty="0" err="1">
                <a:solidFill>
                  <a:srgbClr val="000000"/>
                </a:solidFill>
                <a:latin typeface="Calibri"/>
              </a:rPr>
              <a:t>Premisa</a:t>
            </a:r>
            <a:r>
              <a:rPr lang="en-US" sz="2800" dirty="0">
                <a:solidFill>
                  <a:srgbClr val="000000"/>
                </a:solidFill>
                <a:latin typeface="Calibri"/>
              </a:rPr>
              <a:t> 2: non-A</a:t>
            </a:r>
            <a:endParaRPr sz="1600" dirty="0"/>
          </a:p>
          <a:p>
            <a:pPr>
              <a:lnSpc>
                <a:spcPct val="100000"/>
              </a:lnSpc>
            </a:pPr>
            <a:r>
              <a:rPr lang="en-US" sz="2800" dirty="0" err="1">
                <a:solidFill>
                  <a:srgbClr val="000000"/>
                </a:solidFill>
                <a:latin typeface="Calibri"/>
              </a:rPr>
              <a:t>Concluzia</a:t>
            </a:r>
            <a:r>
              <a:rPr lang="en-US" sz="2800" dirty="0">
                <a:solidFill>
                  <a:srgbClr val="000000"/>
                </a:solidFill>
                <a:latin typeface="Calibri"/>
              </a:rPr>
              <a:t>: B</a:t>
            </a:r>
            <a:endParaRPr sz="1600" dirty="0"/>
          </a:p>
        </p:txBody>
      </p:sp>
      <p:sp>
        <p:nvSpPr>
          <p:cNvPr id="156" name="CustomShape 4"/>
          <p:cNvSpPr/>
          <p:nvPr/>
        </p:nvSpPr>
        <p:spPr>
          <a:xfrm>
            <a:off x="3733920" y="1523880"/>
            <a:ext cx="4952520" cy="5333760"/>
          </a:xfrm>
          <a:prstGeom prst="rect">
            <a:avLst/>
          </a:prstGeom>
          <a:noFill/>
          <a:ln>
            <a:noFill/>
          </a:ln>
        </p:spPr>
        <p:txBody>
          <a:bodyPr/>
          <a:lstStyle/>
          <a:p>
            <a:pPr>
              <a:lnSpc>
                <a:spcPct val="100000"/>
              </a:lnSpc>
            </a:pPr>
            <a:r>
              <a:rPr lang="en-US" sz="2400" b="1" dirty="0" err="1">
                <a:solidFill>
                  <a:srgbClr val="000000"/>
                </a:solidFill>
                <a:latin typeface="Calibri"/>
              </a:rPr>
              <a:t>Exemplu</a:t>
            </a:r>
            <a:r>
              <a:rPr lang="en-US" sz="2400" b="1" dirty="0">
                <a:solidFill>
                  <a:srgbClr val="000000"/>
                </a:solidFill>
                <a:latin typeface="Calibri"/>
              </a:rPr>
              <a:t>:</a:t>
            </a:r>
            <a:endParaRPr sz="1400" dirty="0"/>
          </a:p>
          <a:p>
            <a:pPr>
              <a:lnSpc>
                <a:spcPct val="100000"/>
              </a:lnSpc>
            </a:pPr>
            <a:r>
              <a:rPr lang="en-US" sz="2400" dirty="0">
                <a:solidFill>
                  <a:srgbClr val="000000"/>
                </a:solidFill>
                <a:latin typeface="Calibri"/>
              </a:rPr>
              <a:t>“</a:t>
            </a:r>
            <a:r>
              <a:rPr lang="en-US" sz="2400" dirty="0" err="1">
                <a:solidFill>
                  <a:srgbClr val="000000"/>
                </a:solidFill>
                <a:latin typeface="Calibri"/>
              </a:rPr>
              <a:t>Legalizarea</a:t>
            </a:r>
            <a:r>
              <a:rPr lang="en-US" sz="2400" dirty="0">
                <a:solidFill>
                  <a:srgbClr val="000000"/>
                </a:solidFill>
                <a:latin typeface="Calibri"/>
              </a:rPr>
              <a:t> </a:t>
            </a:r>
            <a:r>
              <a:rPr lang="en-US" sz="2400" dirty="0" err="1">
                <a:solidFill>
                  <a:srgbClr val="000000"/>
                </a:solidFill>
                <a:latin typeface="Calibri"/>
              </a:rPr>
              <a:t>drogurilor</a:t>
            </a:r>
            <a:r>
              <a:rPr lang="en-US" sz="2400" dirty="0">
                <a:solidFill>
                  <a:srgbClr val="000000"/>
                </a:solidFill>
                <a:latin typeface="Calibri"/>
              </a:rPr>
              <a:t> </a:t>
            </a:r>
            <a:r>
              <a:rPr lang="en-US" sz="2400" dirty="0" smtClean="0">
                <a:solidFill>
                  <a:srgbClr val="000000"/>
                </a:solidFill>
                <a:latin typeface="Calibri"/>
              </a:rPr>
              <a:t>u</a:t>
            </a:r>
            <a:r>
              <a:rPr lang="ro-RO" sz="2400" dirty="0">
                <a:solidFill>
                  <a:srgbClr val="000000"/>
                </a:solidFill>
                <a:latin typeface="Calibri"/>
              </a:rPr>
              <a:t>ș</a:t>
            </a:r>
            <a:r>
              <a:rPr lang="en-US" sz="2400" dirty="0" err="1" smtClean="0">
                <a:solidFill>
                  <a:srgbClr val="000000"/>
                </a:solidFill>
                <a:latin typeface="Calibri"/>
              </a:rPr>
              <a:t>oare</a:t>
            </a:r>
            <a:r>
              <a:rPr lang="en-US" sz="2400" dirty="0" smtClean="0">
                <a:solidFill>
                  <a:srgbClr val="000000"/>
                </a:solidFill>
                <a:latin typeface="Calibri"/>
              </a:rPr>
              <a:t> </a:t>
            </a:r>
            <a:r>
              <a:rPr lang="en-US" sz="2400" dirty="0" err="1">
                <a:solidFill>
                  <a:srgbClr val="000000"/>
                </a:solidFill>
                <a:latin typeface="Calibri"/>
              </a:rPr>
              <a:t>va</a:t>
            </a:r>
            <a:r>
              <a:rPr lang="en-US" sz="2400" dirty="0">
                <a:solidFill>
                  <a:srgbClr val="000000"/>
                </a:solidFill>
                <a:latin typeface="Calibri"/>
              </a:rPr>
              <a:t> duce </a:t>
            </a:r>
            <a:r>
              <a:rPr lang="en-US" sz="2400" dirty="0" err="1">
                <a:solidFill>
                  <a:srgbClr val="000000"/>
                </a:solidFill>
                <a:latin typeface="Calibri"/>
              </a:rPr>
              <a:t>ori</a:t>
            </a:r>
            <a:r>
              <a:rPr lang="en-US" sz="2400" dirty="0">
                <a:solidFill>
                  <a:srgbClr val="000000"/>
                </a:solidFill>
                <a:latin typeface="Calibri"/>
              </a:rPr>
              <a:t> la </a:t>
            </a:r>
            <a:r>
              <a:rPr lang="en-US" sz="2400" dirty="0" err="1" smtClean="0">
                <a:solidFill>
                  <a:srgbClr val="000000"/>
                </a:solidFill>
                <a:latin typeface="Calibri"/>
              </a:rPr>
              <a:t>cre</a:t>
            </a:r>
            <a:r>
              <a:rPr lang="ro-RO" sz="2400" dirty="0" smtClean="0">
                <a:solidFill>
                  <a:srgbClr val="000000"/>
                </a:solidFill>
                <a:latin typeface="Calibri"/>
              </a:rPr>
              <a:t>ș</a:t>
            </a:r>
            <a:r>
              <a:rPr lang="en-US" sz="2400" dirty="0" err="1" smtClean="0">
                <a:solidFill>
                  <a:srgbClr val="000000"/>
                </a:solidFill>
                <a:latin typeface="Calibri"/>
              </a:rPr>
              <a:t>terea</a:t>
            </a:r>
            <a:r>
              <a:rPr lang="en-US" sz="2400" dirty="0" smtClean="0">
                <a:solidFill>
                  <a:srgbClr val="000000"/>
                </a:solidFill>
                <a:latin typeface="Calibri"/>
              </a:rPr>
              <a:t> </a:t>
            </a:r>
            <a:r>
              <a:rPr lang="en-US" sz="2400" dirty="0" err="1">
                <a:solidFill>
                  <a:srgbClr val="000000"/>
                </a:solidFill>
                <a:latin typeface="Calibri"/>
              </a:rPr>
              <a:t>ori</a:t>
            </a:r>
            <a:r>
              <a:rPr lang="en-US" sz="2400" dirty="0">
                <a:solidFill>
                  <a:srgbClr val="000000"/>
                </a:solidFill>
                <a:latin typeface="Calibri"/>
              </a:rPr>
              <a:t> la </a:t>
            </a:r>
            <a:r>
              <a:rPr lang="en-US" sz="2400" dirty="0" err="1" smtClean="0">
                <a:solidFill>
                  <a:srgbClr val="000000"/>
                </a:solidFill>
                <a:latin typeface="Calibri"/>
              </a:rPr>
              <a:t>sc</a:t>
            </a:r>
            <a:r>
              <a:rPr lang="ro-RO" sz="2400" dirty="0" smtClean="0">
                <a:solidFill>
                  <a:srgbClr val="000000"/>
                </a:solidFill>
                <a:latin typeface="Calibri"/>
              </a:rPr>
              <a:t>ă</a:t>
            </a:r>
            <a:r>
              <a:rPr lang="en-US" sz="2400" dirty="0" err="1" smtClean="0">
                <a:solidFill>
                  <a:srgbClr val="000000"/>
                </a:solidFill>
                <a:latin typeface="Calibri"/>
              </a:rPr>
              <a:t>derea</a:t>
            </a:r>
            <a:r>
              <a:rPr lang="en-US" sz="2400" dirty="0" smtClean="0">
                <a:solidFill>
                  <a:srgbClr val="000000"/>
                </a:solidFill>
                <a:latin typeface="Calibri"/>
              </a:rPr>
              <a:t> pie</a:t>
            </a:r>
            <a:r>
              <a:rPr lang="ro-RO" sz="2400" dirty="0" smtClean="0">
                <a:solidFill>
                  <a:srgbClr val="000000"/>
                </a:solidFill>
                <a:latin typeface="Calibri"/>
              </a:rPr>
              <a:t>ț</a:t>
            </a:r>
            <a:r>
              <a:rPr lang="en-US" sz="2400" dirty="0" err="1" smtClean="0">
                <a:solidFill>
                  <a:srgbClr val="000000"/>
                </a:solidFill>
                <a:latin typeface="Calibri"/>
              </a:rPr>
              <a:t>ei</a:t>
            </a:r>
            <a:r>
              <a:rPr lang="en-US" sz="2400" dirty="0" smtClean="0">
                <a:solidFill>
                  <a:srgbClr val="000000"/>
                </a:solidFill>
                <a:latin typeface="Calibri"/>
              </a:rPr>
              <a:t> </a:t>
            </a:r>
            <a:r>
              <a:rPr lang="en-US" sz="2400" dirty="0" err="1">
                <a:solidFill>
                  <a:srgbClr val="000000"/>
                </a:solidFill>
                <a:latin typeface="Calibri"/>
              </a:rPr>
              <a:t>negre</a:t>
            </a:r>
            <a:r>
              <a:rPr lang="en-US" sz="2400" dirty="0">
                <a:solidFill>
                  <a:srgbClr val="000000"/>
                </a:solidFill>
                <a:latin typeface="Calibri"/>
              </a:rPr>
              <a:t>. </a:t>
            </a:r>
            <a:r>
              <a:rPr lang="en-US" sz="2400" dirty="0" err="1" smtClean="0">
                <a:solidFill>
                  <a:srgbClr val="000000"/>
                </a:solidFill>
                <a:latin typeface="Calibri"/>
              </a:rPr>
              <a:t>Economi</a:t>
            </a:r>
            <a:r>
              <a:rPr lang="ro-RO" sz="2400" dirty="0" smtClean="0">
                <a:solidFill>
                  <a:srgbClr val="000000"/>
                </a:solidFill>
                <a:latin typeface="Calibri"/>
              </a:rPr>
              <a:t>ș</a:t>
            </a:r>
            <a:r>
              <a:rPr lang="en-US" sz="2400" dirty="0" err="1" smtClean="0">
                <a:solidFill>
                  <a:srgbClr val="000000"/>
                </a:solidFill>
                <a:latin typeface="Calibri"/>
              </a:rPr>
              <a:t>tii</a:t>
            </a:r>
            <a:r>
              <a:rPr lang="en-US" sz="2400" dirty="0" smtClean="0">
                <a:solidFill>
                  <a:srgbClr val="000000"/>
                </a:solidFill>
                <a:latin typeface="Calibri"/>
              </a:rPr>
              <a:t> consider</a:t>
            </a:r>
            <a:r>
              <a:rPr lang="ro-RO" sz="2400" dirty="0" smtClean="0">
                <a:solidFill>
                  <a:srgbClr val="000000"/>
                </a:solidFill>
                <a:latin typeface="Calibri"/>
              </a:rPr>
              <a:t>ă</a:t>
            </a:r>
            <a:r>
              <a:rPr lang="en-US" sz="2400" dirty="0" smtClean="0">
                <a:solidFill>
                  <a:srgbClr val="000000"/>
                </a:solidFill>
                <a:latin typeface="Calibri"/>
              </a:rPr>
              <a:t> c</a:t>
            </a:r>
            <a:r>
              <a:rPr lang="ro-RO" sz="2400" dirty="0" smtClean="0">
                <a:solidFill>
                  <a:srgbClr val="000000"/>
                </a:solidFill>
                <a:latin typeface="Calibri"/>
              </a:rPr>
              <a:t>ă</a:t>
            </a:r>
            <a:r>
              <a:rPr lang="en-US" sz="2400" dirty="0" smtClean="0">
                <a:solidFill>
                  <a:srgbClr val="000000"/>
                </a:solidFill>
                <a:latin typeface="Calibri"/>
              </a:rPr>
              <a:t> </a:t>
            </a:r>
            <a:r>
              <a:rPr lang="en-US" sz="2400" dirty="0" err="1" smtClean="0">
                <a:solidFill>
                  <a:srgbClr val="000000"/>
                </a:solidFill>
                <a:latin typeface="Calibri"/>
              </a:rPr>
              <a:t>pia</a:t>
            </a:r>
            <a:r>
              <a:rPr lang="ro-RO" sz="2400" dirty="0" smtClean="0">
                <a:solidFill>
                  <a:srgbClr val="000000"/>
                </a:solidFill>
                <a:latin typeface="Calibri"/>
              </a:rPr>
              <a:t>ț</a:t>
            </a:r>
            <a:r>
              <a:rPr lang="en-US" sz="2400" dirty="0" smtClean="0">
                <a:solidFill>
                  <a:srgbClr val="000000"/>
                </a:solidFill>
                <a:latin typeface="Calibri"/>
              </a:rPr>
              <a:t>a </a:t>
            </a:r>
            <a:r>
              <a:rPr lang="en-US" sz="2400" dirty="0" err="1" smtClean="0">
                <a:solidFill>
                  <a:srgbClr val="000000"/>
                </a:solidFill>
                <a:latin typeface="Calibri"/>
              </a:rPr>
              <a:t>neagr</a:t>
            </a:r>
            <a:r>
              <a:rPr lang="ro-RO" sz="2400" dirty="0" smtClean="0">
                <a:solidFill>
                  <a:srgbClr val="000000"/>
                </a:solidFill>
                <a:latin typeface="Calibri"/>
              </a:rPr>
              <a:t>ă</a:t>
            </a:r>
            <a:r>
              <a:rPr lang="en-US" sz="2400" dirty="0" smtClean="0">
                <a:solidFill>
                  <a:srgbClr val="000000"/>
                </a:solidFill>
                <a:latin typeface="Calibri"/>
              </a:rPr>
              <a:t> </a:t>
            </a:r>
            <a:r>
              <a:rPr lang="en-US" sz="2400" dirty="0">
                <a:solidFill>
                  <a:srgbClr val="000000"/>
                </a:solidFill>
                <a:latin typeface="Calibri"/>
              </a:rPr>
              <a:t>nu are cum </a:t>
            </a:r>
            <a:r>
              <a:rPr lang="en-US" sz="2400" dirty="0" smtClean="0">
                <a:solidFill>
                  <a:srgbClr val="000000"/>
                </a:solidFill>
                <a:latin typeface="Calibri"/>
              </a:rPr>
              <a:t>s</a:t>
            </a:r>
            <a:r>
              <a:rPr lang="ro-RO" sz="2400" dirty="0" smtClean="0">
                <a:solidFill>
                  <a:srgbClr val="000000"/>
                </a:solidFill>
                <a:latin typeface="Calibri"/>
              </a:rPr>
              <a:t>ă</a:t>
            </a:r>
            <a:r>
              <a:rPr lang="en-US" sz="2400" dirty="0" smtClean="0">
                <a:solidFill>
                  <a:srgbClr val="000000"/>
                </a:solidFill>
                <a:latin typeface="Calibri"/>
              </a:rPr>
              <a:t> </a:t>
            </a:r>
            <a:r>
              <a:rPr lang="en-US" sz="2400" dirty="0" err="1" smtClean="0">
                <a:solidFill>
                  <a:srgbClr val="000000"/>
                </a:solidFill>
                <a:latin typeface="Calibri"/>
              </a:rPr>
              <a:t>creasc</a:t>
            </a:r>
            <a:r>
              <a:rPr lang="ro-RO" sz="2400" dirty="0" smtClean="0">
                <a:solidFill>
                  <a:srgbClr val="000000"/>
                </a:solidFill>
                <a:latin typeface="Calibri"/>
              </a:rPr>
              <a:t>ă</a:t>
            </a:r>
            <a:r>
              <a:rPr lang="en-US" sz="2400" dirty="0" smtClean="0">
                <a:solidFill>
                  <a:srgbClr val="000000"/>
                </a:solidFill>
                <a:latin typeface="Calibri"/>
              </a:rPr>
              <a:t> </a:t>
            </a:r>
            <a:r>
              <a:rPr lang="ro-RO" sz="2400" dirty="0" smtClean="0">
                <a:solidFill>
                  <a:srgbClr val="000000"/>
                </a:solidFill>
                <a:latin typeface="Calibri"/>
              </a:rPr>
              <a:t>drept</a:t>
            </a:r>
            <a:r>
              <a:rPr lang="en-US" sz="2400" dirty="0" smtClean="0">
                <a:solidFill>
                  <a:srgbClr val="000000"/>
                </a:solidFill>
                <a:latin typeface="Calibri"/>
              </a:rPr>
              <a:t> </a:t>
            </a:r>
            <a:r>
              <a:rPr lang="en-US" sz="2400" dirty="0" err="1">
                <a:solidFill>
                  <a:srgbClr val="000000"/>
                </a:solidFill>
                <a:latin typeface="Calibri"/>
              </a:rPr>
              <a:t>urmare</a:t>
            </a:r>
            <a:r>
              <a:rPr lang="en-US" sz="2400" dirty="0">
                <a:solidFill>
                  <a:srgbClr val="000000"/>
                </a:solidFill>
                <a:latin typeface="Calibri"/>
              </a:rPr>
              <a:t> a </a:t>
            </a:r>
            <a:r>
              <a:rPr lang="en-US" sz="2400" dirty="0" err="1" smtClean="0">
                <a:solidFill>
                  <a:srgbClr val="000000"/>
                </a:solidFill>
                <a:latin typeface="Calibri"/>
              </a:rPr>
              <a:t>legaliz</a:t>
            </a:r>
            <a:r>
              <a:rPr lang="ro-RO" sz="2400" dirty="0" smtClean="0">
                <a:solidFill>
                  <a:srgbClr val="000000"/>
                </a:solidFill>
                <a:latin typeface="Calibri"/>
              </a:rPr>
              <a:t>ă</a:t>
            </a:r>
            <a:r>
              <a:rPr lang="en-US" sz="2400" dirty="0" err="1" smtClean="0">
                <a:solidFill>
                  <a:srgbClr val="000000"/>
                </a:solidFill>
                <a:latin typeface="Calibri"/>
              </a:rPr>
              <a:t>rii</a:t>
            </a:r>
            <a:r>
              <a:rPr lang="en-US" sz="2400" dirty="0" smtClean="0">
                <a:solidFill>
                  <a:srgbClr val="000000"/>
                </a:solidFill>
                <a:latin typeface="Calibri"/>
              </a:rPr>
              <a:t> </a:t>
            </a:r>
            <a:r>
              <a:rPr lang="en-US" sz="2400" dirty="0" err="1">
                <a:solidFill>
                  <a:srgbClr val="000000"/>
                </a:solidFill>
                <a:latin typeface="Calibri"/>
              </a:rPr>
              <a:t>drogurilor</a:t>
            </a:r>
            <a:r>
              <a:rPr lang="en-US" sz="2400" dirty="0">
                <a:solidFill>
                  <a:srgbClr val="000000"/>
                </a:solidFill>
                <a:latin typeface="Calibri"/>
              </a:rPr>
              <a:t> </a:t>
            </a:r>
            <a:r>
              <a:rPr lang="en-US" sz="2400" dirty="0" smtClean="0">
                <a:solidFill>
                  <a:srgbClr val="000000"/>
                </a:solidFill>
                <a:latin typeface="Calibri"/>
              </a:rPr>
              <a:t>u</a:t>
            </a:r>
            <a:r>
              <a:rPr lang="ro-RO" sz="2400" dirty="0" smtClean="0">
                <a:solidFill>
                  <a:srgbClr val="000000"/>
                </a:solidFill>
                <a:latin typeface="Calibri"/>
              </a:rPr>
              <a:t>ș</a:t>
            </a:r>
            <a:r>
              <a:rPr lang="en-US" sz="2400" dirty="0" err="1" smtClean="0">
                <a:solidFill>
                  <a:srgbClr val="000000"/>
                </a:solidFill>
                <a:latin typeface="Calibri"/>
              </a:rPr>
              <a:t>oare</a:t>
            </a:r>
            <a:r>
              <a:rPr lang="en-US" sz="2400" dirty="0">
                <a:solidFill>
                  <a:srgbClr val="000000"/>
                </a:solidFill>
                <a:latin typeface="Calibri"/>
              </a:rPr>
              <a:t>. </a:t>
            </a:r>
            <a:r>
              <a:rPr lang="ro-RO" sz="2400" dirty="0" smtClean="0">
                <a:solidFill>
                  <a:srgbClr val="000000"/>
                </a:solidFill>
                <a:latin typeface="Calibri"/>
              </a:rPr>
              <a:t>Î</a:t>
            </a:r>
            <a:r>
              <a:rPr lang="en-US" sz="2400" dirty="0" smtClean="0">
                <a:solidFill>
                  <a:srgbClr val="000000"/>
                </a:solidFill>
                <a:latin typeface="Calibri"/>
              </a:rPr>
              <a:t>n </a:t>
            </a:r>
            <a:r>
              <a:rPr lang="en-US" sz="2400" dirty="0" err="1">
                <a:solidFill>
                  <a:srgbClr val="000000"/>
                </a:solidFill>
                <a:latin typeface="Calibri"/>
              </a:rPr>
              <a:t>concluzie</a:t>
            </a:r>
            <a:r>
              <a:rPr lang="en-US" sz="2400" dirty="0">
                <a:solidFill>
                  <a:srgbClr val="000000"/>
                </a:solidFill>
                <a:latin typeface="Calibri"/>
              </a:rPr>
              <a:t>, </a:t>
            </a:r>
            <a:r>
              <a:rPr lang="en-US" sz="2400" dirty="0" err="1" smtClean="0">
                <a:solidFill>
                  <a:srgbClr val="000000"/>
                </a:solidFill>
                <a:latin typeface="Calibri"/>
              </a:rPr>
              <a:t>pia</a:t>
            </a:r>
            <a:r>
              <a:rPr lang="ro-RO" sz="2400" dirty="0" smtClean="0">
                <a:solidFill>
                  <a:srgbClr val="000000"/>
                </a:solidFill>
                <a:latin typeface="Calibri"/>
              </a:rPr>
              <a:t>ț</a:t>
            </a:r>
            <a:r>
              <a:rPr lang="en-US" sz="2400" dirty="0" smtClean="0">
                <a:solidFill>
                  <a:srgbClr val="000000"/>
                </a:solidFill>
                <a:latin typeface="Calibri"/>
              </a:rPr>
              <a:t>a </a:t>
            </a:r>
            <a:r>
              <a:rPr lang="en-US" sz="2400" dirty="0" err="1" smtClean="0">
                <a:solidFill>
                  <a:srgbClr val="000000"/>
                </a:solidFill>
                <a:latin typeface="Calibri"/>
              </a:rPr>
              <a:t>neagr</a:t>
            </a:r>
            <a:r>
              <a:rPr lang="ro-RO" sz="2400" dirty="0" smtClean="0">
                <a:solidFill>
                  <a:srgbClr val="000000"/>
                </a:solidFill>
                <a:latin typeface="Calibri"/>
              </a:rPr>
              <a:t>ă</a:t>
            </a:r>
            <a:r>
              <a:rPr lang="en-US" sz="2400" dirty="0" smtClean="0">
                <a:solidFill>
                  <a:srgbClr val="000000"/>
                </a:solidFill>
                <a:latin typeface="Calibri"/>
              </a:rPr>
              <a:t> </a:t>
            </a:r>
            <a:r>
              <a:rPr lang="en-US" sz="2400" dirty="0">
                <a:solidFill>
                  <a:srgbClr val="000000"/>
                </a:solidFill>
                <a:latin typeface="Calibri"/>
              </a:rPr>
              <a:t>se </a:t>
            </a:r>
            <a:r>
              <a:rPr lang="en-US" sz="2400" dirty="0" err="1">
                <a:solidFill>
                  <a:srgbClr val="000000"/>
                </a:solidFill>
                <a:latin typeface="Calibri"/>
              </a:rPr>
              <a:t>va</a:t>
            </a:r>
            <a:r>
              <a:rPr lang="en-US" sz="2400" dirty="0">
                <a:solidFill>
                  <a:srgbClr val="000000"/>
                </a:solidFill>
                <a:latin typeface="Calibri"/>
              </a:rPr>
              <a:t> </a:t>
            </a:r>
            <a:r>
              <a:rPr lang="en-US" sz="2400" dirty="0" err="1">
                <a:solidFill>
                  <a:srgbClr val="000000"/>
                </a:solidFill>
                <a:latin typeface="Calibri"/>
              </a:rPr>
              <a:t>diminua</a:t>
            </a:r>
            <a:r>
              <a:rPr lang="en-US" sz="2400" dirty="0">
                <a:solidFill>
                  <a:srgbClr val="000000"/>
                </a:solidFill>
                <a:latin typeface="Calibri"/>
              </a:rPr>
              <a:t>”</a:t>
            </a:r>
            <a:endParaRPr sz="1400" dirty="0"/>
          </a:p>
          <a:p>
            <a:pPr>
              <a:lnSpc>
                <a:spcPct val="100000"/>
              </a:lnSpc>
            </a:pPr>
            <a:endParaRPr sz="1400" dirty="0"/>
          </a:p>
          <a:p>
            <a:pPr>
              <a:lnSpc>
                <a:spcPct val="100000"/>
              </a:lnSpc>
            </a:pPr>
            <a:r>
              <a:rPr lang="en-US" sz="2400" dirty="0">
                <a:solidFill>
                  <a:srgbClr val="000000"/>
                </a:solidFill>
                <a:latin typeface="Calibri"/>
              </a:rPr>
              <a:t>“</a:t>
            </a:r>
            <a:r>
              <a:rPr lang="en-US" sz="2400" dirty="0" err="1">
                <a:solidFill>
                  <a:srgbClr val="000000"/>
                </a:solidFill>
                <a:latin typeface="Calibri"/>
              </a:rPr>
              <a:t>Ori</a:t>
            </a:r>
            <a:r>
              <a:rPr lang="en-US" sz="2400" dirty="0">
                <a:solidFill>
                  <a:srgbClr val="000000"/>
                </a:solidFill>
                <a:latin typeface="Calibri"/>
              </a:rPr>
              <a:t> </a:t>
            </a:r>
            <a:r>
              <a:rPr lang="en-US" sz="2400" dirty="0" err="1">
                <a:solidFill>
                  <a:srgbClr val="000000"/>
                </a:solidFill>
                <a:latin typeface="Calibri"/>
              </a:rPr>
              <a:t>iei</a:t>
            </a:r>
            <a:r>
              <a:rPr lang="en-US" sz="2400" dirty="0">
                <a:solidFill>
                  <a:srgbClr val="000000"/>
                </a:solidFill>
                <a:latin typeface="Calibri"/>
              </a:rPr>
              <a:t> </a:t>
            </a:r>
            <a:r>
              <a:rPr lang="en-US" sz="2400" dirty="0" err="1">
                <a:solidFill>
                  <a:srgbClr val="000000"/>
                </a:solidFill>
                <a:latin typeface="Calibri"/>
              </a:rPr>
              <a:t>examenul</a:t>
            </a:r>
            <a:r>
              <a:rPr lang="en-US" sz="2400" dirty="0">
                <a:solidFill>
                  <a:srgbClr val="000000"/>
                </a:solidFill>
                <a:latin typeface="Calibri"/>
              </a:rPr>
              <a:t> </a:t>
            </a:r>
            <a:r>
              <a:rPr lang="en-US" sz="2400" dirty="0" err="1">
                <a:solidFill>
                  <a:srgbClr val="000000"/>
                </a:solidFill>
                <a:latin typeface="Calibri"/>
              </a:rPr>
              <a:t>pentru</a:t>
            </a:r>
            <a:r>
              <a:rPr lang="en-US" sz="2400" dirty="0">
                <a:solidFill>
                  <a:srgbClr val="000000"/>
                </a:solidFill>
                <a:latin typeface="Calibri"/>
              </a:rPr>
              <a:t> </a:t>
            </a:r>
            <a:r>
              <a:rPr lang="en-US" sz="2400" dirty="0" smtClean="0">
                <a:solidFill>
                  <a:srgbClr val="000000"/>
                </a:solidFill>
                <a:latin typeface="Calibri"/>
              </a:rPr>
              <a:t>c</a:t>
            </a:r>
            <a:r>
              <a:rPr lang="ro-RO" sz="2400" dirty="0" smtClean="0">
                <a:solidFill>
                  <a:srgbClr val="000000"/>
                </a:solidFill>
                <a:latin typeface="Calibri"/>
              </a:rPr>
              <a:t>ă</a:t>
            </a:r>
            <a:r>
              <a:rPr lang="en-US" sz="2400" dirty="0" smtClean="0">
                <a:solidFill>
                  <a:srgbClr val="000000"/>
                </a:solidFill>
                <a:latin typeface="Calibri"/>
              </a:rPr>
              <a:t> </a:t>
            </a:r>
            <a:r>
              <a:rPr lang="en-US" sz="2400" dirty="0" err="1">
                <a:solidFill>
                  <a:srgbClr val="000000"/>
                </a:solidFill>
                <a:latin typeface="Calibri"/>
              </a:rPr>
              <a:t>ai</a:t>
            </a:r>
            <a:r>
              <a:rPr lang="en-US" sz="2400" dirty="0">
                <a:solidFill>
                  <a:srgbClr val="000000"/>
                </a:solidFill>
                <a:latin typeface="Calibri"/>
              </a:rPr>
              <a:t> </a:t>
            </a:r>
            <a:r>
              <a:rPr lang="ro-RO" sz="2400" dirty="0">
                <a:solidFill>
                  <a:srgbClr val="000000"/>
                </a:solidFill>
                <a:latin typeface="Calibri"/>
              </a:rPr>
              <a:t>î</a:t>
            </a:r>
            <a:r>
              <a:rPr lang="en-US" sz="2400" dirty="0" err="1" smtClean="0">
                <a:solidFill>
                  <a:srgbClr val="000000"/>
                </a:solidFill>
                <a:latin typeface="Calibri"/>
              </a:rPr>
              <a:t>nv</a:t>
            </a:r>
            <a:r>
              <a:rPr lang="ro-RO" sz="2400" dirty="0" smtClean="0">
                <a:solidFill>
                  <a:srgbClr val="000000"/>
                </a:solidFill>
                <a:latin typeface="Calibri"/>
              </a:rPr>
              <a:t>ă</a:t>
            </a:r>
            <a:r>
              <a:rPr lang="ro-RO" sz="2400" dirty="0">
                <a:solidFill>
                  <a:srgbClr val="000000"/>
                </a:solidFill>
                <a:latin typeface="Calibri"/>
              </a:rPr>
              <a:t>ț</a:t>
            </a:r>
            <a:r>
              <a:rPr lang="en-US" sz="2400" dirty="0" smtClean="0">
                <a:solidFill>
                  <a:srgbClr val="000000"/>
                </a:solidFill>
                <a:latin typeface="Calibri"/>
              </a:rPr>
              <a:t>at</a:t>
            </a:r>
            <a:r>
              <a:rPr lang="en-US" sz="2400" dirty="0">
                <a:solidFill>
                  <a:srgbClr val="000000"/>
                </a:solidFill>
                <a:latin typeface="Calibri"/>
              </a:rPr>
              <a:t>, </a:t>
            </a:r>
            <a:r>
              <a:rPr lang="en-US" sz="2400" dirty="0" err="1">
                <a:solidFill>
                  <a:srgbClr val="000000"/>
                </a:solidFill>
                <a:latin typeface="Calibri"/>
              </a:rPr>
              <a:t>ori</a:t>
            </a:r>
            <a:r>
              <a:rPr lang="en-US" sz="2400" dirty="0">
                <a:solidFill>
                  <a:srgbClr val="000000"/>
                </a:solidFill>
                <a:latin typeface="Calibri"/>
              </a:rPr>
              <a:t> </a:t>
            </a:r>
            <a:r>
              <a:rPr lang="ro-RO" sz="2400" dirty="0" err="1">
                <a:solidFill>
                  <a:srgbClr val="000000"/>
                </a:solidFill>
                <a:latin typeface="Calibri"/>
              </a:rPr>
              <a:t>î</a:t>
            </a:r>
            <a:r>
              <a:rPr lang="en-US" sz="2400" dirty="0" smtClean="0">
                <a:solidFill>
                  <a:srgbClr val="000000"/>
                </a:solidFill>
                <a:latin typeface="Calibri"/>
              </a:rPr>
              <a:t>l </a:t>
            </a:r>
            <a:r>
              <a:rPr lang="en-US" sz="2400" dirty="0" err="1">
                <a:solidFill>
                  <a:srgbClr val="000000"/>
                </a:solidFill>
                <a:latin typeface="Calibri"/>
              </a:rPr>
              <a:t>iei</a:t>
            </a:r>
            <a:r>
              <a:rPr lang="en-US" sz="2400" dirty="0">
                <a:solidFill>
                  <a:srgbClr val="000000"/>
                </a:solidFill>
                <a:latin typeface="Calibri"/>
              </a:rPr>
              <a:t> </a:t>
            </a:r>
            <a:r>
              <a:rPr lang="en-US" sz="2400" dirty="0" err="1">
                <a:solidFill>
                  <a:srgbClr val="000000"/>
                </a:solidFill>
                <a:latin typeface="Calibri"/>
              </a:rPr>
              <a:t>pentru</a:t>
            </a:r>
            <a:r>
              <a:rPr lang="en-US" sz="2400" dirty="0">
                <a:solidFill>
                  <a:srgbClr val="000000"/>
                </a:solidFill>
                <a:latin typeface="Calibri"/>
              </a:rPr>
              <a:t> </a:t>
            </a:r>
            <a:r>
              <a:rPr lang="en-US" sz="2400" dirty="0" smtClean="0">
                <a:solidFill>
                  <a:srgbClr val="000000"/>
                </a:solidFill>
                <a:latin typeface="Calibri"/>
              </a:rPr>
              <a:t>c</a:t>
            </a:r>
            <a:r>
              <a:rPr lang="ro-RO" sz="2400" dirty="0" smtClean="0">
                <a:solidFill>
                  <a:srgbClr val="000000"/>
                </a:solidFill>
                <a:latin typeface="Calibri"/>
              </a:rPr>
              <a:t>ă</a:t>
            </a:r>
            <a:r>
              <a:rPr lang="en-US" sz="2400" dirty="0" smtClean="0">
                <a:solidFill>
                  <a:srgbClr val="000000"/>
                </a:solidFill>
                <a:latin typeface="Calibri"/>
              </a:rPr>
              <a:t> </a:t>
            </a:r>
            <a:r>
              <a:rPr lang="en-US" sz="2400" dirty="0" err="1">
                <a:solidFill>
                  <a:srgbClr val="000000"/>
                </a:solidFill>
                <a:latin typeface="Calibri"/>
              </a:rPr>
              <a:t>ai</a:t>
            </a:r>
            <a:r>
              <a:rPr lang="en-US" sz="2400" dirty="0">
                <a:solidFill>
                  <a:srgbClr val="000000"/>
                </a:solidFill>
                <a:latin typeface="Calibri"/>
              </a:rPr>
              <a:t> </a:t>
            </a:r>
            <a:r>
              <a:rPr lang="en-US" sz="2400" dirty="0" err="1">
                <a:solidFill>
                  <a:srgbClr val="000000"/>
                </a:solidFill>
                <a:latin typeface="Calibri"/>
              </a:rPr>
              <a:t>avut</a:t>
            </a:r>
            <a:r>
              <a:rPr lang="en-US" sz="2400" dirty="0">
                <a:solidFill>
                  <a:srgbClr val="000000"/>
                </a:solidFill>
                <a:latin typeface="Calibri"/>
              </a:rPr>
              <a:t> </a:t>
            </a:r>
            <a:r>
              <a:rPr lang="en-US" sz="2400" dirty="0" err="1">
                <a:solidFill>
                  <a:srgbClr val="000000"/>
                </a:solidFill>
                <a:latin typeface="Calibri"/>
              </a:rPr>
              <a:t>noroc</a:t>
            </a:r>
            <a:r>
              <a:rPr lang="en-US" sz="2400" dirty="0">
                <a:solidFill>
                  <a:srgbClr val="000000"/>
                </a:solidFill>
                <a:latin typeface="Calibri"/>
              </a:rPr>
              <a:t>. E </a:t>
            </a:r>
            <a:r>
              <a:rPr lang="en-US" sz="2400" dirty="0" err="1">
                <a:solidFill>
                  <a:srgbClr val="000000"/>
                </a:solidFill>
                <a:latin typeface="Calibri"/>
              </a:rPr>
              <a:t>clar</a:t>
            </a:r>
            <a:r>
              <a:rPr lang="en-US" sz="2400" dirty="0">
                <a:solidFill>
                  <a:srgbClr val="000000"/>
                </a:solidFill>
                <a:latin typeface="Calibri"/>
              </a:rPr>
              <a:t> </a:t>
            </a:r>
            <a:r>
              <a:rPr lang="en-US" sz="2400" dirty="0" smtClean="0">
                <a:solidFill>
                  <a:srgbClr val="000000"/>
                </a:solidFill>
                <a:latin typeface="Calibri"/>
              </a:rPr>
              <a:t>c</a:t>
            </a:r>
            <a:r>
              <a:rPr lang="ro-RO" sz="2400" dirty="0" smtClean="0">
                <a:solidFill>
                  <a:srgbClr val="000000"/>
                </a:solidFill>
                <a:latin typeface="Calibri"/>
              </a:rPr>
              <a:t>ă</a:t>
            </a:r>
            <a:r>
              <a:rPr lang="en-US" sz="2400" dirty="0" smtClean="0">
                <a:solidFill>
                  <a:srgbClr val="000000"/>
                </a:solidFill>
                <a:latin typeface="Calibri"/>
              </a:rPr>
              <a:t> </a:t>
            </a:r>
            <a:r>
              <a:rPr lang="en-US" sz="2400" dirty="0">
                <a:solidFill>
                  <a:srgbClr val="000000"/>
                </a:solidFill>
                <a:latin typeface="Calibri"/>
              </a:rPr>
              <a:t>nu </a:t>
            </a:r>
            <a:r>
              <a:rPr lang="en-US" sz="2400" dirty="0" err="1">
                <a:solidFill>
                  <a:srgbClr val="000000"/>
                </a:solidFill>
                <a:latin typeface="Calibri"/>
              </a:rPr>
              <a:t>ai</a:t>
            </a:r>
            <a:r>
              <a:rPr lang="en-US" sz="2400" dirty="0">
                <a:solidFill>
                  <a:srgbClr val="000000"/>
                </a:solidFill>
                <a:latin typeface="Calibri"/>
              </a:rPr>
              <a:t> </a:t>
            </a:r>
            <a:r>
              <a:rPr lang="ro-RO" sz="2400" dirty="0">
                <a:solidFill>
                  <a:srgbClr val="000000"/>
                </a:solidFill>
                <a:latin typeface="Calibri"/>
              </a:rPr>
              <a:t>î</a:t>
            </a:r>
            <a:r>
              <a:rPr lang="en-US" sz="2400" dirty="0" err="1" smtClean="0">
                <a:solidFill>
                  <a:srgbClr val="000000"/>
                </a:solidFill>
                <a:latin typeface="Calibri"/>
              </a:rPr>
              <a:t>nv</a:t>
            </a:r>
            <a:r>
              <a:rPr lang="ro-RO" sz="2400" dirty="0" smtClean="0">
                <a:solidFill>
                  <a:srgbClr val="000000"/>
                </a:solidFill>
                <a:latin typeface="Calibri"/>
              </a:rPr>
              <a:t>ă</a:t>
            </a:r>
            <a:r>
              <a:rPr lang="ro-RO" sz="2400" dirty="0">
                <a:solidFill>
                  <a:srgbClr val="000000"/>
                </a:solidFill>
                <a:latin typeface="Calibri"/>
              </a:rPr>
              <a:t>ț</a:t>
            </a:r>
            <a:r>
              <a:rPr lang="en-US" sz="2400" dirty="0" smtClean="0">
                <a:solidFill>
                  <a:srgbClr val="000000"/>
                </a:solidFill>
                <a:latin typeface="Calibri"/>
              </a:rPr>
              <a:t>at</a:t>
            </a:r>
            <a:r>
              <a:rPr lang="en-US" sz="2400" dirty="0">
                <a:solidFill>
                  <a:srgbClr val="000000"/>
                </a:solidFill>
                <a:latin typeface="Calibri"/>
              </a:rPr>
              <a:t>, </a:t>
            </a:r>
            <a:r>
              <a:rPr lang="en-US" sz="2400" dirty="0" err="1">
                <a:solidFill>
                  <a:srgbClr val="000000"/>
                </a:solidFill>
                <a:latin typeface="Calibri"/>
              </a:rPr>
              <a:t>deci</a:t>
            </a:r>
            <a:r>
              <a:rPr lang="en-US" sz="2400" dirty="0">
                <a:solidFill>
                  <a:srgbClr val="000000"/>
                </a:solidFill>
                <a:latin typeface="Calibri"/>
              </a:rPr>
              <a:t> </a:t>
            </a:r>
            <a:r>
              <a:rPr lang="en-US" sz="2400" dirty="0" err="1">
                <a:solidFill>
                  <a:srgbClr val="000000"/>
                </a:solidFill>
                <a:latin typeface="Calibri"/>
              </a:rPr>
              <a:t>ai</a:t>
            </a:r>
            <a:r>
              <a:rPr lang="en-US" sz="2400" dirty="0">
                <a:solidFill>
                  <a:srgbClr val="000000"/>
                </a:solidFill>
                <a:latin typeface="Calibri"/>
              </a:rPr>
              <a:t> </a:t>
            </a:r>
            <a:r>
              <a:rPr lang="en-US" sz="2400" dirty="0" err="1">
                <a:solidFill>
                  <a:srgbClr val="000000"/>
                </a:solidFill>
                <a:latin typeface="Calibri"/>
              </a:rPr>
              <a:t>avut</a:t>
            </a:r>
            <a:r>
              <a:rPr lang="en-US" sz="2400" dirty="0">
                <a:solidFill>
                  <a:srgbClr val="000000"/>
                </a:solidFill>
                <a:latin typeface="Calibri"/>
              </a:rPr>
              <a:t> </a:t>
            </a:r>
            <a:r>
              <a:rPr lang="en-US" sz="2400" dirty="0" err="1">
                <a:solidFill>
                  <a:srgbClr val="000000"/>
                </a:solidFill>
                <a:latin typeface="Calibri"/>
              </a:rPr>
              <a:t>noroc</a:t>
            </a:r>
            <a:r>
              <a:rPr lang="en-US" sz="2400" dirty="0">
                <a:solidFill>
                  <a:srgbClr val="000000"/>
                </a:solidFill>
                <a:latin typeface="Calibri"/>
              </a:rPr>
              <a:t>.”</a:t>
            </a:r>
            <a:endParaRPr sz="1400" dirty="0"/>
          </a:p>
          <a:p>
            <a:pPr>
              <a:lnSpc>
                <a:spcPct val="100000"/>
              </a:lnSpc>
            </a:pPr>
            <a:endParaRPr sz="1400" dirty="0"/>
          </a:p>
          <a:p>
            <a:pPr>
              <a:lnSpc>
                <a:spcPct val="100000"/>
              </a:lnSpc>
            </a:pPr>
            <a:endParaRPr sz="1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flipH="1">
            <a:off x="380880" y="1600200"/>
            <a:ext cx="3352320" cy="4343040"/>
          </a:xfrm>
          <a:prstGeom prst="rect">
            <a:avLst/>
          </a:prstGeom>
          <a:solidFill>
            <a:srgbClr val="B9CDE5"/>
          </a:solidFill>
          <a:ln w="25560">
            <a:solidFill>
              <a:srgbClr val="3A5F8B"/>
            </a:solidFill>
            <a:round/>
          </a:ln>
        </p:spPr>
      </p:sp>
      <p:sp>
        <p:nvSpPr>
          <p:cNvPr id="158" name="TextShape 2"/>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Tipuri de argumente</a:t>
            </a:r>
            <a:endParaRPr/>
          </a:p>
        </p:txBody>
      </p:sp>
      <p:sp>
        <p:nvSpPr>
          <p:cNvPr id="159" name="TextShape 3"/>
          <p:cNvSpPr txBox="1"/>
          <p:nvPr/>
        </p:nvSpPr>
        <p:spPr>
          <a:xfrm>
            <a:off x="457200" y="1600200"/>
            <a:ext cx="3352320" cy="4525560"/>
          </a:xfrm>
          <a:prstGeom prst="rect">
            <a:avLst/>
          </a:prstGeom>
        </p:spPr>
        <p:txBody>
          <a:bodyPr/>
          <a:lstStyle/>
          <a:p>
            <a:pPr>
              <a:lnSpc>
                <a:spcPct val="100000"/>
              </a:lnSpc>
            </a:pPr>
            <a:r>
              <a:rPr lang="ro-RO" sz="3200" b="1" u="sng" dirty="0" smtClean="0">
                <a:solidFill>
                  <a:srgbClr val="000000"/>
                </a:solidFill>
                <a:latin typeface="Calibri"/>
              </a:rPr>
              <a:t>Dilema:</a:t>
            </a:r>
          </a:p>
          <a:p>
            <a:pPr>
              <a:lnSpc>
                <a:spcPct val="100000"/>
              </a:lnSpc>
            </a:pPr>
            <a:r>
              <a:rPr lang="en-US" sz="3200" b="1" dirty="0" smtClean="0">
                <a:solidFill>
                  <a:srgbClr val="000000"/>
                </a:solidFill>
                <a:latin typeface="Calibri"/>
              </a:rPr>
              <a:t>Forma </a:t>
            </a:r>
            <a:r>
              <a:rPr lang="en-US" sz="3200" b="1" dirty="0" smtClean="0">
                <a:solidFill>
                  <a:srgbClr val="000000"/>
                </a:solidFill>
                <a:latin typeface="Calibri"/>
              </a:rPr>
              <a:t>logic</a:t>
            </a:r>
            <a:r>
              <a:rPr lang="ro-RO" sz="3200" b="1" dirty="0" smtClean="0">
                <a:solidFill>
                  <a:srgbClr val="000000"/>
                </a:solidFill>
                <a:latin typeface="Calibri"/>
              </a:rPr>
              <a:t>ă</a:t>
            </a:r>
            <a:r>
              <a:rPr lang="en-US" sz="3200" b="1" dirty="0" smtClean="0">
                <a:solidFill>
                  <a:srgbClr val="000000"/>
                </a:solidFill>
                <a:latin typeface="Calibri"/>
              </a:rPr>
              <a:t>:</a:t>
            </a:r>
            <a:endParaRPr dirty="0"/>
          </a:p>
          <a:p>
            <a:pPr>
              <a:lnSpc>
                <a:spcPct val="100000"/>
              </a:lnSpc>
            </a:pPr>
            <a:r>
              <a:rPr lang="en-US" sz="3200" dirty="0" err="1">
                <a:solidFill>
                  <a:srgbClr val="000000"/>
                </a:solidFill>
                <a:latin typeface="Calibri"/>
              </a:rPr>
              <a:t>Premisa</a:t>
            </a:r>
            <a:r>
              <a:rPr lang="en-US" sz="3200" dirty="0">
                <a:solidFill>
                  <a:srgbClr val="000000"/>
                </a:solidFill>
                <a:latin typeface="Calibri"/>
              </a:rPr>
              <a:t> 1: A </a:t>
            </a:r>
            <a:r>
              <a:rPr lang="en-US" sz="3200" dirty="0" err="1">
                <a:solidFill>
                  <a:srgbClr val="000000"/>
                </a:solidFill>
                <a:latin typeface="Calibri"/>
              </a:rPr>
              <a:t>sau</a:t>
            </a:r>
            <a:r>
              <a:rPr lang="en-US" sz="3200" dirty="0">
                <a:solidFill>
                  <a:srgbClr val="000000"/>
                </a:solidFill>
                <a:latin typeface="Calibri"/>
              </a:rPr>
              <a:t> B</a:t>
            </a:r>
            <a:endParaRPr dirty="0"/>
          </a:p>
          <a:p>
            <a:pPr>
              <a:lnSpc>
                <a:spcPct val="100000"/>
              </a:lnSpc>
            </a:pPr>
            <a:r>
              <a:rPr lang="en-US" sz="3200" dirty="0" err="1">
                <a:solidFill>
                  <a:srgbClr val="000000"/>
                </a:solidFill>
                <a:latin typeface="Calibri"/>
              </a:rPr>
              <a:t>Premisa</a:t>
            </a:r>
            <a:r>
              <a:rPr lang="en-US" sz="3200" dirty="0">
                <a:solidFill>
                  <a:srgbClr val="000000"/>
                </a:solidFill>
                <a:latin typeface="Calibri"/>
              </a:rPr>
              <a:t> 2: A -&gt; C</a:t>
            </a:r>
            <a:endParaRPr dirty="0"/>
          </a:p>
          <a:p>
            <a:pPr>
              <a:lnSpc>
                <a:spcPct val="100000"/>
              </a:lnSpc>
            </a:pPr>
            <a:r>
              <a:rPr lang="en-US" sz="3200" dirty="0" err="1">
                <a:solidFill>
                  <a:srgbClr val="000000"/>
                </a:solidFill>
                <a:latin typeface="Calibri"/>
              </a:rPr>
              <a:t>Premisa</a:t>
            </a:r>
            <a:r>
              <a:rPr lang="en-US" sz="3200" dirty="0">
                <a:solidFill>
                  <a:srgbClr val="000000"/>
                </a:solidFill>
                <a:latin typeface="Calibri"/>
              </a:rPr>
              <a:t> 3: B -&gt; C</a:t>
            </a:r>
            <a:endParaRPr dirty="0"/>
          </a:p>
          <a:p>
            <a:pPr>
              <a:lnSpc>
                <a:spcPct val="100000"/>
              </a:lnSpc>
            </a:pPr>
            <a:r>
              <a:rPr lang="en-US" sz="3200" dirty="0" err="1">
                <a:solidFill>
                  <a:srgbClr val="000000"/>
                </a:solidFill>
                <a:latin typeface="Calibri"/>
              </a:rPr>
              <a:t>Concluzie</a:t>
            </a:r>
            <a:r>
              <a:rPr lang="en-US" sz="3200" dirty="0">
                <a:solidFill>
                  <a:srgbClr val="000000"/>
                </a:solidFill>
                <a:latin typeface="Calibri"/>
              </a:rPr>
              <a:t>: C</a:t>
            </a:r>
            <a:endParaRPr dirty="0"/>
          </a:p>
        </p:txBody>
      </p:sp>
      <p:sp>
        <p:nvSpPr>
          <p:cNvPr id="160" name="CustomShape 4"/>
          <p:cNvSpPr/>
          <p:nvPr/>
        </p:nvSpPr>
        <p:spPr>
          <a:xfrm>
            <a:off x="3733920" y="1523880"/>
            <a:ext cx="4952520" cy="5333760"/>
          </a:xfrm>
          <a:prstGeom prst="rect">
            <a:avLst/>
          </a:prstGeom>
          <a:noFill/>
          <a:ln>
            <a:noFill/>
          </a:ln>
        </p:spPr>
        <p:txBody>
          <a:bodyPr/>
          <a:lstStyle/>
          <a:p>
            <a:pPr>
              <a:lnSpc>
                <a:spcPct val="100000"/>
              </a:lnSpc>
            </a:pPr>
            <a:r>
              <a:rPr lang="en-US" sz="2400" b="1" dirty="0" err="1">
                <a:solidFill>
                  <a:srgbClr val="000000"/>
                </a:solidFill>
                <a:latin typeface="Calibri"/>
              </a:rPr>
              <a:t>Exemplu</a:t>
            </a:r>
            <a:r>
              <a:rPr lang="en-US" sz="2400" b="1" dirty="0">
                <a:solidFill>
                  <a:srgbClr val="000000"/>
                </a:solidFill>
                <a:latin typeface="Calibri"/>
              </a:rPr>
              <a:t>:</a:t>
            </a:r>
            <a:endParaRPr sz="1400" dirty="0"/>
          </a:p>
          <a:p>
            <a:pPr>
              <a:lnSpc>
                <a:spcPct val="100000"/>
              </a:lnSpc>
            </a:pPr>
            <a:r>
              <a:rPr lang="en-US" sz="2400" dirty="0">
                <a:solidFill>
                  <a:srgbClr val="000000"/>
                </a:solidFill>
                <a:latin typeface="Calibri"/>
              </a:rPr>
              <a:t>Este </a:t>
            </a:r>
            <a:r>
              <a:rPr lang="en-US" sz="2400" dirty="0" err="1">
                <a:solidFill>
                  <a:srgbClr val="000000"/>
                </a:solidFill>
                <a:latin typeface="Calibri"/>
              </a:rPr>
              <a:t>util</a:t>
            </a:r>
            <a:r>
              <a:rPr lang="en-US" sz="2400" dirty="0">
                <a:solidFill>
                  <a:srgbClr val="000000"/>
                </a:solidFill>
                <a:latin typeface="Calibri"/>
              </a:rPr>
              <a:t> </a:t>
            </a:r>
            <a:r>
              <a:rPr lang="en-US" sz="2400" dirty="0" smtClean="0">
                <a:solidFill>
                  <a:srgbClr val="000000"/>
                </a:solidFill>
                <a:latin typeface="Calibri"/>
              </a:rPr>
              <a:t>s</a:t>
            </a:r>
            <a:r>
              <a:rPr lang="ro-RO" sz="2400" dirty="0" smtClean="0">
                <a:solidFill>
                  <a:srgbClr val="000000"/>
                </a:solidFill>
                <a:latin typeface="Calibri"/>
              </a:rPr>
              <a:t>ă</a:t>
            </a:r>
            <a:r>
              <a:rPr lang="en-US" sz="2400" dirty="0" smtClean="0">
                <a:solidFill>
                  <a:srgbClr val="000000"/>
                </a:solidFill>
                <a:latin typeface="Calibri"/>
              </a:rPr>
              <a:t> </a:t>
            </a:r>
            <a:r>
              <a:rPr lang="ro-RO" sz="2400" dirty="0">
                <a:solidFill>
                  <a:srgbClr val="000000"/>
                </a:solidFill>
                <a:latin typeface="Calibri"/>
              </a:rPr>
              <a:t>î</a:t>
            </a:r>
            <a:r>
              <a:rPr lang="en-US" sz="2400" dirty="0" err="1" smtClean="0">
                <a:solidFill>
                  <a:srgbClr val="000000"/>
                </a:solidFill>
                <a:latin typeface="Calibri"/>
              </a:rPr>
              <a:t>nve</a:t>
            </a:r>
            <a:r>
              <a:rPr lang="ro-RO" sz="2400" dirty="0" smtClean="0">
                <a:solidFill>
                  <a:srgbClr val="000000"/>
                </a:solidFill>
                <a:latin typeface="Calibri"/>
              </a:rPr>
              <a:t>ț</a:t>
            </a:r>
            <a:r>
              <a:rPr lang="en-US" sz="2400" dirty="0" smtClean="0">
                <a:solidFill>
                  <a:srgbClr val="000000"/>
                </a:solidFill>
                <a:latin typeface="Calibri"/>
              </a:rPr>
              <a:t>i s</a:t>
            </a:r>
            <a:r>
              <a:rPr lang="ro-RO" sz="2400" dirty="0" smtClean="0">
                <a:solidFill>
                  <a:srgbClr val="000000"/>
                </a:solidFill>
                <a:latin typeface="Calibri"/>
              </a:rPr>
              <a:t>ă</a:t>
            </a:r>
            <a:r>
              <a:rPr lang="en-US" sz="2400" dirty="0" smtClean="0">
                <a:solidFill>
                  <a:srgbClr val="000000"/>
                </a:solidFill>
                <a:latin typeface="Calibri"/>
              </a:rPr>
              <a:t> g</a:t>
            </a:r>
            <a:r>
              <a:rPr lang="ro-RO" sz="2400" dirty="0" smtClean="0">
                <a:solidFill>
                  <a:srgbClr val="000000"/>
                </a:solidFill>
                <a:latin typeface="Calibri"/>
              </a:rPr>
              <a:t>â</a:t>
            </a:r>
            <a:r>
              <a:rPr lang="en-US" sz="2400" dirty="0" err="1" smtClean="0">
                <a:solidFill>
                  <a:srgbClr val="000000"/>
                </a:solidFill>
                <a:latin typeface="Calibri"/>
              </a:rPr>
              <a:t>nde</a:t>
            </a:r>
            <a:r>
              <a:rPr lang="ro-RO" sz="2400" dirty="0" smtClean="0">
                <a:solidFill>
                  <a:srgbClr val="000000"/>
                </a:solidFill>
                <a:latin typeface="Calibri"/>
              </a:rPr>
              <a:t>ș</a:t>
            </a:r>
            <a:r>
              <a:rPr lang="en-US" sz="2400" dirty="0" err="1" smtClean="0">
                <a:solidFill>
                  <a:srgbClr val="000000"/>
                </a:solidFill>
                <a:latin typeface="Calibri"/>
              </a:rPr>
              <a:t>ti</a:t>
            </a:r>
            <a:r>
              <a:rPr lang="en-US" sz="2400" dirty="0" smtClean="0">
                <a:solidFill>
                  <a:srgbClr val="000000"/>
                </a:solidFill>
                <a:latin typeface="Calibri"/>
              </a:rPr>
              <a:t> </a:t>
            </a:r>
            <a:r>
              <a:rPr lang="en-US" sz="2400" dirty="0">
                <a:solidFill>
                  <a:srgbClr val="000000"/>
                </a:solidFill>
                <a:latin typeface="Calibri"/>
              </a:rPr>
              <a:t>critic. </a:t>
            </a:r>
            <a:r>
              <a:rPr lang="en-US" sz="2400" dirty="0" err="1">
                <a:solidFill>
                  <a:srgbClr val="000000"/>
                </a:solidFill>
                <a:latin typeface="Calibri"/>
              </a:rPr>
              <a:t>Unii</a:t>
            </a:r>
            <a:r>
              <a:rPr lang="en-US" sz="2400" dirty="0">
                <a:solidFill>
                  <a:srgbClr val="000000"/>
                </a:solidFill>
                <a:latin typeface="Calibri"/>
              </a:rPr>
              <a:t> </a:t>
            </a:r>
            <a:r>
              <a:rPr lang="ro-RO" sz="2400" dirty="0" smtClean="0">
                <a:solidFill>
                  <a:srgbClr val="000000"/>
                </a:solidFill>
                <a:latin typeface="Calibri"/>
              </a:rPr>
              <a:t>oameni fac cercetare, alții lucrează în firme. Dacă eși cercetător, va trebui să fii capabil să îți argumentezi punctul de vedere (în cadrul lucrărilor pe care le vei scrie), deci trebuie să înveți să gândești critic. Dacă lucrezi într-o firmă, va trebui să fii capabil să îți susții punctul de vedere cu argumente (spre exemplu în cadrul ședințelor), deci trebuie să înveți să gândești critic.</a:t>
            </a:r>
            <a:endParaRPr sz="1400" dirty="0"/>
          </a:p>
          <a:p>
            <a:pPr>
              <a:lnSpc>
                <a:spcPct val="100000"/>
              </a:lnSpc>
            </a:pPr>
            <a:endParaRPr sz="1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flipH="1">
            <a:off x="380880" y="1600200"/>
            <a:ext cx="3352320" cy="4343040"/>
          </a:xfrm>
          <a:prstGeom prst="rect">
            <a:avLst/>
          </a:prstGeom>
          <a:solidFill>
            <a:srgbClr val="B9CDE5"/>
          </a:solidFill>
          <a:ln w="25560">
            <a:solidFill>
              <a:srgbClr val="3A5F8B"/>
            </a:solidFill>
            <a:round/>
          </a:ln>
        </p:spPr>
      </p:sp>
      <p:sp>
        <p:nvSpPr>
          <p:cNvPr id="162" name="TextShape 2"/>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Tipuri de argumente</a:t>
            </a:r>
            <a:endParaRPr/>
          </a:p>
        </p:txBody>
      </p:sp>
      <p:sp>
        <p:nvSpPr>
          <p:cNvPr id="163" name="TextShape 3"/>
          <p:cNvSpPr txBox="1"/>
          <p:nvPr/>
        </p:nvSpPr>
        <p:spPr>
          <a:xfrm>
            <a:off x="457200" y="1600200"/>
            <a:ext cx="3352320" cy="4525560"/>
          </a:xfrm>
          <a:prstGeom prst="rect">
            <a:avLst/>
          </a:prstGeom>
        </p:spPr>
        <p:txBody>
          <a:bodyPr/>
          <a:lstStyle/>
          <a:p>
            <a:pPr>
              <a:lnSpc>
                <a:spcPct val="100000"/>
              </a:lnSpc>
            </a:pPr>
            <a:r>
              <a:rPr lang="en-US" sz="3200" b="1" u="sng" dirty="0" err="1" smtClean="0">
                <a:solidFill>
                  <a:srgbClr val="000000"/>
                </a:solidFill>
                <a:latin typeface="Calibri"/>
              </a:rPr>
              <a:t>Dilema</a:t>
            </a:r>
            <a:r>
              <a:rPr lang="en-US" sz="3200" b="1" u="sng" dirty="0" smtClean="0">
                <a:solidFill>
                  <a:srgbClr val="000000"/>
                </a:solidFill>
                <a:latin typeface="Calibri"/>
              </a:rPr>
              <a:t>:</a:t>
            </a:r>
            <a:endParaRPr dirty="0"/>
          </a:p>
          <a:p>
            <a:pPr>
              <a:lnSpc>
                <a:spcPct val="100000"/>
              </a:lnSpc>
            </a:pPr>
            <a:r>
              <a:rPr lang="en-US" sz="3200" b="1" dirty="0">
                <a:solidFill>
                  <a:srgbClr val="000000"/>
                </a:solidFill>
                <a:latin typeface="Calibri"/>
              </a:rPr>
              <a:t>Forma </a:t>
            </a:r>
            <a:r>
              <a:rPr lang="en-US" sz="3200" b="1" dirty="0" smtClean="0">
                <a:solidFill>
                  <a:srgbClr val="000000"/>
                </a:solidFill>
                <a:latin typeface="Calibri"/>
              </a:rPr>
              <a:t>logic</a:t>
            </a:r>
            <a:r>
              <a:rPr lang="ro-RO" sz="3200" b="1" dirty="0" smtClean="0">
                <a:solidFill>
                  <a:srgbClr val="000000"/>
                </a:solidFill>
                <a:latin typeface="Calibri"/>
              </a:rPr>
              <a:t>ă</a:t>
            </a:r>
            <a:r>
              <a:rPr lang="en-US" sz="3200" b="1" dirty="0" smtClean="0">
                <a:solidFill>
                  <a:srgbClr val="000000"/>
                </a:solidFill>
                <a:latin typeface="Calibri"/>
              </a:rPr>
              <a:t>:</a:t>
            </a:r>
            <a:endParaRPr dirty="0"/>
          </a:p>
          <a:p>
            <a:pPr>
              <a:lnSpc>
                <a:spcPct val="100000"/>
              </a:lnSpc>
            </a:pPr>
            <a:r>
              <a:rPr lang="en-US" sz="3200" dirty="0" err="1">
                <a:solidFill>
                  <a:srgbClr val="000000"/>
                </a:solidFill>
                <a:latin typeface="Calibri"/>
              </a:rPr>
              <a:t>Premisa</a:t>
            </a:r>
            <a:r>
              <a:rPr lang="en-US" sz="3200" dirty="0">
                <a:solidFill>
                  <a:srgbClr val="000000"/>
                </a:solidFill>
                <a:latin typeface="Calibri"/>
              </a:rPr>
              <a:t> 1: A </a:t>
            </a:r>
            <a:r>
              <a:rPr lang="en-US" sz="3200" dirty="0" err="1">
                <a:solidFill>
                  <a:srgbClr val="000000"/>
                </a:solidFill>
                <a:latin typeface="Calibri"/>
              </a:rPr>
              <a:t>sau</a:t>
            </a:r>
            <a:r>
              <a:rPr lang="en-US" sz="3200" dirty="0">
                <a:solidFill>
                  <a:srgbClr val="000000"/>
                </a:solidFill>
                <a:latin typeface="Calibri"/>
              </a:rPr>
              <a:t> B</a:t>
            </a:r>
            <a:endParaRPr dirty="0"/>
          </a:p>
          <a:p>
            <a:pPr>
              <a:lnSpc>
                <a:spcPct val="100000"/>
              </a:lnSpc>
            </a:pPr>
            <a:r>
              <a:rPr lang="en-US" sz="3200" dirty="0" err="1">
                <a:solidFill>
                  <a:srgbClr val="000000"/>
                </a:solidFill>
                <a:latin typeface="Calibri"/>
              </a:rPr>
              <a:t>Premisa</a:t>
            </a:r>
            <a:r>
              <a:rPr lang="en-US" sz="3200" dirty="0">
                <a:solidFill>
                  <a:srgbClr val="000000"/>
                </a:solidFill>
                <a:latin typeface="Calibri"/>
              </a:rPr>
              <a:t> 2: A -&gt; C</a:t>
            </a:r>
            <a:endParaRPr dirty="0"/>
          </a:p>
          <a:p>
            <a:pPr>
              <a:lnSpc>
                <a:spcPct val="100000"/>
              </a:lnSpc>
            </a:pPr>
            <a:r>
              <a:rPr lang="en-US" sz="3200" dirty="0" err="1">
                <a:solidFill>
                  <a:srgbClr val="000000"/>
                </a:solidFill>
                <a:latin typeface="Calibri"/>
              </a:rPr>
              <a:t>Premisa</a:t>
            </a:r>
            <a:r>
              <a:rPr lang="en-US" sz="3200" dirty="0">
                <a:solidFill>
                  <a:srgbClr val="000000"/>
                </a:solidFill>
                <a:latin typeface="Calibri"/>
              </a:rPr>
              <a:t> 3: B -&gt; C</a:t>
            </a:r>
            <a:endParaRPr dirty="0"/>
          </a:p>
          <a:p>
            <a:pPr>
              <a:lnSpc>
                <a:spcPct val="100000"/>
              </a:lnSpc>
            </a:pPr>
            <a:r>
              <a:rPr lang="en-US" sz="3200" dirty="0" err="1">
                <a:solidFill>
                  <a:srgbClr val="000000"/>
                </a:solidFill>
                <a:latin typeface="Calibri"/>
              </a:rPr>
              <a:t>Concluzie</a:t>
            </a:r>
            <a:r>
              <a:rPr lang="en-US" sz="3200" dirty="0">
                <a:solidFill>
                  <a:srgbClr val="000000"/>
                </a:solidFill>
                <a:latin typeface="Calibri"/>
              </a:rPr>
              <a:t>: C</a:t>
            </a:r>
            <a:endParaRPr dirty="0"/>
          </a:p>
        </p:txBody>
      </p:sp>
      <p:sp>
        <p:nvSpPr>
          <p:cNvPr id="164" name="CustomShape 4"/>
          <p:cNvSpPr/>
          <p:nvPr/>
        </p:nvSpPr>
        <p:spPr>
          <a:xfrm>
            <a:off x="3733920" y="1523880"/>
            <a:ext cx="4952520" cy="5333760"/>
          </a:xfrm>
          <a:prstGeom prst="rect">
            <a:avLst/>
          </a:prstGeom>
          <a:noFill/>
          <a:ln>
            <a:noFill/>
          </a:ln>
        </p:spPr>
        <p:txBody>
          <a:bodyPr/>
          <a:lstStyle/>
          <a:p>
            <a:pPr>
              <a:lnSpc>
                <a:spcPct val="100000"/>
              </a:lnSpc>
            </a:pPr>
            <a:r>
              <a:rPr lang="en-US" sz="2400" b="1" dirty="0" err="1" smtClean="0">
                <a:solidFill>
                  <a:srgbClr val="000000"/>
                </a:solidFill>
                <a:latin typeface="Calibri"/>
              </a:rPr>
              <a:t>Exemplu</a:t>
            </a:r>
            <a:r>
              <a:rPr lang="ro-RO" sz="2400" dirty="0" smtClean="0">
                <a:solidFill>
                  <a:srgbClr val="000000"/>
                </a:solidFill>
                <a:latin typeface="Calibri"/>
              </a:rPr>
              <a:t>:</a:t>
            </a:r>
          </a:p>
          <a:p>
            <a:pPr>
              <a:lnSpc>
                <a:spcPct val="100000"/>
              </a:lnSpc>
            </a:pPr>
            <a:r>
              <a:rPr lang="ro-RO" sz="2400" dirty="0" smtClean="0">
                <a:solidFill>
                  <a:srgbClr val="000000"/>
                </a:solidFill>
                <a:latin typeface="Calibri"/>
              </a:rPr>
              <a:t>„Poți învăța sau poți avea restanță. Dacă înveți, vei avea o vară liniștită. Dacă ai restanță, vei avea o vară liniștită (pentru că oricum nu îți pasă). Prin urmare, vei avea o vară liniștită.”</a:t>
            </a:r>
            <a:endParaRPr sz="1400" dirty="0"/>
          </a:p>
          <a:p>
            <a:pPr>
              <a:lnSpc>
                <a:spcPct val="100000"/>
              </a:lnSpc>
            </a:pPr>
            <a:endParaRPr sz="1400" dirty="0"/>
          </a:p>
          <a:p>
            <a:pPr>
              <a:lnSpc>
                <a:spcPct val="100000"/>
              </a:lnSpc>
            </a:pPr>
            <a:endParaRPr sz="1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flipH="1">
            <a:off x="380880" y="1600200"/>
            <a:ext cx="3352320" cy="4343040"/>
          </a:xfrm>
          <a:prstGeom prst="rect">
            <a:avLst/>
          </a:prstGeom>
          <a:solidFill>
            <a:srgbClr val="B9CDE5"/>
          </a:solidFill>
          <a:ln w="25560">
            <a:solidFill>
              <a:srgbClr val="3A5F8B"/>
            </a:solidFill>
            <a:round/>
          </a:ln>
        </p:spPr>
      </p:sp>
      <p:sp>
        <p:nvSpPr>
          <p:cNvPr id="166" name="TextShape 2"/>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Tipuri de argumente</a:t>
            </a:r>
            <a:endParaRPr/>
          </a:p>
        </p:txBody>
      </p:sp>
      <p:sp>
        <p:nvSpPr>
          <p:cNvPr id="167" name="TextShape 3"/>
          <p:cNvSpPr txBox="1"/>
          <p:nvPr/>
        </p:nvSpPr>
        <p:spPr>
          <a:xfrm>
            <a:off x="457200" y="1600200"/>
            <a:ext cx="3352320" cy="4525560"/>
          </a:xfrm>
          <a:prstGeom prst="rect">
            <a:avLst/>
          </a:prstGeom>
        </p:spPr>
        <p:txBody>
          <a:bodyPr/>
          <a:lstStyle/>
          <a:p>
            <a:pPr>
              <a:lnSpc>
                <a:spcPct val="100000"/>
              </a:lnSpc>
            </a:pPr>
            <a:r>
              <a:rPr lang="en-US" sz="3200" b="1" u="sng" dirty="0" err="1">
                <a:solidFill>
                  <a:srgbClr val="000000"/>
                </a:solidFill>
                <a:latin typeface="Calibri"/>
              </a:rPr>
              <a:t>Dilema</a:t>
            </a:r>
            <a:r>
              <a:rPr lang="en-US" sz="3200" b="1" u="sng" dirty="0">
                <a:solidFill>
                  <a:srgbClr val="000000"/>
                </a:solidFill>
                <a:latin typeface="Calibri"/>
              </a:rPr>
              <a:t> </a:t>
            </a:r>
            <a:r>
              <a:rPr lang="en-US" sz="3200" b="1" u="sng" dirty="0" err="1" smtClean="0">
                <a:solidFill>
                  <a:srgbClr val="000000"/>
                </a:solidFill>
                <a:latin typeface="Calibri"/>
              </a:rPr>
              <a:t>constructiv</a:t>
            </a:r>
            <a:r>
              <a:rPr lang="ro-RO" sz="3200" b="1" u="sng" dirty="0" smtClean="0">
                <a:solidFill>
                  <a:srgbClr val="000000"/>
                </a:solidFill>
                <a:latin typeface="Calibri"/>
              </a:rPr>
              <a:t>ă</a:t>
            </a:r>
            <a:endParaRPr dirty="0"/>
          </a:p>
          <a:p>
            <a:pPr>
              <a:lnSpc>
                <a:spcPct val="100000"/>
              </a:lnSpc>
            </a:pPr>
            <a:r>
              <a:rPr lang="en-US" sz="3200" b="1" dirty="0">
                <a:solidFill>
                  <a:srgbClr val="000000"/>
                </a:solidFill>
                <a:latin typeface="Calibri"/>
              </a:rPr>
              <a:t>Forma </a:t>
            </a:r>
            <a:r>
              <a:rPr lang="en-US" sz="3200" b="1" dirty="0" smtClean="0">
                <a:solidFill>
                  <a:srgbClr val="000000"/>
                </a:solidFill>
                <a:latin typeface="Calibri"/>
              </a:rPr>
              <a:t>logic</a:t>
            </a:r>
            <a:r>
              <a:rPr lang="ro-RO" sz="3200" b="1" dirty="0" smtClean="0">
                <a:solidFill>
                  <a:srgbClr val="000000"/>
                </a:solidFill>
                <a:latin typeface="Calibri"/>
              </a:rPr>
              <a:t>ă</a:t>
            </a:r>
            <a:r>
              <a:rPr lang="en-US" sz="3200" b="1" dirty="0" smtClean="0">
                <a:solidFill>
                  <a:srgbClr val="000000"/>
                </a:solidFill>
                <a:latin typeface="Calibri"/>
              </a:rPr>
              <a:t>:</a:t>
            </a:r>
            <a:endParaRPr dirty="0"/>
          </a:p>
          <a:p>
            <a:pPr>
              <a:lnSpc>
                <a:spcPct val="100000"/>
              </a:lnSpc>
            </a:pPr>
            <a:r>
              <a:rPr lang="en-US" sz="3200" dirty="0" err="1">
                <a:solidFill>
                  <a:srgbClr val="000000"/>
                </a:solidFill>
                <a:latin typeface="Calibri"/>
              </a:rPr>
              <a:t>Premisa</a:t>
            </a:r>
            <a:r>
              <a:rPr lang="en-US" sz="3200" dirty="0">
                <a:solidFill>
                  <a:srgbClr val="000000"/>
                </a:solidFill>
                <a:latin typeface="Calibri"/>
              </a:rPr>
              <a:t> 1: A </a:t>
            </a:r>
            <a:r>
              <a:rPr lang="en-US" sz="3200" dirty="0" err="1">
                <a:solidFill>
                  <a:srgbClr val="000000"/>
                </a:solidFill>
                <a:latin typeface="Calibri"/>
              </a:rPr>
              <a:t>sau</a:t>
            </a:r>
            <a:r>
              <a:rPr lang="en-US" sz="3200" dirty="0">
                <a:solidFill>
                  <a:srgbClr val="000000"/>
                </a:solidFill>
                <a:latin typeface="Calibri"/>
              </a:rPr>
              <a:t> B</a:t>
            </a:r>
            <a:endParaRPr dirty="0"/>
          </a:p>
          <a:p>
            <a:pPr>
              <a:lnSpc>
                <a:spcPct val="100000"/>
              </a:lnSpc>
            </a:pPr>
            <a:r>
              <a:rPr lang="en-US" sz="3200" dirty="0" err="1">
                <a:solidFill>
                  <a:srgbClr val="000000"/>
                </a:solidFill>
                <a:latin typeface="Calibri"/>
              </a:rPr>
              <a:t>Premisa</a:t>
            </a:r>
            <a:r>
              <a:rPr lang="en-US" sz="3200" dirty="0">
                <a:solidFill>
                  <a:srgbClr val="000000"/>
                </a:solidFill>
                <a:latin typeface="Calibri"/>
              </a:rPr>
              <a:t> 2: A -&gt; C</a:t>
            </a:r>
            <a:endParaRPr dirty="0"/>
          </a:p>
          <a:p>
            <a:pPr>
              <a:lnSpc>
                <a:spcPct val="100000"/>
              </a:lnSpc>
            </a:pPr>
            <a:r>
              <a:rPr lang="en-US" sz="3200" dirty="0" err="1">
                <a:solidFill>
                  <a:srgbClr val="000000"/>
                </a:solidFill>
                <a:latin typeface="Calibri"/>
              </a:rPr>
              <a:t>Premisa</a:t>
            </a:r>
            <a:r>
              <a:rPr lang="en-US" sz="3200" dirty="0">
                <a:solidFill>
                  <a:srgbClr val="000000"/>
                </a:solidFill>
                <a:latin typeface="Calibri"/>
              </a:rPr>
              <a:t> 3: B -&gt; D</a:t>
            </a:r>
            <a:endParaRPr dirty="0"/>
          </a:p>
          <a:p>
            <a:pPr>
              <a:lnSpc>
                <a:spcPct val="100000"/>
              </a:lnSpc>
            </a:pPr>
            <a:r>
              <a:rPr lang="en-US" sz="3200" dirty="0" err="1">
                <a:solidFill>
                  <a:srgbClr val="000000"/>
                </a:solidFill>
                <a:latin typeface="Calibri"/>
              </a:rPr>
              <a:t>Concluzie</a:t>
            </a:r>
            <a:r>
              <a:rPr lang="en-US" sz="3200" dirty="0">
                <a:solidFill>
                  <a:srgbClr val="000000"/>
                </a:solidFill>
                <a:latin typeface="Calibri"/>
              </a:rPr>
              <a:t>: C </a:t>
            </a:r>
            <a:r>
              <a:rPr lang="en-US" sz="3200" dirty="0" err="1">
                <a:solidFill>
                  <a:srgbClr val="000000"/>
                </a:solidFill>
                <a:latin typeface="Calibri"/>
              </a:rPr>
              <a:t>sau</a:t>
            </a:r>
            <a:r>
              <a:rPr lang="en-US" sz="3200" dirty="0">
                <a:solidFill>
                  <a:srgbClr val="000000"/>
                </a:solidFill>
                <a:latin typeface="Calibri"/>
              </a:rPr>
              <a:t> D</a:t>
            </a:r>
            <a:endParaRPr dirty="0"/>
          </a:p>
        </p:txBody>
      </p:sp>
      <p:sp>
        <p:nvSpPr>
          <p:cNvPr id="168" name="CustomShape 4"/>
          <p:cNvSpPr/>
          <p:nvPr/>
        </p:nvSpPr>
        <p:spPr>
          <a:xfrm>
            <a:off x="3733920" y="1523880"/>
            <a:ext cx="4952520" cy="4754160"/>
          </a:xfrm>
          <a:prstGeom prst="rect">
            <a:avLst/>
          </a:prstGeom>
          <a:noFill/>
          <a:ln>
            <a:noFill/>
          </a:ln>
        </p:spPr>
        <p:txBody>
          <a:bodyPr/>
          <a:lstStyle/>
          <a:p>
            <a:pPr>
              <a:lnSpc>
                <a:spcPct val="100000"/>
              </a:lnSpc>
            </a:pPr>
            <a:r>
              <a:rPr lang="en-US" sz="3200" b="1" dirty="0" err="1">
                <a:solidFill>
                  <a:srgbClr val="000000"/>
                </a:solidFill>
                <a:latin typeface="Calibri"/>
              </a:rPr>
              <a:t>Exemplu</a:t>
            </a:r>
            <a:r>
              <a:rPr lang="en-US" sz="3200" b="1" dirty="0">
                <a:solidFill>
                  <a:srgbClr val="000000"/>
                </a:solidFill>
                <a:latin typeface="Calibri"/>
              </a:rPr>
              <a:t>:</a:t>
            </a:r>
            <a:endParaRPr dirty="0"/>
          </a:p>
          <a:p>
            <a:pPr>
              <a:lnSpc>
                <a:spcPct val="100000"/>
              </a:lnSpc>
            </a:pPr>
            <a:r>
              <a:rPr lang="en-US" sz="3200" dirty="0" smtClean="0">
                <a:solidFill>
                  <a:srgbClr val="000000"/>
                </a:solidFill>
                <a:latin typeface="Calibri"/>
              </a:rPr>
              <a:t>Pre</a:t>
            </a:r>
            <a:r>
              <a:rPr lang="ro-RO" sz="3200" dirty="0" smtClean="0">
                <a:solidFill>
                  <a:srgbClr val="000000"/>
                </a:solidFill>
                <a:latin typeface="Calibri"/>
              </a:rPr>
              <a:t>ș</a:t>
            </a:r>
            <a:r>
              <a:rPr lang="en-US" sz="3200" dirty="0" err="1" smtClean="0">
                <a:solidFill>
                  <a:srgbClr val="000000"/>
                </a:solidFill>
                <a:latin typeface="Calibri"/>
              </a:rPr>
              <a:t>edintele</a:t>
            </a:r>
            <a:r>
              <a:rPr lang="en-US" sz="3200" dirty="0" smtClean="0">
                <a:solidFill>
                  <a:srgbClr val="000000"/>
                </a:solidFill>
                <a:latin typeface="Calibri"/>
              </a:rPr>
              <a:t> </a:t>
            </a:r>
            <a:r>
              <a:rPr lang="en-US" sz="3200" dirty="0" err="1">
                <a:solidFill>
                  <a:srgbClr val="000000"/>
                </a:solidFill>
                <a:latin typeface="Calibri"/>
              </a:rPr>
              <a:t>ori</a:t>
            </a:r>
            <a:r>
              <a:rPr lang="en-US" sz="3200" dirty="0">
                <a:solidFill>
                  <a:srgbClr val="000000"/>
                </a:solidFill>
                <a:latin typeface="Calibri"/>
              </a:rPr>
              <a:t> a </a:t>
            </a:r>
            <a:r>
              <a:rPr lang="en-US" sz="3200" dirty="0" err="1">
                <a:solidFill>
                  <a:srgbClr val="000000"/>
                </a:solidFill>
                <a:latin typeface="Calibri"/>
              </a:rPr>
              <a:t>spus</a:t>
            </a:r>
            <a:r>
              <a:rPr lang="en-US" sz="3200" dirty="0">
                <a:solidFill>
                  <a:srgbClr val="000000"/>
                </a:solidFill>
                <a:latin typeface="Calibri"/>
              </a:rPr>
              <a:t> </a:t>
            </a:r>
            <a:r>
              <a:rPr lang="en-US" sz="3200" dirty="0" err="1" smtClean="0">
                <a:solidFill>
                  <a:srgbClr val="000000"/>
                </a:solidFill>
                <a:latin typeface="Calibri"/>
              </a:rPr>
              <a:t>adev</a:t>
            </a:r>
            <a:r>
              <a:rPr lang="ro-RO" sz="3200" dirty="0" smtClean="0">
                <a:solidFill>
                  <a:srgbClr val="000000"/>
                </a:solidFill>
                <a:latin typeface="Calibri"/>
              </a:rPr>
              <a:t>ă</a:t>
            </a:r>
            <a:r>
              <a:rPr lang="en-US" sz="3200" dirty="0" err="1" smtClean="0">
                <a:solidFill>
                  <a:srgbClr val="000000"/>
                </a:solidFill>
                <a:latin typeface="Calibri"/>
              </a:rPr>
              <a:t>rul</a:t>
            </a:r>
            <a:r>
              <a:rPr lang="en-US" sz="3200" dirty="0">
                <a:solidFill>
                  <a:srgbClr val="000000"/>
                </a:solidFill>
                <a:latin typeface="Calibri"/>
              </a:rPr>
              <a:t>, </a:t>
            </a:r>
            <a:r>
              <a:rPr lang="en-US" sz="3200" dirty="0" err="1">
                <a:solidFill>
                  <a:srgbClr val="000000"/>
                </a:solidFill>
                <a:latin typeface="Calibri"/>
              </a:rPr>
              <a:t>ori</a:t>
            </a:r>
            <a:r>
              <a:rPr lang="en-US" sz="3200" dirty="0">
                <a:solidFill>
                  <a:srgbClr val="000000"/>
                </a:solidFill>
                <a:latin typeface="Calibri"/>
              </a:rPr>
              <a:t> a </a:t>
            </a:r>
            <a:r>
              <a:rPr lang="en-US" sz="3200" dirty="0" smtClean="0">
                <a:solidFill>
                  <a:srgbClr val="000000"/>
                </a:solidFill>
                <a:latin typeface="Calibri"/>
              </a:rPr>
              <a:t>min</a:t>
            </a:r>
            <a:r>
              <a:rPr lang="ro-RO" sz="3200" dirty="0" smtClean="0">
                <a:solidFill>
                  <a:srgbClr val="000000"/>
                </a:solidFill>
                <a:latin typeface="Calibri"/>
              </a:rPr>
              <a:t>ț</a:t>
            </a:r>
            <a:r>
              <a:rPr lang="en-US" sz="3200" dirty="0" smtClean="0">
                <a:solidFill>
                  <a:srgbClr val="000000"/>
                </a:solidFill>
                <a:latin typeface="Calibri"/>
              </a:rPr>
              <a:t>it</a:t>
            </a:r>
            <a:r>
              <a:rPr lang="en-US" sz="3200" dirty="0">
                <a:solidFill>
                  <a:srgbClr val="000000"/>
                </a:solidFill>
                <a:latin typeface="Calibri"/>
              </a:rPr>
              <a:t>. </a:t>
            </a:r>
            <a:r>
              <a:rPr lang="en-US" sz="3200" dirty="0" err="1" smtClean="0">
                <a:solidFill>
                  <a:srgbClr val="000000"/>
                </a:solidFill>
                <a:latin typeface="Calibri"/>
              </a:rPr>
              <a:t>Dac</a:t>
            </a:r>
            <a:r>
              <a:rPr lang="ro-RO" sz="3200" dirty="0" smtClean="0">
                <a:solidFill>
                  <a:srgbClr val="000000"/>
                </a:solidFill>
                <a:latin typeface="Calibri"/>
              </a:rPr>
              <a:t>ă</a:t>
            </a:r>
            <a:r>
              <a:rPr lang="en-US" sz="3200" dirty="0" smtClean="0">
                <a:solidFill>
                  <a:srgbClr val="000000"/>
                </a:solidFill>
                <a:latin typeface="Calibri"/>
              </a:rPr>
              <a:t> </a:t>
            </a:r>
            <a:r>
              <a:rPr lang="en-US" sz="3200" dirty="0">
                <a:solidFill>
                  <a:srgbClr val="000000"/>
                </a:solidFill>
                <a:latin typeface="Calibri"/>
              </a:rPr>
              <a:t>a </a:t>
            </a:r>
            <a:r>
              <a:rPr lang="en-US" sz="3200" dirty="0" err="1">
                <a:solidFill>
                  <a:srgbClr val="000000"/>
                </a:solidFill>
                <a:latin typeface="Calibri"/>
              </a:rPr>
              <a:t>spus</a:t>
            </a:r>
            <a:r>
              <a:rPr lang="en-US" sz="3200" dirty="0">
                <a:solidFill>
                  <a:srgbClr val="000000"/>
                </a:solidFill>
                <a:latin typeface="Calibri"/>
              </a:rPr>
              <a:t> </a:t>
            </a:r>
            <a:r>
              <a:rPr lang="en-US" sz="3200" dirty="0" err="1" smtClean="0">
                <a:solidFill>
                  <a:srgbClr val="000000"/>
                </a:solidFill>
                <a:latin typeface="Calibri"/>
              </a:rPr>
              <a:t>adev</a:t>
            </a:r>
            <a:r>
              <a:rPr lang="ro-RO" sz="3200" dirty="0" smtClean="0">
                <a:solidFill>
                  <a:srgbClr val="000000"/>
                </a:solidFill>
                <a:latin typeface="Calibri"/>
              </a:rPr>
              <a:t>ă</a:t>
            </a:r>
            <a:r>
              <a:rPr lang="en-US" sz="3200" dirty="0" err="1" smtClean="0">
                <a:solidFill>
                  <a:srgbClr val="000000"/>
                </a:solidFill>
                <a:latin typeface="Calibri"/>
              </a:rPr>
              <a:t>rul</a:t>
            </a:r>
            <a:r>
              <a:rPr lang="en-US" sz="3200" dirty="0">
                <a:solidFill>
                  <a:srgbClr val="000000"/>
                </a:solidFill>
                <a:latin typeface="Calibri"/>
              </a:rPr>
              <a:t>, </a:t>
            </a:r>
            <a:r>
              <a:rPr lang="en-US" sz="3200" dirty="0" err="1">
                <a:solidFill>
                  <a:srgbClr val="000000"/>
                </a:solidFill>
                <a:latin typeface="Calibri"/>
              </a:rPr>
              <a:t>este</a:t>
            </a:r>
            <a:r>
              <a:rPr lang="en-US" sz="3200" dirty="0">
                <a:solidFill>
                  <a:srgbClr val="000000"/>
                </a:solidFill>
                <a:latin typeface="Calibri"/>
              </a:rPr>
              <a:t> </a:t>
            </a:r>
            <a:r>
              <a:rPr lang="en-US" sz="3200" dirty="0" err="1">
                <a:solidFill>
                  <a:srgbClr val="000000"/>
                </a:solidFill>
                <a:latin typeface="Calibri"/>
              </a:rPr>
              <a:t>nebun</a:t>
            </a:r>
            <a:r>
              <a:rPr lang="en-US" sz="3200" dirty="0">
                <a:solidFill>
                  <a:srgbClr val="000000"/>
                </a:solidFill>
                <a:latin typeface="Calibri"/>
              </a:rPr>
              <a:t>. </a:t>
            </a:r>
            <a:r>
              <a:rPr lang="en-US" sz="3200" dirty="0" err="1" smtClean="0">
                <a:solidFill>
                  <a:srgbClr val="000000"/>
                </a:solidFill>
                <a:latin typeface="Calibri"/>
              </a:rPr>
              <a:t>Dac</a:t>
            </a:r>
            <a:r>
              <a:rPr lang="ro-RO" sz="3200" dirty="0" smtClean="0">
                <a:solidFill>
                  <a:srgbClr val="000000"/>
                </a:solidFill>
                <a:latin typeface="Calibri"/>
              </a:rPr>
              <a:t>ă</a:t>
            </a:r>
            <a:r>
              <a:rPr lang="en-US" sz="3200" dirty="0" smtClean="0">
                <a:solidFill>
                  <a:srgbClr val="000000"/>
                </a:solidFill>
                <a:latin typeface="Calibri"/>
              </a:rPr>
              <a:t> </a:t>
            </a:r>
            <a:r>
              <a:rPr lang="en-US" sz="3200" dirty="0">
                <a:solidFill>
                  <a:srgbClr val="000000"/>
                </a:solidFill>
                <a:latin typeface="Calibri"/>
              </a:rPr>
              <a:t>a </a:t>
            </a:r>
            <a:r>
              <a:rPr lang="en-US" sz="3200" dirty="0" smtClean="0">
                <a:solidFill>
                  <a:srgbClr val="000000"/>
                </a:solidFill>
                <a:latin typeface="Calibri"/>
              </a:rPr>
              <a:t>min</a:t>
            </a:r>
            <a:r>
              <a:rPr lang="ro-RO" sz="3200" dirty="0" smtClean="0">
                <a:solidFill>
                  <a:srgbClr val="000000"/>
                </a:solidFill>
                <a:latin typeface="Calibri"/>
              </a:rPr>
              <a:t>ț</a:t>
            </a:r>
            <a:r>
              <a:rPr lang="en-US" sz="3200" dirty="0" smtClean="0">
                <a:solidFill>
                  <a:srgbClr val="000000"/>
                </a:solidFill>
                <a:latin typeface="Calibri"/>
              </a:rPr>
              <a:t>it</a:t>
            </a:r>
            <a:r>
              <a:rPr lang="en-US" sz="3200" dirty="0">
                <a:solidFill>
                  <a:srgbClr val="000000"/>
                </a:solidFill>
                <a:latin typeface="Calibri"/>
              </a:rPr>
              <a:t>, </a:t>
            </a:r>
            <a:r>
              <a:rPr lang="en-US" sz="3200" dirty="0" err="1">
                <a:solidFill>
                  <a:srgbClr val="000000"/>
                </a:solidFill>
                <a:latin typeface="Calibri"/>
              </a:rPr>
              <a:t>atunci</a:t>
            </a:r>
            <a:r>
              <a:rPr lang="en-US" sz="3200" dirty="0">
                <a:solidFill>
                  <a:srgbClr val="000000"/>
                </a:solidFill>
                <a:latin typeface="Calibri"/>
              </a:rPr>
              <a:t> </a:t>
            </a:r>
            <a:r>
              <a:rPr lang="en-US" sz="3200" dirty="0" err="1">
                <a:solidFill>
                  <a:srgbClr val="000000"/>
                </a:solidFill>
                <a:latin typeface="Calibri"/>
              </a:rPr>
              <a:t>este</a:t>
            </a:r>
            <a:r>
              <a:rPr lang="en-US" sz="3200" dirty="0">
                <a:solidFill>
                  <a:srgbClr val="000000"/>
                </a:solidFill>
                <a:latin typeface="Calibri"/>
              </a:rPr>
              <a:t> </a:t>
            </a:r>
            <a:r>
              <a:rPr lang="en-US" sz="3200" dirty="0" smtClean="0">
                <a:solidFill>
                  <a:srgbClr val="000000"/>
                </a:solidFill>
                <a:latin typeface="Calibri"/>
              </a:rPr>
              <a:t>r</a:t>
            </a:r>
            <a:r>
              <a:rPr lang="ro-RO" sz="3200" dirty="0" smtClean="0">
                <a:solidFill>
                  <a:srgbClr val="000000"/>
                </a:solidFill>
                <a:latin typeface="Calibri"/>
              </a:rPr>
              <a:t>ă</a:t>
            </a:r>
            <a:r>
              <a:rPr lang="en-US" sz="3200" dirty="0" smtClean="0">
                <a:solidFill>
                  <a:srgbClr val="000000"/>
                </a:solidFill>
                <a:latin typeface="Calibri"/>
              </a:rPr>
              <a:t>u</a:t>
            </a:r>
            <a:r>
              <a:rPr lang="en-US" sz="3200" dirty="0">
                <a:solidFill>
                  <a:srgbClr val="000000"/>
                </a:solidFill>
                <a:latin typeface="Calibri"/>
              </a:rPr>
              <a:t>. </a:t>
            </a:r>
            <a:r>
              <a:rPr lang="en-US" sz="3200" dirty="0" err="1" smtClean="0">
                <a:solidFill>
                  <a:srgbClr val="000000"/>
                </a:solidFill>
                <a:latin typeface="Calibri"/>
              </a:rPr>
              <a:t>Deci</a:t>
            </a:r>
            <a:r>
              <a:rPr lang="ro-RO" sz="3200" dirty="0" smtClean="0">
                <a:solidFill>
                  <a:srgbClr val="000000"/>
                </a:solidFill>
                <a:latin typeface="Calibri"/>
              </a:rPr>
              <a:t>, </a:t>
            </a:r>
            <a:r>
              <a:rPr lang="en-US" sz="3200" dirty="0" smtClean="0">
                <a:solidFill>
                  <a:srgbClr val="000000"/>
                </a:solidFill>
                <a:latin typeface="Calibri"/>
              </a:rPr>
              <a:t>pre</a:t>
            </a:r>
            <a:r>
              <a:rPr lang="ro-RO" sz="3200" dirty="0" smtClean="0">
                <a:solidFill>
                  <a:srgbClr val="000000"/>
                </a:solidFill>
                <a:latin typeface="Calibri"/>
              </a:rPr>
              <a:t>ș</a:t>
            </a:r>
            <a:r>
              <a:rPr lang="en-US" sz="3200" dirty="0" err="1" smtClean="0">
                <a:solidFill>
                  <a:srgbClr val="000000"/>
                </a:solidFill>
                <a:latin typeface="Calibri"/>
              </a:rPr>
              <a:t>edintele</a:t>
            </a:r>
            <a:r>
              <a:rPr lang="en-US" sz="3200" dirty="0" smtClean="0">
                <a:solidFill>
                  <a:srgbClr val="000000"/>
                </a:solidFill>
                <a:latin typeface="Calibri"/>
              </a:rPr>
              <a:t> </a:t>
            </a:r>
            <a:r>
              <a:rPr lang="en-US" sz="3200" dirty="0" err="1">
                <a:solidFill>
                  <a:srgbClr val="000000"/>
                </a:solidFill>
                <a:latin typeface="Calibri"/>
              </a:rPr>
              <a:t>este</a:t>
            </a:r>
            <a:r>
              <a:rPr lang="en-US" sz="3200" dirty="0">
                <a:solidFill>
                  <a:srgbClr val="000000"/>
                </a:solidFill>
                <a:latin typeface="Calibri"/>
              </a:rPr>
              <a:t> </a:t>
            </a:r>
            <a:r>
              <a:rPr lang="en-US" sz="3200" dirty="0" err="1">
                <a:solidFill>
                  <a:srgbClr val="000000"/>
                </a:solidFill>
                <a:latin typeface="Calibri"/>
              </a:rPr>
              <a:t>ori</a:t>
            </a:r>
            <a:r>
              <a:rPr lang="en-US" sz="3200" dirty="0">
                <a:solidFill>
                  <a:srgbClr val="000000"/>
                </a:solidFill>
                <a:latin typeface="Calibri"/>
              </a:rPr>
              <a:t> </a:t>
            </a:r>
            <a:r>
              <a:rPr lang="en-US" sz="3200" dirty="0" smtClean="0">
                <a:solidFill>
                  <a:srgbClr val="000000"/>
                </a:solidFill>
                <a:latin typeface="Calibri"/>
              </a:rPr>
              <a:t>r</a:t>
            </a:r>
            <a:r>
              <a:rPr lang="ro-RO" sz="3200" dirty="0" smtClean="0">
                <a:solidFill>
                  <a:srgbClr val="000000"/>
                </a:solidFill>
                <a:latin typeface="Calibri"/>
              </a:rPr>
              <a:t>ă</a:t>
            </a:r>
            <a:r>
              <a:rPr lang="en-US" sz="3200" dirty="0" smtClean="0">
                <a:solidFill>
                  <a:srgbClr val="000000"/>
                </a:solidFill>
                <a:latin typeface="Calibri"/>
              </a:rPr>
              <a:t>u</a:t>
            </a:r>
            <a:r>
              <a:rPr lang="en-US" sz="3200" dirty="0">
                <a:solidFill>
                  <a:srgbClr val="000000"/>
                </a:solidFill>
                <a:latin typeface="Calibri"/>
              </a:rPr>
              <a:t>, </a:t>
            </a:r>
            <a:r>
              <a:rPr lang="en-US" sz="3200" dirty="0" err="1">
                <a:solidFill>
                  <a:srgbClr val="000000"/>
                </a:solidFill>
                <a:latin typeface="Calibri"/>
              </a:rPr>
              <a:t>ori</a:t>
            </a:r>
            <a:r>
              <a:rPr lang="en-US" sz="3200" dirty="0">
                <a:solidFill>
                  <a:srgbClr val="000000"/>
                </a:solidFill>
                <a:latin typeface="Calibri"/>
              </a:rPr>
              <a:t> </a:t>
            </a:r>
            <a:r>
              <a:rPr lang="en-US" sz="3200" dirty="0" err="1">
                <a:solidFill>
                  <a:srgbClr val="000000"/>
                </a:solidFill>
                <a:latin typeface="Calibri"/>
              </a:rPr>
              <a:t>nebun</a:t>
            </a:r>
            <a:r>
              <a:rPr lang="en-US" sz="3200" dirty="0">
                <a:solidFill>
                  <a:srgbClr val="000000"/>
                </a:solidFill>
                <a:latin typeface="Calibri"/>
              </a:rPr>
              <a:t>.</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flipH="1">
            <a:off x="380880" y="1600200"/>
            <a:ext cx="3352320" cy="4343040"/>
          </a:xfrm>
          <a:prstGeom prst="rect">
            <a:avLst/>
          </a:prstGeom>
          <a:solidFill>
            <a:srgbClr val="B9CDE5"/>
          </a:solidFill>
          <a:ln w="25560">
            <a:solidFill>
              <a:srgbClr val="3A5F8B"/>
            </a:solidFill>
            <a:round/>
          </a:ln>
        </p:spPr>
      </p:sp>
      <p:sp>
        <p:nvSpPr>
          <p:cNvPr id="170" name="TextShape 2"/>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Tipuri de argumente</a:t>
            </a:r>
            <a:endParaRPr/>
          </a:p>
        </p:txBody>
      </p:sp>
      <p:sp>
        <p:nvSpPr>
          <p:cNvPr id="171" name="TextShape 3"/>
          <p:cNvSpPr txBox="1"/>
          <p:nvPr/>
        </p:nvSpPr>
        <p:spPr>
          <a:xfrm>
            <a:off x="457200" y="1600200"/>
            <a:ext cx="3352320" cy="4525560"/>
          </a:xfrm>
          <a:prstGeom prst="rect">
            <a:avLst/>
          </a:prstGeom>
        </p:spPr>
        <p:txBody>
          <a:bodyPr/>
          <a:lstStyle/>
          <a:p>
            <a:pPr>
              <a:lnSpc>
                <a:spcPct val="100000"/>
              </a:lnSpc>
            </a:pPr>
            <a:r>
              <a:rPr lang="en-US" sz="3200" b="1" u="sng" dirty="0" err="1">
                <a:solidFill>
                  <a:srgbClr val="000000"/>
                </a:solidFill>
                <a:latin typeface="Calibri"/>
              </a:rPr>
              <a:t>Dilema</a:t>
            </a:r>
            <a:r>
              <a:rPr lang="en-US" sz="3200" b="1" u="sng" dirty="0">
                <a:solidFill>
                  <a:srgbClr val="000000"/>
                </a:solidFill>
                <a:latin typeface="Calibri"/>
              </a:rPr>
              <a:t> </a:t>
            </a:r>
            <a:r>
              <a:rPr lang="en-US" sz="3200" b="1" u="sng" dirty="0" err="1" smtClean="0">
                <a:solidFill>
                  <a:srgbClr val="000000"/>
                </a:solidFill>
                <a:latin typeface="Calibri"/>
              </a:rPr>
              <a:t>constructiv</a:t>
            </a:r>
            <a:r>
              <a:rPr lang="ro-RO" sz="3200" b="1" u="sng" dirty="0" smtClean="0">
                <a:solidFill>
                  <a:srgbClr val="000000"/>
                </a:solidFill>
                <a:latin typeface="Calibri"/>
              </a:rPr>
              <a:t>ă</a:t>
            </a:r>
            <a:endParaRPr dirty="0"/>
          </a:p>
          <a:p>
            <a:pPr>
              <a:lnSpc>
                <a:spcPct val="100000"/>
              </a:lnSpc>
            </a:pPr>
            <a:r>
              <a:rPr lang="en-US" sz="3200" b="1" dirty="0">
                <a:solidFill>
                  <a:srgbClr val="000000"/>
                </a:solidFill>
                <a:latin typeface="Calibri"/>
              </a:rPr>
              <a:t>Forma </a:t>
            </a:r>
            <a:r>
              <a:rPr lang="en-US" sz="3200" b="1" dirty="0" smtClean="0">
                <a:solidFill>
                  <a:srgbClr val="000000"/>
                </a:solidFill>
                <a:latin typeface="Calibri"/>
              </a:rPr>
              <a:t>logic</a:t>
            </a:r>
            <a:r>
              <a:rPr lang="ro-RO" sz="3200" b="1" dirty="0">
                <a:solidFill>
                  <a:srgbClr val="000000"/>
                </a:solidFill>
                <a:latin typeface="Calibri"/>
              </a:rPr>
              <a:t>ă</a:t>
            </a:r>
            <a:r>
              <a:rPr lang="en-US" sz="3200" b="1" dirty="0" smtClean="0">
                <a:solidFill>
                  <a:srgbClr val="000000"/>
                </a:solidFill>
                <a:latin typeface="Calibri"/>
              </a:rPr>
              <a:t>:</a:t>
            </a:r>
            <a:endParaRPr dirty="0"/>
          </a:p>
          <a:p>
            <a:pPr>
              <a:lnSpc>
                <a:spcPct val="100000"/>
              </a:lnSpc>
            </a:pPr>
            <a:r>
              <a:rPr lang="en-US" sz="3200" dirty="0" err="1">
                <a:solidFill>
                  <a:srgbClr val="000000"/>
                </a:solidFill>
                <a:latin typeface="Calibri"/>
              </a:rPr>
              <a:t>Premisa</a:t>
            </a:r>
            <a:r>
              <a:rPr lang="en-US" sz="3200" dirty="0">
                <a:solidFill>
                  <a:srgbClr val="000000"/>
                </a:solidFill>
                <a:latin typeface="Calibri"/>
              </a:rPr>
              <a:t> 1: A </a:t>
            </a:r>
            <a:r>
              <a:rPr lang="en-US" sz="3200" dirty="0" err="1">
                <a:solidFill>
                  <a:srgbClr val="000000"/>
                </a:solidFill>
                <a:latin typeface="Calibri"/>
              </a:rPr>
              <a:t>sau</a:t>
            </a:r>
            <a:r>
              <a:rPr lang="en-US" sz="3200" dirty="0">
                <a:solidFill>
                  <a:srgbClr val="000000"/>
                </a:solidFill>
                <a:latin typeface="Calibri"/>
              </a:rPr>
              <a:t> B</a:t>
            </a:r>
            <a:endParaRPr dirty="0"/>
          </a:p>
          <a:p>
            <a:pPr>
              <a:lnSpc>
                <a:spcPct val="100000"/>
              </a:lnSpc>
            </a:pPr>
            <a:r>
              <a:rPr lang="en-US" sz="3200" dirty="0" err="1">
                <a:solidFill>
                  <a:srgbClr val="000000"/>
                </a:solidFill>
                <a:latin typeface="Calibri"/>
              </a:rPr>
              <a:t>Premisa</a:t>
            </a:r>
            <a:r>
              <a:rPr lang="en-US" sz="3200" dirty="0">
                <a:solidFill>
                  <a:srgbClr val="000000"/>
                </a:solidFill>
                <a:latin typeface="Calibri"/>
              </a:rPr>
              <a:t> 2: A -&gt; C</a:t>
            </a:r>
            <a:endParaRPr dirty="0"/>
          </a:p>
          <a:p>
            <a:pPr>
              <a:lnSpc>
                <a:spcPct val="100000"/>
              </a:lnSpc>
            </a:pPr>
            <a:r>
              <a:rPr lang="en-US" sz="3200" dirty="0" err="1">
                <a:solidFill>
                  <a:srgbClr val="000000"/>
                </a:solidFill>
                <a:latin typeface="Calibri"/>
              </a:rPr>
              <a:t>Premisa</a:t>
            </a:r>
            <a:r>
              <a:rPr lang="en-US" sz="3200" dirty="0">
                <a:solidFill>
                  <a:srgbClr val="000000"/>
                </a:solidFill>
                <a:latin typeface="Calibri"/>
              </a:rPr>
              <a:t> 3: B -&gt; D</a:t>
            </a:r>
            <a:endParaRPr dirty="0"/>
          </a:p>
          <a:p>
            <a:pPr>
              <a:lnSpc>
                <a:spcPct val="100000"/>
              </a:lnSpc>
            </a:pPr>
            <a:r>
              <a:rPr lang="en-US" sz="3200" dirty="0" err="1">
                <a:solidFill>
                  <a:srgbClr val="000000"/>
                </a:solidFill>
                <a:latin typeface="Calibri"/>
              </a:rPr>
              <a:t>Concluzie</a:t>
            </a:r>
            <a:r>
              <a:rPr lang="en-US" sz="3200" dirty="0">
                <a:solidFill>
                  <a:srgbClr val="000000"/>
                </a:solidFill>
                <a:latin typeface="Calibri"/>
              </a:rPr>
              <a:t>: C </a:t>
            </a:r>
            <a:r>
              <a:rPr lang="en-US" sz="3200" dirty="0" err="1">
                <a:solidFill>
                  <a:srgbClr val="000000"/>
                </a:solidFill>
                <a:latin typeface="Calibri"/>
              </a:rPr>
              <a:t>sau</a:t>
            </a:r>
            <a:r>
              <a:rPr lang="en-US" sz="3200" dirty="0">
                <a:solidFill>
                  <a:srgbClr val="000000"/>
                </a:solidFill>
                <a:latin typeface="Calibri"/>
              </a:rPr>
              <a:t> D</a:t>
            </a:r>
            <a:endParaRPr dirty="0"/>
          </a:p>
        </p:txBody>
      </p:sp>
      <p:sp>
        <p:nvSpPr>
          <p:cNvPr id="172" name="CustomShape 4"/>
          <p:cNvSpPr/>
          <p:nvPr/>
        </p:nvSpPr>
        <p:spPr>
          <a:xfrm>
            <a:off x="3733920" y="1523880"/>
            <a:ext cx="4952520" cy="4754160"/>
          </a:xfrm>
          <a:prstGeom prst="rect">
            <a:avLst/>
          </a:prstGeom>
          <a:noFill/>
          <a:ln>
            <a:noFill/>
          </a:ln>
        </p:spPr>
        <p:txBody>
          <a:bodyPr/>
          <a:lstStyle/>
          <a:p>
            <a:pPr>
              <a:lnSpc>
                <a:spcPct val="100000"/>
              </a:lnSpc>
            </a:pPr>
            <a:r>
              <a:rPr lang="en-US" sz="3200" b="1" dirty="0" err="1">
                <a:solidFill>
                  <a:srgbClr val="000000"/>
                </a:solidFill>
                <a:latin typeface="Calibri"/>
              </a:rPr>
              <a:t>Exemplu</a:t>
            </a:r>
            <a:r>
              <a:rPr lang="en-US" sz="3200" b="1" dirty="0">
                <a:solidFill>
                  <a:srgbClr val="000000"/>
                </a:solidFill>
                <a:latin typeface="Calibri"/>
              </a:rPr>
              <a:t>:</a:t>
            </a:r>
            <a:endParaRPr dirty="0"/>
          </a:p>
          <a:p>
            <a:pPr>
              <a:lnSpc>
                <a:spcPct val="100000"/>
              </a:lnSpc>
            </a:pPr>
            <a:r>
              <a:rPr lang="en-US" sz="3200" dirty="0" smtClean="0">
                <a:solidFill>
                  <a:srgbClr val="000000"/>
                </a:solidFill>
                <a:latin typeface="Calibri"/>
              </a:rPr>
              <a:t>Pre</a:t>
            </a:r>
            <a:r>
              <a:rPr lang="ro-RO" sz="3200" dirty="0" smtClean="0">
                <a:solidFill>
                  <a:srgbClr val="000000"/>
                </a:solidFill>
                <a:latin typeface="Calibri"/>
              </a:rPr>
              <a:t>ș</a:t>
            </a:r>
            <a:r>
              <a:rPr lang="en-US" sz="3200" dirty="0" err="1" smtClean="0">
                <a:solidFill>
                  <a:srgbClr val="000000"/>
                </a:solidFill>
                <a:latin typeface="Calibri"/>
              </a:rPr>
              <a:t>edintele</a:t>
            </a:r>
            <a:r>
              <a:rPr lang="en-US" sz="3200" dirty="0" smtClean="0">
                <a:solidFill>
                  <a:srgbClr val="000000"/>
                </a:solidFill>
                <a:latin typeface="Calibri"/>
              </a:rPr>
              <a:t> </a:t>
            </a:r>
            <a:r>
              <a:rPr lang="en-US" sz="3200" dirty="0" err="1">
                <a:solidFill>
                  <a:srgbClr val="000000"/>
                </a:solidFill>
                <a:latin typeface="Calibri"/>
              </a:rPr>
              <a:t>este</a:t>
            </a:r>
            <a:r>
              <a:rPr lang="en-US" sz="3200" dirty="0">
                <a:solidFill>
                  <a:srgbClr val="000000"/>
                </a:solidFill>
                <a:latin typeface="Calibri"/>
              </a:rPr>
              <a:t> </a:t>
            </a:r>
            <a:r>
              <a:rPr lang="en-US" sz="3200" dirty="0" err="1">
                <a:solidFill>
                  <a:srgbClr val="000000"/>
                </a:solidFill>
                <a:latin typeface="Calibri"/>
              </a:rPr>
              <a:t>ori</a:t>
            </a:r>
            <a:r>
              <a:rPr lang="en-US" sz="3200" dirty="0">
                <a:solidFill>
                  <a:srgbClr val="000000"/>
                </a:solidFill>
                <a:latin typeface="Calibri"/>
              </a:rPr>
              <a:t> </a:t>
            </a:r>
            <a:r>
              <a:rPr lang="en-US" sz="3200" dirty="0" err="1">
                <a:solidFill>
                  <a:srgbClr val="000000"/>
                </a:solidFill>
                <a:latin typeface="Calibri"/>
              </a:rPr>
              <a:t>nebun</a:t>
            </a:r>
            <a:r>
              <a:rPr lang="en-US" sz="3200" dirty="0">
                <a:solidFill>
                  <a:srgbClr val="000000"/>
                </a:solidFill>
                <a:latin typeface="Calibri"/>
              </a:rPr>
              <a:t>, </a:t>
            </a:r>
            <a:r>
              <a:rPr lang="en-US" sz="3200" dirty="0" err="1">
                <a:solidFill>
                  <a:srgbClr val="000000"/>
                </a:solidFill>
                <a:latin typeface="Calibri"/>
              </a:rPr>
              <a:t>ori</a:t>
            </a:r>
            <a:r>
              <a:rPr lang="en-US" sz="3200" dirty="0">
                <a:solidFill>
                  <a:srgbClr val="000000"/>
                </a:solidFill>
                <a:latin typeface="Calibri"/>
              </a:rPr>
              <a:t> </a:t>
            </a:r>
            <a:r>
              <a:rPr lang="en-US" sz="3200" dirty="0" smtClean="0">
                <a:solidFill>
                  <a:srgbClr val="000000"/>
                </a:solidFill>
                <a:latin typeface="Calibri"/>
              </a:rPr>
              <a:t>r</a:t>
            </a:r>
            <a:r>
              <a:rPr lang="ro-RO" sz="3200" dirty="0" smtClean="0">
                <a:solidFill>
                  <a:srgbClr val="000000"/>
                </a:solidFill>
                <a:latin typeface="Calibri"/>
              </a:rPr>
              <a:t>ă</a:t>
            </a:r>
            <a:r>
              <a:rPr lang="en-US" sz="3200" dirty="0" smtClean="0">
                <a:solidFill>
                  <a:srgbClr val="000000"/>
                </a:solidFill>
                <a:latin typeface="Calibri"/>
              </a:rPr>
              <a:t>u</a:t>
            </a:r>
            <a:r>
              <a:rPr lang="en-US" sz="3200" dirty="0">
                <a:solidFill>
                  <a:srgbClr val="000000"/>
                </a:solidFill>
                <a:latin typeface="Calibri"/>
              </a:rPr>
              <a:t>. De </a:t>
            </a:r>
            <a:r>
              <a:rPr lang="en-US" sz="3200" dirty="0" err="1">
                <a:solidFill>
                  <a:srgbClr val="000000"/>
                </a:solidFill>
                <a:latin typeface="Calibri"/>
              </a:rPr>
              <a:t>ce</a:t>
            </a:r>
            <a:r>
              <a:rPr lang="en-US" sz="3200" dirty="0">
                <a:solidFill>
                  <a:srgbClr val="000000"/>
                </a:solidFill>
                <a:latin typeface="Calibri"/>
              </a:rPr>
              <a:t>? </a:t>
            </a:r>
            <a:r>
              <a:rPr lang="en-US" sz="3200" dirty="0" err="1">
                <a:solidFill>
                  <a:srgbClr val="000000"/>
                </a:solidFill>
                <a:latin typeface="Calibri"/>
              </a:rPr>
              <a:t>Cineva</a:t>
            </a:r>
            <a:r>
              <a:rPr lang="en-US" sz="3200" dirty="0">
                <a:solidFill>
                  <a:srgbClr val="000000"/>
                </a:solidFill>
                <a:latin typeface="Calibri"/>
              </a:rPr>
              <a:t> </a:t>
            </a:r>
            <a:r>
              <a:rPr lang="en-US" sz="3200" dirty="0" err="1">
                <a:solidFill>
                  <a:srgbClr val="000000"/>
                </a:solidFill>
                <a:latin typeface="Calibri"/>
              </a:rPr>
              <a:t>poate</a:t>
            </a:r>
            <a:r>
              <a:rPr lang="en-US" sz="3200" dirty="0">
                <a:solidFill>
                  <a:srgbClr val="000000"/>
                </a:solidFill>
                <a:latin typeface="Calibri"/>
              </a:rPr>
              <a:t> </a:t>
            </a:r>
            <a:r>
              <a:rPr lang="en-US" sz="3200" dirty="0" err="1">
                <a:solidFill>
                  <a:srgbClr val="000000"/>
                </a:solidFill>
                <a:latin typeface="Calibri"/>
              </a:rPr>
              <a:t>ori</a:t>
            </a:r>
            <a:r>
              <a:rPr lang="en-US" sz="3200" dirty="0">
                <a:solidFill>
                  <a:srgbClr val="000000"/>
                </a:solidFill>
                <a:latin typeface="Calibri"/>
              </a:rPr>
              <a:t> </a:t>
            </a:r>
            <a:r>
              <a:rPr lang="en-US" sz="3200" dirty="0" smtClean="0">
                <a:solidFill>
                  <a:srgbClr val="000000"/>
                </a:solidFill>
                <a:latin typeface="Calibri"/>
              </a:rPr>
              <a:t>s</a:t>
            </a:r>
            <a:r>
              <a:rPr lang="ro-RO" sz="3200" dirty="0" smtClean="0">
                <a:solidFill>
                  <a:srgbClr val="000000"/>
                </a:solidFill>
                <a:latin typeface="Calibri"/>
              </a:rPr>
              <a:t>ă</a:t>
            </a:r>
            <a:r>
              <a:rPr lang="en-US" sz="3200" dirty="0" smtClean="0">
                <a:solidFill>
                  <a:srgbClr val="000000"/>
                </a:solidFill>
                <a:latin typeface="Calibri"/>
              </a:rPr>
              <a:t> spun</a:t>
            </a:r>
            <a:r>
              <a:rPr lang="ro-RO" sz="3200" dirty="0" smtClean="0">
                <a:solidFill>
                  <a:srgbClr val="000000"/>
                </a:solidFill>
                <a:latin typeface="Calibri"/>
              </a:rPr>
              <a:t>ă</a:t>
            </a:r>
            <a:r>
              <a:rPr lang="en-US" sz="3200" dirty="0" smtClean="0">
                <a:solidFill>
                  <a:srgbClr val="000000"/>
                </a:solidFill>
                <a:latin typeface="Calibri"/>
              </a:rPr>
              <a:t> </a:t>
            </a:r>
            <a:r>
              <a:rPr lang="en-US" sz="3200" dirty="0" err="1" smtClean="0">
                <a:solidFill>
                  <a:srgbClr val="000000"/>
                </a:solidFill>
                <a:latin typeface="Calibri"/>
              </a:rPr>
              <a:t>adev</a:t>
            </a:r>
            <a:r>
              <a:rPr lang="ro-RO" sz="3200" dirty="0" smtClean="0">
                <a:solidFill>
                  <a:srgbClr val="000000"/>
                </a:solidFill>
                <a:latin typeface="Calibri"/>
              </a:rPr>
              <a:t>ă</a:t>
            </a:r>
            <a:r>
              <a:rPr lang="en-US" sz="3200" dirty="0" err="1" smtClean="0">
                <a:solidFill>
                  <a:srgbClr val="000000"/>
                </a:solidFill>
                <a:latin typeface="Calibri"/>
              </a:rPr>
              <a:t>rul</a:t>
            </a:r>
            <a:r>
              <a:rPr lang="en-US" sz="3200" dirty="0">
                <a:solidFill>
                  <a:srgbClr val="000000"/>
                </a:solidFill>
                <a:latin typeface="Calibri"/>
              </a:rPr>
              <a:t>, </a:t>
            </a:r>
            <a:r>
              <a:rPr lang="en-US" sz="3200" dirty="0" err="1">
                <a:solidFill>
                  <a:srgbClr val="000000"/>
                </a:solidFill>
                <a:latin typeface="Calibri"/>
              </a:rPr>
              <a:t>ori</a:t>
            </a:r>
            <a:r>
              <a:rPr lang="en-US" sz="3200" dirty="0">
                <a:solidFill>
                  <a:srgbClr val="000000"/>
                </a:solidFill>
                <a:latin typeface="Calibri"/>
              </a:rPr>
              <a:t> </a:t>
            </a:r>
            <a:r>
              <a:rPr lang="en-US" sz="3200" dirty="0" smtClean="0">
                <a:solidFill>
                  <a:srgbClr val="000000"/>
                </a:solidFill>
                <a:latin typeface="Calibri"/>
              </a:rPr>
              <a:t>s</a:t>
            </a:r>
            <a:r>
              <a:rPr lang="ro-RO" sz="3200" dirty="0" smtClean="0">
                <a:solidFill>
                  <a:srgbClr val="000000"/>
                </a:solidFill>
                <a:latin typeface="Calibri"/>
              </a:rPr>
              <a:t>ă</a:t>
            </a:r>
            <a:r>
              <a:rPr lang="en-US" sz="3200" dirty="0" smtClean="0">
                <a:solidFill>
                  <a:srgbClr val="000000"/>
                </a:solidFill>
                <a:latin typeface="Calibri"/>
              </a:rPr>
              <a:t> mint</a:t>
            </a:r>
            <a:r>
              <a:rPr lang="ro-RO" sz="3200" dirty="0" smtClean="0">
                <a:solidFill>
                  <a:srgbClr val="000000"/>
                </a:solidFill>
                <a:latin typeface="Calibri"/>
              </a:rPr>
              <a:t>ă</a:t>
            </a:r>
            <a:r>
              <a:rPr lang="en-US" sz="3200" dirty="0" smtClean="0">
                <a:solidFill>
                  <a:srgbClr val="000000"/>
                </a:solidFill>
                <a:latin typeface="Calibri"/>
              </a:rPr>
              <a:t>. </a:t>
            </a:r>
            <a:r>
              <a:rPr lang="en-US" sz="3200" dirty="0">
                <a:solidFill>
                  <a:srgbClr val="000000"/>
                </a:solidFill>
                <a:latin typeface="Calibri"/>
              </a:rPr>
              <a:t>Dar </a:t>
            </a:r>
            <a:r>
              <a:rPr lang="en-US" sz="3200" dirty="0" smtClean="0">
                <a:solidFill>
                  <a:srgbClr val="000000"/>
                </a:solidFill>
                <a:latin typeface="Calibri"/>
              </a:rPr>
              <a:t>s</a:t>
            </a:r>
            <a:r>
              <a:rPr lang="ro-RO" sz="3200" dirty="0" smtClean="0">
                <a:solidFill>
                  <a:srgbClr val="000000"/>
                </a:solidFill>
                <a:latin typeface="Calibri"/>
              </a:rPr>
              <a:t>ă</a:t>
            </a:r>
            <a:r>
              <a:rPr lang="en-US" sz="3200" dirty="0" smtClean="0">
                <a:solidFill>
                  <a:srgbClr val="000000"/>
                </a:solidFill>
                <a:latin typeface="Calibri"/>
              </a:rPr>
              <a:t> </a:t>
            </a:r>
            <a:r>
              <a:rPr lang="en-US" sz="3200" dirty="0" err="1">
                <a:solidFill>
                  <a:srgbClr val="000000"/>
                </a:solidFill>
                <a:latin typeface="Calibri"/>
              </a:rPr>
              <a:t>spui</a:t>
            </a:r>
            <a:r>
              <a:rPr lang="en-US" sz="3200" dirty="0">
                <a:solidFill>
                  <a:srgbClr val="000000"/>
                </a:solidFill>
                <a:latin typeface="Calibri"/>
              </a:rPr>
              <a:t> </a:t>
            </a:r>
            <a:r>
              <a:rPr lang="en-US" sz="3200" dirty="0" err="1">
                <a:solidFill>
                  <a:srgbClr val="000000"/>
                </a:solidFill>
                <a:latin typeface="Calibri"/>
              </a:rPr>
              <a:t>lucrurilor</a:t>
            </a:r>
            <a:r>
              <a:rPr lang="en-US" sz="3200" dirty="0">
                <a:solidFill>
                  <a:srgbClr val="000000"/>
                </a:solidFill>
                <a:latin typeface="Calibri"/>
              </a:rPr>
              <a:t> </a:t>
            </a:r>
            <a:r>
              <a:rPr lang="en-US" sz="3200" dirty="0" err="1">
                <a:solidFill>
                  <a:srgbClr val="000000"/>
                </a:solidFill>
                <a:latin typeface="Calibri"/>
              </a:rPr>
              <a:t>pe</a:t>
            </a:r>
            <a:r>
              <a:rPr lang="en-US" sz="3200" dirty="0">
                <a:solidFill>
                  <a:srgbClr val="000000"/>
                </a:solidFill>
                <a:latin typeface="Calibri"/>
              </a:rPr>
              <a:t> </a:t>
            </a:r>
            <a:r>
              <a:rPr lang="en-US" sz="3200" dirty="0" err="1">
                <a:solidFill>
                  <a:srgbClr val="000000"/>
                </a:solidFill>
                <a:latin typeface="Calibri"/>
              </a:rPr>
              <a:t>nume</a:t>
            </a:r>
            <a:r>
              <a:rPr lang="en-US" sz="3200" dirty="0">
                <a:solidFill>
                  <a:srgbClr val="000000"/>
                </a:solidFill>
                <a:latin typeface="Calibri"/>
              </a:rPr>
              <a:t>, </a:t>
            </a:r>
            <a:r>
              <a:rPr lang="ro-RO" sz="3200" dirty="0" smtClean="0">
                <a:solidFill>
                  <a:srgbClr val="000000"/>
                </a:solidFill>
                <a:latin typeface="Calibri"/>
              </a:rPr>
              <a:t>î</a:t>
            </a:r>
            <a:r>
              <a:rPr lang="en-US" sz="3200" dirty="0" smtClean="0">
                <a:solidFill>
                  <a:srgbClr val="000000"/>
                </a:solidFill>
                <a:latin typeface="Calibri"/>
              </a:rPr>
              <a:t>n </a:t>
            </a:r>
            <a:r>
              <a:rPr lang="en-US" sz="3200" dirty="0" err="1">
                <a:solidFill>
                  <a:srgbClr val="000000"/>
                </a:solidFill>
                <a:latin typeface="Calibri"/>
              </a:rPr>
              <a:t>felul</a:t>
            </a:r>
            <a:r>
              <a:rPr lang="en-US" sz="3200" dirty="0">
                <a:solidFill>
                  <a:srgbClr val="000000"/>
                </a:solidFill>
                <a:latin typeface="Calibri"/>
              </a:rPr>
              <a:t> </a:t>
            </a:r>
            <a:r>
              <a:rPr lang="en-US" sz="3200" dirty="0" err="1">
                <a:solidFill>
                  <a:srgbClr val="000000"/>
                </a:solidFill>
                <a:latin typeface="Calibri"/>
              </a:rPr>
              <a:t>acesta</a:t>
            </a:r>
            <a:r>
              <a:rPr lang="en-US" sz="3200" dirty="0">
                <a:solidFill>
                  <a:srgbClr val="000000"/>
                </a:solidFill>
                <a:latin typeface="Calibri"/>
              </a:rPr>
              <a:t>, </a:t>
            </a:r>
            <a:r>
              <a:rPr lang="ro-RO" sz="3200" dirty="0">
                <a:solidFill>
                  <a:srgbClr val="000000"/>
                </a:solidFill>
                <a:latin typeface="Calibri"/>
              </a:rPr>
              <a:t>î</a:t>
            </a:r>
            <a:r>
              <a:rPr lang="en-US" sz="3200" dirty="0" err="1" smtClean="0">
                <a:solidFill>
                  <a:srgbClr val="000000"/>
                </a:solidFill>
                <a:latin typeface="Calibri"/>
              </a:rPr>
              <a:t>nseamn</a:t>
            </a:r>
            <a:r>
              <a:rPr lang="ro-RO" sz="3200" dirty="0" smtClean="0">
                <a:solidFill>
                  <a:srgbClr val="000000"/>
                </a:solidFill>
                <a:latin typeface="Calibri"/>
              </a:rPr>
              <a:t>ă</a:t>
            </a:r>
            <a:r>
              <a:rPr lang="en-US" sz="3200" dirty="0" smtClean="0">
                <a:solidFill>
                  <a:srgbClr val="000000"/>
                </a:solidFill>
                <a:latin typeface="Calibri"/>
              </a:rPr>
              <a:t> s</a:t>
            </a:r>
            <a:r>
              <a:rPr lang="ro-RO" sz="3200" dirty="0" smtClean="0">
                <a:solidFill>
                  <a:srgbClr val="000000"/>
                </a:solidFill>
                <a:latin typeface="Calibri"/>
              </a:rPr>
              <a:t>ă</a:t>
            </a:r>
            <a:r>
              <a:rPr lang="en-US" sz="3200" dirty="0" smtClean="0">
                <a:solidFill>
                  <a:srgbClr val="000000"/>
                </a:solidFill>
                <a:latin typeface="Calibri"/>
              </a:rPr>
              <a:t> </a:t>
            </a:r>
            <a:r>
              <a:rPr lang="en-US" sz="3200" dirty="0" err="1">
                <a:solidFill>
                  <a:srgbClr val="000000"/>
                </a:solidFill>
                <a:latin typeface="Calibri"/>
              </a:rPr>
              <a:t>fii</a:t>
            </a:r>
            <a:r>
              <a:rPr lang="en-US" sz="3200" dirty="0">
                <a:solidFill>
                  <a:srgbClr val="000000"/>
                </a:solidFill>
                <a:latin typeface="Calibri"/>
              </a:rPr>
              <a:t> </a:t>
            </a:r>
            <a:r>
              <a:rPr lang="en-US" sz="3200" dirty="0" err="1">
                <a:solidFill>
                  <a:srgbClr val="000000"/>
                </a:solidFill>
                <a:latin typeface="Calibri"/>
              </a:rPr>
              <a:t>nebun</a:t>
            </a:r>
            <a:r>
              <a:rPr lang="en-US" sz="3200" dirty="0">
                <a:solidFill>
                  <a:srgbClr val="000000"/>
                </a:solidFill>
                <a:latin typeface="Calibri"/>
              </a:rPr>
              <a:t>. Dar, </a:t>
            </a:r>
            <a:r>
              <a:rPr lang="ro-RO" sz="3200" dirty="0" smtClean="0">
                <a:solidFill>
                  <a:srgbClr val="000000"/>
                </a:solidFill>
                <a:latin typeface="Calibri"/>
              </a:rPr>
              <a:t>î</a:t>
            </a:r>
            <a:r>
              <a:rPr lang="en-US" sz="3200" dirty="0" smtClean="0">
                <a:solidFill>
                  <a:srgbClr val="000000"/>
                </a:solidFill>
                <a:latin typeface="Calibri"/>
              </a:rPr>
              <a:t>n </a:t>
            </a:r>
            <a:r>
              <a:rPr lang="en-US" sz="3200" dirty="0" err="1">
                <a:solidFill>
                  <a:srgbClr val="000000"/>
                </a:solidFill>
                <a:latin typeface="Calibri"/>
              </a:rPr>
              <a:t>cazul</a:t>
            </a:r>
            <a:r>
              <a:rPr lang="en-US" sz="3200" dirty="0">
                <a:solidFill>
                  <a:srgbClr val="000000"/>
                </a:solidFill>
                <a:latin typeface="Calibri"/>
              </a:rPr>
              <a:t> </a:t>
            </a:r>
            <a:r>
              <a:rPr lang="ro-RO" sz="3200" dirty="0" smtClean="0">
                <a:solidFill>
                  <a:srgbClr val="000000"/>
                </a:solidFill>
                <a:latin typeface="Calibri"/>
              </a:rPr>
              <a:t>î</a:t>
            </a:r>
            <a:r>
              <a:rPr lang="en-US" sz="3200" dirty="0" smtClean="0">
                <a:solidFill>
                  <a:srgbClr val="000000"/>
                </a:solidFill>
                <a:latin typeface="Calibri"/>
              </a:rPr>
              <a:t>n </a:t>
            </a:r>
            <a:r>
              <a:rPr lang="en-US" sz="3200" dirty="0">
                <a:solidFill>
                  <a:srgbClr val="000000"/>
                </a:solidFill>
                <a:latin typeface="Calibri"/>
              </a:rPr>
              <a:t>care ne-a </a:t>
            </a:r>
            <a:r>
              <a:rPr lang="en-US" sz="3200" dirty="0" smtClean="0">
                <a:solidFill>
                  <a:srgbClr val="000000"/>
                </a:solidFill>
                <a:latin typeface="Calibri"/>
              </a:rPr>
              <a:t>min</a:t>
            </a:r>
            <a:r>
              <a:rPr lang="ro-RO" sz="3200" dirty="0" smtClean="0">
                <a:solidFill>
                  <a:srgbClr val="000000"/>
                </a:solidFill>
                <a:latin typeface="Calibri"/>
              </a:rPr>
              <a:t>ț</a:t>
            </a:r>
            <a:r>
              <a:rPr lang="en-US" sz="3200" dirty="0" smtClean="0">
                <a:solidFill>
                  <a:srgbClr val="000000"/>
                </a:solidFill>
                <a:latin typeface="Calibri"/>
              </a:rPr>
              <a:t>it</a:t>
            </a:r>
            <a:r>
              <a:rPr lang="en-US" sz="3200" dirty="0">
                <a:solidFill>
                  <a:srgbClr val="000000"/>
                </a:solidFill>
                <a:latin typeface="Calibri"/>
              </a:rPr>
              <a:t>, </a:t>
            </a:r>
            <a:r>
              <a:rPr lang="en-US" sz="3200" dirty="0" err="1">
                <a:solidFill>
                  <a:srgbClr val="000000"/>
                </a:solidFill>
                <a:latin typeface="Calibri"/>
              </a:rPr>
              <a:t>este</a:t>
            </a:r>
            <a:r>
              <a:rPr lang="en-US" sz="3200" dirty="0">
                <a:solidFill>
                  <a:srgbClr val="000000"/>
                </a:solidFill>
                <a:latin typeface="Calibri"/>
              </a:rPr>
              <a:t> </a:t>
            </a:r>
            <a:r>
              <a:rPr lang="ro-RO" sz="3200" dirty="0" smtClean="0">
                <a:solidFill>
                  <a:srgbClr val="000000"/>
                </a:solidFill>
                <a:latin typeface="Calibri"/>
              </a:rPr>
              <a:t>î</a:t>
            </a:r>
            <a:r>
              <a:rPr lang="en-US" sz="3200" dirty="0" smtClean="0">
                <a:solidFill>
                  <a:srgbClr val="000000"/>
                </a:solidFill>
                <a:latin typeface="Calibri"/>
              </a:rPr>
              <a:t>n </a:t>
            </a:r>
            <a:r>
              <a:rPr lang="en-US" sz="3200" dirty="0">
                <a:solidFill>
                  <a:srgbClr val="000000"/>
                </a:solidFill>
                <a:latin typeface="Calibri"/>
              </a:rPr>
              <a:t>mod </a:t>
            </a:r>
            <a:r>
              <a:rPr lang="en-US" sz="3200" dirty="0" err="1">
                <a:solidFill>
                  <a:srgbClr val="000000"/>
                </a:solidFill>
                <a:latin typeface="Calibri"/>
              </a:rPr>
              <a:t>clar</a:t>
            </a:r>
            <a:r>
              <a:rPr lang="en-US" sz="3200" dirty="0">
                <a:solidFill>
                  <a:srgbClr val="000000"/>
                </a:solidFill>
                <a:latin typeface="Calibri"/>
              </a:rPr>
              <a:t> o </a:t>
            </a:r>
            <a:r>
              <a:rPr lang="en-US" sz="3200" dirty="0" err="1">
                <a:solidFill>
                  <a:srgbClr val="000000"/>
                </a:solidFill>
                <a:latin typeface="Calibri"/>
              </a:rPr>
              <a:t>persoana</a:t>
            </a:r>
            <a:r>
              <a:rPr lang="en-US" sz="3200" dirty="0">
                <a:solidFill>
                  <a:srgbClr val="000000"/>
                </a:solidFill>
                <a:latin typeface="Calibri"/>
              </a:rPr>
              <a:t> </a:t>
            </a:r>
            <a:r>
              <a:rPr lang="en-US" sz="3200" dirty="0" err="1">
                <a:solidFill>
                  <a:srgbClr val="000000"/>
                </a:solidFill>
                <a:latin typeface="Calibri"/>
              </a:rPr>
              <a:t>rea</a:t>
            </a:r>
            <a:r>
              <a:rPr lang="en-US" sz="3200" dirty="0">
                <a:solidFill>
                  <a:srgbClr val="000000"/>
                </a:solidFill>
                <a:latin typeface="Calibri"/>
              </a:rPr>
              <a:t>.</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flipH="1">
            <a:off x="380880" y="1600200"/>
            <a:ext cx="3352320" cy="4343040"/>
          </a:xfrm>
          <a:prstGeom prst="rect">
            <a:avLst/>
          </a:prstGeom>
          <a:solidFill>
            <a:srgbClr val="B9CDE5"/>
          </a:solidFill>
          <a:ln w="25560">
            <a:solidFill>
              <a:srgbClr val="3A5F8B"/>
            </a:solidFill>
            <a:round/>
          </a:ln>
        </p:spPr>
      </p:sp>
      <p:sp>
        <p:nvSpPr>
          <p:cNvPr id="174" name="TextShape 2"/>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Tipuri de argumente</a:t>
            </a:r>
            <a:endParaRPr/>
          </a:p>
        </p:txBody>
      </p:sp>
      <p:sp>
        <p:nvSpPr>
          <p:cNvPr id="175" name="TextShape 3"/>
          <p:cNvSpPr txBox="1"/>
          <p:nvPr/>
        </p:nvSpPr>
        <p:spPr>
          <a:xfrm>
            <a:off x="457200" y="1600200"/>
            <a:ext cx="3352320" cy="4525560"/>
          </a:xfrm>
          <a:prstGeom prst="rect">
            <a:avLst/>
          </a:prstGeom>
        </p:spPr>
        <p:txBody>
          <a:bodyPr/>
          <a:lstStyle/>
          <a:p>
            <a:pPr>
              <a:lnSpc>
                <a:spcPct val="100000"/>
              </a:lnSpc>
            </a:pPr>
            <a:r>
              <a:rPr lang="en-US" sz="3200" b="1" u="sng" dirty="0" err="1">
                <a:solidFill>
                  <a:srgbClr val="000000"/>
                </a:solidFill>
                <a:latin typeface="Calibri"/>
              </a:rPr>
              <a:t>Reducerea</a:t>
            </a:r>
            <a:r>
              <a:rPr lang="en-US" sz="3200" b="1" u="sng" dirty="0">
                <a:solidFill>
                  <a:srgbClr val="000000"/>
                </a:solidFill>
                <a:latin typeface="Calibri"/>
              </a:rPr>
              <a:t> la absurd</a:t>
            </a:r>
            <a:endParaRPr dirty="0"/>
          </a:p>
          <a:p>
            <a:pPr>
              <a:lnSpc>
                <a:spcPct val="100000"/>
              </a:lnSpc>
            </a:pPr>
            <a:r>
              <a:rPr lang="en-US" sz="3200" b="1" dirty="0">
                <a:solidFill>
                  <a:srgbClr val="000000"/>
                </a:solidFill>
                <a:latin typeface="Calibri"/>
              </a:rPr>
              <a:t>Forma </a:t>
            </a:r>
            <a:r>
              <a:rPr lang="en-US" sz="3200" b="1" dirty="0" err="1">
                <a:solidFill>
                  <a:srgbClr val="000000"/>
                </a:solidFill>
                <a:latin typeface="Calibri"/>
              </a:rPr>
              <a:t>logica</a:t>
            </a:r>
            <a:r>
              <a:rPr lang="en-US" sz="3200" b="1" dirty="0">
                <a:solidFill>
                  <a:srgbClr val="000000"/>
                </a:solidFill>
                <a:latin typeface="Calibri"/>
              </a:rPr>
              <a:t>:</a:t>
            </a:r>
            <a:endParaRPr dirty="0"/>
          </a:p>
          <a:p>
            <a:pPr>
              <a:lnSpc>
                <a:spcPct val="100000"/>
              </a:lnSpc>
            </a:pPr>
            <a:r>
              <a:rPr lang="en-US" sz="3200" dirty="0" err="1">
                <a:solidFill>
                  <a:srgbClr val="000000"/>
                </a:solidFill>
                <a:latin typeface="Calibri"/>
              </a:rPr>
              <a:t>Premisa</a:t>
            </a:r>
            <a:r>
              <a:rPr lang="en-US" sz="3200" dirty="0">
                <a:solidFill>
                  <a:srgbClr val="000000"/>
                </a:solidFill>
                <a:latin typeface="Calibri"/>
              </a:rPr>
              <a:t> 1: </a:t>
            </a:r>
            <a:r>
              <a:rPr lang="en-US" sz="3200" dirty="0" smtClean="0">
                <a:solidFill>
                  <a:srgbClr val="000000"/>
                </a:solidFill>
                <a:latin typeface="Calibri"/>
              </a:rPr>
              <a:t>A -&gt; B</a:t>
            </a:r>
            <a:endParaRPr dirty="0"/>
          </a:p>
          <a:p>
            <a:pPr>
              <a:lnSpc>
                <a:spcPct val="100000"/>
              </a:lnSpc>
            </a:pPr>
            <a:r>
              <a:rPr lang="en-US" sz="3200" dirty="0" err="1">
                <a:solidFill>
                  <a:srgbClr val="000000"/>
                </a:solidFill>
                <a:latin typeface="Calibri"/>
              </a:rPr>
              <a:t>Premisa</a:t>
            </a:r>
            <a:r>
              <a:rPr lang="en-US" sz="3200" dirty="0">
                <a:solidFill>
                  <a:srgbClr val="000000"/>
                </a:solidFill>
                <a:latin typeface="Calibri"/>
              </a:rPr>
              <a:t> 2: B = </a:t>
            </a:r>
            <a:r>
              <a:rPr lang="en-US" sz="3200" dirty="0" err="1">
                <a:solidFill>
                  <a:srgbClr val="000000"/>
                </a:solidFill>
                <a:latin typeface="Calibri"/>
              </a:rPr>
              <a:t>fals</a:t>
            </a:r>
            <a:endParaRPr dirty="0"/>
          </a:p>
          <a:p>
            <a:pPr>
              <a:lnSpc>
                <a:spcPct val="100000"/>
              </a:lnSpc>
            </a:pPr>
            <a:r>
              <a:rPr lang="en-US" sz="3200" dirty="0" err="1">
                <a:solidFill>
                  <a:srgbClr val="000000"/>
                </a:solidFill>
                <a:latin typeface="Calibri"/>
              </a:rPr>
              <a:t>Concluzia</a:t>
            </a:r>
            <a:r>
              <a:rPr lang="en-US" sz="3200" dirty="0">
                <a:solidFill>
                  <a:srgbClr val="000000"/>
                </a:solidFill>
                <a:latin typeface="Calibri"/>
              </a:rPr>
              <a:t>: A = </a:t>
            </a:r>
            <a:r>
              <a:rPr lang="en-US" sz="3200" dirty="0" err="1">
                <a:solidFill>
                  <a:srgbClr val="000000"/>
                </a:solidFill>
                <a:latin typeface="Calibri"/>
              </a:rPr>
              <a:t>fals</a:t>
            </a:r>
            <a:endParaRPr dirty="0"/>
          </a:p>
        </p:txBody>
      </p:sp>
      <p:sp>
        <p:nvSpPr>
          <p:cNvPr id="176" name="CustomShape 4"/>
          <p:cNvSpPr/>
          <p:nvPr/>
        </p:nvSpPr>
        <p:spPr>
          <a:xfrm>
            <a:off x="3733920" y="1523880"/>
            <a:ext cx="4952520" cy="4754160"/>
          </a:xfrm>
          <a:prstGeom prst="rect">
            <a:avLst/>
          </a:prstGeom>
          <a:noFill/>
          <a:ln>
            <a:noFill/>
          </a:ln>
        </p:spPr>
        <p:txBody>
          <a:bodyPr/>
          <a:lstStyle/>
          <a:p>
            <a:pPr>
              <a:lnSpc>
                <a:spcPct val="100000"/>
              </a:lnSpc>
            </a:pPr>
            <a:r>
              <a:rPr lang="en-US" sz="3200" b="1" dirty="0" err="1">
                <a:solidFill>
                  <a:srgbClr val="000000"/>
                </a:solidFill>
                <a:latin typeface="Calibri"/>
              </a:rPr>
              <a:t>Exemplu</a:t>
            </a:r>
            <a:r>
              <a:rPr lang="en-US" sz="3200" b="1" dirty="0">
                <a:solidFill>
                  <a:srgbClr val="000000"/>
                </a:solidFill>
                <a:latin typeface="Calibri"/>
              </a:rPr>
              <a:t>:</a:t>
            </a:r>
            <a:endParaRPr dirty="0"/>
          </a:p>
          <a:p>
            <a:pPr>
              <a:lnSpc>
                <a:spcPct val="100000"/>
              </a:lnSpc>
            </a:pPr>
            <a:endParaRPr dirty="0"/>
          </a:p>
          <a:p>
            <a:pPr>
              <a:lnSpc>
                <a:spcPct val="100000"/>
              </a:lnSpc>
            </a:pPr>
            <a:r>
              <a:rPr lang="en-US" sz="3200" dirty="0">
                <a:solidFill>
                  <a:srgbClr val="000000"/>
                </a:solidFill>
                <a:latin typeface="Calibri"/>
              </a:rPr>
              <a:t>Este </a:t>
            </a:r>
            <a:r>
              <a:rPr lang="en-US" sz="3200" dirty="0" err="1">
                <a:solidFill>
                  <a:srgbClr val="000000"/>
                </a:solidFill>
                <a:latin typeface="Calibri"/>
              </a:rPr>
              <a:t>dreptul</a:t>
            </a:r>
            <a:r>
              <a:rPr lang="en-US" sz="3200" dirty="0">
                <a:solidFill>
                  <a:srgbClr val="000000"/>
                </a:solidFill>
                <a:latin typeface="Calibri"/>
              </a:rPr>
              <a:t> la </a:t>
            </a:r>
            <a:r>
              <a:rPr lang="en-US" sz="3200" dirty="0" smtClean="0">
                <a:solidFill>
                  <a:srgbClr val="000000"/>
                </a:solidFill>
                <a:latin typeface="Calibri"/>
              </a:rPr>
              <a:t>via</a:t>
            </a:r>
            <a:r>
              <a:rPr lang="ro-RO" sz="3200" dirty="0" smtClean="0">
                <a:solidFill>
                  <a:srgbClr val="000000"/>
                </a:solidFill>
                <a:latin typeface="Calibri"/>
              </a:rPr>
              <a:t>ță</a:t>
            </a:r>
            <a:r>
              <a:rPr lang="en-US" sz="3200" dirty="0" smtClean="0">
                <a:solidFill>
                  <a:srgbClr val="000000"/>
                </a:solidFill>
                <a:latin typeface="Calibri"/>
              </a:rPr>
              <a:t> </a:t>
            </a:r>
            <a:r>
              <a:rPr lang="en-US" sz="3200" dirty="0" err="1">
                <a:solidFill>
                  <a:srgbClr val="000000"/>
                </a:solidFill>
                <a:latin typeface="Calibri"/>
              </a:rPr>
              <a:t>absolut</a:t>
            </a:r>
            <a:r>
              <a:rPr lang="en-US" sz="3200" dirty="0">
                <a:solidFill>
                  <a:srgbClr val="000000"/>
                </a:solidFill>
                <a:latin typeface="Calibri"/>
              </a:rPr>
              <a:t> (nu </a:t>
            </a:r>
            <a:r>
              <a:rPr lang="en-US" sz="3200" dirty="0" err="1">
                <a:solidFill>
                  <a:srgbClr val="000000"/>
                </a:solidFill>
                <a:latin typeface="Calibri"/>
              </a:rPr>
              <a:t>trebuie</a:t>
            </a:r>
            <a:r>
              <a:rPr lang="en-US" sz="3200" dirty="0">
                <a:solidFill>
                  <a:srgbClr val="000000"/>
                </a:solidFill>
                <a:latin typeface="Calibri"/>
              </a:rPr>
              <a:t> </a:t>
            </a:r>
            <a:r>
              <a:rPr lang="ro-RO" sz="3200" dirty="0" smtClean="0">
                <a:solidFill>
                  <a:srgbClr val="000000"/>
                </a:solidFill>
                <a:latin typeface="Calibri"/>
              </a:rPr>
              <a:t>î</a:t>
            </a:r>
            <a:r>
              <a:rPr lang="en-US" sz="3200" dirty="0" err="1" smtClean="0">
                <a:solidFill>
                  <a:srgbClr val="000000"/>
                </a:solidFill>
                <a:latin typeface="Calibri"/>
              </a:rPr>
              <a:t>nc</a:t>
            </a:r>
            <a:r>
              <a:rPr lang="ro-RO" sz="3200" dirty="0" smtClean="0">
                <a:solidFill>
                  <a:srgbClr val="000000"/>
                </a:solidFill>
                <a:latin typeface="Calibri"/>
              </a:rPr>
              <a:t>ă</a:t>
            </a:r>
            <a:r>
              <a:rPr lang="en-US" sz="3200" dirty="0" err="1" smtClean="0">
                <a:solidFill>
                  <a:srgbClr val="000000"/>
                </a:solidFill>
                <a:latin typeface="Calibri"/>
              </a:rPr>
              <a:t>lcat</a:t>
            </a:r>
            <a:r>
              <a:rPr lang="en-US" sz="3200" dirty="0" smtClean="0">
                <a:solidFill>
                  <a:srgbClr val="000000"/>
                </a:solidFill>
                <a:latin typeface="Calibri"/>
              </a:rPr>
              <a:t> </a:t>
            </a:r>
            <a:r>
              <a:rPr lang="ro-RO" sz="3200" dirty="0" smtClean="0">
                <a:solidFill>
                  <a:srgbClr val="000000"/>
                </a:solidFill>
                <a:latin typeface="Calibri"/>
              </a:rPr>
              <a:t>î</a:t>
            </a:r>
            <a:r>
              <a:rPr lang="en-US" sz="3200" dirty="0" smtClean="0">
                <a:solidFill>
                  <a:srgbClr val="000000"/>
                </a:solidFill>
                <a:latin typeface="Calibri"/>
              </a:rPr>
              <a:t>n </a:t>
            </a:r>
            <a:r>
              <a:rPr lang="en-US" sz="3200" dirty="0" err="1">
                <a:solidFill>
                  <a:srgbClr val="000000"/>
                </a:solidFill>
                <a:latin typeface="Calibri"/>
              </a:rPr>
              <a:t>absolut</a:t>
            </a:r>
            <a:r>
              <a:rPr lang="en-US" sz="3200" dirty="0">
                <a:solidFill>
                  <a:srgbClr val="000000"/>
                </a:solidFill>
                <a:latin typeface="Calibri"/>
              </a:rPr>
              <a:t> </a:t>
            </a:r>
            <a:r>
              <a:rPr lang="en-US" sz="3200" dirty="0" err="1">
                <a:solidFill>
                  <a:srgbClr val="000000"/>
                </a:solidFill>
                <a:latin typeface="Calibri"/>
              </a:rPr>
              <a:t>niciun</a:t>
            </a:r>
            <a:r>
              <a:rPr lang="en-US" sz="3200" dirty="0">
                <a:solidFill>
                  <a:srgbClr val="000000"/>
                </a:solidFill>
                <a:latin typeface="Calibri"/>
              </a:rPr>
              <a:t> </a:t>
            </a:r>
            <a:r>
              <a:rPr lang="en-US" sz="3200" dirty="0" err="1">
                <a:solidFill>
                  <a:srgbClr val="000000"/>
                </a:solidFill>
                <a:latin typeface="Calibri"/>
              </a:rPr>
              <a:t>caz</a:t>
            </a:r>
            <a:r>
              <a:rPr lang="en-US" sz="3200" dirty="0">
                <a:solidFill>
                  <a:srgbClr val="000000"/>
                </a:solidFill>
                <a:latin typeface="Calibri"/>
              </a:rPr>
              <a:t>)? </a:t>
            </a:r>
            <a:endParaRPr dirty="0"/>
          </a:p>
          <a:p>
            <a:pPr>
              <a:lnSpc>
                <a:spcPct val="100000"/>
              </a:lnSpc>
            </a:pPr>
            <a:r>
              <a:rPr lang="en-US" sz="3200" dirty="0">
                <a:solidFill>
                  <a:srgbClr val="000000"/>
                </a:solidFill>
                <a:latin typeface="Calibri"/>
              </a:rPr>
              <a:t>A </a:t>
            </a:r>
            <a:r>
              <a:rPr lang="en-US" sz="3200" dirty="0" smtClean="0">
                <a:solidFill>
                  <a:srgbClr val="000000"/>
                </a:solidFill>
                <a:latin typeface="Calibri"/>
              </a:rPr>
              <a:t>min</a:t>
            </a:r>
            <a:r>
              <a:rPr lang="ro-RO" sz="3200" dirty="0" smtClean="0">
                <a:solidFill>
                  <a:srgbClr val="000000"/>
                </a:solidFill>
                <a:latin typeface="Calibri"/>
              </a:rPr>
              <a:t>ț</a:t>
            </a:r>
            <a:r>
              <a:rPr lang="en-US" sz="3200" dirty="0" err="1" smtClean="0">
                <a:solidFill>
                  <a:srgbClr val="000000"/>
                </a:solidFill>
                <a:latin typeface="Calibri"/>
              </a:rPr>
              <a:t>i</a:t>
            </a:r>
            <a:r>
              <a:rPr lang="en-US" sz="3200" dirty="0" smtClean="0">
                <a:solidFill>
                  <a:srgbClr val="000000"/>
                </a:solidFill>
                <a:latin typeface="Calibri"/>
              </a:rPr>
              <a:t> </a:t>
            </a:r>
            <a:r>
              <a:rPr lang="en-US" sz="3200" dirty="0" err="1">
                <a:solidFill>
                  <a:srgbClr val="000000"/>
                </a:solidFill>
                <a:latin typeface="Calibri"/>
              </a:rPr>
              <a:t>este</a:t>
            </a:r>
            <a:r>
              <a:rPr lang="en-US" sz="3200" dirty="0">
                <a:solidFill>
                  <a:srgbClr val="000000"/>
                </a:solidFill>
                <a:latin typeface="Calibri"/>
              </a:rPr>
              <a:t> </a:t>
            </a:r>
            <a:r>
              <a:rPr lang="ro-RO" sz="3200" dirty="0" err="1" smtClean="0">
                <a:solidFill>
                  <a:srgbClr val="000000"/>
                </a:solidFill>
                <a:latin typeface="Calibri"/>
              </a:rPr>
              <a:t>î</a:t>
            </a:r>
            <a:r>
              <a:rPr lang="en-US" sz="3200" dirty="0" err="1" smtClean="0">
                <a:solidFill>
                  <a:srgbClr val="000000"/>
                </a:solidFill>
                <a:latin typeface="Calibri"/>
              </a:rPr>
              <a:t>ntotdeauna</a:t>
            </a:r>
            <a:r>
              <a:rPr lang="en-US" sz="3200" dirty="0" smtClean="0">
                <a:solidFill>
                  <a:srgbClr val="000000"/>
                </a:solidFill>
                <a:latin typeface="Calibri"/>
              </a:rPr>
              <a:t> </a:t>
            </a:r>
            <a:r>
              <a:rPr lang="en-US" sz="3200" dirty="0" err="1">
                <a:solidFill>
                  <a:srgbClr val="000000"/>
                </a:solidFill>
                <a:latin typeface="Calibri"/>
              </a:rPr>
              <a:t>ceva</a:t>
            </a:r>
            <a:r>
              <a:rPr lang="en-US" sz="3200" dirty="0">
                <a:solidFill>
                  <a:srgbClr val="000000"/>
                </a:solidFill>
                <a:latin typeface="Calibri"/>
              </a:rPr>
              <a:t> </a:t>
            </a:r>
            <a:r>
              <a:rPr lang="en-US" sz="3200" dirty="0" err="1">
                <a:solidFill>
                  <a:srgbClr val="000000"/>
                </a:solidFill>
                <a:latin typeface="Calibri"/>
              </a:rPr>
              <a:t>imoral</a:t>
            </a:r>
            <a:r>
              <a:rPr lang="en-US" sz="3200" dirty="0">
                <a:solidFill>
                  <a:srgbClr val="000000"/>
                </a:solidFill>
                <a:latin typeface="Calibri"/>
              </a:rPr>
              <a:t>?</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p:cNvSpPr txBox="1"/>
          <p:nvPr/>
        </p:nvSpPr>
        <p:spPr>
          <a:xfrm>
            <a:off x="457200" y="0"/>
            <a:ext cx="8229240" cy="1142640"/>
          </a:xfrm>
          <a:prstGeom prst="rect">
            <a:avLst/>
          </a:prstGeom>
        </p:spPr>
        <p:txBody>
          <a:bodyPr anchor="ctr"/>
          <a:lstStyle/>
          <a:p>
            <a:pPr algn="ctr">
              <a:lnSpc>
                <a:spcPct val="100000"/>
              </a:lnSpc>
            </a:pPr>
            <a:r>
              <a:rPr lang="en-US" sz="4400" dirty="0" err="1" smtClean="0">
                <a:solidFill>
                  <a:srgbClr val="000000"/>
                </a:solidFill>
                <a:latin typeface="Calibri"/>
              </a:rPr>
              <a:t>Argumente</a:t>
            </a:r>
            <a:endParaRPr dirty="0"/>
          </a:p>
        </p:txBody>
      </p:sp>
      <p:sp>
        <p:nvSpPr>
          <p:cNvPr id="7" name="TextShape 2"/>
          <p:cNvSpPr txBox="1"/>
          <p:nvPr/>
        </p:nvSpPr>
        <p:spPr>
          <a:xfrm>
            <a:off x="457200" y="1066800"/>
            <a:ext cx="8229240" cy="5791200"/>
          </a:xfrm>
          <a:prstGeom prst="rect">
            <a:avLst/>
          </a:prstGeom>
        </p:spPr>
        <p:txBody>
          <a:bodyPr/>
          <a:lstStyle/>
          <a:p>
            <a:pPr>
              <a:lnSpc>
                <a:spcPct val="100000"/>
              </a:lnSpc>
            </a:pPr>
            <a:r>
              <a:rPr lang="vi-VN" sz="3200" b="1" dirty="0" smtClean="0">
                <a:solidFill>
                  <a:srgbClr val="000000"/>
                </a:solidFill>
                <a:latin typeface="Calibri"/>
              </a:rPr>
              <a:t>Premisă 1</a:t>
            </a:r>
            <a:r>
              <a:rPr lang="vi-VN" sz="3200" dirty="0" smtClean="0">
                <a:solidFill>
                  <a:srgbClr val="000000"/>
                </a:solidFill>
                <a:latin typeface="Calibri"/>
              </a:rPr>
              <a:t>: Dacă pe Marte există viață inteligentă, atunci există extratereștri.</a:t>
            </a:r>
          </a:p>
          <a:p>
            <a:pPr>
              <a:lnSpc>
                <a:spcPct val="100000"/>
              </a:lnSpc>
            </a:pPr>
            <a:r>
              <a:rPr lang="vi-VN" sz="3200" b="1" dirty="0" smtClean="0">
                <a:solidFill>
                  <a:srgbClr val="000000"/>
                </a:solidFill>
                <a:latin typeface="Calibri"/>
              </a:rPr>
              <a:t>Premisă 2</a:t>
            </a:r>
            <a:r>
              <a:rPr lang="vi-VN" sz="3200" dirty="0" smtClean="0">
                <a:solidFill>
                  <a:srgbClr val="000000"/>
                </a:solidFill>
                <a:latin typeface="Calibri"/>
              </a:rPr>
              <a:t>: Pe Marte există viață inteligentă</a:t>
            </a:r>
          </a:p>
          <a:p>
            <a:pPr>
              <a:lnSpc>
                <a:spcPct val="100000"/>
              </a:lnSpc>
            </a:pPr>
            <a:r>
              <a:rPr lang="vi-VN" sz="3200" b="1" dirty="0" smtClean="0">
                <a:solidFill>
                  <a:srgbClr val="000000"/>
                </a:solidFill>
                <a:latin typeface="Calibri"/>
              </a:rPr>
              <a:t>Concluzie</a:t>
            </a:r>
            <a:r>
              <a:rPr lang="vi-VN" sz="3200" dirty="0" smtClean="0">
                <a:solidFill>
                  <a:srgbClr val="000000"/>
                </a:solidFill>
                <a:latin typeface="Calibri"/>
              </a:rPr>
              <a:t>: Există extratereștri.</a:t>
            </a:r>
            <a:endParaRPr lang="vi-VN" sz="1400" dirty="0" smtClean="0"/>
          </a:p>
          <a:p>
            <a:pPr>
              <a:lnSpc>
                <a:spcPct val="100000"/>
              </a:lnSpc>
            </a:pPr>
            <a:endParaRPr lang="ro-RO" sz="3200" dirty="0">
              <a:solidFill>
                <a:srgbClr val="000000"/>
              </a:solidFill>
              <a:latin typeface="Calibri"/>
            </a:endParaRPr>
          </a:p>
          <a:p>
            <a:pPr>
              <a:lnSpc>
                <a:spcPct val="100000"/>
              </a:lnSpc>
            </a:pPr>
            <a:r>
              <a:rPr lang="ro-RO" sz="3200" dirty="0" smtClean="0">
                <a:solidFill>
                  <a:srgbClr val="000000"/>
                </a:solidFill>
                <a:latin typeface="Calibri"/>
              </a:rPr>
              <a:t>Argumentul este </a:t>
            </a:r>
            <a:r>
              <a:rPr lang="ro-RO" sz="3200" b="1" dirty="0" smtClean="0">
                <a:solidFill>
                  <a:srgbClr val="000000"/>
                </a:solidFill>
                <a:latin typeface="Calibri"/>
              </a:rPr>
              <a:t>valid</a:t>
            </a:r>
            <a:r>
              <a:rPr lang="ro-RO" sz="3200" dirty="0" smtClean="0">
                <a:solidFill>
                  <a:srgbClr val="000000"/>
                </a:solidFill>
                <a:latin typeface="Calibri"/>
              </a:rPr>
              <a:t>, dar nu este </a:t>
            </a:r>
            <a:r>
              <a:rPr lang="ro-RO" sz="3200" b="1" dirty="0" smtClean="0">
                <a:solidFill>
                  <a:srgbClr val="000000"/>
                </a:solidFill>
                <a:latin typeface="Calibri"/>
              </a:rPr>
              <a:t>tare valid</a:t>
            </a:r>
            <a:r>
              <a:rPr lang="ro-RO" sz="3200" dirty="0" smtClean="0">
                <a:solidFill>
                  <a:srgbClr val="000000"/>
                </a:solidFill>
                <a:latin typeface="Calibri"/>
              </a:rPr>
              <a:t> (</a:t>
            </a:r>
            <a:r>
              <a:rPr lang="ro-RO" sz="3200" i="1" dirty="0" smtClean="0">
                <a:solidFill>
                  <a:srgbClr val="000000"/>
                </a:solidFill>
                <a:latin typeface="Calibri"/>
              </a:rPr>
              <a:t>sound</a:t>
            </a:r>
            <a:r>
              <a:rPr lang="ro-RO" sz="3200" dirty="0" smtClean="0">
                <a:solidFill>
                  <a:srgbClr val="000000"/>
                </a:solidFill>
                <a:latin typeface="Calibri"/>
              </a:rPr>
              <a:t>), deoarece premisa 2 nu este adevărată.</a:t>
            </a:r>
            <a:endParaRPr lang="en-US" sz="3200" dirty="0" smtClean="0">
              <a:solidFill>
                <a:srgbClr val="000000"/>
              </a:solidFill>
              <a:latin typeface="Calibri"/>
            </a:endParaRPr>
          </a:p>
          <a:p>
            <a:pPr>
              <a:lnSpc>
                <a:spcPct val="100000"/>
              </a:lnSpc>
            </a:pPr>
            <a:endParaRPr lang="en-US" sz="3200" dirty="0" smtClean="0">
              <a:solidFill>
                <a:srgbClr val="000000"/>
              </a:solidFill>
              <a:latin typeface="Calibri"/>
            </a:endParaRPr>
          </a:p>
          <a:p>
            <a:pPr>
              <a:lnSpc>
                <a:spcPct val="100000"/>
              </a:lnSpc>
            </a:pPr>
            <a:r>
              <a:rPr lang="vi-VN" sz="3200" dirty="0" smtClean="0">
                <a:solidFill>
                  <a:srgbClr val="000000"/>
                </a:solidFill>
                <a:latin typeface="Calibri"/>
              </a:rPr>
              <a:t>Argument </a:t>
            </a:r>
            <a:r>
              <a:rPr lang="vi-VN" sz="3200" b="1" dirty="0" smtClean="0">
                <a:solidFill>
                  <a:srgbClr val="000000"/>
                </a:solidFill>
                <a:latin typeface="Calibri"/>
              </a:rPr>
              <a:t>tare valid </a:t>
            </a:r>
            <a:r>
              <a:rPr lang="vi-VN" sz="3200" dirty="0" smtClean="0">
                <a:solidFill>
                  <a:srgbClr val="000000"/>
                </a:solidFill>
                <a:latin typeface="Calibri"/>
              </a:rPr>
              <a:t>(</a:t>
            </a:r>
            <a:r>
              <a:rPr lang="vi-VN" sz="3200" i="1" dirty="0" smtClean="0">
                <a:solidFill>
                  <a:srgbClr val="000000"/>
                </a:solidFill>
                <a:latin typeface="Calibri"/>
              </a:rPr>
              <a:t>sound</a:t>
            </a:r>
            <a:r>
              <a:rPr lang="vi-VN" sz="3200" dirty="0" smtClean="0">
                <a:solidFill>
                  <a:srgbClr val="000000"/>
                </a:solidFill>
                <a:latin typeface="Calibri"/>
              </a:rPr>
              <a:t>)</a:t>
            </a:r>
          </a:p>
          <a:p>
            <a:pPr>
              <a:lnSpc>
                <a:spcPct val="100000"/>
              </a:lnSpc>
            </a:pPr>
            <a:r>
              <a:rPr lang="vi-VN" sz="3200" dirty="0" smtClean="0">
                <a:solidFill>
                  <a:srgbClr val="000000"/>
                </a:solidFill>
                <a:latin typeface="Calibri"/>
              </a:rPr>
              <a:t>= Argument valid + Toate premisele sunt adevărate.</a:t>
            </a:r>
            <a:endParaRPr lang="vi-VN" sz="2400" dirty="0" smtClean="0"/>
          </a:p>
          <a:p>
            <a:pPr>
              <a:lnSpc>
                <a:spcPct val="100000"/>
              </a:lnSpc>
            </a:pPr>
            <a:endParaRPr lang="ro-RO" sz="3200" dirty="0" smtClean="0">
              <a:solidFill>
                <a:srgbClr val="000000"/>
              </a:solidFill>
              <a:latin typeface="Calibri"/>
            </a:endParaRPr>
          </a:p>
          <a:p>
            <a:pPr>
              <a:lnSpc>
                <a:spcPct val="100000"/>
              </a:lnSpc>
            </a:pPr>
            <a:endParaRPr lang="ro-RO" sz="3200" dirty="0">
              <a:solidFill>
                <a:srgbClr val="000000"/>
              </a:solidFill>
              <a:latin typeface="Calibri"/>
            </a:endParaRPr>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Tree>
    <p:extLst>
      <p:ext uri="{BB962C8B-B14F-4D97-AF65-F5344CB8AC3E}">
        <p14:creationId xmlns:p14="http://schemas.microsoft.com/office/powerpoint/2010/main" val="6376860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o-RO" sz="3600" dirty="0" smtClean="0"/>
              <a:t>Adevărat - Valid</a:t>
            </a:r>
            <a:endParaRPr lang="en-US" sz="3600" dirty="0"/>
          </a:p>
        </p:txBody>
      </p:sp>
      <p:graphicFrame>
        <p:nvGraphicFramePr>
          <p:cNvPr id="4" name="Table 3"/>
          <p:cNvGraphicFramePr>
            <a:graphicFrameLocks noGrp="1"/>
          </p:cNvGraphicFramePr>
          <p:nvPr>
            <p:extLst>
              <p:ext uri="{D42A27DB-BD31-4B8C-83A1-F6EECF244321}">
                <p14:modId xmlns:p14="http://schemas.microsoft.com/office/powerpoint/2010/main" val="4082014757"/>
              </p:ext>
            </p:extLst>
          </p:nvPr>
        </p:nvGraphicFramePr>
        <p:xfrm>
          <a:off x="1524000" y="2057400"/>
          <a:ext cx="6096000" cy="1905000"/>
        </p:xfrm>
        <a:graphic>
          <a:graphicData uri="http://schemas.openxmlformats.org/drawingml/2006/table">
            <a:tbl>
              <a:tblPr firstRow="1" bandRow="1">
                <a:tableStyleId>{5C22544A-7EE6-4342-B048-85BDC9FD1C3A}</a:tableStyleId>
              </a:tblPr>
              <a:tblGrid>
                <a:gridCol w="3048000"/>
                <a:gridCol w="3048000"/>
              </a:tblGrid>
              <a:tr h="635000">
                <a:tc>
                  <a:txBody>
                    <a:bodyPr/>
                    <a:lstStyle/>
                    <a:p>
                      <a:r>
                        <a:rPr lang="ro-RO" dirty="0" smtClean="0"/>
                        <a:t>Enunțuri</a:t>
                      </a:r>
                      <a:endParaRPr lang="en-US" dirty="0"/>
                    </a:p>
                  </a:txBody>
                  <a:tcPr/>
                </a:tc>
                <a:tc>
                  <a:txBody>
                    <a:bodyPr/>
                    <a:lstStyle/>
                    <a:p>
                      <a:r>
                        <a:rPr lang="ro-RO" dirty="0" smtClean="0"/>
                        <a:t>Raționamente/Argumente</a:t>
                      </a:r>
                      <a:endParaRPr lang="en-US" dirty="0"/>
                    </a:p>
                  </a:txBody>
                  <a:tcPr/>
                </a:tc>
              </a:tr>
              <a:tr h="635000">
                <a:tc>
                  <a:txBody>
                    <a:bodyPr/>
                    <a:lstStyle/>
                    <a:p>
                      <a:r>
                        <a:rPr lang="ro-RO" dirty="0" smtClean="0"/>
                        <a:t>Adevărate</a:t>
                      </a:r>
                      <a:endParaRPr lang="en-US" dirty="0"/>
                    </a:p>
                  </a:txBody>
                  <a:tcPr/>
                </a:tc>
                <a:tc>
                  <a:txBody>
                    <a:bodyPr/>
                    <a:lstStyle/>
                    <a:p>
                      <a:r>
                        <a:rPr lang="ro-RO" dirty="0" smtClean="0"/>
                        <a:t>Valide</a:t>
                      </a:r>
                      <a:endParaRPr lang="en-US" dirty="0"/>
                    </a:p>
                  </a:txBody>
                  <a:tcPr/>
                </a:tc>
              </a:tr>
              <a:tr h="635000">
                <a:tc>
                  <a:txBody>
                    <a:bodyPr/>
                    <a:lstStyle/>
                    <a:p>
                      <a:r>
                        <a:rPr lang="ro-RO" dirty="0" smtClean="0"/>
                        <a:t>False</a:t>
                      </a:r>
                      <a:endParaRPr lang="en-US" dirty="0"/>
                    </a:p>
                  </a:txBody>
                  <a:tcPr/>
                </a:tc>
                <a:tc>
                  <a:txBody>
                    <a:bodyPr/>
                    <a:lstStyle/>
                    <a:p>
                      <a:r>
                        <a:rPr lang="ro-RO" dirty="0" smtClean="0"/>
                        <a:t>Nevalide</a:t>
                      </a:r>
                      <a:endParaRPr lang="en-US" dirty="0"/>
                    </a:p>
                  </a:txBody>
                  <a:tcPr/>
                </a:tc>
              </a:tr>
            </a:tbl>
          </a:graphicData>
        </a:graphic>
      </p:graphicFrame>
      <p:sp>
        <p:nvSpPr>
          <p:cNvPr id="5" name="TextBox 4"/>
          <p:cNvSpPr txBox="1"/>
          <p:nvPr/>
        </p:nvSpPr>
        <p:spPr>
          <a:xfrm>
            <a:off x="1371600" y="4343400"/>
            <a:ext cx="7086600" cy="646331"/>
          </a:xfrm>
          <a:prstGeom prst="rect">
            <a:avLst/>
          </a:prstGeom>
          <a:noFill/>
        </p:spPr>
        <p:txBody>
          <a:bodyPr wrap="square" rtlCol="0">
            <a:spAutoFit/>
          </a:bodyPr>
          <a:lstStyle/>
          <a:p>
            <a:r>
              <a:rPr lang="ro-RO" dirty="0" smtClean="0"/>
              <a:t>Enunțurile </a:t>
            </a:r>
            <a:r>
              <a:rPr lang="ro-RO" dirty="0" smtClean="0">
                <a:solidFill>
                  <a:srgbClr val="FF0000"/>
                </a:solidFill>
              </a:rPr>
              <a:t>NU</a:t>
            </a:r>
            <a:r>
              <a:rPr lang="ro-RO" dirty="0" smtClean="0"/>
              <a:t> sunt valide.</a:t>
            </a:r>
          </a:p>
          <a:p>
            <a:r>
              <a:rPr lang="ro-RO" dirty="0" smtClean="0"/>
              <a:t>Raționamentele </a:t>
            </a:r>
            <a:r>
              <a:rPr lang="ro-RO" dirty="0" smtClean="0">
                <a:solidFill>
                  <a:srgbClr val="FF0000"/>
                </a:solidFill>
              </a:rPr>
              <a:t>NU</a:t>
            </a:r>
            <a:r>
              <a:rPr lang="ro-RO" dirty="0" smtClean="0"/>
              <a:t> sunt adevărate.</a:t>
            </a:r>
            <a:endParaRPr lang="en-US" dirty="0"/>
          </a:p>
        </p:txBody>
      </p:sp>
    </p:spTree>
    <p:extLst>
      <p:ext uri="{BB962C8B-B14F-4D97-AF65-F5344CB8AC3E}">
        <p14:creationId xmlns:p14="http://schemas.microsoft.com/office/powerpoint/2010/main" val="24067817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57200"/>
            <a:ext cx="7772400" cy="1470025"/>
          </a:xfrm>
        </p:spPr>
        <p:txBody>
          <a:bodyPr/>
          <a:lstStyle/>
          <a:p>
            <a:r>
              <a:rPr lang="ro-RO" sz="2800" dirty="0" smtClean="0"/>
              <a:t>Consistență - Completitudine</a:t>
            </a:r>
            <a:endParaRPr lang="en-US" sz="2800" dirty="0"/>
          </a:p>
        </p:txBody>
      </p:sp>
      <p:sp>
        <p:nvSpPr>
          <p:cNvPr id="3" name="Subtitle 2"/>
          <p:cNvSpPr>
            <a:spLocks noGrp="1"/>
          </p:cNvSpPr>
          <p:nvPr>
            <p:ph type="subTitle" idx="1"/>
          </p:nvPr>
        </p:nvSpPr>
        <p:spPr>
          <a:xfrm>
            <a:off x="685800" y="1828800"/>
            <a:ext cx="7620000" cy="4038600"/>
          </a:xfrm>
        </p:spPr>
        <p:txBody>
          <a:bodyPr>
            <a:normAutofit fontScale="70000" lnSpcReduction="20000"/>
          </a:bodyPr>
          <a:lstStyle/>
          <a:p>
            <a:r>
              <a:rPr lang="ro-RO" dirty="0" smtClean="0">
                <a:solidFill>
                  <a:schemeClr val="tx1"/>
                </a:solidFill>
              </a:rPr>
              <a:t>Ne dorim ca sistemele noastre formale să demonstreze DOAR formule adevărate. Sperăm să avem sisteme atât de complexe încât să putem demonstra TOATE formulele adevărate. </a:t>
            </a:r>
            <a:endParaRPr lang="ro-RO" dirty="0">
              <a:solidFill>
                <a:schemeClr val="tx1"/>
              </a:solidFill>
            </a:endParaRPr>
          </a:p>
          <a:p>
            <a:endParaRPr lang="ro-RO" dirty="0">
              <a:solidFill>
                <a:schemeClr val="tx1"/>
              </a:solidFill>
            </a:endParaRPr>
          </a:p>
          <a:p>
            <a:r>
              <a:rPr lang="ro-RO" dirty="0" smtClean="0">
                <a:solidFill>
                  <a:srgbClr val="FF0000"/>
                </a:solidFill>
                <a:effectLst>
                  <a:outerShdw blurRad="38100" dist="38100" dir="2700000" algn="tl">
                    <a:srgbClr val="000000">
                      <a:alpha val="43137"/>
                    </a:srgbClr>
                  </a:outerShdw>
                </a:effectLst>
              </a:rPr>
              <a:t>Consistență</a:t>
            </a:r>
            <a:r>
              <a:rPr lang="ro-RO" dirty="0" smtClean="0">
                <a:solidFill>
                  <a:schemeClr val="tx1"/>
                </a:solidFill>
              </a:rPr>
              <a:t>:</a:t>
            </a:r>
            <a:r>
              <a:rPr lang="en-US" dirty="0" smtClean="0">
                <a:solidFill>
                  <a:schemeClr val="tx1"/>
                </a:solidFill>
              </a:rPr>
              <a:t> </a:t>
            </a:r>
            <a:r>
              <a:rPr lang="ro-RO" dirty="0" smtClean="0">
                <a:solidFill>
                  <a:schemeClr val="tx1"/>
                </a:solidFill>
              </a:rPr>
              <a:t>Un sistem S este consistent ddacă demonstreaă DOAR formule adevărate</a:t>
            </a:r>
          </a:p>
          <a:p>
            <a:r>
              <a:rPr lang="ro-RO" dirty="0" smtClean="0">
                <a:solidFill>
                  <a:srgbClr val="FF0000"/>
                </a:solidFill>
                <a:effectLst>
                  <a:outerShdw blurRad="38100" dist="38100" dir="2700000" algn="tl">
                    <a:srgbClr val="000000">
                      <a:alpha val="43137"/>
                    </a:srgbClr>
                  </a:outerShdw>
                </a:effectLst>
              </a:rPr>
              <a:t>Completitudine</a:t>
            </a:r>
            <a:r>
              <a:rPr lang="ro-RO" dirty="0" smtClean="0">
                <a:solidFill>
                  <a:schemeClr val="tx1"/>
                </a:solidFill>
              </a:rPr>
              <a:t>: Un sistem S este complet ddacă demonstrează TOATE formulele adevărate</a:t>
            </a:r>
          </a:p>
          <a:p>
            <a:endParaRPr lang="ro-RO" dirty="0"/>
          </a:p>
          <a:p>
            <a:r>
              <a:rPr lang="ro-RO" dirty="0" smtClean="0"/>
              <a:t>Ddacă = dacă și numai dacă</a:t>
            </a:r>
          </a:p>
          <a:p>
            <a:r>
              <a:rPr lang="ro-RO" dirty="0" smtClean="0"/>
              <a:t>Ce tip de condiție introduce operatorul ”ddacă”?</a:t>
            </a:r>
            <a:endParaRPr lang="en-US" dirty="0"/>
          </a:p>
        </p:txBody>
      </p:sp>
    </p:spTree>
    <p:extLst>
      <p:ext uri="{BB962C8B-B14F-4D97-AF65-F5344CB8AC3E}">
        <p14:creationId xmlns:p14="http://schemas.microsoft.com/office/powerpoint/2010/main" val="13891390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Dar în viața de zi cu zi?</a:t>
            </a:r>
            <a:endParaRPr lang="en-US" dirty="0"/>
          </a:p>
        </p:txBody>
      </p:sp>
      <p:sp>
        <p:nvSpPr>
          <p:cNvPr id="3" name="Content Placeholder 2"/>
          <p:cNvSpPr>
            <a:spLocks noGrp="1"/>
          </p:cNvSpPr>
          <p:nvPr>
            <p:ph idx="1"/>
          </p:nvPr>
        </p:nvSpPr>
        <p:spPr/>
        <p:txBody>
          <a:bodyPr>
            <a:normAutofit lnSpcReduction="10000"/>
          </a:bodyPr>
          <a:lstStyle/>
          <a:p>
            <a:r>
              <a:rPr lang="ro-RO" dirty="0" smtClean="0"/>
              <a:t>Două propoziții sunt </a:t>
            </a:r>
            <a:r>
              <a:rPr lang="ro-RO" dirty="0" smtClean="0">
                <a:solidFill>
                  <a:srgbClr val="FF0000"/>
                </a:solidFill>
              </a:rPr>
              <a:t>INCONSISTENTE</a:t>
            </a:r>
            <a:r>
              <a:rPr lang="ro-RO" dirty="0" smtClean="0"/>
              <a:t> dacă sunt în raport de </a:t>
            </a:r>
            <a:r>
              <a:rPr lang="ro-RO" dirty="0" smtClean="0">
                <a:effectLst>
                  <a:outerShdw blurRad="38100" dist="38100" dir="2700000" algn="tl">
                    <a:srgbClr val="000000">
                      <a:alpha val="43137"/>
                    </a:srgbClr>
                  </a:outerShdw>
                </a:effectLst>
              </a:rPr>
              <a:t>opoziție</a:t>
            </a:r>
            <a:r>
              <a:rPr lang="ro-RO" dirty="0" smtClean="0"/>
              <a:t>.</a:t>
            </a:r>
          </a:p>
          <a:p>
            <a:r>
              <a:rPr lang="ro-RO" b="1" dirty="0" smtClean="0"/>
              <a:t>Raportul de contradicție</a:t>
            </a:r>
            <a:r>
              <a:rPr lang="ro-RO" dirty="0" smtClean="0"/>
              <a:t>: Cele două propoziții nu pot avea aceeași valoare de adevăr.</a:t>
            </a:r>
          </a:p>
          <a:p>
            <a:r>
              <a:rPr lang="ro-RO" b="1" dirty="0" smtClean="0"/>
              <a:t>Raportul de contrarietate</a:t>
            </a:r>
            <a:r>
              <a:rPr lang="ro-RO" dirty="0" smtClean="0"/>
              <a:t>: Cele două propoziții nu pot fi simultan adevărate, dar pot fi simultan false.</a:t>
            </a:r>
          </a:p>
          <a:p>
            <a:pPr marL="0" indent="0">
              <a:buNone/>
            </a:pPr>
            <a:r>
              <a:rPr lang="ro-RO" dirty="0" smtClean="0"/>
              <a:t>Puteți da exemple?</a:t>
            </a:r>
          </a:p>
          <a:p>
            <a:pPr marL="0" indent="0">
              <a:buNone/>
            </a:pPr>
            <a:r>
              <a:rPr lang="ro-RO" dirty="0" smtClean="0"/>
              <a:t>Care din cele două raporturi este mai puternic?</a:t>
            </a:r>
            <a:endParaRPr lang="ro-RO" dirty="0"/>
          </a:p>
        </p:txBody>
      </p:sp>
    </p:spTree>
    <p:extLst>
      <p:ext uri="{BB962C8B-B14F-4D97-AF65-F5344CB8AC3E}">
        <p14:creationId xmlns:p14="http://schemas.microsoft.com/office/powerpoint/2010/main" val="12811906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Consistență – Inconsistență</a:t>
            </a:r>
            <a:endParaRPr lang="en-US" dirty="0"/>
          </a:p>
        </p:txBody>
      </p:sp>
      <p:sp>
        <p:nvSpPr>
          <p:cNvPr id="3" name="Content Placeholder 2"/>
          <p:cNvSpPr>
            <a:spLocks noGrp="1"/>
          </p:cNvSpPr>
          <p:nvPr>
            <p:ph idx="1"/>
          </p:nvPr>
        </p:nvSpPr>
        <p:spPr/>
        <p:txBody>
          <a:bodyPr/>
          <a:lstStyle/>
          <a:p>
            <a:r>
              <a:rPr lang="ro-RO" dirty="0" smtClean="0"/>
              <a:t>Două propoziții sunt consistente dacă </a:t>
            </a:r>
            <a:r>
              <a:rPr lang="ro-RO" dirty="0" smtClean="0">
                <a:effectLst>
                  <a:outerShdw blurRad="38100" dist="38100" dir="2700000" algn="tl">
                    <a:srgbClr val="000000">
                      <a:alpha val="43137"/>
                    </a:srgbClr>
                  </a:outerShdw>
                </a:effectLst>
              </a:rPr>
              <a:t>pot</a:t>
            </a:r>
            <a:r>
              <a:rPr lang="ro-RO" dirty="0" smtClean="0"/>
              <a:t> fi simultan adevărate. </a:t>
            </a:r>
          </a:p>
          <a:p>
            <a:endParaRPr lang="ro-RO" dirty="0"/>
          </a:p>
          <a:p>
            <a:r>
              <a:rPr lang="ro-RO" dirty="0" smtClean="0"/>
              <a:t>Posibil din ce punct de vedere?</a:t>
            </a:r>
          </a:p>
          <a:p>
            <a:endParaRPr lang="ro-RO" dirty="0"/>
          </a:p>
          <a:p>
            <a:r>
              <a:rPr lang="ro-RO" dirty="0" smtClean="0">
                <a:effectLst>
                  <a:outerShdw blurRad="38100" dist="38100" dir="2700000" algn="tl">
                    <a:srgbClr val="000000">
                      <a:alpha val="43137"/>
                    </a:srgbClr>
                  </a:outerShdw>
                </a:effectLst>
              </a:rPr>
              <a:t>Două propoziții sunt consistente dacă este logic posibil să fie simultan adevărate.</a:t>
            </a: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90625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ro-RO" dirty="0" smtClean="0"/>
              <a:t>Eduard este în Paris.</a:t>
            </a:r>
          </a:p>
          <a:p>
            <a:r>
              <a:rPr lang="ro-RO" dirty="0" smtClean="0"/>
              <a:t>Eduard este în Londra.</a:t>
            </a:r>
            <a:endParaRPr lang="ro-RO" dirty="0"/>
          </a:p>
          <a:p>
            <a:endParaRPr lang="ro-RO" dirty="0" smtClean="0"/>
          </a:p>
          <a:p>
            <a:r>
              <a:rPr lang="ro-RO" dirty="0" smtClean="0"/>
              <a:t>Ana este brunetă</a:t>
            </a:r>
          </a:p>
          <a:p>
            <a:r>
              <a:rPr lang="ro-RO" dirty="0" smtClean="0"/>
              <a:t>Ana asistă la cursul de </a:t>
            </a:r>
            <a:r>
              <a:rPr lang="ro-RO" i="1" dirty="0" smtClean="0"/>
              <a:t>Gândire Critică</a:t>
            </a:r>
            <a:r>
              <a:rPr lang="ro-RO" dirty="0" smtClean="0"/>
              <a:t>.</a:t>
            </a:r>
          </a:p>
          <a:p>
            <a:endParaRPr lang="ro-RO" dirty="0"/>
          </a:p>
          <a:p>
            <a:r>
              <a:rPr lang="ro-RO" dirty="0" smtClean="0"/>
              <a:t>Londra este capitala României.</a:t>
            </a:r>
          </a:p>
          <a:p>
            <a:r>
              <a:rPr lang="ro-RO" dirty="0" smtClean="0"/>
              <a:t>Maria este în Londra.</a:t>
            </a:r>
          </a:p>
          <a:p>
            <a:endParaRPr lang="ro-RO" dirty="0"/>
          </a:p>
          <a:p>
            <a:r>
              <a:rPr lang="ro-RO" dirty="0" smtClean="0"/>
              <a:t>Există cercuri pătrate.</a:t>
            </a:r>
          </a:p>
        </p:txBody>
      </p:sp>
    </p:spTree>
    <p:extLst>
      <p:ext uri="{BB962C8B-B14F-4D97-AF65-F5344CB8AC3E}">
        <p14:creationId xmlns:p14="http://schemas.microsoft.com/office/powerpoint/2010/main" val="29275806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280</TotalTime>
  <Words>2174</Words>
  <Application>Microsoft Office PowerPoint</Application>
  <PresentationFormat>On-screen Show (4:3)</PresentationFormat>
  <Paragraphs>354</Paragraphs>
  <Slides>38</Slides>
  <Notes>0</Notes>
  <HiddenSlides>0</HiddenSlides>
  <MMClips>0</MMClips>
  <ScaleCrop>false</ScaleCrop>
  <HeadingPairs>
    <vt:vector size="4" baseType="variant">
      <vt:variant>
        <vt:lpstr>Theme</vt:lpstr>
      </vt:variant>
      <vt:variant>
        <vt:i4>2</vt:i4>
      </vt:variant>
      <vt:variant>
        <vt:lpstr>Slide Titles</vt:lpstr>
      </vt:variant>
      <vt:variant>
        <vt:i4>38</vt:i4>
      </vt:variant>
    </vt:vector>
  </HeadingPairs>
  <TitlesOfParts>
    <vt:vector size="40" baseType="lpstr">
      <vt:lpstr>Office Theme</vt:lpstr>
      <vt:lpstr>1_Office Theme</vt:lpstr>
      <vt:lpstr>Curs 6+7</vt:lpstr>
      <vt:lpstr>Ce este logica?</vt:lpstr>
      <vt:lpstr>PowerPoint Presentation</vt:lpstr>
      <vt:lpstr>PowerPoint Presentation</vt:lpstr>
      <vt:lpstr>Adevărat - Valid</vt:lpstr>
      <vt:lpstr>Consistență - Completitudine</vt:lpstr>
      <vt:lpstr>Dar în viața de zi cu zi?</vt:lpstr>
      <vt:lpstr>Consistență – Inconsistență</vt:lpstr>
      <vt:lpstr>PowerPoint Presentation</vt:lpstr>
      <vt:lpstr>PowerPoint Presentation</vt:lpstr>
      <vt:lpstr>PowerPoint Presentation</vt:lpstr>
      <vt:lpstr>Implicație</vt:lpstr>
      <vt:lpstr>Validitate - Adevăr</vt:lpstr>
      <vt:lpstr>PowerPoint Presentation</vt:lpstr>
      <vt:lpstr>PowerPoint Presentation</vt:lpstr>
      <vt:lpstr>PowerPoint Presentation</vt:lpstr>
      <vt:lpstr>PowerPoint Presentation</vt:lpstr>
      <vt:lpstr>PowerPoint Presentation</vt:lpstr>
      <vt:lpstr>PowerPoint Presentation</vt:lpstr>
      <vt:lpstr>Simbolizarea argumentelor</vt:lpstr>
      <vt:lpstr>Simbolizarea argumentelor (1)</vt:lpstr>
      <vt:lpstr>(1)</vt:lpstr>
      <vt:lpstr>Simbolizarea argumentelor (2)</vt:lpstr>
      <vt:lpstr>(2)</vt:lpstr>
      <vt:lpstr>Simbolizarea argumentelor (3)</vt:lpstr>
      <vt:lpstr>(3)</vt:lpstr>
      <vt:lpstr>Simbolizarea argumentelor (4)</vt:lpstr>
      <vt:lpstr>(4)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radu</dc:creator>
  <cp:lastModifiedBy>ADMINX</cp:lastModifiedBy>
  <cp:revision>32</cp:revision>
  <dcterms:modified xsi:type="dcterms:W3CDTF">2019-04-05T05:50:34Z</dcterms:modified>
</cp:coreProperties>
</file>