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2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112F-1ACA-4438-ABCC-60C34A4945F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6DD9-BAEB-47EB-B24B-E75284A5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Tipuri de teze</a:t>
            </a:r>
            <a:br>
              <a:rPr lang="ro-RO" dirty="0" smtClean="0"/>
            </a:br>
            <a:r>
              <a:rPr lang="ro-RO" dirty="0" smtClean="0"/>
              <a:t>Relație premise-concluzie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Curs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4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Obiectivitatea: exemple, studii, păreri autorizate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 smtClean="0"/>
              <a:t>Atenție la surse!</a:t>
            </a:r>
          </a:p>
          <a:p>
            <a:endParaRPr lang="ro-RO" dirty="0"/>
          </a:p>
          <a:p>
            <a:r>
              <a:rPr lang="ro-RO" dirty="0" smtClean="0"/>
              <a:t>Atenție pe cine citați și luați ca autoritate!</a:t>
            </a:r>
          </a:p>
          <a:p>
            <a:endParaRPr lang="ro-RO" dirty="0"/>
          </a:p>
          <a:p>
            <a:r>
              <a:rPr lang="ro-RO" dirty="0" smtClean="0"/>
              <a:t>Evitați ziarele de tip cancan, evitați să citați persoane care au un nume răsunător, dar nu sunt specialiși în domeniul pe care îl vizați.</a:t>
            </a:r>
          </a:p>
          <a:p>
            <a:pPr marL="0" indent="0">
              <a:buNone/>
            </a:pPr>
            <a:r>
              <a:rPr lang="ro-RO" dirty="0" smtClean="0"/>
              <a:t>Ex: X este un cunoscut scriitor și îl citați pentru a vă susține punctul de vedere cu privire la fizica sau la o chestiune morală.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508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Cum alegem o persoană pe care o considerăm autoritate în domeniu?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 smtClean="0">
                <a:latin typeface="+mj-lt"/>
              </a:rPr>
              <a:t>Persoana respectivă să aibă o părere ÎNTEMEIATĂ în domeniul nostru de interes.</a:t>
            </a:r>
            <a:r>
              <a:rPr lang="ro-RO" dirty="0" smtClean="0">
                <a:latin typeface="+mj-lt"/>
              </a:rPr>
              <a:t> </a:t>
            </a:r>
          </a:p>
          <a:p>
            <a:endParaRPr lang="ro-RO" dirty="0">
              <a:latin typeface="+mj-lt"/>
            </a:endParaRPr>
          </a:p>
          <a:p>
            <a:r>
              <a:rPr lang="ro-RO" dirty="0" smtClean="0">
                <a:latin typeface="+mj-lt"/>
              </a:rPr>
              <a:t>Ex: X este un cunoscut scriitor și îl citați pentru a vă susține punctul de vedere cu privire la fizica sau la o chestiune morală.</a:t>
            </a:r>
          </a:p>
          <a:p>
            <a:r>
              <a:rPr lang="ro-RO" dirty="0" smtClean="0">
                <a:latin typeface="+mj-lt"/>
              </a:rPr>
              <a:t>Dacă X este recunoscut/ă pentru moralitatea sa ireproșabilă, atunci poate fi considerat/ă autoritate în domeniu.</a:t>
            </a:r>
            <a:endParaRPr lang="en-US" dirty="0" smtClean="0">
              <a:latin typeface="+mj-lt"/>
            </a:endParaRPr>
          </a:p>
          <a:p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Preferabil: studii în domeniu </a:t>
            </a:r>
            <a:r>
              <a:rPr lang="ro-RO" dirty="0" smtClean="0">
                <a:latin typeface="+mj-lt"/>
                <a:cs typeface="Arial"/>
              </a:rPr>
              <a:t>→ Relevanță </a:t>
            </a:r>
          </a:p>
          <a:p>
            <a:r>
              <a:rPr lang="ro-RO" dirty="0" smtClean="0">
                <a:latin typeface="+mj-lt"/>
                <a:cs typeface="Arial"/>
              </a:rPr>
              <a:t>Ex: X este profesor universitar la Universitatea Cucuieții de Sus, fără nicio lucrare relevantă în domeniul său. </a:t>
            </a:r>
            <a:endParaRPr lang="ro-RO" dirty="0" smtClean="0">
              <a:latin typeface="+mj-lt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6580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 cităm?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Atunci când preluăm informație, trebuie să menționăm sursele. În caz contrar, este considerat plagiat!</a:t>
            </a:r>
          </a:p>
          <a:p>
            <a:endParaRPr lang="ro-RO" dirty="0"/>
          </a:p>
          <a:p>
            <a:r>
              <a:rPr lang="ro-RO" dirty="0" smtClean="0"/>
              <a:t>Cum menționăm sursele?</a:t>
            </a:r>
          </a:p>
        </p:txBody>
      </p:sp>
    </p:spTree>
    <p:extLst>
      <p:ext uri="{BB962C8B-B14F-4D97-AF65-F5344CB8AC3E}">
        <p14:creationId xmlns:p14="http://schemas.microsoft.com/office/powerpoint/2010/main" val="381318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Citare cu note de subsol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Nume, Prenume, Titlul, Când și Unde a fost publicat textul, Pagină</a:t>
            </a:r>
          </a:p>
          <a:p>
            <a:endParaRPr lang="ro-RO" dirty="0"/>
          </a:p>
          <a:p>
            <a:r>
              <a:rPr lang="en-US" dirty="0" err="1" smtClean="0"/>
              <a:t>Arjun</a:t>
            </a:r>
            <a:r>
              <a:rPr lang="en-US" dirty="0" smtClean="0"/>
              <a:t> </a:t>
            </a:r>
            <a:r>
              <a:rPr lang="en-US" dirty="0" err="1" smtClean="0"/>
              <a:t>Appadurai</a:t>
            </a:r>
            <a:r>
              <a:rPr lang="en-US" dirty="0" smtClean="0"/>
              <a:t>, </a:t>
            </a:r>
            <a:r>
              <a:rPr lang="en-US" i="1" dirty="0" smtClean="0"/>
              <a:t>Modernity at Large. Cultural </a:t>
            </a:r>
            <a:r>
              <a:rPr lang="en-US" i="1" dirty="0" err="1" smtClean="0"/>
              <a:t>Dimentions</a:t>
            </a:r>
            <a:r>
              <a:rPr lang="en-US" i="1" dirty="0" smtClean="0"/>
              <a:t> of Globalizations</a:t>
            </a:r>
            <a:r>
              <a:rPr lang="en-US" dirty="0" smtClean="0"/>
              <a:t>, Minneapolis/</a:t>
            </a:r>
            <a:r>
              <a:rPr lang="en-US" dirty="0" err="1" smtClean="0"/>
              <a:t>Londra</a:t>
            </a:r>
            <a:r>
              <a:rPr lang="en-US" dirty="0" smtClean="0"/>
              <a:t>, University of Minnesota Press, 1996, p. 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3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Citare în cadrul textului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(Nume, Anul publicării, Pagină)</a:t>
            </a:r>
          </a:p>
          <a:p>
            <a:endParaRPr lang="ro-RO" dirty="0"/>
          </a:p>
          <a:p>
            <a:pPr marL="0" indent="0">
              <a:buNone/>
            </a:pPr>
            <a:r>
              <a:rPr lang="ro-RO" dirty="0" smtClean="0"/>
              <a:t>(Horwich, 1998, pag. 34)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4531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Toate titlurile citate și consultate </a:t>
            </a:r>
          </a:p>
          <a:p>
            <a:endParaRPr lang="ro-RO" dirty="0"/>
          </a:p>
          <a:p>
            <a:r>
              <a:rPr lang="ro-RO" dirty="0" smtClean="0"/>
              <a:t>Metoda de redactare este ca în cadrul notelor de subsol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2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Surse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American Chemical Society. Chemistry.org. 2006. http://www.chemistry.org/portal/a/c/s/1/home.html (28 Mar. 2006).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smtClean="0"/>
              <a:t>În cadrul textului:</a:t>
            </a:r>
          </a:p>
          <a:p>
            <a:pPr>
              <a:buFontTx/>
              <a:buChar char="-"/>
            </a:pPr>
            <a:r>
              <a:rPr lang="ro-RO" dirty="0" smtClean="0"/>
              <a:t>Fie inserați direct linkul</a:t>
            </a:r>
          </a:p>
          <a:p>
            <a:pPr>
              <a:buFontTx/>
              <a:buChar char="-"/>
            </a:pPr>
            <a:r>
              <a:rPr lang="ro-RO" dirty="0" smtClean="0"/>
              <a:t>Fie oferiți o notație pentru respectivul link (ex. 1) și menționați (1), urmând ca în Bibliografie să explicitați sursa.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8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Teza voastră trebuie să fie astfel formulată încât argumentele voastre să fie cele pro.</a:t>
            </a:r>
          </a:p>
          <a:p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Sunteți împotriva avortului. Teza: Interzicerea avortului.</a:t>
            </a:r>
          </a:p>
          <a:p>
            <a:pPr marL="0" indent="0">
              <a:buNone/>
            </a:pPr>
            <a:r>
              <a:rPr lang="ro-RO" dirty="0" smtClean="0"/>
              <a:t>Sunteți de acord cu avortul. Teza: Legalizarea/Permiterea avortului.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7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ro-RO" dirty="0" smtClean="0"/>
              <a:t>Scurtă introducere în care definiți termenii principali.</a:t>
            </a:r>
          </a:p>
          <a:p>
            <a:pPr marL="0" indent="0">
              <a:buNone/>
            </a:pPr>
            <a:r>
              <a:rPr lang="ro-RO" dirty="0" smtClean="0"/>
              <a:t>Ce este avortul? Până la ce vârstă a fătului este permis?</a:t>
            </a:r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Argumentul vostru (pro). Preferabil un argument. Maxim două. Argumentul+Susținerea argumentului</a:t>
            </a:r>
          </a:p>
          <a:p>
            <a:endParaRPr lang="ro-RO" dirty="0" smtClean="0"/>
          </a:p>
          <a:p>
            <a:r>
              <a:rPr lang="ro-RO" dirty="0" smtClean="0"/>
              <a:t>Cel mai puternic argument contra</a:t>
            </a:r>
          </a:p>
          <a:p>
            <a:endParaRPr lang="ro-RO" dirty="0" smtClean="0"/>
          </a:p>
          <a:p>
            <a:r>
              <a:rPr lang="ro-RO" dirty="0" smtClean="0"/>
              <a:t>Slăbirea argumentului contra. Contra-argumentul vostru pentru argumentul contra.</a:t>
            </a:r>
          </a:p>
          <a:p>
            <a:endParaRPr lang="ro-RO" dirty="0" smtClean="0"/>
          </a:p>
          <a:p>
            <a:r>
              <a:rPr lang="ro-RO" dirty="0" smtClean="0"/>
              <a:t>Concluzie</a:t>
            </a:r>
            <a:endParaRPr lang="ro-RO" dirty="0"/>
          </a:p>
          <a:p>
            <a:endParaRPr lang="ro-RO" dirty="0" smtClean="0"/>
          </a:p>
          <a:p>
            <a:r>
              <a:rPr lang="ro-RO" dirty="0" smtClean="0"/>
              <a:t>Bibliografie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134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r>
              <a:rPr lang="ro-RO" dirty="0" smtClean="0"/>
              <a:t>Oamenii sunt raționali.</a:t>
            </a:r>
          </a:p>
          <a:p>
            <a:pPr marL="0" indent="0">
              <a:buNone/>
            </a:pPr>
            <a:r>
              <a:rPr lang="ro-RO" dirty="0" smtClean="0"/>
              <a:t>Socrate este om. </a:t>
            </a:r>
          </a:p>
          <a:p>
            <a:pPr marL="0" indent="0">
              <a:buNone/>
            </a:pPr>
            <a:r>
              <a:rPr lang="ro-RO" dirty="0" smtClean="0"/>
              <a:t>Prin urmare, Socrate este rațional.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Toți oamenii au ochi.</a:t>
            </a:r>
          </a:p>
          <a:p>
            <a:pPr marL="0" indent="0">
              <a:buNone/>
            </a:pPr>
            <a:r>
              <a:rPr lang="ro-RO" dirty="0" smtClean="0"/>
              <a:t>Socrate este om.</a:t>
            </a:r>
          </a:p>
          <a:p>
            <a:pPr marL="0" indent="0">
              <a:buNone/>
            </a:pPr>
            <a:r>
              <a:rPr lang="ro-RO" dirty="0" smtClean="0"/>
              <a:t>Prin urmare, Socrate are ochi.</a:t>
            </a:r>
          </a:p>
        </p:txBody>
      </p:sp>
    </p:spTree>
    <p:extLst>
      <p:ext uri="{BB962C8B-B14F-4D97-AF65-F5344CB8AC3E}">
        <p14:creationId xmlns:p14="http://schemas.microsoft.com/office/powerpoint/2010/main" val="127702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ro-RO" dirty="0" smtClean="0"/>
              <a:t>Ambele raționamente sunt valide.</a:t>
            </a:r>
          </a:p>
          <a:p>
            <a:r>
              <a:rPr lang="ro-RO" dirty="0" smtClean="0"/>
              <a:t>Ambele au premise adevărate și concluzie adevărată.</a:t>
            </a:r>
          </a:p>
          <a:p>
            <a:endParaRPr lang="ro-RO" dirty="0"/>
          </a:p>
          <a:p>
            <a:r>
              <a:rPr lang="ro-RO" dirty="0" smtClean="0"/>
              <a:t>Există diferențe între ele?</a:t>
            </a:r>
          </a:p>
          <a:p>
            <a:endParaRPr lang="ro-RO" dirty="0"/>
          </a:p>
          <a:p>
            <a:r>
              <a:rPr lang="ro-RO" dirty="0" smtClean="0"/>
              <a:t>Le putem ordona din punctul de vedere al relevanței?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4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ro-RO" dirty="0" smtClean="0"/>
              <a:t>Premisele trebuie să fie relevante pentru concluzie.</a:t>
            </a:r>
          </a:p>
          <a:p>
            <a:endParaRPr lang="ro-RO" dirty="0"/>
          </a:p>
          <a:p>
            <a:r>
              <a:rPr lang="ro-RO" dirty="0" smtClean="0"/>
              <a:t>Ne întoarcem la temeiuri necesare și suficiente.</a:t>
            </a:r>
          </a:p>
          <a:p>
            <a:endParaRPr lang="ro-RO" dirty="0"/>
          </a:p>
          <a:p>
            <a:r>
              <a:rPr lang="ro-RO" dirty="0" smtClean="0"/>
              <a:t>Dorim ca premisele să fie ÎN PRIMUL RÂND temeiuri suficiente (</a:t>
            </a:r>
            <a:r>
              <a:rPr lang="ro-RO" dirty="0" smtClean="0">
                <a:solidFill>
                  <a:srgbClr val="FF0000"/>
                </a:solidFill>
              </a:rPr>
              <a:t>RELEVANTE</a:t>
            </a:r>
            <a:r>
              <a:rPr lang="ro-RO" dirty="0" smtClean="0"/>
              <a:t>) pentru concluzie.</a:t>
            </a:r>
          </a:p>
          <a:p>
            <a:pPr marL="0" indent="0">
              <a:buNone/>
            </a:pPr>
            <a:r>
              <a:rPr lang="ro-RO" dirty="0" smtClean="0"/>
              <a:t>A fi om este suficient pentru a fi rațional? Este și necesar?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smtClean="0"/>
              <a:t>A fi om este suficient pentru a avea unghii? Este și necesar?</a:t>
            </a:r>
          </a:p>
        </p:txBody>
      </p:sp>
    </p:spTree>
    <p:extLst>
      <p:ext uri="{BB962C8B-B14F-4D97-AF65-F5344CB8AC3E}">
        <p14:creationId xmlns:p14="http://schemas.microsoft.com/office/powerpoint/2010/main" val="2002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Tipuri de teze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err="1" smtClean="0"/>
              <a:t>Factuale</a:t>
            </a:r>
            <a:r>
              <a:rPr lang="en-US" dirty="0" smtClean="0"/>
              <a:t> (</a:t>
            </a:r>
            <a:r>
              <a:rPr lang="en-US" dirty="0" err="1" smtClean="0"/>
              <a:t>sau</a:t>
            </a:r>
            <a:r>
              <a:rPr lang="en-US" dirty="0" smtClean="0"/>
              <a:t> descriptive)</a:t>
            </a:r>
          </a:p>
          <a:p>
            <a:pPr marL="514350" indent="-514350">
              <a:buAutoNum type="arabicParenBoth"/>
            </a:pPr>
            <a:r>
              <a:rPr lang="en-US" dirty="0" smtClean="0"/>
              <a:t>Evaluative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Ac</a:t>
            </a:r>
            <a:r>
              <a:rPr lang="ro-RO" dirty="0"/>
              <a:t>ț</a:t>
            </a:r>
            <a:r>
              <a:rPr lang="en-US" dirty="0" err="1" smtClean="0"/>
              <a:t>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4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Teze</a:t>
            </a:r>
            <a:r>
              <a:rPr lang="en-US" dirty="0" smtClean="0"/>
              <a:t> </a:t>
            </a:r>
            <a:r>
              <a:rPr lang="en-US" dirty="0" err="1" smtClean="0"/>
              <a:t>factuale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5029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Q</a:t>
            </a:r>
            <a:r>
              <a:rPr lang="en-US" dirty="0" smtClean="0"/>
              <a:t>:  Cum </a:t>
            </a:r>
            <a:r>
              <a:rPr lang="en-US" dirty="0" err="1" smtClean="0"/>
              <a:t>sprijinim</a:t>
            </a:r>
            <a:r>
              <a:rPr lang="en-US" dirty="0" smtClean="0"/>
              <a:t> (</a:t>
            </a:r>
            <a:r>
              <a:rPr lang="en-US" dirty="0" err="1" smtClean="0"/>
              <a:t>argumentam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) </a:t>
            </a:r>
            <a:r>
              <a:rPr lang="en-US" dirty="0" err="1" smtClean="0"/>
              <a:t>tezele</a:t>
            </a:r>
            <a:r>
              <a:rPr lang="en-US" dirty="0" smtClean="0"/>
              <a:t> </a:t>
            </a:r>
            <a:r>
              <a:rPr lang="en-US" dirty="0" err="1" smtClean="0"/>
              <a:t>factuale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r>
              <a:rPr lang="en-US" b="1" dirty="0" smtClean="0"/>
              <a:t>A</a:t>
            </a:r>
            <a:r>
              <a:rPr lang="en-US" dirty="0" smtClean="0"/>
              <a:t>: </a:t>
            </a:r>
            <a:r>
              <a:rPr lang="en-US" dirty="0" err="1" smtClean="0"/>
              <a:t>Apeland</a:t>
            </a:r>
            <a:r>
              <a:rPr lang="en-US" dirty="0" smtClean="0"/>
              <a:t> la: </a:t>
            </a:r>
          </a:p>
          <a:p>
            <a:pPr marL="514350" indent="-514350">
              <a:buFontTx/>
              <a:buChar char="-"/>
            </a:pPr>
            <a:r>
              <a:rPr lang="en-US" dirty="0" err="1" smtClean="0"/>
              <a:t>principii</a:t>
            </a:r>
            <a:r>
              <a:rPr lang="en-US" dirty="0" smtClean="0"/>
              <a:t> explicative, </a:t>
            </a:r>
          </a:p>
          <a:p>
            <a:pPr marL="514350" indent="-514350">
              <a:buFontTx/>
              <a:buChar char="-"/>
            </a:pPr>
            <a:r>
              <a:rPr lang="en-US" dirty="0" err="1" smtClean="0"/>
              <a:t>legi</a:t>
            </a:r>
            <a:r>
              <a:rPr lang="en-US" dirty="0" smtClean="0"/>
              <a:t> (</a:t>
            </a:r>
            <a:r>
              <a:rPr lang="en-US" dirty="0" err="1" smtClean="0"/>
              <a:t>legitati</a:t>
            </a:r>
            <a:r>
              <a:rPr lang="en-US" dirty="0" smtClean="0"/>
              <a:t>: “in </a:t>
            </a:r>
            <a:r>
              <a:rPr lang="en-US" dirty="0" err="1" smtClean="0"/>
              <a:t>genere</a:t>
            </a:r>
            <a:r>
              <a:rPr lang="en-US" dirty="0" smtClean="0"/>
              <a:t>, </a:t>
            </a:r>
            <a:r>
              <a:rPr lang="en-US" dirty="0" err="1" smtClean="0"/>
              <a:t>inflatia</a:t>
            </a:r>
            <a:r>
              <a:rPr lang="en-US" dirty="0" smtClean="0"/>
              <a:t> </a:t>
            </a:r>
            <a:r>
              <a:rPr lang="en-US" dirty="0" err="1" smtClean="0"/>
              <a:t>tinde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creasca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nejustificata</a:t>
            </a:r>
            <a:r>
              <a:rPr lang="en-US" dirty="0" smtClean="0"/>
              <a:t> a </a:t>
            </a:r>
            <a:r>
              <a:rPr lang="en-US" dirty="0" err="1" smtClean="0"/>
              <a:t>salariului</a:t>
            </a:r>
            <a:r>
              <a:rPr lang="en-US" dirty="0" smtClean="0"/>
              <a:t> minim”)</a:t>
            </a:r>
          </a:p>
          <a:p>
            <a:pPr marL="514350" indent="-514350">
              <a:buFontTx/>
              <a:buChar char="-"/>
            </a:pPr>
            <a:r>
              <a:rPr lang="en-US" dirty="0" err="1" smtClean="0"/>
              <a:t>Opinia</a:t>
            </a:r>
            <a:r>
              <a:rPr lang="en-US" dirty="0" smtClean="0"/>
              <a:t> </a:t>
            </a:r>
            <a:r>
              <a:rPr lang="en-US" dirty="0" err="1" smtClean="0"/>
              <a:t>expertilor</a:t>
            </a:r>
            <a:r>
              <a:rPr lang="en-US" dirty="0" smtClean="0"/>
              <a:t> (</a:t>
            </a:r>
            <a:r>
              <a:rPr lang="en-US" dirty="0" err="1" smtClean="0"/>
              <a:t>citarea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studii</a:t>
            </a:r>
            <a:r>
              <a:rPr lang="en-US" dirty="0" smtClean="0"/>
              <a:t>)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(</a:t>
            </a:r>
            <a:r>
              <a:rPr lang="en-US" dirty="0" err="1" smtClean="0"/>
              <a:t>contraexemple</a:t>
            </a:r>
            <a:r>
              <a:rPr lang="en-US" dirty="0" smtClean="0"/>
              <a:t>).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3962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9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19600" y="1447800"/>
            <a:ext cx="4343400" cy="434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447800"/>
            <a:ext cx="38862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Teze</a:t>
            </a:r>
            <a:r>
              <a:rPr lang="en-US" dirty="0" smtClean="0"/>
              <a:t> evaluative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40386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arenBoth"/>
            </a:pPr>
            <a:r>
              <a:rPr lang="en-US" dirty="0" err="1" smtClean="0"/>
              <a:t>Fumatul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introducerea</a:t>
            </a:r>
            <a:r>
              <a:rPr lang="en-US" dirty="0" smtClean="0"/>
              <a:t> </a:t>
            </a:r>
            <a:r>
              <a:rPr lang="en-US" dirty="0" err="1" smtClean="0"/>
              <a:t>nicotinei</a:t>
            </a:r>
            <a:r>
              <a:rPr lang="en-US" dirty="0" smtClean="0"/>
              <a:t> in organism</a:t>
            </a:r>
          </a:p>
          <a:p>
            <a:pPr marL="514350" indent="-514350">
              <a:buAutoNum type="arabicParenBoth"/>
            </a:pPr>
            <a:r>
              <a:rPr lang="en-US" dirty="0" err="1" smtClean="0"/>
              <a:t>Nicotina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substante</a:t>
            </a:r>
            <a:r>
              <a:rPr lang="en-US" dirty="0" smtClean="0"/>
              <a:t> </a:t>
            </a:r>
            <a:r>
              <a:rPr lang="en-US" dirty="0" err="1" smtClean="0"/>
              <a:t>cancerigene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err="1" smtClean="0"/>
              <a:t>Fumatul</a:t>
            </a:r>
            <a:r>
              <a:rPr lang="en-US" dirty="0" smtClean="0"/>
              <a:t> </a:t>
            </a:r>
            <a:r>
              <a:rPr lang="en-US" dirty="0" err="1" smtClean="0"/>
              <a:t>dauneaza</a:t>
            </a:r>
            <a:r>
              <a:rPr lang="en-US" dirty="0" smtClean="0"/>
              <a:t> </a:t>
            </a:r>
            <a:r>
              <a:rPr lang="en-US" dirty="0" err="1" smtClean="0"/>
              <a:t>grav</a:t>
            </a:r>
            <a:r>
              <a:rPr lang="en-US" dirty="0" smtClean="0"/>
              <a:t> </a:t>
            </a:r>
            <a:r>
              <a:rPr lang="en-US" dirty="0" err="1" smtClean="0"/>
              <a:t>sanatatii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err="1" smtClean="0"/>
              <a:t>Fumatul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duce la </a:t>
            </a:r>
            <a:r>
              <a:rPr lang="en-US" dirty="0" err="1" smtClean="0"/>
              <a:t>moarte</a:t>
            </a:r>
            <a:r>
              <a:rPr lang="en-US" dirty="0" smtClean="0"/>
              <a:t> </a:t>
            </a:r>
            <a:r>
              <a:rPr lang="en-US" dirty="0" err="1" smtClean="0"/>
              <a:t>prematura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err="1" smtClean="0"/>
              <a:t>Moartea</a:t>
            </a:r>
            <a:r>
              <a:rPr lang="en-US" dirty="0" smtClean="0"/>
              <a:t> </a:t>
            </a:r>
            <a:r>
              <a:rPr lang="en-US" dirty="0" err="1" smtClean="0"/>
              <a:t>prematura</a:t>
            </a:r>
            <a:r>
              <a:rPr lang="en-US" dirty="0" smtClean="0"/>
              <a:t> duce la </a:t>
            </a:r>
            <a:r>
              <a:rPr lang="en-US" dirty="0" err="1" smtClean="0"/>
              <a:t>suferinta</a:t>
            </a:r>
            <a:r>
              <a:rPr lang="en-US" dirty="0" smtClean="0"/>
              <a:t> </a:t>
            </a:r>
            <a:r>
              <a:rPr lang="en-US" dirty="0" err="1" smtClean="0"/>
              <a:t>familiei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celor</a:t>
            </a:r>
            <a:r>
              <a:rPr lang="en-US" dirty="0" smtClean="0"/>
              <a:t> </a:t>
            </a:r>
            <a:r>
              <a:rPr lang="en-US" dirty="0" err="1" smtClean="0"/>
              <a:t>apropiati</a:t>
            </a:r>
            <a:r>
              <a:rPr lang="en-US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 </a:t>
            </a:r>
            <a:r>
              <a:rPr lang="en-US" dirty="0" err="1" smtClean="0"/>
              <a:t>provoca</a:t>
            </a:r>
            <a:r>
              <a:rPr lang="en-US" dirty="0" smtClean="0"/>
              <a:t> </a:t>
            </a:r>
            <a:r>
              <a:rPr lang="en-US" dirty="0" err="1" smtClean="0"/>
              <a:t>suferinta</a:t>
            </a:r>
            <a:r>
              <a:rPr lang="en-US" dirty="0" smtClean="0"/>
              <a:t> </a:t>
            </a:r>
            <a:r>
              <a:rPr lang="en-US" dirty="0" err="1" smtClean="0"/>
              <a:t>familiei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celor</a:t>
            </a:r>
            <a:r>
              <a:rPr lang="en-US" dirty="0" smtClean="0"/>
              <a:t> </a:t>
            </a:r>
            <a:r>
              <a:rPr lang="en-US" dirty="0" err="1" smtClean="0"/>
              <a:t>apropiati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rau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___________________________</a:t>
            </a:r>
          </a:p>
          <a:p>
            <a:pPr marL="514350" indent="-514350">
              <a:buNone/>
            </a:pPr>
            <a:r>
              <a:rPr lang="en-US" dirty="0" smtClean="0"/>
              <a:t>(7) A </a:t>
            </a:r>
            <a:r>
              <a:rPr lang="en-US" dirty="0" err="1" smtClean="0"/>
              <a:t>fuma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rau</a:t>
            </a:r>
            <a:r>
              <a:rPr lang="en-US" dirty="0" smtClean="0"/>
              <a:t>.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3657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Fumatul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implica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introducerea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nicotinei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organism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Nicotina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substante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cancerigene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Fumatul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dauneaza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sanatatii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Fumatul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duce la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moarte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prematura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_____________________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ceva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38862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Argument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066800"/>
            <a:ext cx="4343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2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19600" y="1447800"/>
            <a:ext cx="4343400" cy="434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447800"/>
            <a:ext cx="38862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Teze</a:t>
            </a:r>
            <a:r>
              <a:rPr lang="en-US" dirty="0" smtClean="0"/>
              <a:t> evaluative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40386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arenBoth"/>
            </a:pPr>
            <a:r>
              <a:rPr lang="en-US" dirty="0" err="1" smtClean="0"/>
              <a:t>Fumatul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introducerea</a:t>
            </a:r>
            <a:r>
              <a:rPr lang="en-US" dirty="0" smtClean="0"/>
              <a:t> </a:t>
            </a:r>
            <a:r>
              <a:rPr lang="en-US" dirty="0" err="1" smtClean="0"/>
              <a:t>nicotinei</a:t>
            </a:r>
            <a:r>
              <a:rPr lang="en-US" dirty="0" smtClean="0"/>
              <a:t> in organism</a:t>
            </a:r>
          </a:p>
          <a:p>
            <a:pPr marL="514350" indent="-514350">
              <a:buAutoNum type="arabicParenBoth"/>
            </a:pPr>
            <a:r>
              <a:rPr lang="en-US" dirty="0" err="1" smtClean="0"/>
              <a:t>Nicotina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substante</a:t>
            </a:r>
            <a:r>
              <a:rPr lang="en-US" dirty="0" smtClean="0"/>
              <a:t> </a:t>
            </a:r>
            <a:r>
              <a:rPr lang="en-US" dirty="0" err="1" smtClean="0"/>
              <a:t>cancerigene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err="1" smtClean="0"/>
              <a:t>Fumatul</a:t>
            </a:r>
            <a:r>
              <a:rPr lang="en-US" dirty="0" smtClean="0"/>
              <a:t> </a:t>
            </a:r>
            <a:r>
              <a:rPr lang="en-US" dirty="0" err="1" smtClean="0"/>
              <a:t>dauneaza</a:t>
            </a:r>
            <a:r>
              <a:rPr lang="en-US" dirty="0" smtClean="0"/>
              <a:t> </a:t>
            </a:r>
            <a:r>
              <a:rPr lang="en-US" dirty="0" err="1" smtClean="0"/>
              <a:t>grav</a:t>
            </a:r>
            <a:r>
              <a:rPr lang="en-US" dirty="0" smtClean="0"/>
              <a:t> </a:t>
            </a:r>
            <a:r>
              <a:rPr lang="en-US" dirty="0" err="1" smtClean="0"/>
              <a:t>sanatatii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err="1" smtClean="0"/>
              <a:t>Fumatul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duce la </a:t>
            </a:r>
            <a:r>
              <a:rPr lang="en-US" dirty="0" err="1" smtClean="0"/>
              <a:t>moarte</a:t>
            </a:r>
            <a:r>
              <a:rPr lang="en-US" dirty="0" smtClean="0"/>
              <a:t> </a:t>
            </a:r>
            <a:r>
              <a:rPr lang="en-US" dirty="0" err="1" smtClean="0"/>
              <a:t>prematura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err="1" smtClean="0"/>
              <a:t>Moartea</a:t>
            </a:r>
            <a:r>
              <a:rPr lang="en-US" dirty="0" smtClean="0"/>
              <a:t> </a:t>
            </a:r>
            <a:r>
              <a:rPr lang="en-US" dirty="0" err="1" smtClean="0"/>
              <a:t>prematura</a:t>
            </a:r>
            <a:r>
              <a:rPr lang="en-US" dirty="0" smtClean="0"/>
              <a:t> duce la </a:t>
            </a:r>
            <a:r>
              <a:rPr lang="en-US" dirty="0" err="1" smtClean="0"/>
              <a:t>suferinta</a:t>
            </a:r>
            <a:r>
              <a:rPr lang="en-US" dirty="0" smtClean="0"/>
              <a:t> </a:t>
            </a:r>
            <a:r>
              <a:rPr lang="en-US" dirty="0" err="1" smtClean="0"/>
              <a:t>familiei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celor</a:t>
            </a:r>
            <a:r>
              <a:rPr lang="en-US" dirty="0" smtClean="0"/>
              <a:t> </a:t>
            </a:r>
            <a:r>
              <a:rPr lang="en-US" dirty="0" err="1" smtClean="0"/>
              <a:t>apropiati</a:t>
            </a:r>
            <a:r>
              <a:rPr lang="en-US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 </a:t>
            </a:r>
            <a:r>
              <a:rPr lang="en-US" dirty="0" err="1" smtClean="0"/>
              <a:t>provoca</a:t>
            </a:r>
            <a:r>
              <a:rPr lang="en-US" dirty="0" smtClean="0"/>
              <a:t> </a:t>
            </a:r>
            <a:r>
              <a:rPr lang="en-US" dirty="0" err="1" smtClean="0"/>
              <a:t>suferinta</a:t>
            </a:r>
            <a:r>
              <a:rPr lang="en-US" dirty="0" smtClean="0"/>
              <a:t> </a:t>
            </a:r>
            <a:r>
              <a:rPr lang="en-US" dirty="0" err="1" smtClean="0"/>
              <a:t>familiei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celor</a:t>
            </a:r>
            <a:r>
              <a:rPr lang="en-US" dirty="0" smtClean="0"/>
              <a:t> </a:t>
            </a:r>
            <a:r>
              <a:rPr lang="en-US" dirty="0" err="1" smtClean="0"/>
              <a:t>apropiati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rau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___________________________</a:t>
            </a:r>
          </a:p>
          <a:p>
            <a:pPr marL="514350" indent="-514350">
              <a:buNone/>
            </a:pPr>
            <a:r>
              <a:rPr lang="en-US" dirty="0" smtClean="0"/>
              <a:t>(7) A </a:t>
            </a:r>
            <a:r>
              <a:rPr lang="en-US" dirty="0" err="1" smtClean="0"/>
              <a:t>fuma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rau</a:t>
            </a:r>
            <a:r>
              <a:rPr lang="en-US" dirty="0" smtClean="0"/>
              <a:t>.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495800"/>
            <a:ext cx="3657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38862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Argument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066800"/>
            <a:ext cx="4343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Argument 2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76400"/>
            <a:ext cx="3657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Fumatul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implica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introducerea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nicotinei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organism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Nicotina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substante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cancerigene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Fumatul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dauneaza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sanatatii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Fumatul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duce la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moarte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prematura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_____________________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ceva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4495800"/>
            <a:ext cx="3657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err="1" smtClean="0"/>
              <a:t>Posibile</a:t>
            </a:r>
            <a:r>
              <a:rPr lang="en-US" sz="3200" dirty="0" smtClean="0"/>
              <a:t> </a:t>
            </a:r>
            <a:r>
              <a:rPr lang="en-US" sz="3200" dirty="0" err="1" smtClean="0"/>
              <a:t>replici</a:t>
            </a:r>
            <a:r>
              <a:rPr lang="en-US" sz="3200" dirty="0" smtClean="0"/>
              <a:t>: “nu-mi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clar</a:t>
            </a:r>
            <a:r>
              <a:rPr lang="en-US" sz="3200" dirty="0" smtClean="0"/>
              <a:t> cum </a:t>
            </a:r>
            <a:r>
              <a:rPr lang="en-US" sz="3200" dirty="0" err="1" smtClean="0"/>
              <a:t>anume</a:t>
            </a:r>
            <a:r>
              <a:rPr lang="en-US" sz="3200" dirty="0" smtClean="0"/>
              <a:t> sari de la </a:t>
            </a:r>
            <a:r>
              <a:rPr lang="en-US" sz="3200" dirty="0" err="1" smtClean="0"/>
              <a:t>adevarul</a:t>
            </a:r>
            <a:r>
              <a:rPr lang="en-US" sz="3200" dirty="0" smtClean="0"/>
              <a:t> </a:t>
            </a:r>
            <a:r>
              <a:rPr lang="en-US" sz="3200" dirty="0" err="1" smtClean="0"/>
              <a:t>premiselor</a:t>
            </a:r>
            <a:r>
              <a:rPr lang="en-US" sz="3200" dirty="0" smtClean="0"/>
              <a:t> la </a:t>
            </a:r>
            <a:r>
              <a:rPr lang="en-US" sz="3200" dirty="0" err="1" smtClean="0"/>
              <a:t>adevarul</a:t>
            </a:r>
            <a:r>
              <a:rPr lang="en-US" sz="3200" dirty="0" smtClean="0"/>
              <a:t> </a:t>
            </a:r>
            <a:r>
              <a:rPr lang="en-US" sz="3200" dirty="0" err="1" smtClean="0"/>
              <a:t>concluziei</a:t>
            </a:r>
            <a:r>
              <a:rPr lang="en-US" sz="3200" dirty="0" smtClean="0"/>
              <a:t>. </a:t>
            </a:r>
            <a:r>
              <a:rPr lang="en-US" sz="3200" dirty="0" err="1" smtClean="0"/>
              <a:t>Sunt</a:t>
            </a:r>
            <a:r>
              <a:rPr lang="en-US" sz="3200" dirty="0" smtClean="0"/>
              <a:t> de </a:t>
            </a:r>
            <a:r>
              <a:rPr lang="en-US" sz="3200" dirty="0" err="1" smtClean="0"/>
              <a:t>acord</a:t>
            </a:r>
            <a:r>
              <a:rPr lang="en-US" sz="3200" dirty="0" smtClean="0"/>
              <a:t> ca </a:t>
            </a:r>
            <a:r>
              <a:rPr lang="en-US" sz="3200" dirty="0" err="1" smtClean="0"/>
              <a:t>fumatul</a:t>
            </a:r>
            <a:r>
              <a:rPr lang="en-US" sz="3200" dirty="0" smtClean="0"/>
              <a:t> </a:t>
            </a:r>
            <a:r>
              <a:rPr lang="en-US" sz="3200" dirty="0" err="1" smtClean="0"/>
              <a:t>imi</a:t>
            </a:r>
            <a:r>
              <a:rPr lang="en-US" sz="3200" dirty="0" smtClean="0"/>
              <a:t> </a:t>
            </a:r>
            <a:r>
              <a:rPr lang="en-US" sz="3200" dirty="0" err="1" smtClean="0"/>
              <a:t>poate</a:t>
            </a:r>
            <a:r>
              <a:rPr lang="en-US" sz="3200" dirty="0" smtClean="0"/>
              <a:t> face </a:t>
            </a:r>
            <a:r>
              <a:rPr lang="en-US" sz="3200" dirty="0" err="1" smtClean="0"/>
              <a:t>rau</a:t>
            </a:r>
            <a:r>
              <a:rPr lang="en-US" sz="3200" dirty="0" smtClean="0"/>
              <a:t>, </a:t>
            </a:r>
            <a:r>
              <a:rPr lang="en-US" sz="3200" dirty="0" err="1" smtClean="0"/>
              <a:t>dar</a:t>
            </a:r>
            <a:r>
              <a:rPr lang="en-US" sz="3200" dirty="0" smtClean="0"/>
              <a:t> nu </a:t>
            </a:r>
            <a:r>
              <a:rPr lang="en-US" sz="3200" dirty="0" err="1" smtClean="0"/>
              <a:t>sunt</a:t>
            </a:r>
            <a:r>
              <a:rPr lang="en-US" sz="3200" dirty="0" smtClean="0"/>
              <a:t> </a:t>
            </a:r>
            <a:r>
              <a:rPr lang="en-US" sz="3200" dirty="0" err="1" smtClean="0"/>
              <a:t>convins</a:t>
            </a:r>
            <a:r>
              <a:rPr lang="en-US" sz="3200" dirty="0" smtClean="0"/>
              <a:t>(a) ca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ceva</a:t>
            </a:r>
            <a:r>
              <a:rPr lang="en-US" sz="3200" dirty="0" smtClean="0"/>
              <a:t> </a:t>
            </a:r>
            <a:r>
              <a:rPr lang="en-US" sz="3200" dirty="0" err="1" smtClean="0"/>
              <a:t>imoral</a:t>
            </a:r>
            <a:r>
              <a:rPr lang="en-US" sz="3200" dirty="0" smtClean="0"/>
              <a:t>. </a:t>
            </a:r>
            <a:r>
              <a:rPr lang="en-US" sz="3200" dirty="0" err="1" smtClean="0"/>
              <a:t>Pana</a:t>
            </a:r>
            <a:r>
              <a:rPr lang="en-US" sz="3200" dirty="0" smtClean="0"/>
              <a:t> la </a:t>
            </a:r>
            <a:r>
              <a:rPr lang="en-US" sz="3200" dirty="0" err="1" smtClean="0"/>
              <a:t>urma</a:t>
            </a:r>
            <a:r>
              <a:rPr lang="en-US" sz="3200" dirty="0" smtClean="0"/>
              <a:t>, </a:t>
            </a:r>
            <a:r>
              <a:rPr lang="en-US" sz="3200" dirty="0" err="1" smtClean="0"/>
              <a:t>singura</a:t>
            </a:r>
            <a:r>
              <a:rPr lang="en-US" sz="3200" dirty="0" smtClean="0"/>
              <a:t> </a:t>
            </a:r>
            <a:r>
              <a:rPr lang="en-US" sz="3200" dirty="0" err="1" smtClean="0"/>
              <a:t>persoana</a:t>
            </a:r>
            <a:r>
              <a:rPr lang="en-US" sz="3200" dirty="0" smtClean="0"/>
              <a:t> </a:t>
            </a:r>
            <a:r>
              <a:rPr lang="en-US" sz="3200" dirty="0" err="1" smtClean="0"/>
              <a:t>afectata</a:t>
            </a:r>
            <a:r>
              <a:rPr lang="en-US" sz="3200" dirty="0" smtClean="0"/>
              <a:t> </a:t>
            </a:r>
            <a:r>
              <a:rPr lang="en-US" sz="3200" dirty="0" err="1" smtClean="0"/>
              <a:t>sunt</a:t>
            </a:r>
            <a:r>
              <a:rPr lang="en-US" sz="3200" dirty="0" smtClean="0"/>
              <a:t> </a:t>
            </a:r>
            <a:r>
              <a:rPr lang="en-US" sz="3200" dirty="0" err="1" smtClean="0"/>
              <a:t>eu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 err="1" smtClean="0"/>
              <a:t>avem</a:t>
            </a:r>
            <a:r>
              <a:rPr lang="en-US" sz="3200" dirty="0" smtClean="0"/>
              <a:t> </a:t>
            </a:r>
            <a:r>
              <a:rPr lang="en-US" sz="3200" dirty="0" err="1" smtClean="0"/>
              <a:t>libertatea</a:t>
            </a:r>
            <a:r>
              <a:rPr lang="en-US" sz="3200" dirty="0" smtClean="0"/>
              <a:t> de a </a:t>
            </a:r>
            <a:r>
              <a:rPr lang="en-US" sz="3200" dirty="0" err="1" smtClean="0"/>
              <a:t>alege</a:t>
            </a:r>
            <a:r>
              <a:rPr lang="en-US" sz="3200" dirty="0" smtClean="0"/>
              <a:t> cum </a:t>
            </a:r>
            <a:r>
              <a:rPr lang="en-US" sz="3200" dirty="0" err="1" smtClean="0"/>
              <a:t>sa</a:t>
            </a:r>
            <a:r>
              <a:rPr lang="en-US" sz="3200" dirty="0" smtClean="0"/>
              <a:t> ne </a:t>
            </a:r>
            <a:r>
              <a:rPr lang="en-US" sz="3200" dirty="0" err="1" smtClean="0"/>
              <a:t>tratam</a:t>
            </a:r>
            <a:r>
              <a:rPr lang="en-US" sz="3200" dirty="0" smtClean="0"/>
              <a:t> </a:t>
            </a:r>
            <a:r>
              <a:rPr lang="en-US" sz="3200" dirty="0" err="1" smtClean="0"/>
              <a:t>corpul</a:t>
            </a:r>
            <a:r>
              <a:rPr lang="en-US" sz="3200" dirty="0" smtClean="0"/>
              <a:t>.”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78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Propoziții adevărate (fără generalizări pripite, fără cauze false, fără atacuri la persoană sau alte tipuri de erori)</a:t>
            </a:r>
          </a:p>
          <a:p>
            <a:endParaRPr lang="ro-RO" dirty="0" smtClean="0"/>
          </a:p>
          <a:p>
            <a:r>
              <a:rPr lang="ro-RO" dirty="0" smtClean="0"/>
              <a:t>Propoziții întemeiate prin temeiuri cel puțin suficiente.</a:t>
            </a:r>
          </a:p>
          <a:p>
            <a:endParaRPr lang="ro-RO" dirty="0" smtClean="0"/>
          </a:p>
          <a:p>
            <a:r>
              <a:rPr lang="ro-RO" dirty="0" smtClean="0"/>
              <a:t>Relația dintre premise și concluzie să fie relevantă.</a:t>
            </a:r>
          </a:p>
          <a:p>
            <a:endParaRPr lang="ro-RO" dirty="0"/>
          </a:p>
          <a:p>
            <a:r>
              <a:rPr lang="ro-RO" dirty="0" smtClean="0"/>
              <a:t>Obiectivitate!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4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885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Tipuri de teze Relație premise-concluzie</vt:lpstr>
      <vt:lpstr>PowerPoint Presentation</vt:lpstr>
      <vt:lpstr>PowerPoint Presentation</vt:lpstr>
      <vt:lpstr>PowerPoint Presentation</vt:lpstr>
      <vt:lpstr>Tipuri de teze</vt:lpstr>
      <vt:lpstr>Teze factuale</vt:lpstr>
      <vt:lpstr>Teze evaluative</vt:lpstr>
      <vt:lpstr>Teze evaluative</vt:lpstr>
      <vt:lpstr>PowerPoint Presentation</vt:lpstr>
      <vt:lpstr>Obiectivitatea: exemple, studii, păreri autorizate</vt:lpstr>
      <vt:lpstr>Cum alegem o persoană pe care o considerăm autoritate în domeniu?</vt:lpstr>
      <vt:lpstr>Cum cităm?</vt:lpstr>
      <vt:lpstr>Citare cu note de subsol</vt:lpstr>
      <vt:lpstr>Citare în cadrul textului</vt:lpstr>
      <vt:lpstr>Bibliografia</vt:lpstr>
      <vt:lpstr>Surse online</vt:lpstr>
      <vt:lpstr>Structura</vt:lpstr>
      <vt:lpstr>Structura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 de teze Relație premise-concluzie</dc:title>
  <dc:creator>ADMINX</dc:creator>
  <cp:lastModifiedBy>ADMINX</cp:lastModifiedBy>
  <cp:revision>7</cp:revision>
  <dcterms:created xsi:type="dcterms:W3CDTF">2019-04-11T05:43:13Z</dcterms:created>
  <dcterms:modified xsi:type="dcterms:W3CDTF">2019-04-11T07:32:07Z</dcterms:modified>
</cp:coreProperties>
</file>