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91" r:id="rId5"/>
    <p:sldId id="264" r:id="rId6"/>
    <p:sldId id="265" r:id="rId7"/>
    <p:sldId id="267" r:id="rId8"/>
    <p:sldId id="268" r:id="rId9"/>
    <p:sldId id="272" r:id="rId10"/>
    <p:sldId id="269" r:id="rId11"/>
    <p:sldId id="270" r:id="rId12"/>
    <p:sldId id="271" r:id="rId13"/>
    <p:sldId id="273" r:id="rId14"/>
    <p:sldId id="266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96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1B322-A55E-42E8-A83B-1B20C624782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9226E-8E35-4B7E-9F8B-EC274AAFB1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9226E-8E35-4B7E-9F8B-EC274AAFB1F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1893-B910-41CC-B781-5EDBD9C442E2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B32B-6B26-45F5-8943-2F327C7FD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Raționamentul științific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Curs 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ro-RO" dirty="0" smtClean="0"/>
              <a:t>(3) (</a:t>
            </a:r>
            <a:r>
              <a:rPr lang="ro-RO" i="1" dirty="0" smtClean="0"/>
              <a:t>Alternatives</a:t>
            </a:r>
            <a:r>
              <a:rPr lang="ro-RO" dirty="0" smtClean="0"/>
              <a:t>) Află care sunt ipotezele alternative.</a:t>
            </a:r>
          </a:p>
          <a:p>
            <a:pPr marL="514350" indent="-514350">
              <a:buNone/>
            </a:pPr>
            <a:endParaRPr lang="ro-RO" dirty="0"/>
          </a:p>
          <a:p>
            <a:pPr marL="514350" indent="-514350">
              <a:buNone/>
            </a:pPr>
            <a:r>
              <a:rPr lang="ro-RO" dirty="0" smtClean="0"/>
              <a:t>Ex.: încălzirea globală este cauzată de acțiunea umană?</a:t>
            </a:r>
          </a:p>
          <a:p>
            <a:pPr marL="514350" indent="-514350">
              <a:buNone/>
            </a:pPr>
            <a:r>
              <a:rPr lang="ro-RO" dirty="0" smtClean="0"/>
              <a:t>Alternativă: încălzirea globală este cauzată de factori ce exclud acțiunile oamenilor. </a:t>
            </a:r>
          </a:p>
          <a:p>
            <a:pPr marL="514350" indent="-514350">
              <a:buNone/>
            </a:pPr>
            <a:r>
              <a:rPr lang="ro-RO" dirty="0" smtClean="0"/>
              <a:t>Rezolvare: geologii verifică variația temperaturii de-a lungul timpului. Dacă variația temperaturii nu a depășit anumiți parametri, putem spune că nu noi suntem cauza încălzirii globale.</a:t>
            </a:r>
          </a:p>
          <a:p>
            <a:pPr marL="514350" indent="-514350">
              <a:buNone/>
            </a:pPr>
            <a:r>
              <a:rPr lang="ro-RO" dirty="0" smtClean="0"/>
              <a:t>- A concepe ipoteze alternative presupune imaginație!</a:t>
            </a:r>
          </a:p>
          <a:p>
            <a:pPr marL="514350" indent="-514350">
              <a:buNone/>
            </a:pPr>
            <a:r>
              <a:rPr lang="ro-RO" dirty="0" smtClean="0"/>
              <a:t>- Activitatea de găsire a ipotezelor alternative este supusă prejudecăților.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ro-RO" dirty="0" smtClean="0"/>
              <a:t>(4) (</a:t>
            </a:r>
            <a:r>
              <a:rPr lang="ro-RO" i="1" dirty="0" smtClean="0"/>
              <a:t>Rank).</a:t>
            </a:r>
            <a:r>
              <a:rPr lang="ro-RO" dirty="0" smtClean="0"/>
              <a:t> Schemă de raționament:</a:t>
            </a:r>
          </a:p>
          <a:p>
            <a:pPr marL="514350" indent="-514350">
              <a:buNone/>
            </a:pPr>
            <a:endParaRPr lang="ro-RO" i="1" dirty="0"/>
          </a:p>
          <a:p>
            <a:pPr marL="514350" indent="-514350">
              <a:buNone/>
            </a:pPr>
            <a:r>
              <a:rPr lang="ro-RO" dirty="0"/>
              <a:t>	</a:t>
            </a:r>
            <a:r>
              <a:rPr lang="ro-RO" dirty="0" smtClean="0"/>
              <a:t>1. Deținem o mulțime E de fapte.</a:t>
            </a:r>
          </a:p>
          <a:p>
            <a:pPr marL="514350" indent="-514350">
              <a:buNone/>
            </a:pPr>
            <a:r>
              <a:rPr lang="ro-RO" dirty="0"/>
              <a:t>	</a:t>
            </a:r>
            <a:r>
              <a:rPr lang="ro-RO" dirty="0" smtClean="0"/>
              <a:t>2. Ipotezele X, Y, Z sunt consistente cu E.</a:t>
            </a:r>
          </a:p>
          <a:p>
            <a:pPr marL="514350" indent="-514350">
              <a:buNone/>
            </a:pPr>
            <a:r>
              <a:rPr lang="ro-RO" dirty="0"/>
              <a:t>	</a:t>
            </a:r>
            <a:r>
              <a:rPr lang="ro-RO" dirty="0" smtClean="0"/>
              <a:t>3. X este cea mai bună explicație pentru E.</a:t>
            </a:r>
          </a:p>
          <a:p>
            <a:pPr marL="514350" indent="-514350">
              <a:buNone/>
            </a:pPr>
            <a:r>
              <a:rPr lang="ro-RO" dirty="0"/>
              <a:t>	</a:t>
            </a:r>
            <a:r>
              <a:rPr lang="ro-RO" dirty="0" smtClean="0"/>
              <a:t>Deci:</a:t>
            </a:r>
          </a:p>
          <a:p>
            <a:pPr marL="514350" indent="-514350">
              <a:buNone/>
            </a:pPr>
            <a:r>
              <a:rPr lang="ro-RO" dirty="0"/>
              <a:t>	</a:t>
            </a:r>
            <a:r>
              <a:rPr lang="ro-RO" dirty="0" smtClean="0"/>
              <a:t>4. X este cel mai probabil adevărată.</a:t>
            </a:r>
            <a:endParaRPr lang="ro-RO" i="1" dirty="0"/>
          </a:p>
          <a:p>
            <a:pPr marL="514350" indent="-514350">
              <a:buNone/>
            </a:pPr>
            <a:endParaRPr lang="ro-RO" i="1" dirty="0" smtClean="0"/>
          </a:p>
          <a:p>
            <a:pPr marL="514350" indent="-514350">
              <a:buNone/>
            </a:pPr>
            <a:r>
              <a:rPr lang="ro-RO" i="1" dirty="0" smtClean="0"/>
              <a:t> </a:t>
            </a:r>
            <a:r>
              <a:rPr lang="ro-RO" dirty="0" smtClean="0"/>
              <a:t>Cum anume selectăm cea mai bună ipoteză? Ce anume contribuie la calitatea unei ipoteze? Ce face o ipoteză să fie bună?</a:t>
            </a:r>
          </a:p>
          <a:p>
            <a:pPr marL="514350" indent="-514350">
              <a:buNone/>
            </a:pP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ro-RO" dirty="0" smtClean="0"/>
              <a:t>O ipoteză bună oferă </a:t>
            </a:r>
            <a:r>
              <a:rPr lang="ro-RO" b="1" dirty="0" smtClean="0"/>
              <a:t>predicții</a:t>
            </a:r>
            <a:r>
              <a:rPr lang="ro-RO" dirty="0" smtClean="0"/>
              <a:t>. Ce contează:</a:t>
            </a:r>
          </a:p>
          <a:p>
            <a:pPr marL="914400" lvl="1" indent="-514350">
              <a:buNone/>
            </a:pPr>
            <a:r>
              <a:rPr lang="ro-RO" dirty="0" smtClean="0"/>
              <a:t>	- </a:t>
            </a:r>
            <a:r>
              <a:rPr lang="ro-RO" sz="3200" dirty="0" smtClean="0"/>
              <a:t>numărul predicțiilor</a:t>
            </a:r>
          </a:p>
          <a:p>
            <a:pPr marL="514350" indent="-514350">
              <a:buNone/>
            </a:pPr>
            <a:r>
              <a:rPr lang="ro-RO" dirty="0"/>
              <a:t>	</a:t>
            </a:r>
            <a:r>
              <a:rPr lang="ro-RO" dirty="0" smtClean="0"/>
              <a:t>	- acuratețea predicțiilor</a:t>
            </a:r>
          </a:p>
          <a:p>
            <a:pPr marL="514350" indent="-514350">
              <a:buNone/>
            </a:pPr>
            <a:r>
              <a:rPr lang="ro-RO" dirty="0"/>
              <a:t>	</a:t>
            </a:r>
            <a:r>
              <a:rPr lang="ro-RO" dirty="0" smtClean="0"/>
              <a:t>	- precizia predicțiilor</a:t>
            </a:r>
          </a:p>
          <a:p>
            <a:pPr marL="514350" indent="-514350">
              <a:buNone/>
            </a:pPr>
            <a:r>
              <a:rPr lang="ro-RO" dirty="0" smtClean="0"/>
              <a:t>Întrebare: dacă predicțiile sunt infirmate, renunțăm imediat la ipoteză?</a:t>
            </a:r>
          </a:p>
          <a:p>
            <a:pPr marL="514350" indent="-514350">
              <a:buNone/>
            </a:pPr>
            <a:r>
              <a:rPr lang="ro-RO" dirty="0" smtClean="0"/>
              <a:t>Răspuns: nu neapărat. Testăm </a:t>
            </a:r>
            <a:r>
              <a:rPr lang="ro-RO" b="1" dirty="0" smtClean="0"/>
              <a:t>asumpțiile auxiliare</a:t>
            </a:r>
            <a:r>
              <a:rPr lang="ro-RO" dirty="0" smtClean="0"/>
              <a:t>.</a:t>
            </a:r>
          </a:p>
          <a:p>
            <a:pPr marL="514350" indent="-514350">
              <a:buNone/>
            </a:pPr>
            <a:r>
              <a:rPr lang="ro-RO" dirty="0" smtClean="0"/>
              <a:t>Exemplu:  Să zicem că vrem să testăm următoarea ipoteză: apa îngheață la 0 grade Celsius. Folosind un termometru, observăm, surprinzător, că nu se întâmplă așa. Înseamnă aceasta ca am respins ipoteza? Nu imediat: trebuie testată și asumpția auxiliară conform căreia termometrul indică în mod corect temperatura. Dacă acesta era stricat, nu ar trebui să ne suprindă faptul că experimentul nostru a eșuat.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o-RO" dirty="0" smtClean="0"/>
              <a:t>Alt exemplu:</a:t>
            </a:r>
          </a:p>
          <a:p>
            <a:pPr marL="514350" indent="-514350">
              <a:buNone/>
            </a:pPr>
            <a:r>
              <a:rPr lang="ro-RO" dirty="0" smtClean="0"/>
              <a:t>1. Ipoteza: este posibilă comunicarea telepatică.</a:t>
            </a:r>
          </a:p>
          <a:p>
            <a:pPr marL="514350" indent="-514350">
              <a:buNone/>
            </a:pPr>
            <a:r>
              <a:rPr lang="ro-RO" dirty="0" smtClean="0"/>
              <a:t>2. Testăm dacă persoana X poate să citească gândurile persoanei Y.</a:t>
            </a:r>
          </a:p>
          <a:p>
            <a:pPr marL="514350" indent="-514350">
              <a:buNone/>
            </a:pPr>
            <a:r>
              <a:rPr lang="ro-RO" dirty="0" smtClean="0"/>
              <a:t>3. Ne dăm seama că numărul predicțiilor corecte este insignifiant.</a:t>
            </a:r>
          </a:p>
          <a:p>
            <a:pPr marL="514350" indent="-514350">
              <a:buNone/>
            </a:pPr>
            <a:r>
              <a:rPr lang="ro-RO" dirty="0" smtClean="0"/>
              <a:t>4. Ipoteza auxiliară: observatorul, având o atitudine negativă față de ipoteză, a influențat abilitățile lui X.</a:t>
            </a:r>
            <a:endParaRPr lang="ro-RO" dirty="0"/>
          </a:p>
          <a:p>
            <a:pPr marL="514350" indent="-514350">
              <a:buNone/>
            </a:pPr>
            <a:r>
              <a:rPr lang="ro-RO" dirty="0" smtClean="0"/>
              <a:t>Observație: (4) este o </a:t>
            </a:r>
            <a:r>
              <a:rPr lang="ro-RO" i="1" dirty="0" smtClean="0"/>
              <a:t>ipoteză ad hoc </a:t>
            </a:r>
            <a:r>
              <a:rPr lang="ro-RO" dirty="0" smtClean="0"/>
              <a:t>– creată cu singurul scop de a face ipoteza inițială foarte greu (imposibil) de infirmat.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o-RO" dirty="0" smtClean="0"/>
              <a:t>Ipotezele bune dezvăluie </a:t>
            </a:r>
            <a:r>
              <a:rPr lang="ro-RO" b="1" dirty="0" smtClean="0"/>
              <a:t>mecanisme cauzale</a:t>
            </a:r>
            <a:r>
              <a:rPr lang="ro-RO" dirty="0" smtClean="0"/>
              <a:t>.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 smtClean="0"/>
              <a:t>Exemplu:</a:t>
            </a:r>
          </a:p>
          <a:p>
            <a:pPr>
              <a:buNone/>
            </a:pPr>
            <a:r>
              <a:rPr lang="ro-RO" dirty="0" smtClean="0"/>
              <a:t>Ipoteză: vânzarile crescute de înghețată explică creșterea numărului rănilor cauzate de mușcături de rechin  </a:t>
            </a:r>
          </a:p>
          <a:p>
            <a:pPr>
              <a:buNone/>
            </a:pPr>
            <a:r>
              <a:rPr lang="ro-RO" dirty="0" smtClean="0"/>
              <a:t>Evenimentele sunt puternic </a:t>
            </a:r>
            <a:r>
              <a:rPr lang="ro-RO" b="1" dirty="0" smtClean="0"/>
              <a:t>corelate</a:t>
            </a:r>
            <a:r>
              <a:rPr lang="ro-RO" dirty="0" smtClean="0"/>
              <a:t>! Dar este primul o explicație bună pentru al doilea? Oferă această explicație </a:t>
            </a:r>
            <a:r>
              <a:rPr lang="ro-RO" b="1" dirty="0" smtClean="0"/>
              <a:t>cauza</a:t>
            </a:r>
            <a:r>
              <a:rPr lang="ro-RO" dirty="0" smtClean="0"/>
              <a:t> celui de-al doilea eveniment? Nu.</a:t>
            </a:r>
          </a:p>
          <a:p>
            <a:pPr>
              <a:buNone/>
            </a:pPr>
            <a:r>
              <a:rPr lang="ro-RO" dirty="0" smtClean="0"/>
              <a:t>Simpla existență a unei </a:t>
            </a:r>
            <a:r>
              <a:rPr lang="ro-RO" b="1" dirty="0" smtClean="0"/>
              <a:t>corelații</a:t>
            </a:r>
            <a:r>
              <a:rPr lang="ro-RO" dirty="0" smtClean="0"/>
              <a:t> între două evenimente nu ar trebui să ne inspire încrederea într-o </a:t>
            </a:r>
            <a:r>
              <a:rPr lang="ro-RO" b="1" dirty="0" smtClean="0"/>
              <a:t>relație cauzală</a:t>
            </a:r>
            <a:r>
              <a:rPr lang="ro-RO" dirty="0" smtClean="0"/>
              <a:t> între cele două. Corelația între cele două poate fi explicată simplu (și apoi ignorată întreaga ipoteză): vânzările de înghețată cresc în timpul verii, atunci când multe persoane înoată în mare.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ro-RO" dirty="0" smtClean="0"/>
              <a:t>Ipotezele bune sunt </a:t>
            </a:r>
            <a:r>
              <a:rPr lang="ro-RO" b="1" dirty="0" smtClean="0"/>
              <a:t>coerente</a:t>
            </a:r>
            <a:r>
              <a:rPr lang="ro-RO" dirty="0" smtClean="0"/>
              <a:t>.</a:t>
            </a:r>
          </a:p>
          <a:p>
            <a:pPr marL="514350" indent="-514350">
              <a:buFontTx/>
              <a:buChar char="-"/>
            </a:pPr>
            <a:r>
              <a:rPr lang="ro-RO" dirty="0" smtClean="0"/>
              <a:t>Ipotezele ar trebui să fie consistente logic (să nu implice absurdități/contradicții).</a:t>
            </a:r>
          </a:p>
          <a:p>
            <a:pPr marL="514350" indent="-514350">
              <a:buFontTx/>
              <a:buChar char="-"/>
            </a:pPr>
            <a:r>
              <a:rPr lang="ro-RO" dirty="0" smtClean="0"/>
              <a:t>Ipotezele </a:t>
            </a:r>
            <a:r>
              <a:rPr lang="ro-RO" b="1" dirty="0" smtClean="0"/>
              <a:t>bune</a:t>
            </a:r>
            <a:r>
              <a:rPr lang="ro-RO" dirty="0" smtClean="0"/>
              <a:t> sunt consistente cu teorii științifice deja acceptate.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ro-RO" dirty="0" smtClean="0"/>
              <a:t>O ipoteză bună este </a:t>
            </a:r>
            <a:r>
              <a:rPr lang="ro-RO" b="1" dirty="0" smtClean="0"/>
              <a:t>simplă </a:t>
            </a:r>
            <a:r>
              <a:rPr lang="ro-RO" dirty="0" smtClean="0"/>
              <a:t>(briciul lui Ockham):</a:t>
            </a:r>
          </a:p>
          <a:p>
            <a:pPr marL="514350" indent="-514350">
              <a:buNone/>
            </a:pPr>
            <a:endParaRPr lang="ro-RO" dirty="0" smtClean="0"/>
          </a:p>
          <a:p>
            <a:pPr marL="514350" indent="-514350">
              <a:buFontTx/>
              <a:buChar char="-"/>
            </a:pPr>
            <a:r>
              <a:rPr lang="ro-RO" dirty="0" smtClean="0"/>
              <a:t>o teorie bună stipulează existența câtor mai puține entități.</a:t>
            </a:r>
          </a:p>
          <a:p>
            <a:pPr marL="514350" indent="-514350">
              <a:buNone/>
            </a:pP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ro-RO" b="1" dirty="0" smtClean="0"/>
              <a:t>Sursa ipotezei </a:t>
            </a:r>
            <a:r>
              <a:rPr lang="ro-RO" dirty="0" smtClean="0"/>
              <a:t>este importantă:</a:t>
            </a:r>
          </a:p>
          <a:p>
            <a:pPr marL="514350" indent="-514350">
              <a:buNone/>
            </a:pPr>
            <a:r>
              <a:rPr lang="ro-RO" dirty="0" smtClean="0"/>
              <a:t>- Este autorul ei un expert în domeniul în care ipoteza este utilă?</a:t>
            </a:r>
          </a:p>
          <a:p>
            <a:pPr marL="514350" indent="-514350">
              <a:buNone/>
            </a:pPr>
            <a:r>
              <a:rPr lang="ro-RO" dirty="0" smtClean="0"/>
              <a:t>Exemplu: X (preot) susține că avortul este cauza a 90% din </a:t>
            </a:r>
            <a:r>
              <a:rPr lang="en-US" dirty="0" err="1" smtClean="0"/>
              <a:t>decesele</a:t>
            </a:r>
            <a:r>
              <a:rPr lang="ro-RO" dirty="0" smtClean="0"/>
              <a:t> </a:t>
            </a:r>
            <a:r>
              <a:rPr lang="ro-RO" dirty="0" smtClean="0"/>
              <a:t>femeilor insărcinate. </a:t>
            </a:r>
          </a:p>
          <a:p>
            <a:pPr marL="514350" indent="-514350">
              <a:buFontTx/>
              <a:buChar char="-"/>
            </a:pPr>
            <a:r>
              <a:rPr lang="ro-RO" dirty="0" smtClean="0"/>
              <a:t>Este autorul ei o persoană creditată/de încredere? Face adeseori afirmații slab fondate?</a:t>
            </a:r>
          </a:p>
          <a:p>
            <a:pPr marL="514350" indent="-514350">
              <a:buFontTx/>
              <a:buChar char="-"/>
            </a:pPr>
            <a:r>
              <a:rPr lang="ro-RO" dirty="0" smtClean="0"/>
              <a:t>Există conflicte de interese? </a:t>
            </a:r>
          </a:p>
          <a:p>
            <a:pPr marL="514350" indent="-514350">
              <a:buNone/>
            </a:pPr>
            <a:r>
              <a:rPr lang="ro-RO" dirty="0" smtClean="0"/>
              <a:t>Exemplu: companiile de tutun și afirmațiile cu privire la cât de puțin nociv este tutunul.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Testarea ipotezelor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b="1" dirty="0" smtClean="0"/>
              <a:t>Ignaz Semmelweis </a:t>
            </a:r>
            <a:r>
              <a:rPr lang="ro-RO" dirty="0" smtClean="0"/>
              <a:t>(1818 – 1865) – a introdus spălatul pe mâini printre practicile igienice din spitale – înainte ca </a:t>
            </a:r>
            <a:r>
              <a:rPr lang="ro-RO" b="1" dirty="0" smtClean="0"/>
              <a:t>ipoteza germenilor </a:t>
            </a:r>
            <a:r>
              <a:rPr lang="ro-RO" dirty="0" smtClean="0"/>
              <a:t>(Louis Pasteur 1822 - 1895) să fie acceptată!</a:t>
            </a:r>
          </a:p>
          <a:p>
            <a:pPr>
              <a:buNone/>
            </a:pPr>
            <a:r>
              <a:rPr lang="ro-RO" dirty="0"/>
              <a:t> </a:t>
            </a:r>
            <a:r>
              <a:rPr lang="ro-RO" dirty="0" smtClean="0"/>
              <a:t> Istoria medicinei: ce anume cauzează boli </a:t>
            </a:r>
            <a:r>
              <a:rPr lang="ro-RO" dirty="0" smtClean="0"/>
              <a:t>pr</a:t>
            </a:r>
            <a:r>
              <a:rPr lang="en-US" dirty="0" smtClean="0"/>
              <a:t>e</a:t>
            </a:r>
            <a:r>
              <a:rPr lang="ro-RO" dirty="0" smtClean="0"/>
              <a:t>cum </a:t>
            </a:r>
            <a:r>
              <a:rPr lang="ro-RO" dirty="0" smtClean="0"/>
              <a:t>răceala, holera etc.? </a:t>
            </a:r>
          </a:p>
          <a:p>
            <a:pPr>
              <a:buNone/>
            </a:pPr>
            <a:r>
              <a:rPr lang="ro-RO" dirty="0"/>
              <a:t> </a:t>
            </a:r>
            <a:r>
              <a:rPr lang="ro-RO" dirty="0" smtClean="0"/>
              <a:t> Două ipoteze: Ipoteza germenilor (Pasteur) vs. Impoteza miasmelor (Galen 130 - 210)</a:t>
            </a:r>
          </a:p>
          <a:p>
            <a:pPr>
              <a:buNone/>
            </a:pP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Testarea ipotezelor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b="1" dirty="0" smtClean="0"/>
              <a:t>Clinica 1</a:t>
            </a:r>
            <a:r>
              <a:rPr lang="ro-RO" dirty="0" smtClean="0"/>
              <a:t>: rata mortalității materne: 10%</a:t>
            </a:r>
          </a:p>
          <a:p>
            <a:r>
              <a:rPr lang="ro-RO" b="1" dirty="0" smtClean="0"/>
              <a:t>Clinica 2</a:t>
            </a:r>
            <a:r>
              <a:rPr lang="ro-RO" dirty="0" smtClean="0"/>
              <a:t>: rata mortalității materne: 4%</a:t>
            </a:r>
          </a:p>
          <a:p>
            <a:pPr>
              <a:buNone/>
            </a:pPr>
            <a:r>
              <a:rPr lang="ro-RO" dirty="0" smtClean="0"/>
              <a:t>Ce anume explică cel mai bine diferența între cele două?</a:t>
            </a:r>
          </a:p>
          <a:p>
            <a:pPr>
              <a:buNone/>
            </a:pPr>
            <a:r>
              <a:rPr lang="ro-RO" dirty="0" smtClean="0"/>
              <a:t>Semmelweis a luat în considerare următoarele posibilități (ipoteze alternative):</a:t>
            </a:r>
          </a:p>
          <a:p>
            <a:pPr marL="514350" indent="-514350">
              <a:buAutoNum type="arabicParenBoth"/>
            </a:pPr>
            <a:r>
              <a:rPr lang="ro-RO" dirty="0" smtClean="0"/>
              <a:t>Suprapopularea – în cazul clinicii 1. Infirmată: clinica 2 era mai aglomerată!</a:t>
            </a:r>
          </a:p>
          <a:p>
            <a:pPr marL="514350" indent="-514350">
              <a:buAutoNum type="arabicParenBoth"/>
            </a:pPr>
            <a:r>
              <a:rPr lang="ro-RO" dirty="0" smtClean="0"/>
              <a:t>Diferența de temperatură (climat diferit). Infirmată: același climat/temperatură.</a:t>
            </a:r>
          </a:p>
          <a:p>
            <a:pPr marL="514350" indent="-514350">
              <a:buAutoNum type="arabicParenBoth"/>
            </a:pPr>
            <a:r>
              <a:rPr lang="ro-RO" dirty="0" smtClean="0"/>
              <a:t>Practici religioase diferite în clinice. Infirmată.</a:t>
            </a:r>
          </a:p>
          <a:p>
            <a:pPr marL="514350" indent="-514350">
              <a:buNone/>
            </a:pPr>
            <a:r>
              <a:rPr lang="ro-RO" dirty="0" smtClean="0"/>
              <a:t>(4)  Diferențe în ce privește igiena.</a:t>
            </a:r>
          </a:p>
          <a:p>
            <a:pPr marL="514350" indent="-514350">
              <a:buAutoNum type="arabicParenBoth"/>
            </a:pPr>
            <a:endParaRPr lang="ro-RO" dirty="0" smtClean="0"/>
          </a:p>
          <a:p>
            <a:pPr marL="514350" indent="-514350">
              <a:buAutoNum type="arabicParenBoth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Ipoteze = enunțuri ce pot fi adevărate sau false</a:t>
            </a:r>
            <a:r>
              <a:rPr lang="en-US" dirty="0" smtClean="0"/>
              <a:t>. 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Ce enunțuri pot fi ipoteze?</a:t>
            </a:r>
          </a:p>
          <a:p>
            <a:pPr marL="514350" indent="-514350">
              <a:buAutoNum type="alphaUcPeriod"/>
            </a:pPr>
            <a:r>
              <a:rPr lang="ro-RO" dirty="0" smtClean="0"/>
              <a:t>Declarative</a:t>
            </a:r>
          </a:p>
          <a:p>
            <a:pPr marL="514350" indent="-514350">
              <a:buAutoNum type="alphaUcPeriod"/>
            </a:pPr>
            <a:r>
              <a:rPr lang="ro-RO" dirty="0" smtClean="0"/>
              <a:t>Interogative</a:t>
            </a:r>
          </a:p>
          <a:p>
            <a:pPr marL="514350" indent="-514350">
              <a:buAutoNum type="alphaUcPeriod"/>
            </a:pPr>
            <a:r>
              <a:rPr lang="ro-RO" dirty="0" smtClean="0"/>
              <a:t>Imperative</a:t>
            </a:r>
          </a:p>
          <a:p>
            <a:r>
              <a:rPr lang="ro-RO" dirty="0" smtClean="0"/>
              <a:t>Metoda științifică –</a:t>
            </a:r>
            <a:r>
              <a:rPr lang="en-US" dirty="0" smtClean="0"/>
              <a:t>&gt;</a:t>
            </a:r>
            <a:r>
              <a:rPr lang="ro-RO" dirty="0" smtClean="0"/>
              <a:t> testarea ipotezelor</a:t>
            </a:r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276600" y="3733800"/>
            <a:ext cx="3048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Testarea ipotezelor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o-RO" dirty="0" smtClean="0"/>
              <a:t>Dovezi încurajatoare: </a:t>
            </a:r>
          </a:p>
          <a:p>
            <a:pPr>
              <a:buNone/>
            </a:pPr>
            <a:r>
              <a:rPr lang="ro-RO" dirty="0" smtClean="0"/>
              <a:t>(1) Un medic decedat în clinica 1 prezenta aceeași patologie cu a mamelor bolnave.</a:t>
            </a:r>
          </a:p>
          <a:p>
            <a:pPr>
              <a:buNone/>
            </a:pPr>
            <a:r>
              <a:rPr lang="ro-RO" dirty="0" smtClean="0"/>
              <a:t>(2) Medicul fusese îngrijit de aceleași persoane.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ro-RO" dirty="0" smtClean="0"/>
              <a:t>Alte observații:</a:t>
            </a:r>
          </a:p>
          <a:p>
            <a:pPr>
              <a:buNone/>
            </a:pPr>
            <a:endParaRPr lang="ro-RO" dirty="0"/>
          </a:p>
          <a:p>
            <a:pPr marL="514350" indent="-514350">
              <a:buAutoNum type="arabicParenBoth"/>
            </a:pPr>
            <a:r>
              <a:rPr lang="ro-RO" dirty="0" smtClean="0"/>
              <a:t>În clinica 1 exista și o morgă.</a:t>
            </a:r>
          </a:p>
          <a:p>
            <a:pPr marL="514350" indent="-514350">
              <a:buAutoNum type="arabicParenBoth"/>
            </a:pPr>
            <a:r>
              <a:rPr lang="ro-RO" dirty="0" smtClean="0"/>
              <a:t>Persoanele care îngrijeau bolnavii se ocupau și de autopsii.</a:t>
            </a:r>
          </a:p>
          <a:p>
            <a:pPr marL="514350" indent="-514350">
              <a:buNone/>
            </a:pPr>
            <a:endParaRPr lang="ro-RO" dirty="0"/>
          </a:p>
          <a:p>
            <a:pPr marL="514350" indent="-514350">
              <a:buNone/>
            </a:pPr>
            <a:r>
              <a:rPr lang="ro-RO" dirty="0" smtClean="0"/>
              <a:t>Explicația lui Semmelweis oferă și un mecanism cauzal (aproximativ): „particulele cadaverice intră în contact cu bolnavii, deoarece îngrijitorii se ocupă și de autopsii”</a:t>
            </a:r>
          </a:p>
          <a:p>
            <a:pPr marL="514350" indent="-514350">
              <a:buNone/>
            </a:pPr>
            <a:endParaRPr lang="ro-RO" dirty="0"/>
          </a:p>
          <a:p>
            <a:pPr marL="514350" indent="-514350">
              <a:buNone/>
            </a:pPr>
            <a:r>
              <a:rPr lang="ro-RO" dirty="0" smtClean="0"/>
              <a:t>Explicația lui Semmelweis era consistentă, dar nu neapărat în acord și cu teoria populară cu privire la transmiterea bolilor: teoria generării spontane + teoria miasmelor.</a:t>
            </a:r>
          </a:p>
          <a:p>
            <a:pPr marL="514350" indent="-514350">
              <a:buNone/>
            </a:pPr>
            <a:r>
              <a:rPr lang="ro-RO" dirty="0" smtClean="0"/>
              <a:t>Explicația lui Semmelweis era consistentă, totuși, cu teoriile noi, dar nu încă populare, avansate de Athanasius Kircher, John Snow, Agostino Bassi.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onsno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4122295" cy="2743200"/>
          </a:xfrm>
        </p:spPr>
      </p:pic>
      <p:pic>
        <p:nvPicPr>
          <p:cNvPr id="6" name="Picture 5" descr="John_Sn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28600"/>
            <a:ext cx="3048000" cy="49403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800600"/>
            <a:ext cx="8229600" cy="1143000"/>
          </a:xfrm>
        </p:spPr>
        <p:txBody>
          <a:bodyPr/>
          <a:lstStyle/>
          <a:p>
            <a:r>
              <a:rPr lang="ro-RO" dirty="0" smtClean="0"/>
              <a:t>Jon Snow vs. John Snow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ro-RO" dirty="0" smtClean="0"/>
              <a:t>Pro: „King in the North”, </a:t>
            </a:r>
          </a:p>
          <a:p>
            <a:r>
              <a:rPr lang="ro-RO" dirty="0" smtClean="0"/>
              <a:t> Contra: personaj fictiv, possibly a zombie...</a:t>
            </a:r>
            <a:endParaRPr lang="en-US" dirty="0"/>
          </a:p>
        </p:txBody>
      </p:sp>
      <p:pic>
        <p:nvPicPr>
          <p:cNvPr id="4" name="Content Placeholder 3" descr="jonsn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412229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hn_Sn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3048000" cy="4940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52800" y="1066800"/>
            <a:ext cx="5791200" cy="5059363"/>
          </a:xfrm>
        </p:spPr>
        <p:txBody>
          <a:bodyPr/>
          <a:lstStyle/>
          <a:p>
            <a:r>
              <a:rPr lang="ro-RO" dirty="0" smtClean="0"/>
              <a:t>Pro: nu e personaj fictiv, a descoperit legătura între calitatea apei și apariția holerei folosind metode statistice.</a:t>
            </a:r>
          </a:p>
          <a:p>
            <a:r>
              <a:rPr lang="ro-RO" dirty="0" smtClean="0"/>
              <a:t> Contra: not the King of the North, just one life, already dead (1813 - 1858)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o-RO" b="1" dirty="0" smtClean="0"/>
              <a:t>Observație 1</a:t>
            </a:r>
            <a:r>
              <a:rPr lang="ro-RO" dirty="0" smtClean="0"/>
              <a:t>: apariția holerei este conectată cu un loc urât mirositor (mlaștini, apă ”stricată”)</a:t>
            </a:r>
          </a:p>
          <a:p>
            <a:pPr>
              <a:buNone/>
            </a:pPr>
            <a:r>
              <a:rPr lang="ro-RO" b="1" dirty="0" smtClean="0"/>
              <a:t>Observație 2</a:t>
            </a:r>
            <a:r>
              <a:rPr lang="ro-RO" dirty="0" smtClean="0"/>
              <a:t>: apariția holerei este conectată cu condiții sanitare slabe.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ro-RO" dirty="0" smtClean="0"/>
              <a:t>Teoria miasmelor era consistentă cu Obs. 1 &amp; 2.</a:t>
            </a:r>
          </a:p>
          <a:p>
            <a:pPr>
              <a:buNone/>
            </a:pPr>
            <a:r>
              <a:rPr lang="ro-RO" dirty="0" smtClean="0"/>
              <a:t>Teoria germenilor era consistentă cu Obs. 1 &amp; 2.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 smtClean="0"/>
              <a:t>Egalitate</a:t>
            </a:r>
            <a:r>
              <a:rPr lang="en-US" dirty="0" smtClean="0"/>
              <a:t> (p</a:t>
            </a:r>
            <a:r>
              <a:rPr lang="ro-RO" dirty="0" smtClean="0"/>
              <a:t>â</a:t>
            </a:r>
            <a:r>
              <a:rPr lang="en-US" dirty="0" smtClean="0"/>
              <a:t>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acum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Observa</a:t>
            </a:r>
            <a:r>
              <a:rPr lang="ro-RO" b="1" dirty="0" smtClean="0"/>
              <a:t>ț</a:t>
            </a:r>
            <a:r>
              <a:rPr lang="en-US" b="1" dirty="0" err="1" smtClean="0"/>
              <a:t>ie</a:t>
            </a:r>
            <a:r>
              <a:rPr lang="en-US" b="1" dirty="0" smtClean="0"/>
              <a:t> 3</a:t>
            </a:r>
            <a:r>
              <a:rPr lang="en-US" dirty="0" smtClean="0"/>
              <a:t>: 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</a:t>
            </a:r>
            <a:r>
              <a:rPr lang="en-US" dirty="0" err="1" smtClean="0"/>
              <a:t>persoanelor</a:t>
            </a:r>
            <a:r>
              <a:rPr lang="en-US" dirty="0" smtClean="0"/>
              <a:t> care se </a:t>
            </a:r>
            <a:r>
              <a:rPr lang="ro-RO" dirty="0" smtClean="0"/>
              <a:t>î</a:t>
            </a:r>
            <a:r>
              <a:rPr lang="en-US" dirty="0" err="1" smtClean="0"/>
              <a:t>mboln</a:t>
            </a:r>
            <a:r>
              <a:rPr lang="ro-RO" dirty="0" smtClean="0"/>
              <a:t>ă</a:t>
            </a:r>
            <a:r>
              <a:rPr lang="en-US" dirty="0" err="1" smtClean="0"/>
              <a:t>vesc</a:t>
            </a:r>
            <a:r>
              <a:rPr lang="en-US" dirty="0" smtClean="0"/>
              <a:t> de </a:t>
            </a:r>
            <a:r>
              <a:rPr lang="en-US" dirty="0" err="1" smtClean="0"/>
              <a:t>holera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care se </a:t>
            </a:r>
            <a:r>
              <a:rPr lang="en-US" dirty="0" err="1" smtClean="0"/>
              <a:t>afl</a:t>
            </a:r>
            <a:r>
              <a:rPr lang="ro-RO" dirty="0" smtClean="0"/>
              <a:t>ă</a:t>
            </a:r>
            <a:r>
              <a:rPr lang="en-US" dirty="0" smtClean="0"/>
              <a:t> f</a:t>
            </a:r>
            <a:r>
              <a:rPr lang="ro-RO" dirty="0" smtClean="0"/>
              <a:t>â</a:t>
            </a:r>
            <a:r>
              <a:rPr lang="en-US" dirty="0" err="1" smtClean="0"/>
              <a:t>nt</a:t>
            </a:r>
            <a:r>
              <a:rPr lang="ro-RO" dirty="0" smtClean="0"/>
              <a:t>â</a:t>
            </a:r>
            <a:r>
              <a:rPr lang="en-US" dirty="0" err="1" smtClean="0"/>
              <a:t>na</a:t>
            </a:r>
            <a:r>
              <a:rPr lang="en-US" dirty="0" smtClean="0"/>
              <a:t> X.</a:t>
            </a:r>
          </a:p>
          <a:p>
            <a:pPr>
              <a:buNone/>
            </a:pPr>
            <a:r>
              <a:rPr lang="en-US" b="1" dirty="0" err="1" smtClean="0"/>
              <a:t>Observa</a:t>
            </a:r>
            <a:r>
              <a:rPr lang="ro-RO" b="1" dirty="0" smtClean="0"/>
              <a:t>ț</a:t>
            </a:r>
            <a:r>
              <a:rPr lang="en-US" b="1" dirty="0" err="1" smtClean="0"/>
              <a:t>ie</a:t>
            </a:r>
            <a:r>
              <a:rPr lang="en-US" b="1" dirty="0" smtClean="0"/>
              <a:t> 4</a:t>
            </a:r>
            <a:r>
              <a:rPr lang="en-US" dirty="0" smtClean="0"/>
              <a:t>: 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</a:t>
            </a:r>
            <a:r>
              <a:rPr lang="en-US" dirty="0" err="1" smtClean="0"/>
              <a:t>scade</a:t>
            </a:r>
            <a:r>
              <a:rPr lang="en-US" dirty="0" smtClean="0"/>
              <a:t> cu c</a:t>
            </a:r>
            <a:r>
              <a:rPr lang="ro-RO" dirty="0" smtClean="0"/>
              <a:t>â</a:t>
            </a:r>
            <a:r>
              <a:rPr lang="en-US" dirty="0" smtClean="0"/>
              <a:t>t ne </a:t>
            </a:r>
            <a:r>
              <a:rPr lang="ro-RO" dirty="0" smtClean="0"/>
              <a:t>î</a:t>
            </a:r>
            <a:r>
              <a:rPr lang="en-US" dirty="0" err="1" smtClean="0"/>
              <a:t>ndep</a:t>
            </a:r>
            <a:r>
              <a:rPr lang="ro-RO" dirty="0" smtClean="0"/>
              <a:t>ă</a:t>
            </a:r>
            <a:r>
              <a:rPr lang="en-US" dirty="0" err="1" smtClean="0"/>
              <a:t>rt</a:t>
            </a:r>
            <a:r>
              <a:rPr lang="ro-RO" dirty="0" smtClean="0"/>
              <a:t>ă</a:t>
            </a:r>
            <a:r>
              <a:rPr lang="en-US" dirty="0" smtClean="0"/>
              <a:t>m de f</a:t>
            </a:r>
            <a:r>
              <a:rPr lang="ro-RO" dirty="0" smtClean="0"/>
              <a:t>â</a:t>
            </a:r>
            <a:r>
              <a:rPr lang="en-US" dirty="0" err="1" smtClean="0"/>
              <a:t>ntan</a:t>
            </a:r>
            <a:r>
              <a:rPr lang="ro-RO" dirty="0" smtClean="0"/>
              <a:t>ă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Teoria</a:t>
            </a:r>
            <a:r>
              <a:rPr lang="en-US" dirty="0" smtClean="0"/>
              <a:t> </a:t>
            </a:r>
            <a:r>
              <a:rPr lang="en-US" dirty="0" err="1" smtClean="0"/>
              <a:t>germenilor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singura</a:t>
            </a:r>
            <a:r>
              <a:rPr lang="en-US" dirty="0" smtClean="0"/>
              <a:t> care </a:t>
            </a:r>
            <a:r>
              <a:rPr lang="en-US" dirty="0" err="1" smtClean="0"/>
              <a:t>explic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suficient</a:t>
            </a:r>
            <a:r>
              <a:rPr lang="en-US" dirty="0" smtClean="0"/>
              <a:t> de bine </a:t>
            </a:r>
            <a:r>
              <a:rPr lang="en-US" dirty="0" err="1" smtClean="0"/>
              <a:t>Observatiile</a:t>
            </a:r>
            <a:r>
              <a:rPr lang="en-US" dirty="0" smtClean="0"/>
              <a:t> 3 </a:t>
            </a:r>
            <a:r>
              <a:rPr lang="ro-RO" dirty="0" smtClean="0"/>
              <a:t>ș</a:t>
            </a:r>
            <a:r>
              <a:rPr lang="en-US" dirty="0" smtClean="0"/>
              <a:t>i 4.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Mill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Problema</a:t>
            </a:r>
            <a:r>
              <a:rPr lang="en-US" dirty="0" smtClean="0"/>
              <a:t>: s</a:t>
            </a:r>
            <a:r>
              <a:rPr lang="ro-RO" dirty="0" smtClean="0"/>
              <a:t>ă zicem că am observat un eveniment E. Cum îi aflăm cauza?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ro-RO" dirty="0" smtClean="0"/>
              <a:t>Algoritm:</a:t>
            </a:r>
          </a:p>
          <a:p>
            <a:pPr marL="514350" indent="-514350">
              <a:buAutoNum type="arabicParenBoth"/>
            </a:pPr>
            <a:r>
              <a:rPr lang="ro-RO" dirty="0" smtClean="0"/>
              <a:t>Propunem o mulțime de cauze posibile (candidate la un titlu de „cauză”).</a:t>
            </a:r>
          </a:p>
          <a:p>
            <a:pPr marL="514350" indent="-514350">
              <a:buAutoNum type="arabicParenBoth"/>
            </a:pPr>
            <a:r>
              <a:rPr lang="ro-RO" dirty="0" smtClean="0"/>
              <a:t> Colectăm </a:t>
            </a:r>
            <a:r>
              <a:rPr lang="ro-RO" dirty="0" smtClean="0"/>
              <a:t>informați</a:t>
            </a:r>
            <a:r>
              <a:rPr lang="en-US" dirty="0" smtClean="0"/>
              <a:t>i/e</a:t>
            </a:r>
            <a:r>
              <a:rPr lang="ro-RO" dirty="0" smtClean="0"/>
              <a:t>. </a:t>
            </a:r>
            <a:r>
              <a:rPr lang="ro-RO" dirty="0" smtClean="0"/>
              <a:t>Ce evenimente au precedat evenimentului E? </a:t>
            </a:r>
          </a:p>
          <a:p>
            <a:pPr marL="514350" indent="-514350">
              <a:buAutoNum type="arabicParenBoth"/>
            </a:pPr>
            <a:r>
              <a:rPr lang="ro-RO" dirty="0" smtClean="0"/>
              <a:t>Folosește următoarele 5 reguli:</a:t>
            </a:r>
          </a:p>
          <a:p>
            <a:pPr marL="514350" indent="-514350">
              <a:buAutoNum type="arabicParenBoth"/>
            </a:pPr>
            <a:endParaRPr lang="ro-RO" dirty="0" smtClean="0"/>
          </a:p>
          <a:p>
            <a:pPr marL="514350" indent="-514350">
              <a:buAutoNum type="arabicParenBoth"/>
            </a:pP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acordului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743200"/>
          </a:xfrm>
        </p:spPr>
        <p:txBody>
          <a:bodyPr>
            <a:normAutofit fontScale="70000" lnSpcReduction="20000"/>
          </a:bodyPr>
          <a:lstStyle/>
          <a:p>
            <a:r>
              <a:rPr lang="ro-RO" dirty="0" smtClean="0"/>
              <a:t>Da</a:t>
            </a:r>
            <a:r>
              <a:rPr lang="en-US" dirty="0" smtClean="0"/>
              <a:t>ca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situatii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au </a:t>
            </a:r>
            <a:r>
              <a:rPr lang="en-US" dirty="0" err="1" smtClean="0"/>
              <a:t>drept</a:t>
            </a:r>
            <a:r>
              <a:rPr lang="en-US" dirty="0" smtClean="0"/>
              <a:t> </a:t>
            </a:r>
            <a:r>
              <a:rPr lang="en-US" dirty="0" err="1" smtClean="0"/>
              <a:t>efect</a:t>
            </a:r>
            <a:r>
              <a:rPr lang="en-US" dirty="0" smtClean="0"/>
              <a:t> </a:t>
            </a:r>
            <a:r>
              <a:rPr lang="en-US" dirty="0" err="1" smtClean="0"/>
              <a:t>evenimentul</a:t>
            </a:r>
            <a:r>
              <a:rPr lang="en-US" dirty="0" smtClean="0"/>
              <a:t> E au o </a:t>
            </a:r>
            <a:r>
              <a:rPr lang="en-US" dirty="0" err="1" smtClean="0"/>
              <a:t>singura</a:t>
            </a:r>
            <a:r>
              <a:rPr lang="en-US" dirty="0" smtClean="0"/>
              <a:t> </a:t>
            </a:r>
            <a:r>
              <a:rPr lang="en-US" dirty="0" err="1" smtClean="0"/>
              <a:t>cauza</a:t>
            </a:r>
            <a:r>
              <a:rPr lang="en-US" dirty="0" smtClean="0"/>
              <a:t> in </a:t>
            </a:r>
            <a:r>
              <a:rPr lang="en-US" dirty="0" err="1" smtClean="0"/>
              <a:t>comun</a:t>
            </a:r>
            <a:r>
              <a:rPr lang="en-US" dirty="0" smtClean="0"/>
              <a:t> C, </a:t>
            </a:r>
            <a:r>
              <a:rPr lang="en-US" dirty="0" err="1" smtClean="0"/>
              <a:t>atunci</a:t>
            </a:r>
            <a:r>
              <a:rPr lang="en-US" dirty="0" smtClean="0"/>
              <a:t> C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cauza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E.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Exemplu: toate persoanele bolnave de SIDA au contractat virusul HIV (deși sunt de etnii diferite, au vârste sau orientări sexuale diferite).</a:t>
            </a:r>
          </a:p>
          <a:p>
            <a:r>
              <a:rPr lang="ro-RO" dirty="0" smtClean="0"/>
              <a:t>Defect: regula acordului nu ne asigură de </a:t>
            </a:r>
            <a:r>
              <a:rPr lang="ro-RO" b="1" dirty="0" smtClean="0"/>
              <a:t>suficiența cauzală</a:t>
            </a:r>
            <a:r>
              <a:rPr lang="ro-RO" dirty="0" smtClean="0"/>
              <a:t>! </a:t>
            </a:r>
          </a:p>
          <a:p>
            <a:pPr>
              <a:buNone/>
            </a:pPr>
            <a:r>
              <a:rPr lang="ro-RO" dirty="0" smtClean="0"/>
              <a:t>	Exemplu: nu este suficient să fi contractat HIV pentru a avea SIDA (dar este necesar)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683000"/>
          <a:ext cx="6096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Situa</a:t>
                      </a:r>
                      <a:r>
                        <a:rPr lang="ro-RO" dirty="0" smtClean="0"/>
                        <a:t>ția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Cauze posibile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Efect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diferențelor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Dacă un grup G1 de situații conduce la un eveniment E și un grup G2 de situații nu conduce la E, și singura diferență între G1 și G2 este că evenimentul C apare în G1 dar nu și în G2, atunci C este cauza lui E.</a:t>
            </a:r>
          </a:p>
          <a:p>
            <a:r>
              <a:rPr lang="ro-RO" dirty="0" smtClean="0"/>
              <a:t>Exemplu: testarea efectelor medicamentelor.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683000"/>
          <a:ext cx="6096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Situa</a:t>
                      </a:r>
                      <a:r>
                        <a:rPr lang="ro-RO" dirty="0" smtClean="0"/>
                        <a:t>ția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Cauze posibile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Efect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cumulului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/>
              <a:t>Să zicem că un grup G1 de situații duce la un eveniment E, iar un grup G2 nu. Dacă C este singurul factor comun al situațiilor din G1 și singurul factor absent din G2, atunci C este cauza lui E.</a:t>
            </a:r>
          </a:p>
          <a:p>
            <a:r>
              <a:rPr lang="ro-RO" dirty="0" smtClean="0"/>
              <a:t>Dacă C este singurul eveniment ce a avut loc atunci și doar atunci când E a avut loc, atunci C este cauza lui 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683000"/>
          <a:ext cx="6096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Situa</a:t>
                      </a:r>
                      <a:r>
                        <a:rPr lang="ro-RO" dirty="0" smtClean="0"/>
                        <a:t>ția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Cauze posibile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Efect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Metoda variațiilor concomitente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fontScale="77500" lnSpcReduction="20000"/>
          </a:bodyPr>
          <a:lstStyle/>
          <a:p>
            <a:r>
              <a:rPr lang="ro-RO" dirty="0" smtClean="0"/>
              <a:t>Dacă o variație a unui factor C este urmată de o variație (răspuns) a efectului E, atunci C este cauza lui E.</a:t>
            </a:r>
          </a:p>
          <a:p>
            <a:r>
              <a:rPr lang="ro-RO" dirty="0" smtClean="0"/>
              <a:t>Intuiție: caracteristicile efectului se schimbă în funcție de caracteristicile cauzei.</a:t>
            </a:r>
          </a:p>
          <a:p>
            <a:pPr>
              <a:buNone/>
            </a:pPr>
            <a:r>
              <a:rPr lang="ro-RO" dirty="0" smtClean="0"/>
              <a:t>- Exemplu: odată cu creșterea poluării crește și numărul atacurilor de astm + odată cu diminuarea poluării scade numărul atacurilor de astm = poluarea este cauza atacurilor de astm.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4495800"/>
          <a:ext cx="3657600" cy="21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176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Situa</a:t>
                      </a:r>
                      <a:r>
                        <a:rPr lang="ro-RO" dirty="0" smtClean="0"/>
                        <a:t>ția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Cauze posibile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Efect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453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453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</a:tr>
              <a:tr h="38453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Da/Da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Da/Da</a:t>
                      </a:r>
                      <a:endParaRPr lang="en-US" dirty="0"/>
                    </a:p>
                  </a:txBody>
                  <a:tcPr/>
                </a:tc>
              </a:tr>
              <a:tr h="38453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Da/Da/Da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Da/Da/Da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Testarea ipotezelor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 smtClean="0"/>
              <a:t>Proces bazat pe:</a:t>
            </a:r>
          </a:p>
          <a:p>
            <a:pPr>
              <a:buFontTx/>
              <a:buChar char="-"/>
            </a:pPr>
            <a:r>
              <a:rPr lang="ro-RO" dirty="0"/>
              <a:t>A</a:t>
            </a:r>
            <a:r>
              <a:rPr lang="ro-RO" dirty="0" smtClean="0"/>
              <a:t>dunarea sau </a:t>
            </a:r>
            <a:r>
              <a:rPr lang="ro-RO" b="1" dirty="0" smtClean="0"/>
              <a:t>cumularea</a:t>
            </a:r>
            <a:r>
              <a:rPr lang="ro-RO" dirty="0" smtClean="0"/>
              <a:t> </a:t>
            </a:r>
            <a:r>
              <a:rPr lang="ro-RO" b="1" dirty="0" smtClean="0"/>
              <a:t>dovezilor</a:t>
            </a:r>
            <a:r>
              <a:rPr lang="ro-RO" dirty="0" smtClean="0"/>
              <a:t>, </a:t>
            </a:r>
          </a:p>
          <a:p>
            <a:pPr>
              <a:buFontTx/>
              <a:buChar char="-"/>
            </a:pPr>
            <a:r>
              <a:rPr lang="ro-RO" dirty="0" smtClean="0"/>
              <a:t>Selectarea </a:t>
            </a:r>
            <a:r>
              <a:rPr lang="ro-RO" b="1" dirty="0" smtClean="0"/>
              <a:t>celei mai bune ipoteze</a:t>
            </a:r>
          </a:p>
          <a:p>
            <a:pPr>
              <a:buNone/>
            </a:pPr>
            <a:r>
              <a:rPr lang="ro-RO" dirty="0"/>
              <a:t>Ș</a:t>
            </a:r>
            <a:r>
              <a:rPr lang="ro-RO" dirty="0" smtClean="0"/>
              <a:t>i nu pe:</a:t>
            </a:r>
          </a:p>
          <a:p>
            <a:pPr>
              <a:buFontTx/>
              <a:buChar char="-"/>
            </a:pPr>
            <a:r>
              <a:rPr lang="ro-RO" dirty="0" smtClean="0"/>
              <a:t>Intuiții: </a:t>
            </a:r>
            <a:r>
              <a:rPr lang="ro-RO" dirty="0"/>
              <a:t>„</a:t>
            </a:r>
            <a:r>
              <a:rPr lang="ro-RO" dirty="0" smtClean="0"/>
              <a:t>am senzația că P, deci P.”</a:t>
            </a:r>
          </a:p>
          <a:p>
            <a:pPr>
              <a:buFontTx/>
              <a:buChar char="-"/>
            </a:pPr>
            <a:r>
              <a:rPr lang="ro-RO" dirty="0" smtClean="0"/>
              <a:t>Tradiție: „timp de atâtea veacuri am considerat că P, deci P este adevărată.”</a:t>
            </a:r>
          </a:p>
          <a:p>
            <a:pPr>
              <a:buFontTx/>
              <a:buChar char="-"/>
            </a:pPr>
            <a:r>
              <a:rPr lang="ro-RO" dirty="0" smtClean="0"/>
              <a:t>Popularitate: „multă lume consideră că P, deci P este adevărată.”</a:t>
            </a:r>
          </a:p>
          <a:p>
            <a:pPr>
              <a:buFontTx/>
              <a:buChar char="-"/>
            </a:pPr>
            <a:r>
              <a:rPr lang="ro-RO" dirty="0" smtClean="0"/>
              <a:t>Autoritate: „cercetătorul X consideră că P, deci P.”</a:t>
            </a:r>
          </a:p>
          <a:p>
            <a:pPr>
              <a:buFontTx/>
              <a:buChar char="-"/>
            </a:pPr>
            <a:r>
              <a:rPr lang="ro-RO" dirty="0" smtClean="0"/>
              <a:t>Preferințe personale: „îmi place să cred că P, deci P.”</a:t>
            </a:r>
          </a:p>
          <a:p>
            <a:r>
              <a:rPr lang="ro-RO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 </a:t>
            </a:r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failibil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ro-RO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o-RO" b="1" dirty="0" smtClean="0"/>
          </a:p>
          <a:p>
            <a:pPr>
              <a:buFontTx/>
              <a:buChar char="-"/>
            </a:pPr>
            <a:endParaRPr lang="ro-RO" dirty="0" smtClean="0"/>
          </a:p>
          <a:p>
            <a:pPr>
              <a:buFontTx/>
              <a:buChar char="-"/>
            </a:pPr>
            <a:endParaRPr lang="ro-RO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reziduurilor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/>
              <a:t>Dacă o mulțime de condiții cauzează o serie de efecte, și unele dintre efecte pot fi explicate făcând apel la condiții anterioare, atunci restul efectelor sunt cauzate de restul condițiilor.</a:t>
            </a:r>
          </a:p>
          <a:p>
            <a:r>
              <a:rPr lang="ro-RO" dirty="0" smtClean="0"/>
              <a:t>=„Metoda eliminării”</a:t>
            </a:r>
          </a:p>
          <a:p>
            <a:r>
              <a:rPr lang="ro-RO" dirty="0" smtClean="0"/>
              <a:t>Exemplu: două cărți au dispărut din bibliotecă</a:t>
            </a:r>
            <a:r>
              <a:rPr lang="en-US" dirty="0" smtClean="0"/>
              <a:t>;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dou</a:t>
            </a:r>
            <a:r>
              <a:rPr lang="ro-RO" dirty="0" smtClean="0"/>
              <a:t>ă persoane au avut acces la bibliotecă în acea zi. Prima persoană recunoaște ca a luat una dintre cărți. Concluzie: a doua persoană a luat cealalăt carte.</a:t>
            </a:r>
          </a:p>
          <a:p>
            <a:r>
              <a:rPr lang="ro-RO" dirty="0" smtClean="0"/>
              <a:t>Exemplu: astronomii puteau explica orbitele tuturor planetelor mai puțin Uranus. Orbita lui Uranus nu putea fi explicată folosind date despre orbitele celorlalte planete. Concluzia lui Leverrier: trebuie să existe o planetă în plus, a cărei </a:t>
            </a:r>
            <a:r>
              <a:rPr lang="ro-RO" dirty="0" smtClean="0"/>
              <a:t>influenț</a:t>
            </a:r>
            <a:r>
              <a:rPr lang="ro-RO" dirty="0"/>
              <a:t>ă</a:t>
            </a:r>
            <a:r>
              <a:rPr lang="ro-RO" dirty="0" smtClean="0"/>
              <a:t> </a:t>
            </a:r>
            <a:r>
              <a:rPr lang="ro-RO" dirty="0" smtClean="0"/>
              <a:t>asupra lui Uranus să-i explice orbita.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Limite ale metodelor lui Mill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ro-RO" dirty="0" smtClean="0"/>
              <a:t>Nu întotdeauna cauza reală este una dintre candidatele luate în considerare! Deci aplicarea lor nu garantează răspunsul corect.</a:t>
            </a:r>
          </a:p>
          <a:p>
            <a:r>
              <a:rPr lang="ro-RO" dirty="0" smtClean="0"/>
              <a:t>Efectul ar putea avea mai multe cauze!</a:t>
            </a:r>
          </a:p>
          <a:p>
            <a:pPr>
              <a:buNone/>
            </a:pPr>
            <a:r>
              <a:rPr lang="ro-RO" dirty="0" smtClean="0"/>
              <a:t>	- Exemplu: mai multe persoane se îmbolnăvesc după ce mănâncă unul sau mai multe dintre cele 3 feluri oferite. Ceea ce este comun tuturor persoanelor este că au mâncat stridii. Metoda acordului: stridiile sunt cauza. Dar este posibil ca stridiile să fi fost ok, iar salata și supa să fi fost stricate. De asemenea, toata lumea a mâncat (în afara stridiilor) ori salată ori supă (nu pe amândouă). Atunci avem </a:t>
            </a:r>
            <a:r>
              <a:rPr lang="ro-R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două cauze </a:t>
            </a:r>
            <a:r>
              <a:rPr lang="ro-RO" dirty="0" smtClean="0"/>
              <a:t>ale îmbolnăvirii.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Ooops!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924800" cy="4343400"/>
          </a:xfrm>
        </p:spPr>
      </p:pic>
    </p:spTree>
    <p:extLst>
      <p:ext uri="{BB962C8B-B14F-4D97-AF65-F5344CB8AC3E}">
        <p14:creationId xmlns:p14="http://schemas.microsoft.com/office/powerpoint/2010/main" val="42548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ro-RO" dirty="0" smtClean="0"/>
              <a:t>(</a:t>
            </a:r>
            <a:r>
              <a:rPr lang="ro-RO" i="1" dirty="0" smtClean="0"/>
              <a:t>Define</a:t>
            </a:r>
            <a:r>
              <a:rPr lang="ro-RO" dirty="0" smtClean="0"/>
              <a:t>) Definește ipoteza pe care dorești s-o testezi.</a:t>
            </a:r>
          </a:p>
          <a:p>
            <a:pPr marL="514350" indent="-514350">
              <a:buAutoNum type="arabicParenBoth"/>
            </a:pPr>
            <a:r>
              <a:rPr lang="ro-RO" dirty="0" smtClean="0"/>
              <a:t>(</a:t>
            </a:r>
            <a:r>
              <a:rPr lang="ro-RO" i="1" dirty="0" smtClean="0"/>
              <a:t>Evidence</a:t>
            </a:r>
            <a:r>
              <a:rPr lang="ro-RO" dirty="0" smtClean="0"/>
              <a:t>) Adună dovezi pro sau contra ipotezei.</a:t>
            </a:r>
          </a:p>
          <a:p>
            <a:pPr marL="514350" indent="-514350">
              <a:buAutoNum type="arabicParenBoth"/>
            </a:pPr>
            <a:r>
              <a:rPr lang="ro-RO" dirty="0" smtClean="0"/>
              <a:t>(</a:t>
            </a:r>
            <a:r>
              <a:rPr lang="ro-RO" i="1" dirty="0" smtClean="0"/>
              <a:t>Alternatives</a:t>
            </a:r>
            <a:r>
              <a:rPr lang="ro-RO" dirty="0" smtClean="0"/>
              <a:t>) Află care sunt ipotezele alternative.</a:t>
            </a:r>
          </a:p>
          <a:p>
            <a:pPr marL="514350" indent="-514350">
              <a:buAutoNum type="arabicParenBoth"/>
            </a:pPr>
            <a:r>
              <a:rPr lang="ro-RO" dirty="0" smtClean="0"/>
              <a:t>(</a:t>
            </a:r>
            <a:r>
              <a:rPr lang="ro-RO" i="1" dirty="0" smtClean="0"/>
              <a:t>Rank</a:t>
            </a:r>
            <a:r>
              <a:rPr lang="ro-RO" dirty="0" smtClean="0"/>
              <a:t>) Ordonează ierarhic ipotezele și selecteaz-o pe cea mai bună dintre acestea.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o-RO" dirty="0" smtClean="0"/>
              <a:t>(1) (</a:t>
            </a:r>
            <a:r>
              <a:rPr lang="ro-RO" i="1" dirty="0" smtClean="0"/>
              <a:t>Define</a:t>
            </a:r>
            <a:r>
              <a:rPr lang="ro-RO" dirty="0" smtClean="0"/>
              <a:t>) Definește ipoteza pe care dorești s-o testezi.</a:t>
            </a:r>
          </a:p>
          <a:p>
            <a:pPr>
              <a:buFontTx/>
              <a:buChar char="-"/>
            </a:pPr>
            <a:r>
              <a:rPr lang="ro-RO" dirty="0" smtClean="0"/>
              <a:t>definițiile trebuie să fie </a:t>
            </a:r>
            <a:r>
              <a:rPr lang="ro-RO" b="1" dirty="0" smtClean="0"/>
              <a:t>clare</a:t>
            </a:r>
            <a:r>
              <a:rPr lang="ro-RO" dirty="0" smtClean="0"/>
              <a:t> (implicit, trebuie să ne fie clar ce înseamnă fiecare cuvânt folosit).</a:t>
            </a:r>
          </a:p>
          <a:p>
            <a:pPr>
              <a:buNone/>
            </a:pPr>
            <a:r>
              <a:rPr lang="ro-RO" dirty="0" smtClean="0"/>
              <a:t>Ex.: „Fiecare persoană are o aură”.</a:t>
            </a:r>
          </a:p>
          <a:p>
            <a:pPr>
              <a:buNone/>
            </a:pPr>
            <a:r>
              <a:rPr lang="ro-RO" dirty="0" smtClean="0"/>
              <a:t>Întrebare: ce înseamnă „aură”? </a:t>
            </a:r>
          </a:p>
          <a:p>
            <a:pPr>
              <a:buNone/>
            </a:pPr>
            <a:r>
              <a:rPr lang="ro-RO" dirty="0" smtClean="0"/>
              <a:t>Posibile răspunsuri:</a:t>
            </a:r>
          </a:p>
          <a:p>
            <a:pPr>
              <a:buFontTx/>
              <a:buChar char="-"/>
            </a:pPr>
            <a:r>
              <a:rPr lang="ro-RO" dirty="0" smtClean="0"/>
              <a:t>Câmp electromagnetic: fizicienii dețin metode de verificare a existenței unui câmp electromagnetic.</a:t>
            </a:r>
          </a:p>
          <a:p>
            <a:pPr>
              <a:buFontTx/>
              <a:buChar char="-"/>
            </a:pPr>
            <a:r>
              <a:rPr lang="ro-RO" dirty="0" smtClean="0"/>
              <a:t>„</a:t>
            </a:r>
            <a:r>
              <a:rPr lang="it-IT" dirty="0" smtClean="0"/>
              <a:t>conturul </a:t>
            </a:r>
            <a:r>
              <a:rPr lang="it-IT" dirty="0"/>
              <a:t>care ține toate corpurile subtile la un </a:t>
            </a:r>
            <a:r>
              <a:rPr lang="it-IT" dirty="0" smtClean="0"/>
              <a:t>loc</a:t>
            </a:r>
            <a:r>
              <a:rPr lang="ro-RO" dirty="0" smtClean="0"/>
              <a:t>” – ce înseamnă „contur” în acest context? Ce sunt „corpurile subtile”? </a:t>
            </a:r>
          </a:p>
          <a:p>
            <a:pPr marL="0" indent="0">
              <a:buNone/>
            </a:pPr>
            <a:r>
              <a:rPr lang="ro-RO" dirty="0">
                <a:latin typeface="Arial"/>
                <a:cs typeface="Arial"/>
              </a:rPr>
              <a:t>→</a:t>
            </a:r>
            <a:r>
              <a:rPr lang="ro-RO" dirty="0" smtClean="0"/>
              <a:t>Dacă nu avem metode de a verifica existența acestui obiect, cu cât sens putem vorbi despre acesta? La fel de bine n-am putea vorbi despre unicornul invizibil de pe cel mai înalt munte al planetei Marte?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 smtClean="0"/>
              <a:t>(1) (</a:t>
            </a:r>
            <a:r>
              <a:rPr lang="ro-RO" i="1" dirty="0" smtClean="0"/>
              <a:t>Define</a:t>
            </a:r>
            <a:r>
              <a:rPr lang="ro-RO" dirty="0" smtClean="0"/>
              <a:t>) Definește ipoteza pe care dorești s-o testezi.</a:t>
            </a:r>
          </a:p>
          <a:p>
            <a:pPr>
              <a:buFontTx/>
              <a:buChar char="-"/>
            </a:pPr>
            <a:r>
              <a:rPr lang="ro-RO" dirty="0" smtClean="0"/>
              <a:t>definițiile trebuie să fie </a:t>
            </a:r>
            <a:r>
              <a:rPr lang="ro-RO" b="1" dirty="0" smtClean="0"/>
              <a:t>precise</a:t>
            </a:r>
            <a:r>
              <a:rPr lang="ro-RO" dirty="0" smtClean="0"/>
              <a:t>.</a:t>
            </a:r>
          </a:p>
          <a:p>
            <a:pPr>
              <a:buNone/>
            </a:pPr>
            <a:r>
              <a:rPr lang="ro-RO" dirty="0" smtClean="0"/>
              <a:t>Ex.:„A investi în aur este profitabil”</a:t>
            </a:r>
          </a:p>
          <a:p>
            <a:pPr>
              <a:buNone/>
            </a:pPr>
            <a:r>
              <a:rPr lang="ro-RO" dirty="0" smtClean="0"/>
              <a:t>Întrebări: </a:t>
            </a:r>
          </a:p>
          <a:p>
            <a:pPr>
              <a:buFontTx/>
              <a:buChar char="-"/>
            </a:pPr>
            <a:r>
              <a:rPr lang="ro-RO" dirty="0" smtClean="0"/>
              <a:t>Vorbești despre a cumpăra aur, obiecte ce conțin aur sau activități conectate cu prelucrarea aurului etc.?</a:t>
            </a:r>
            <a:r>
              <a:rPr lang="ro-RO" dirty="0"/>
              <a:t> </a:t>
            </a:r>
            <a:r>
              <a:rPr lang="ro-RO" dirty="0" smtClean="0"/>
              <a:t>Nu este clar.</a:t>
            </a:r>
          </a:p>
          <a:p>
            <a:pPr>
              <a:buFontTx/>
              <a:buChar char="-"/>
            </a:pPr>
            <a:r>
              <a:rPr lang="ro-RO" dirty="0" smtClean="0"/>
              <a:t>Este vorba despre o investiție profitabilă pe termen lung sau scurt?</a:t>
            </a:r>
          </a:p>
          <a:p>
            <a:pPr>
              <a:buFontTx/>
              <a:buChar char="-"/>
            </a:pPr>
            <a:r>
              <a:rPr lang="ro-RO" dirty="0" smtClean="0"/>
              <a:t>Cât de profitabil?</a:t>
            </a:r>
          </a:p>
          <a:p>
            <a:pPr>
              <a:buNone/>
            </a:pPr>
            <a:r>
              <a:rPr lang="ro-RO" dirty="0" smtClean="0"/>
              <a:t>Un enunț mai clar ar fi următorul: „banii investiți în aur sunt feriți de efectele inflației.”</a:t>
            </a:r>
          </a:p>
          <a:p>
            <a:pPr>
              <a:buFontTx/>
              <a:buChar char="-"/>
            </a:pP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 smtClean="0"/>
              <a:t>(1) (</a:t>
            </a:r>
            <a:r>
              <a:rPr lang="ro-RO" i="1" dirty="0" smtClean="0"/>
              <a:t>Define</a:t>
            </a:r>
            <a:r>
              <a:rPr lang="ro-RO" dirty="0" smtClean="0"/>
              <a:t>) Definește ipoteza pe care dorești s-o testezi.</a:t>
            </a:r>
          </a:p>
          <a:p>
            <a:pPr>
              <a:buFontTx/>
              <a:buChar char="-"/>
            </a:pPr>
            <a:r>
              <a:rPr lang="ro-RO" dirty="0" smtClean="0"/>
              <a:t>Trebuie să fie clar </a:t>
            </a:r>
            <a:r>
              <a:rPr lang="ro-RO" b="1" dirty="0" smtClean="0"/>
              <a:t>domeniul</a:t>
            </a:r>
            <a:r>
              <a:rPr lang="ro-RO" dirty="0" smtClean="0"/>
              <a:t> ipotezei.</a:t>
            </a:r>
          </a:p>
          <a:p>
            <a:pPr>
              <a:buFontTx/>
              <a:buChar char="-"/>
            </a:pPr>
            <a:r>
              <a:rPr lang="ro-RO" dirty="0" smtClean="0"/>
              <a:t>Ipoteza cuantifică peste toate, unele, majoritatea obiectelor?</a:t>
            </a:r>
          </a:p>
          <a:p>
            <a:pPr>
              <a:buNone/>
            </a:pPr>
            <a:r>
              <a:rPr lang="ro-RO" dirty="0" smtClean="0"/>
              <a:t>Ex.: </a:t>
            </a:r>
          </a:p>
          <a:p>
            <a:pPr>
              <a:buNone/>
            </a:pPr>
            <a:r>
              <a:rPr lang="ro-RO" dirty="0" smtClean="0"/>
              <a:t>„Toate lebedele sunt albe” este clar falsă.</a:t>
            </a:r>
          </a:p>
          <a:p>
            <a:pPr>
              <a:buNone/>
            </a:pPr>
            <a:r>
              <a:rPr lang="ro-RO" dirty="0" smtClean="0"/>
              <a:t>„Unele lebede sunt albe” este adevărată, dar poate nu ne oferă informație interesantă.</a:t>
            </a:r>
          </a:p>
          <a:p>
            <a:pPr>
              <a:buNone/>
            </a:pPr>
            <a:r>
              <a:rPr lang="ro-RO" dirty="0" smtClean="0"/>
              <a:t>„Majoritatea lebedelor sunt albe” este clar interesantă, dar este nevoie de clarificarea termenului „majoritatea” (peste 50%?).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Metoda ”DEAR”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ro-RO" dirty="0" smtClean="0"/>
              <a:t>(2) (</a:t>
            </a:r>
            <a:r>
              <a:rPr lang="ro-RO" i="1" dirty="0" smtClean="0"/>
              <a:t>Evidence</a:t>
            </a:r>
            <a:r>
              <a:rPr lang="ro-RO" dirty="0" smtClean="0"/>
              <a:t>) Adună dovezi pro sau contra ipotezei.</a:t>
            </a:r>
          </a:p>
          <a:p>
            <a:pPr marL="514350" indent="-514350">
              <a:buFontTx/>
              <a:buChar char="-"/>
            </a:pPr>
            <a:r>
              <a:rPr lang="ro-RO" dirty="0" smtClean="0"/>
              <a:t>Faptele pot confirma ipoteza = pot spori plauzibilitatea acesteia (încrederea pe care o acordăm acesteia)</a:t>
            </a:r>
          </a:p>
          <a:p>
            <a:pPr marL="514350" indent="-514350">
              <a:buFontTx/>
              <a:buChar char="-"/>
            </a:pPr>
            <a:r>
              <a:rPr lang="ro-RO" dirty="0" smtClean="0"/>
              <a:t>Faptele pot infirma ipoteza = pot scădea plauzibilitatea acesteia.</a:t>
            </a:r>
            <a:endParaRPr lang="ro-RO" dirty="0"/>
          </a:p>
          <a:p>
            <a:pPr marL="514350" indent="-514350">
              <a:buFontTx/>
              <a:buChar char="-"/>
            </a:pPr>
            <a:r>
              <a:rPr lang="ro-RO" dirty="0" smtClean="0"/>
              <a:t>Unele dovezi sunt mai convingătoare decât altele. Spre exemplu, a descoperi lebede albe în țări de pe continente diferite este o dovadă mai convingătoare pentru plauzibilitatea ipotezei </a:t>
            </a:r>
            <a:r>
              <a:rPr lang="ro-RO" dirty="0"/>
              <a:t>„</a:t>
            </a:r>
            <a:r>
              <a:rPr lang="ro-RO" dirty="0" smtClean="0"/>
              <a:t>Toate lebedele sunt albe”. Desigur, nu este o dovadă finală!</a:t>
            </a:r>
          </a:p>
          <a:p>
            <a:pPr marL="514350" indent="-514350">
              <a:buFontTx/>
              <a:buChar char="-"/>
            </a:pPr>
            <a:r>
              <a:rPr lang="ro-RO" dirty="0" smtClean="0">
                <a:solidFill>
                  <a:srgbClr val="FF0000"/>
                </a:solidFill>
              </a:rPr>
              <a:t>Cu cât avem mai multe fapte ce confirmă ipoteza, cu atât aceasta este mai </a:t>
            </a:r>
            <a:r>
              <a:rPr lang="ro-RO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plauzibilă</a:t>
            </a:r>
            <a:r>
              <a:rPr lang="ro-RO" dirty="0" smtClean="0">
                <a:solidFill>
                  <a:srgbClr val="FF0000"/>
                </a:solidFill>
              </a:rPr>
              <a:t>!</a:t>
            </a:r>
          </a:p>
          <a:p>
            <a:pPr marL="514350" indent="-514350">
              <a:buFontTx/>
              <a:buChar char="-"/>
            </a:pPr>
            <a:r>
              <a:rPr lang="ro-RO" dirty="0" smtClean="0"/>
              <a:t>Atenție: tindem să ignorăm sau să diminuăm importanța faptelor ce nu ne confirma ipotezele!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2090</Words>
  <Application>Microsoft Office PowerPoint</Application>
  <PresentationFormat>On-screen Show (4:3)</PresentationFormat>
  <Paragraphs>279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Raționamentul științific</vt:lpstr>
      <vt:lpstr>Context</vt:lpstr>
      <vt:lpstr>Testarea ipotezelor</vt:lpstr>
      <vt:lpstr>Ooops!</vt:lpstr>
      <vt:lpstr>Metoda ”DEAR”</vt:lpstr>
      <vt:lpstr>Metoda ”DEAR”</vt:lpstr>
      <vt:lpstr>Metoda ”DEAR”</vt:lpstr>
      <vt:lpstr>Metoda ”DEAR”</vt:lpstr>
      <vt:lpstr>Metoda ”DEAR”</vt:lpstr>
      <vt:lpstr>Metoda ”DEAR”</vt:lpstr>
      <vt:lpstr>Metoda ”DEAR”</vt:lpstr>
      <vt:lpstr>Metoda ”DEAR”</vt:lpstr>
      <vt:lpstr>Metoda ”DEAR”</vt:lpstr>
      <vt:lpstr>Metoda ”DEAR”</vt:lpstr>
      <vt:lpstr>Metoda ”DEAR”</vt:lpstr>
      <vt:lpstr>Metoda ”DEAR”</vt:lpstr>
      <vt:lpstr>Metoda ”DEAR”</vt:lpstr>
      <vt:lpstr>Testarea ipotezelor</vt:lpstr>
      <vt:lpstr>Testarea ipotezelor</vt:lpstr>
      <vt:lpstr>Testarea ipotezelor</vt:lpstr>
      <vt:lpstr>Jon Snow vs. John Snow</vt:lpstr>
      <vt:lpstr>PowerPoint Presentation</vt:lpstr>
      <vt:lpstr>PowerPoint Presentation</vt:lpstr>
      <vt:lpstr>PowerPoint Presentation</vt:lpstr>
      <vt:lpstr>Metoda lui Mill</vt:lpstr>
      <vt:lpstr>Metoda acordului</vt:lpstr>
      <vt:lpstr>Metoda diferențelor</vt:lpstr>
      <vt:lpstr>Metoda cumulului</vt:lpstr>
      <vt:lpstr>Metoda variațiilor concomitente</vt:lpstr>
      <vt:lpstr>Metoda reziduurilor</vt:lpstr>
      <vt:lpstr>Limite ale metodelor lui Mill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Raționamentul științific</dc:title>
  <dc:creator>radu</dc:creator>
  <cp:lastModifiedBy>ADMINX</cp:lastModifiedBy>
  <cp:revision>93</cp:revision>
  <dcterms:created xsi:type="dcterms:W3CDTF">2017-12-10T14:59:19Z</dcterms:created>
  <dcterms:modified xsi:type="dcterms:W3CDTF">2019-04-18T09:16:16Z</dcterms:modified>
</cp:coreProperties>
</file>