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1" r:id="rId6"/>
    <p:sldId id="262" r:id="rId7"/>
    <p:sldId id="263" r:id="rId8"/>
    <p:sldId id="264" r:id="rId9"/>
    <p:sldId id="265" r:id="rId10"/>
    <p:sldId id="268"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28912A1-85C1-4E4D-8ADF-2FB96019C2B8}" type="datetimeFigureOut">
              <a:rPr lang="en-US" smtClean="0"/>
              <a:t>3/20/2019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002A0E6-BFCC-417E-81D6-22EBA14CED7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8912A1-85C1-4E4D-8ADF-2FB96019C2B8}"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A0E6-BFCC-417E-81D6-22EBA14CED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8912A1-85C1-4E4D-8ADF-2FB96019C2B8}"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A0E6-BFCC-417E-81D6-22EBA14CED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28912A1-85C1-4E4D-8ADF-2FB96019C2B8}"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A0E6-BFCC-417E-81D6-22EBA14CED7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28912A1-85C1-4E4D-8ADF-2FB96019C2B8}" type="datetimeFigureOut">
              <a:rPr lang="en-US" smtClean="0"/>
              <a:t>3/20/2019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002A0E6-BFCC-417E-81D6-22EBA14CED7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28912A1-85C1-4E4D-8ADF-2FB96019C2B8}"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2A0E6-BFCC-417E-81D6-22EBA14CED7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28912A1-85C1-4E4D-8ADF-2FB96019C2B8}"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02A0E6-BFCC-417E-81D6-22EBA14CED7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8912A1-85C1-4E4D-8ADF-2FB96019C2B8}"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2A0E6-BFCC-417E-81D6-22EBA14CED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912A1-85C1-4E4D-8ADF-2FB96019C2B8}" type="datetimeFigureOut">
              <a:rPr lang="en-US" smtClean="0"/>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02A0E6-BFCC-417E-81D6-22EBA14CED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28912A1-85C1-4E4D-8ADF-2FB96019C2B8}"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2A0E6-BFCC-417E-81D6-22EBA14CED7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28912A1-85C1-4E4D-8ADF-2FB96019C2B8}" type="datetimeFigureOut">
              <a:rPr lang="en-US" smtClean="0"/>
              <a:t>3/20/2019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002A0E6-BFCC-417E-81D6-22EBA14CED7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28912A1-85C1-4E4D-8ADF-2FB96019C2B8}" type="datetimeFigureOut">
              <a:rPr lang="en-US" smtClean="0"/>
              <a:t>3/20/2019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002A0E6-BFCC-417E-81D6-22EBA14CED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Defini</a:t>
            </a:r>
            <a:r>
              <a:rPr lang="ro-RO" dirty="0" smtClean="0"/>
              <a:t>ții și Capcane Lingvistice</a:t>
            </a:r>
            <a:endParaRPr lang="en-US" dirty="0"/>
          </a:p>
        </p:txBody>
      </p:sp>
    </p:spTree>
    <p:extLst>
      <p:ext uri="{BB962C8B-B14F-4D97-AF65-F5344CB8AC3E}">
        <p14:creationId xmlns:p14="http://schemas.microsoft.com/office/powerpoint/2010/main" val="270030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sz="quarter" idx="1"/>
          </p:nvPr>
        </p:nvSpPr>
        <p:spPr>
          <a:xfrm>
            <a:off x="533400" y="457200"/>
            <a:ext cx="8153400" cy="5562600"/>
          </a:xfrm>
        </p:spPr>
        <p:txBody>
          <a:bodyPr>
            <a:normAutofit fontScale="77500" lnSpcReduction="20000"/>
          </a:bodyPr>
          <a:lstStyle/>
          <a:p>
            <a:pPr marL="0" indent="0">
              <a:buNone/>
            </a:pPr>
            <a:r>
              <a:rPr lang="ro-RO" b="1" dirty="0">
                <a:effectLst>
                  <a:outerShdw blurRad="38100" dist="38100" dir="2700000" algn="tl">
                    <a:srgbClr val="000000">
                      <a:alpha val="43137"/>
                    </a:srgbClr>
                  </a:outerShdw>
                </a:effectLst>
              </a:rPr>
              <a:t>Evaluați următoarele definiții</a:t>
            </a:r>
            <a:r>
              <a:rPr lang="ro-RO" b="1" dirty="0" smtClean="0">
                <a:effectLst>
                  <a:outerShdw blurRad="38100" dist="38100" dir="2700000" algn="tl">
                    <a:srgbClr val="000000">
                      <a:alpha val="43137"/>
                    </a:srgbClr>
                  </a:outerShdw>
                </a:effectLst>
              </a:rPr>
              <a:t>:</a:t>
            </a:r>
          </a:p>
          <a:p>
            <a:pPr marL="0" indent="0">
              <a:buNone/>
            </a:pPr>
            <a:endParaRPr lang="en-US" dirty="0"/>
          </a:p>
          <a:p>
            <a:pPr marL="514350" lvl="0" indent="-514350">
              <a:buFont typeface="+mj-lt"/>
              <a:buAutoNum type="arabicPeriod"/>
            </a:pPr>
            <a:r>
              <a:rPr lang="ro-RO" dirty="0"/>
              <a:t>O pictură în ulei este o pictură desenată cu o pensulă.</a:t>
            </a:r>
            <a:endParaRPr lang="en-US" dirty="0"/>
          </a:p>
          <a:p>
            <a:pPr marL="514350" lvl="0" indent="-514350">
              <a:buFont typeface="+mj-lt"/>
              <a:buAutoNum type="arabicPeriod"/>
            </a:pPr>
            <a:r>
              <a:rPr lang="ro-RO" dirty="0"/>
              <a:t>Speranța este substanța spre care tind lucrurile.</a:t>
            </a:r>
            <a:endParaRPr lang="en-US" dirty="0"/>
          </a:p>
          <a:p>
            <a:pPr marL="514350" lvl="0" indent="-514350">
              <a:buFont typeface="+mj-lt"/>
              <a:buAutoNum type="arabicPeriod"/>
            </a:pPr>
            <a:r>
              <a:rPr lang="ro-RO" dirty="0"/>
              <a:t>Iubirea este modul naturii de a păcăli oamenii să se reproducă.</a:t>
            </a:r>
            <a:endParaRPr lang="en-US" dirty="0"/>
          </a:p>
          <a:p>
            <a:pPr marL="514350" lvl="0" indent="-514350">
              <a:buFont typeface="+mj-lt"/>
              <a:buAutoNum type="arabicPeriod"/>
            </a:pPr>
            <a:r>
              <a:rPr lang="ro-RO" dirty="0"/>
              <a:t>Religia este un substantiv. Fiica Speranței și Fricii, care explică Ignoranței natura Necunoscutului.</a:t>
            </a:r>
            <a:endParaRPr lang="en-US" dirty="0"/>
          </a:p>
          <a:p>
            <a:pPr marL="514350" lvl="0" indent="-514350">
              <a:buFont typeface="+mj-lt"/>
              <a:buAutoNum type="arabicPeriod"/>
            </a:pPr>
            <a:r>
              <a:rPr lang="ro-RO" dirty="0"/>
              <a:t>Justiția este calitatea de a fi just.</a:t>
            </a:r>
            <a:endParaRPr lang="en-US" dirty="0"/>
          </a:p>
          <a:p>
            <a:pPr marL="514350" lvl="0" indent="-514350">
              <a:buFont typeface="+mj-lt"/>
              <a:buAutoNum type="arabicPeriod"/>
            </a:pPr>
            <a:r>
              <a:rPr lang="ro-RO" dirty="0"/>
              <a:t>Păsările sunt animale cu pene care pot zbura.</a:t>
            </a:r>
            <a:endParaRPr lang="en-US" dirty="0"/>
          </a:p>
          <a:p>
            <a:pPr marL="514350" lvl="0" indent="-514350">
              <a:buFont typeface="+mj-lt"/>
              <a:buAutoNum type="arabicPeriod"/>
            </a:pPr>
            <a:r>
              <a:rPr lang="ro-RO" dirty="0"/>
              <a:t>Timpul este ceea ce este măsurat cu un ceas. </a:t>
            </a:r>
            <a:endParaRPr lang="en-US" dirty="0"/>
          </a:p>
          <a:p>
            <a:pPr marL="514350" lvl="0" indent="-514350">
              <a:buFont typeface="+mj-lt"/>
              <a:buAutoNum type="arabicPeriod"/>
            </a:pPr>
            <a:r>
              <a:rPr lang="ro-RO" dirty="0"/>
              <a:t>Omul este o trestie cugetătoare.</a:t>
            </a:r>
            <a:endParaRPr lang="en-US" dirty="0"/>
          </a:p>
          <a:p>
            <a:pPr marL="514350" lvl="0" indent="-514350">
              <a:buFont typeface="+mj-lt"/>
              <a:buAutoNum type="arabicPeriod"/>
            </a:pPr>
            <a:r>
              <a:rPr lang="ro-RO" dirty="0"/>
              <a:t>Sportul este activitatea sportivului.</a:t>
            </a:r>
            <a:endParaRPr lang="en-US" dirty="0"/>
          </a:p>
          <a:p>
            <a:pPr marL="514350" lvl="0" indent="-514350">
              <a:buFont typeface="+mj-lt"/>
              <a:buAutoNum type="arabicPeriod"/>
            </a:pPr>
            <a:r>
              <a:rPr lang="ro-RO" dirty="0"/>
              <a:t>Virtutea este un viciu deghizat.</a:t>
            </a:r>
            <a:endParaRPr lang="en-US" dirty="0"/>
          </a:p>
          <a:p>
            <a:pPr marL="514350" lvl="0" indent="-514350">
              <a:buFont typeface="+mj-lt"/>
              <a:buAutoNum type="arabicPeriod"/>
            </a:pPr>
            <a:r>
              <a:rPr lang="ro-RO" dirty="0"/>
              <a:t>Gustul este lucrul despre care nu se discută.</a:t>
            </a:r>
            <a:endParaRPr lang="en-US" dirty="0"/>
          </a:p>
          <a:p>
            <a:pPr marL="514350" lvl="0" indent="-514350">
              <a:buFont typeface="+mj-lt"/>
              <a:buAutoNum type="arabicPeriod"/>
            </a:pPr>
            <a:r>
              <a:rPr lang="ro-RO" dirty="0"/>
              <a:t>Asasinatul este omorul deliberat al ființei umane.</a:t>
            </a:r>
            <a:endParaRPr lang="en-US" dirty="0"/>
          </a:p>
          <a:p>
            <a:pPr marL="514350" lvl="0" indent="-514350">
              <a:buFont typeface="+mj-lt"/>
              <a:buAutoNum type="arabicPeriod"/>
            </a:pPr>
            <a:r>
              <a:rPr lang="ro-RO" dirty="0"/>
              <a:t>Hexagonul este o figură înscrisă în plan care are șase laturi egale și șase unghiuri egale.</a:t>
            </a:r>
            <a:endParaRPr lang="en-US" dirty="0"/>
          </a:p>
          <a:p>
            <a:endParaRPr lang="en-US" dirty="0"/>
          </a:p>
        </p:txBody>
      </p:sp>
    </p:spTree>
    <p:extLst>
      <p:ext uri="{BB962C8B-B14F-4D97-AF65-F5344CB8AC3E}">
        <p14:creationId xmlns:p14="http://schemas.microsoft.com/office/powerpoint/2010/main" val="166791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ro-RO" dirty="0"/>
              <a:t>Construiți o definiție prin gen proxim și diferență specifică</a:t>
            </a:r>
            <a:r>
              <a:rPr lang="ro-RO" dirty="0" smtClean="0"/>
              <a:t>.</a:t>
            </a:r>
          </a:p>
          <a:p>
            <a:endParaRPr lang="ro-RO" dirty="0"/>
          </a:p>
          <a:p>
            <a:endParaRPr lang="ro-RO" dirty="0" smtClean="0"/>
          </a:p>
          <a:p>
            <a:endParaRPr lang="ro-RO" dirty="0"/>
          </a:p>
          <a:p>
            <a:endParaRPr lang="en-US" dirty="0"/>
          </a:p>
          <a:p>
            <a:r>
              <a:rPr lang="ro-RO" dirty="0"/>
              <a:t>Construiți o definiție pentru un termen la alegere care să încalce cel puțin 3 reguli ale definiței.</a:t>
            </a:r>
            <a:endParaRPr lang="en-US" dirty="0"/>
          </a:p>
          <a:p>
            <a:endParaRPr lang="en-US" dirty="0"/>
          </a:p>
        </p:txBody>
      </p:sp>
    </p:spTree>
    <p:extLst>
      <p:ext uri="{BB962C8B-B14F-4D97-AF65-F5344CB8AC3E}">
        <p14:creationId xmlns:p14="http://schemas.microsoft.com/office/powerpoint/2010/main" val="197971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fontScale="92500" lnSpcReduction="10000"/>
          </a:bodyPr>
          <a:lstStyle/>
          <a:p>
            <a:pPr marL="0" lvl="0" indent="0">
              <a:buNone/>
            </a:pPr>
            <a:r>
              <a:rPr lang="ro-RO" dirty="0" smtClean="0"/>
              <a:t>-Te </a:t>
            </a:r>
            <a:r>
              <a:rPr lang="ro-RO" dirty="0"/>
              <a:t>salut, Protagoras.</a:t>
            </a:r>
            <a:endParaRPr lang="en-US" dirty="0"/>
          </a:p>
          <a:p>
            <a:pPr marL="0" lvl="0" indent="0">
              <a:buNone/>
            </a:pPr>
            <a:r>
              <a:rPr lang="ro-RO" dirty="0" smtClean="0"/>
              <a:t>- Zeii </a:t>
            </a:r>
            <a:r>
              <a:rPr lang="ro-RO" dirty="0"/>
              <a:t>cu tine, Gorgias. De unde vii?</a:t>
            </a:r>
            <a:endParaRPr lang="en-US" dirty="0"/>
          </a:p>
          <a:p>
            <a:pPr marL="0" lvl="0" indent="0">
              <a:buNone/>
            </a:pPr>
            <a:r>
              <a:rPr lang="ro-RO" dirty="0" smtClean="0"/>
              <a:t>- Ca </a:t>
            </a:r>
            <a:r>
              <a:rPr lang="ro-RO" dirty="0"/>
              <a:t>și tine, le-am vorbit oamenilor despre cursele ascunse în vorbire în care pot cădea dacă nu respectă legile logicii.</a:t>
            </a:r>
            <a:endParaRPr lang="en-US" dirty="0"/>
          </a:p>
          <a:p>
            <a:pPr marL="0" indent="0">
              <a:buNone/>
            </a:pPr>
            <a:r>
              <a:rPr lang="ro-RO" dirty="0"/>
              <a:t>Astfel se salutară cei doi sofiști, la umbra unei fântâni. Era o zi călduroasă și caii lor pășteau în voie. În zare se vedeau porțile cetății.</a:t>
            </a:r>
            <a:endParaRPr lang="en-US" dirty="0"/>
          </a:p>
          <a:p>
            <a:pPr marL="0" indent="0">
              <a:buNone/>
            </a:pPr>
            <a:r>
              <a:rPr lang="ro-RO" dirty="0"/>
              <a:t>Își mai spuseră că fiecare are câte 100 de taleri, reprezentând plata muncii lor. După un timp Protagoras spune:</a:t>
            </a:r>
            <a:endParaRPr lang="en-US" dirty="0"/>
          </a:p>
          <a:p>
            <a:pPr marL="0" lvl="0" indent="0">
              <a:buNone/>
            </a:pPr>
            <a:r>
              <a:rPr lang="ro-RO" dirty="0" smtClean="0"/>
              <a:t>- Gorgias</a:t>
            </a:r>
            <a:r>
              <a:rPr lang="ro-RO" dirty="0"/>
              <a:t>, cu 100 de taleri niciunul nu este bogat. Dar cu 200 de taleri, ar fi altceva. Iată ce îți propun: să facem o cursă până la porțile cetății. Stăpânul calului care ajunge primul, va pierde și îi va da celuilalt banii.</a:t>
            </a:r>
            <a:endParaRPr lang="en-US" dirty="0"/>
          </a:p>
          <a:p>
            <a:pPr marL="0" indent="0">
              <a:buNone/>
            </a:pPr>
            <a:r>
              <a:rPr lang="ro-RO" dirty="0"/>
              <a:t>Gorgias acceptă și ambii se întind leneși la umbra pomilor. Brusc unul dintre ei sare și se îndreaptă spre cal. Celălalt îl urmează. Amândoi încalecă și încep să gonească nebunește spre cetate. </a:t>
            </a:r>
            <a:endParaRPr lang="ro-RO" dirty="0" smtClean="0"/>
          </a:p>
          <a:p>
            <a:pPr marL="0" indent="0">
              <a:buNone/>
            </a:pPr>
            <a:endParaRPr lang="ro-RO" dirty="0"/>
          </a:p>
          <a:p>
            <a:pPr marL="0" indent="0">
              <a:buNone/>
            </a:pPr>
            <a:r>
              <a:rPr lang="ro-RO" dirty="0" smtClean="0"/>
              <a:t>De </a:t>
            </a:r>
            <a:r>
              <a:rPr lang="ro-RO" dirty="0"/>
              <a:t>ce?</a:t>
            </a:r>
            <a:endParaRPr lang="en-US" dirty="0"/>
          </a:p>
          <a:p>
            <a:pPr marL="0" indent="0">
              <a:buNone/>
            </a:pPr>
            <a:endParaRPr lang="en-US" dirty="0"/>
          </a:p>
        </p:txBody>
      </p:sp>
    </p:spTree>
    <p:extLst>
      <p:ext uri="{BB962C8B-B14F-4D97-AF65-F5344CB8AC3E}">
        <p14:creationId xmlns:p14="http://schemas.microsoft.com/office/powerpoint/2010/main" val="31741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Definiții</a:t>
            </a:r>
            <a:endParaRPr lang="en-US" dirty="0"/>
          </a:p>
        </p:txBody>
      </p:sp>
      <p:sp>
        <p:nvSpPr>
          <p:cNvPr id="3" name="Content Placeholder 2"/>
          <p:cNvSpPr>
            <a:spLocks noGrp="1"/>
          </p:cNvSpPr>
          <p:nvPr>
            <p:ph sz="quarter" idx="1"/>
          </p:nvPr>
        </p:nvSpPr>
        <p:spPr/>
        <p:txBody>
          <a:bodyPr numCol="2"/>
          <a:lstStyle/>
          <a:p>
            <a:endParaRPr lang="ro-RO" dirty="0" smtClean="0"/>
          </a:p>
          <a:p>
            <a:endParaRPr lang="ro-RO" dirty="0"/>
          </a:p>
          <a:p>
            <a:endParaRPr lang="ro-RO" dirty="0" smtClean="0"/>
          </a:p>
          <a:p>
            <a:r>
              <a:rPr lang="ro-RO" dirty="0" smtClean="0"/>
              <a:t>DEFINIENDUM – termenul DEFINIT</a:t>
            </a:r>
          </a:p>
          <a:p>
            <a:endParaRPr lang="ro-RO" dirty="0"/>
          </a:p>
          <a:p>
            <a:endParaRPr lang="ro-RO" dirty="0" smtClean="0"/>
          </a:p>
          <a:p>
            <a:endParaRPr lang="ro-RO" dirty="0"/>
          </a:p>
          <a:p>
            <a:endParaRPr lang="ro-RO" dirty="0" smtClean="0"/>
          </a:p>
          <a:p>
            <a:endParaRPr lang="ro-RO" dirty="0"/>
          </a:p>
          <a:p>
            <a:endParaRPr lang="ro-RO" dirty="0" smtClean="0"/>
          </a:p>
          <a:p>
            <a:endParaRPr lang="ro-RO" dirty="0" smtClean="0"/>
          </a:p>
          <a:p>
            <a:r>
              <a:rPr lang="ro-RO" dirty="0" smtClean="0"/>
              <a:t>DEFINIENS – termenul cu care definim - DEFINITOR</a:t>
            </a:r>
            <a:endParaRPr lang="en-US" dirty="0"/>
          </a:p>
        </p:txBody>
      </p:sp>
    </p:spTree>
    <p:extLst>
      <p:ext uri="{BB962C8B-B14F-4D97-AF65-F5344CB8AC3E}">
        <p14:creationId xmlns:p14="http://schemas.microsoft.com/office/powerpoint/2010/main" val="223882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Raport de IDENTITATE</a:t>
            </a:r>
            <a:endParaRPr lang="en-US" dirty="0"/>
          </a:p>
        </p:txBody>
      </p:sp>
      <p:sp>
        <p:nvSpPr>
          <p:cNvPr id="3" name="Content Placeholder 2"/>
          <p:cNvSpPr>
            <a:spLocks noGrp="1"/>
          </p:cNvSpPr>
          <p:nvPr>
            <p:ph sz="quarter" idx="1"/>
          </p:nvPr>
        </p:nvSpPr>
        <p:spPr/>
        <p:txBody>
          <a:bodyPr/>
          <a:lstStyle/>
          <a:p>
            <a:r>
              <a:rPr lang="ro-RO" dirty="0" smtClean="0"/>
              <a:t>Prea largă: Raport de Ordonare</a:t>
            </a:r>
          </a:p>
          <a:p>
            <a:r>
              <a:rPr lang="ro-RO" dirty="0" smtClean="0"/>
              <a:t>Prea îngustă: Raport de Ordonare</a:t>
            </a:r>
          </a:p>
          <a:p>
            <a:r>
              <a:rPr lang="ro-RO" dirty="0" smtClean="0"/>
              <a:t>Prea largă și prea îngustă: Raport de Încrucișare</a:t>
            </a:r>
            <a:endParaRPr lang="en-US" dirty="0"/>
          </a:p>
        </p:txBody>
      </p:sp>
    </p:spTree>
    <p:extLst>
      <p:ext uri="{BB962C8B-B14F-4D97-AF65-F5344CB8AC3E}">
        <p14:creationId xmlns:p14="http://schemas.microsoft.com/office/powerpoint/2010/main" val="181617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Definiții</a:t>
            </a:r>
            <a:endParaRPr lang="en-US" dirty="0"/>
          </a:p>
        </p:txBody>
      </p:sp>
      <p:sp>
        <p:nvSpPr>
          <p:cNvPr id="3" name="Content Placeholder 2"/>
          <p:cNvSpPr>
            <a:spLocks noGrp="1"/>
          </p:cNvSpPr>
          <p:nvPr>
            <p:ph sz="quarter" idx="1"/>
          </p:nvPr>
        </p:nvSpPr>
        <p:spPr/>
        <p:txBody>
          <a:bodyPr numCol="3"/>
          <a:lstStyle/>
          <a:p>
            <a:r>
              <a:rPr lang="ro-RO" dirty="0" smtClean="0">
                <a:solidFill>
                  <a:srgbClr val="FF0000"/>
                </a:solidFill>
              </a:rPr>
              <a:t>Lexicale</a:t>
            </a:r>
          </a:p>
          <a:p>
            <a:pPr marL="0" indent="0">
              <a:buNone/>
            </a:pPr>
            <a:r>
              <a:rPr lang="ro-RO" dirty="0" smtClean="0"/>
              <a:t>Pătratul = df. Rombul cu unghiuri drepte</a:t>
            </a:r>
          </a:p>
          <a:p>
            <a:pPr marL="0" indent="0">
              <a:buNone/>
            </a:pPr>
            <a:endParaRPr lang="ro-RO" dirty="0"/>
          </a:p>
          <a:p>
            <a:pPr marL="0" indent="0">
              <a:buNone/>
            </a:pPr>
            <a:endParaRPr lang="ro-RO" dirty="0" smtClean="0"/>
          </a:p>
          <a:p>
            <a:endParaRPr lang="ro-RO" dirty="0" smtClean="0"/>
          </a:p>
          <a:p>
            <a:endParaRPr lang="ro-RO" dirty="0"/>
          </a:p>
          <a:p>
            <a:endParaRPr lang="ro-RO" dirty="0" smtClean="0"/>
          </a:p>
          <a:p>
            <a:r>
              <a:rPr lang="ro-RO" dirty="0" smtClean="0">
                <a:solidFill>
                  <a:srgbClr val="FF0000"/>
                </a:solidFill>
              </a:rPr>
              <a:t>Stipulative</a:t>
            </a:r>
          </a:p>
          <a:p>
            <a:pPr marL="0" indent="0">
              <a:buNone/>
            </a:pPr>
            <a:r>
              <a:rPr lang="ro-RO" dirty="0" smtClean="0"/>
              <a:t>OZN =df. Obiect zburător neidentificat</a:t>
            </a:r>
          </a:p>
          <a:p>
            <a:endParaRPr lang="ro-RO" dirty="0" smtClean="0"/>
          </a:p>
          <a:p>
            <a:endParaRPr lang="ro-RO" dirty="0"/>
          </a:p>
          <a:p>
            <a:endParaRPr lang="ro-RO" dirty="0" smtClean="0"/>
          </a:p>
          <a:p>
            <a:endParaRPr lang="ro-RO" dirty="0" smtClean="0"/>
          </a:p>
          <a:p>
            <a:endParaRPr lang="ro-RO" dirty="0"/>
          </a:p>
          <a:p>
            <a:r>
              <a:rPr lang="ro-RO" dirty="0" smtClean="0">
                <a:solidFill>
                  <a:srgbClr val="FF0000"/>
                </a:solidFill>
              </a:rPr>
              <a:t>De Precizare</a:t>
            </a:r>
          </a:p>
          <a:p>
            <a:pPr marL="0" indent="0">
              <a:buNone/>
            </a:pPr>
            <a:r>
              <a:rPr lang="ro-RO" dirty="0" smtClean="0"/>
              <a:t>Reducerea de 50% se acordă bătrânilor. </a:t>
            </a:r>
          </a:p>
          <a:p>
            <a:pPr marL="0" indent="0">
              <a:buNone/>
            </a:pPr>
            <a:r>
              <a:rPr lang="ro-RO" dirty="0" smtClean="0"/>
              <a:t>Prin bătrân se înțelege persoană cu vârsta de 65 de ani sau mai mult.</a:t>
            </a:r>
            <a:endParaRPr lang="en-US" dirty="0"/>
          </a:p>
        </p:txBody>
      </p:sp>
    </p:spTree>
    <p:extLst>
      <p:ext uri="{BB962C8B-B14F-4D97-AF65-F5344CB8AC3E}">
        <p14:creationId xmlns:p14="http://schemas.microsoft.com/office/powerpoint/2010/main" val="152489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definim corect?</a:t>
            </a:r>
            <a:endParaRPr lang="en-US" dirty="0"/>
          </a:p>
        </p:txBody>
      </p:sp>
      <p:sp>
        <p:nvSpPr>
          <p:cNvPr id="3" name="Content Placeholder 2"/>
          <p:cNvSpPr>
            <a:spLocks noGrp="1"/>
          </p:cNvSpPr>
          <p:nvPr>
            <p:ph sz="quarter" idx="1"/>
          </p:nvPr>
        </p:nvSpPr>
        <p:spPr/>
        <p:txBody>
          <a:bodyPr/>
          <a:lstStyle/>
          <a:p>
            <a:r>
              <a:rPr lang="ro-RO" dirty="0" smtClean="0"/>
              <a:t>Definitorul se referă doar la definit. (Raport de identitate)</a:t>
            </a:r>
          </a:p>
          <a:p>
            <a:r>
              <a:rPr lang="ro-RO" dirty="0" smtClean="0"/>
              <a:t>Sunt de preferat definițiile intensionale.</a:t>
            </a:r>
          </a:p>
          <a:p>
            <a:r>
              <a:rPr lang="ro-RO" dirty="0" smtClean="0"/>
              <a:t>Evitați circularitatea</a:t>
            </a:r>
          </a:p>
          <a:p>
            <a:pPr marL="0" indent="0">
              <a:buNone/>
            </a:pPr>
            <a:r>
              <a:rPr lang="ro-RO" dirty="0" smtClean="0"/>
              <a:t>! Cauza = df. Tot ceea ce produce un efect.</a:t>
            </a:r>
          </a:p>
          <a:p>
            <a:pPr marL="0" indent="0">
              <a:buNone/>
            </a:pPr>
            <a:r>
              <a:rPr lang="ro-RO" dirty="0" smtClean="0"/>
              <a:t>Efect = df. Fenomen produs de o cauză</a:t>
            </a:r>
          </a:p>
          <a:p>
            <a:r>
              <a:rPr lang="ro-RO" dirty="0" smtClean="0"/>
              <a:t>Evitați obscuritatea</a:t>
            </a:r>
          </a:p>
          <a:p>
            <a:pPr marL="0" indent="0">
              <a:buNone/>
            </a:pPr>
            <a:r>
              <a:rPr lang="ro-RO" dirty="0" smtClean="0"/>
              <a:t>Omul = df. Trestie gânditoare</a:t>
            </a:r>
          </a:p>
          <a:p>
            <a:r>
              <a:rPr lang="ro-RO" dirty="0" smtClean="0"/>
              <a:t>Evitați definițiile persuasive</a:t>
            </a:r>
          </a:p>
          <a:p>
            <a:pPr marL="0" indent="0">
              <a:buNone/>
            </a:pPr>
            <a:endParaRPr lang="en-US" dirty="0"/>
          </a:p>
        </p:txBody>
      </p:sp>
    </p:spTree>
    <p:extLst>
      <p:ext uri="{BB962C8B-B14F-4D97-AF65-F5344CB8AC3E}">
        <p14:creationId xmlns:p14="http://schemas.microsoft.com/office/powerpoint/2010/main" val="259631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putem defini?</a:t>
            </a:r>
            <a:endParaRPr lang="en-US" dirty="0"/>
          </a:p>
        </p:txBody>
      </p:sp>
      <p:sp>
        <p:nvSpPr>
          <p:cNvPr id="3" name="Content Placeholder 2"/>
          <p:cNvSpPr>
            <a:spLocks noGrp="1"/>
          </p:cNvSpPr>
          <p:nvPr>
            <p:ph sz="quarter" idx="1"/>
          </p:nvPr>
        </p:nvSpPr>
        <p:spPr/>
        <p:txBody>
          <a:bodyPr/>
          <a:lstStyle/>
          <a:p>
            <a:r>
              <a:rPr lang="ro-RO" dirty="0" smtClean="0"/>
              <a:t>Prin sinonime</a:t>
            </a:r>
          </a:p>
          <a:p>
            <a:r>
              <a:rPr lang="ro-RO" dirty="0" smtClean="0"/>
              <a:t>Prin ostensiune (sau exemple)</a:t>
            </a:r>
          </a:p>
          <a:p>
            <a:r>
              <a:rPr lang="ro-RO" dirty="0" smtClean="0"/>
              <a:t>Prin gen proxim și diferență specifică</a:t>
            </a:r>
            <a:endParaRPr lang="en-US" dirty="0"/>
          </a:p>
        </p:txBody>
      </p:sp>
    </p:spTree>
    <p:extLst>
      <p:ext uri="{BB962C8B-B14F-4D97-AF65-F5344CB8AC3E}">
        <p14:creationId xmlns:p14="http://schemas.microsoft.com/office/powerpoint/2010/main" val="7783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t>Capcane Lingvistice</a:t>
            </a:r>
            <a:endParaRPr lang="en-US" dirty="0"/>
          </a:p>
        </p:txBody>
      </p:sp>
      <p:sp>
        <p:nvSpPr>
          <p:cNvPr id="3" name="Content Placeholder 2"/>
          <p:cNvSpPr>
            <a:spLocks noGrp="1"/>
          </p:cNvSpPr>
          <p:nvPr>
            <p:ph sz="quarter" idx="1"/>
          </p:nvPr>
        </p:nvSpPr>
        <p:spPr/>
        <p:txBody>
          <a:bodyPr/>
          <a:lstStyle/>
          <a:p>
            <a:r>
              <a:rPr lang="ro-RO" dirty="0" smtClean="0"/>
              <a:t>Sens neclar</a:t>
            </a:r>
          </a:p>
          <a:p>
            <a:endParaRPr lang="ro-RO" dirty="0"/>
          </a:p>
          <a:p>
            <a:r>
              <a:rPr lang="ro-RO" dirty="0" smtClean="0"/>
              <a:t>Distorsiunea</a:t>
            </a:r>
          </a:p>
          <a:p>
            <a:endParaRPr lang="ro-RO" dirty="0"/>
          </a:p>
          <a:p>
            <a:r>
              <a:rPr lang="ro-RO" dirty="0" smtClean="0"/>
              <a:t>Sens gol</a:t>
            </a:r>
          </a:p>
          <a:p>
            <a:endParaRPr lang="ro-RO" dirty="0"/>
          </a:p>
          <a:p>
            <a:r>
              <a:rPr lang="ro-RO" dirty="0" smtClean="0"/>
              <a:t>Limbaj pretențios</a:t>
            </a:r>
          </a:p>
        </p:txBody>
      </p:sp>
    </p:spTree>
    <p:extLst>
      <p:ext uri="{BB962C8B-B14F-4D97-AF65-F5344CB8AC3E}">
        <p14:creationId xmlns:p14="http://schemas.microsoft.com/office/powerpoint/2010/main" val="250986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Sens neclar</a:t>
            </a:r>
            <a:endParaRPr lang="en-US" dirty="0"/>
          </a:p>
        </p:txBody>
      </p:sp>
      <p:sp>
        <p:nvSpPr>
          <p:cNvPr id="3" name="Content Placeholder 2"/>
          <p:cNvSpPr>
            <a:spLocks noGrp="1"/>
          </p:cNvSpPr>
          <p:nvPr>
            <p:ph sz="quarter" idx="1"/>
          </p:nvPr>
        </p:nvSpPr>
        <p:spPr/>
        <p:txBody>
          <a:bodyPr/>
          <a:lstStyle/>
          <a:p>
            <a:r>
              <a:rPr lang="ro-RO" dirty="0" smtClean="0">
                <a:solidFill>
                  <a:srgbClr val="FF0000"/>
                </a:solidFill>
              </a:rPr>
              <a:t>Ambiguitatea</a:t>
            </a:r>
          </a:p>
          <a:p>
            <a:pPr marL="0" indent="0">
              <a:buNone/>
            </a:pPr>
            <a:r>
              <a:rPr lang="ro-RO" dirty="0" smtClean="0"/>
              <a:t>Copiii spun părinții sunt iubitori.</a:t>
            </a:r>
          </a:p>
          <a:p>
            <a:pPr marL="0" indent="0">
              <a:buNone/>
            </a:pPr>
            <a:endParaRPr lang="ro-RO" dirty="0" smtClean="0"/>
          </a:p>
          <a:p>
            <a:r>
              <a:rPr lang="ro-RO" dirty="0" smtClean="0">
                <a:solidFill>
                  <a:srgbClr val="FF0000"/>
                </a:solidFill>
              </a:rPr>
              <a:t>Vaguitatea</a:t>
            </a:r>
          </a:p>
          <a:p>
            <a:pPr marL="0" indent="0">
              <a:buNone/>
            </a:pPr>
            <a:r>
              <a:rPr lang="ro-RO" dirty="0" smtClean="0"/>
              <a:t>Bătrânii sunt scutiți de taxe.</a:t>
            </a:r>
          </a:p>
          <a:p>
            <a:pPr marL="0" indent="0">
              <a:buNone/>
            </a:pPr>
            <a:endParaRPr lang="ro-RO" dirty="0" smtClean="0"/>
          </a:p>
          <a:p>
            <a:r>
              <a:rPr lang="ro-RO" dirty="0" smtClean="0">
                <a:solidFill>
                  <a:srgbClr val="FF0000"/>
                </a:solidFill>
              </a:rPr>
              <a:t>Sens incomplet</a:t>
            </a:r>
          </a:p>
          <a:p>
            <a:pPr marL="0" indent="0">
              <a:buNone/>
            </a:pPr>
            <a:r>
              <a:rPr lang="ro-RO" dirty="0" smtClean="0"/>
              <a:t>Această pastă de dinți este mai bună.</a:t>
            </a:r>
          </a:p>
          <a:p>
            <a:pPr marL="0" indent="0">
              <a:buNone/>
            </a:pPr>
            <a:r>
              <a:rPr lang="ro-RO" dirty="0" smtClean="0"/>
              <a:t>Cerealele acestea sunt un mic dejun mai sănătos.</a:t>
            </a:r>
            <a:endParaRPr lang="en-US" dirty="0"/>
          </a:p>
        </p:txBody>
      </p:sp>
    </p:spTree>
    <p:extLst>
      <p:ext uri="{BB962C8B-B14F-4D97-AF65-F5344CB8AC3E}">
        <p14:creationId xmlns:p14="http://schemas.microsoft.com/office/powerpoint/2010/main" val="299772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Distorsiunea</a:t>
            </a:r>
            <a:endParaRPr lang="en-US" dirty="0"/>
          </a:p>
        </p:txBody>
      </p:sp>
      <p:sp>
        <p:nvSpPr>
          <p:cNvPr id="3" name="Content Placeholder 2"/>
          <p:cNvSpPr>
            <a:spLocks noGrp="1"/>
          </p:cNvSpPr>
          <p:nvPr>
            <p:ph sz="quarter" idx="1"/>
          </p:nvPr>
        </p:nvSpPr>
        <p:spPr>
          <a:xfrm>
            <a:off x="228600" y="1447800"/>
            <a:ext cx="8915400" cy="5257800"/>
          </a:xfrm>
        </p:spPr>
        <p:txBody>
          <a:bodyPr>
            <a:normAutofit fontScale="92500" lnSpcReduction="20000"/>
          </a:bodyPr>
          <a:lstStyle/>
          <a:p>
            <a:r>
              <a:rPr lang="ro-RO" dirty="0" smtClean="0">
                <a:solidFill>
                  <a:srgbClr val="FF0000"/>
                </a:solidFill>
              </a:rPr>
              <a:t>Introducerea conotațiilor emoționale</a:t>
            </a:r>
          </a:p>
          <a:p>
            <a:pPr marL="0" indent="0">
              <a:buNone/>
            </a:pPr>
            <a:r>
              <a:rPr lang="ro-RO" dirty="0" smtClean="0"/>
              <a:t>Greșala este o oportunitate de a învăța ceva.</a:t>
            </a:r>
          </a:p>
          <a:p>
            <a:pPr marL="0" indent="0">
              <a:buNone/>
            </a:pPr>
            <a:endParaRPr lang="ro-RO" dirty="0" smtClean="0"/>
          </a:p>
          <a:p>
            <a:r>
              <a:rPr lang="ro-RO" dirty="0" smtClean="0">
                <a:solidFill>
                  <a:srgbClr val="FF0000"/>
                </a:solidFill>
              </a:rPr>
              <a:t>Schimbarea sensului unui cuvânt pe parcurs</a:t>
            </a:r>
          </a:p>
          <a:p>
            <a:pPr marL="0" indent="0">
              <a:buNone/>
            </a:pPr>
            <a:r>
              <a:rPr lang="ro-RO" dirty="0" smtClean="0"/>
              <a:t>X: Toți </a:t>
            </a:r>
            <a:r>
              <a:rPr lang="ro-RO" dirty="0" smtClean="0">
                <a:solidFill>
                  <a:srgbClr val="00B0F0"/>
                </a:solidFill>
              </a:rPr>
              <a:t>politicienii</a:t>
            </a:r>
            <a:r>
              <a:rPr lang="ro-RO" dirty="0" smtClean="0"/>
              <a:t> sunt corupți.</a:t>
            </a:r>
          </a:p>
          <a:p>
            <a:pPr marL="0" indent="0">
              <a:buNone/>
            </a:pPr>
            <a:r>
              <a:rPr lang="ro-RO" dirty="0" smtClean="0"/>
              <a:t>Y: Mandela e politician, dar nu e corupt.</a:t>
            </a:r>
          </a:p>
          <a:p>
            <a:pPr marL="0" indent="0">
              <a:buNone/>
            </a:pPr>
            <a:r>
              <a:rPr lang="ro-RO" dirty="0" smtClean="0"/>
              <a:t>X: Dacă nu e corupt, nu e un </a:t>
            </a:r>
            <a:r>
              <a:rPr lang="ro-RO" dirty="0" smtClean="0">
                <a:solidFill>
                  <a:srgbClr val="00B0F0"/>
                </a:solidFill>
              </a:rPr>
              <a:t>politician </a:t>
            </a:r>
            <a:r>
              <a:rPr lang="ro-RO" dirty="0" smtClean="0"/>
              <a:t>adevărat</a:t>
            </a:r>
          </a:p>
          <a:p>
            <a:pPr marL="0" indent="0">
              <a:buNone/>
            </a:pPr>
            <a:endParaRPr lang="ro-RO" dirty="0" smtClean="0"/>
          </a:p>
          <a:p>
            <a:r>
              <a:rPr lang="ro-RO" dirty="0" smtClean="0">
                <a:solidFill>
                  <a:srgbClr val="FF0000"/>
                </a:solidFill>
              </a:rPr>
              <a:t>Citarea în afara contextului</a:t>
            </a:r>
          </a:p>
          <a:p>
            <a:pPr marL="0" indent="0">
              <a:buNone/>
            </a:pPr>
            <a:r>
              <a:rPr lang="ro-RO" dirty="0" smtClean="0"/>
              <a:t>Video.</a:t>
            </a:r>
          </a:p>
          <a:p>
            <a:pPr marL="0" indent="0">
              <a:buNone/>
            </a:pPr>
            <a:endParaRPr lang="ro-RO" dirty="0" smtClean="0"/>
          </a:p>
          <a:p>
            <a:r>
              <a:rPr lang="ro-RO" dirty="0" smtClean="0">
                <a:solidFill>
                  <a:srgbClr val="FF0000"/>
                </a:solidFill>
              </a:rPr>
              <a:t>Greșirea categoriei</a:t>
            </a:r>
          </a:p>
          <a:p>
            <a:pPr marL="0" indent="0">
              <a:buNone/>
            </a:pPr>
            <a:r>
              <a:rPr lang="ro-RO" dirty="0" smtClean="0"/>
              <a:t>Informația vrea să fie liberă.</a:t>
            </a:r>
          </a:p>
          <a:p>
            <a:pPr marL="0" indent="0">
              <a:buNone/>
            </a:pPr>
            <a:endParaRPr lang="en-US" dirty="0"/>
          </a:p>
        </p:txBody>
      </p:sp>
    </p:spTree>
    <p:extLst>
      <p:ext uri="{BB962C8B-B14F-4D97-AF65-F5344CB8AC3E}">
        <p14:creationId xmlns:p14="http://schemas.microsoft.com/office/powerpoint/2010/main" val="89111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102</TotalTime>
  <Words>608</Words>
  <Application>Microsoft Office PowerPoint</Application>
  <PresentationFormat>On-screen Show (4:3)</PresentationFormat>
  <Paragraphs>111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Perpetua</vt:lpstr>
      <vt:lpstr>Wingdings 2</vt:lpstr>
      <vt:lpstr>Equity</vt:lpstr>
      <vt:lpstr>Definiții și Capcane Lingvistice</vt:lpstr>
      <vt:lpstr>Definiții</vt:lpstr>
      <vt:lpstr>Raport de IDENTITATE</vt:lpstr>
      <vt:lpstr>Tipuri de Definiții</vt:lpstr>
      <vt:lpstr>Cum definim corect?</vt:lpstr>
      <vt:lpstr>Cum putem defini?</vt:lpstr>
      <vt:lpstr>Capcane Lingvistice</vt:lpstr>
      <vt:lpstr>Sens neclar</vt:lpstr>
      <vt:lpstr>Distorsiunea</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Definiții și Capcane Lingvistice</dc:title>
  <dc:creator>ADMINX</dc:creator>
  <cp:lastModifiedBy>Larisa</cp:lastModifiedBy>
  <cp:revision>8</cp:revision>
  <dcterms:created xsi:type="dcterms:W3CDTF">2018-10-11T05:51:44Z</dcterms:created>
  <dcterms:modified xsi:type="dcterms:W3CDTF">2019-03-20T02:06:24Z</dcterms:modified>
</cp:coreProperties>
</file>