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F6B4-F800-4511-A1A1-DCB8DE99D1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7E6-4E6B-451D-8058-14B5E9841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Condiții necesare și suficiente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Seminar</a:t>
            </a:r>
            <a:r>
              <a:rPr lang="ro-RO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 smtClean="0"/>
              <a:t>Un anunț pentru un job: Pentru a putea fi un candidat eligibil trebuie să vorbiți fluent limba latină.</a:t>
            </a:r>
          </a:p>
          <a:p>
            <a:pPr marL="0" indent="0">
              <a:buNone/>
            </a:pPr>
            <a:r>
              <a:rPr lang="ro-RO" dirty="0" smtClean="0"/>
              <a:t>Acest lucru înseamnă că</a:t>
            </a:r>
          </a:p>
          <a:p>
            <a:pPr marL="514350" indent="-514350">
              <a:buAutoNum type="alphaLcPeriod"/>
            </a:pPr>
            <a:r>
              <a:rPr lang="ro-RO" dirty="0" smtClean="0"/>
              <a:t>A vorbi limba latină este o condiție necesară pentru a primi jobul</a:t>
            </a:r>
          </a:p>
          <a:p>
            <a:pPr marL="514350" indent="-514350">
              <a:buAutoNum type="alphaLcPeriod"/>
            </a:pPr>
            <a:r>
              <a:rPr lang="ro-RO" dirty="0" smtClean="0"/>
              <a:t>A vorbi limba latină este o condiție suficientă pentru a primi jobul</a:t>
            </a:r>
          </a:p>
          <a:p>
            <a:pPr marL="514350" indent="-514350">
              <a:buAutoNum type="alphaLcPeriod"/>
            </a:pPr>
            <a:r>
              <a:rPr lang="ro-RO" dirty="0" smtClean="0"/>
              <a:t>A vorbi limba latină este o condiție necesară și suficientă pentru a primi jobul</a:t>
            </a:r>
          </a:p>
          <a:p>
            <a:pPr marL="514350" indent="-514350">
              <a:buAutoNum type="alphaLcPeriod"/>
            </a:pPr>
            <a:r>
              <a:rPr lang="ro-RO" dirty="0" smtClean="0"/>
              <a:t>A vorbi limba latină este o condiție nici necesară, nici suficientă</a:t>
            </a:r>
            <a:r>
              <a:rPr lang="en-US" dirty="0" smtClean="0"/>
              <a:t> </a:t>
            </a:r>
            <a:r>
              <a:rPr lang="en-US" dirty="0"/>
              <a:t> </a:t>
            </a:r>
            <a:r>
              <a:rPr lang="ro-RO" dirty="0" smtClean="0"/>
              <a:t>pentru a primi jobul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Relația dintre cele două enunțuri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 smtClean="0"/>
              <a:t>A câștiga o bătălie.</a:t>
            </a:r>
          </a:p>
          <a:p>
            <a:r>
              <a:rPr lang="ro-RO" dirty="0" smtClean="0"/>
              <a:t>A câștiga războiul</a:t>
            </a:r>
          </a:p>
          <a:p>
            <a:endParaRPr lang="ro-RO" dirty="0"/>
          </a:p>
          <a:p>
            <a:r>
              <a:rPr lang="ro-RO" dirty="0" smtClean="0"/>
              <a:t>Radu îl ajută pe Cosmin să redacteze eseul pentru cursul de </a:t>
            </a:r>
            <a:r>
              <a:rPr lang="ro-RO" i="1" dirty="0" smtClean="0"/>
              <a:t>Gândire critică</a:t>
            </a:r>
            <a:endParaRPr lang="ro-RO" dirty="0" smtClean="0"/>
          </a:p>
          <a:p>
            <a:r>
              <a:rPr lang="ro-RO" dirty="0" smtClean="0"/>
              <a:t>Radu și Cosmin sunt vecini</a:t>
            </a:r>
          </a:p>
          <a:p>
            <a:endParaRPr lang="ro-RO" dirty="0"/>
          </a:p>
          <a:p>
            <a:r>
              <a:rPr lang="ro-RO" dirty="0" smtClean="0"/>
              <a:t>Vara trecută am fost la Paris</a:t>
            </a:r>
          </a:p>
          <a:p>
            <a:r>
              <a:rPr lang="ro-RO" dirty="0" smtClean="0"/>
              <a:t>Vara trecută am vizitat catedrala Notre Dame</a:t>
            </a:r>
          </a:p>
          <a:p>
            <a:endParaRPr lang="ro-RO" dirty="0"/>
          </a:p>
          <a:p>
            <a:r>
              <a:rPr lang="ro-RO" dirty="0" smtClean="0"/>
              <a:t>Știu ce este un raționament valid</a:t>
            </a:r>
          </a:p>
          <a:p>
            <a:r>
              <a:rPr lang="ro-RO" dirty="0" smtClean="0"/>
              <a:t>Observ erorile de argumentare din mass-media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4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5486400" cy="4720431"/>
          </a:xfrm>
        </p:spPr>
      </p:pic>
    </p:spTree>
    <p:extLst>
      <p:ext uri="{BB962C8B-B14F-4D97-AF65-F5344CB8AC3E}">
        <p14:creationId xmlns:p14="http://schemas.microsoft.com/office/powerpoint/2010/main" val="17163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Necesar/ Suficient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ro-RO" dirty="0" smtClean="0"/>
              <a:t>X este o condiție </a:t>
            </a: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NECESARĂ</a:t>
            </a:r>
            <a:r>
              <a:rPr lang="ro-RO" dirty="0" smtClean="0"/>
              <a:t> pentru Y dacă ocurența lui X se cere pentru ocurența lui Y (dacă nu ar fi X, nu ar fi nici Y)</a:t>
            </a:r>
          </a:p>
          <a:p>
            <a:pPr marL="0" indent="0">
              <a:buNone/>
            </a:pPr>
            <a:r>
              <a:rPr lang="ro-RO" dirty="0" smtClean="0"/>
              <a:t>Ex. Mihai Eminescu și Ion Creangă au fost contemporani.</a:t>
            </a:r>
          </a:p>
          <a:p>
            <a:pPr marL="0" indent="0">
              <a:buNone/>
            </a:pPr>
            <a:r>
              <a:rPr lang="ro-RO" dirty="0" smtClean="0"/>
              <a:t>Deci, Mihai Eminescu și Ion Creangă au fost prieteni. </a:t>
            </a:r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ro-RO" b="1" dirty="0" smtClean="0"/>
              <a:t>Dați și voi un exemplu!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 smtClean="0"/>
              <a:t>X este o condiție </a:t>
            </a:r>
            <a:r>
              <a:rPr lang="ro-RO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SUFICIENTĂ</a:t>
            </a:r>
            <a:r>
              <a:rPr lang="ro-RO" dirty="0" smtClean="0"/>
              <a:t> pentru Y dacă ocurența lui X garantează ocurența lui Y (dacă avem X, este imposibil să nu avem Y)</a:t>
            </a:r>
          </a:p>
          <a:p>
            <a:pPr marL="0" indent="0">
              <a:buNone/>
            </a:pPr>
            <a:r>
              <a:rPr lang="ro-RO" dirty="0" smtClean="0"/>
              <a:t>Ex. Mihai Eminescu și Ion Creangă au fost prieteni.</a:t>
            </a:r>
          </a:p>
          <a:p>
            <a:pPr marL="0" indent="0">
              <a:buNone/>
            </a:pPr>
            <a:r>
              <a:rPr lang="ro-RO" dirty="0" smtClean="0"/>
              <a:t>Deci, Mihai Eminescu și Ion Creangă au fost contemporani.</a:t>
            </a:r>
          </a:p>
          <a:p>
            <a:pPr marL="0" indent="0">
              <a:buNone/>
            </a:pPr>
            <a:endParaRPr lang="ro-RO" b="1" dirty="0" smtClean="0"/>
          </a:p>
          <a:p>
            <a:pPr marL="0" indent="0">
              <a:buNone/>
            </a:pPr>
            <a:r>
              <a:rPr lang="ro-RO" b="1" dirty="0" smtClean="0"/>
              <a:t>Dați și voi un exemplu!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6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termen</a:t>
            </a:r>
            <a:r>
              <a:rPr lang="en-US" dirty="0" smtClean="0"/>
              <a:t> din</a:t>
            </a:r>
            <a:r>
              <a:rPr lang="ro-RO" dirty="0" smtClean="0"/>
              <a:t> stânga este o condiție ..... Pentru cel din dreapta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370364"/>
              </p:ext>
            </p:extLst>
          </p:nvPr>
        </p:nvGraphicFramePr>
        <p:xfrm>
          <a:off x="457200" y="2514600"/>
          <a:ext cx="822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fi unchi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sta hidratat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purta</a:t>
                      </a:r>
                      <a:r>
                        <a:rPr lang="ro-RO" baseline="0" dirty="0" smtClean="0"/>
                        <a:t> o jachetă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fi un număr par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bea destulă</a:t>
                      </a:r>
                      <a:r>
                        <a:rPr lang="ro-RO" baseline="0" dirty="0" smtClean="0"/>
                        <a:t> apă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avea rude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nu</a:t>
                      </a:r>
                      <a:r>
                        <a:rPr lang="ro-RO" baseline="0" dirty="0" smtClean="0"/>
                        <a:t> îți fi frig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9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termen</a:t>
            </a:r>
            <a:r>
              <a:rPr lang="en-US" dirty="0" smtClean="0"/>
              <a:t> din</a:t>
            </a:r>
            <a:r>
              <a:rPr lang="ro-RO" dirty="0" smtClean="0"/>
              <a:t> stânga este o condiție ..... Pentru cel din dreapta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88451"/>
              </p:ext>
            </p:extLst>
          </p:nvPr>
        </p:nvGraphicFramePr>
        <p:xfrm>
          <a:off x="609600" y="2666999"/>
          <a:ext cx="8229600" cy="208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6589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fi</a:t>
                      </a:r>
                      <a:r>
                        <a:rPr lang="ro-RO" baseline="0" dirty="0" smtClean="0"/>
                        <a:t> mai tânăr de 20 de 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Curcubeul</a:t>
                      </a:r>
                      <a:endParaRPr lang="en-US" dirty="0"/>
                    </a:p>
                  </a:txBody>
                  <a:tcPr/>
                </a:tc>
              </a:tr>
              <a:tr h="523764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avea o rachetă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fi adolescent</a:t>
                      </a:r>
                      <a:endParaRPr lang="en-US" dirty="0"/>
                    </a:p>
                  </a:txBody>
                  <a:tcPr/>
                </a:tc>
              </a:tr>
              <a:tr h="523764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fi muzician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câștiga un Grammy</a:t>
                      </a:r>
                      <a:endParaRPr lang="en-US" dirty="0"/>
                    </a:p>
                  </a:txBody>
                  <a:tcPr/>
                </a:tc>
              </a:tr>
              <a:tr h="523764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Razele de soare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 dansa</a:t>
                      </a:r>
                      <a:r>
                        <a:rPr lang="ro-RO" baseline="0" dirty="0" smtClean="0"/>
                        <a:t> pe lună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0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Adevărat/Fals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o-RO" dirty="0" smtClean="0"/>
              <a:t>A face sport este suficient pentru a fi sănătos.</a:t>
            </a:r>
          </a:p>
          <a:p>
            <a:r>
              <a:rPr lang="ro-RO" dirty="0" smtClean="0"/>
              <a:t>A citi o carte este suficient pentru a trece examenul.</a:t>
            </a:r>
          </a:p>
          <a:p>
            <a:r>
              <a:rPr lang="ro-RO" dirty="0" smtClean="0"/>
              <a:t>A fi blond este suficient pentru a avea păr.</a:t>
            </a:r>
          </a:p>
          <a:p>
            <a:r>
              <a:rPr lang="ro-RO" dirty="0" smtClean="0"/>
              <a:t>A avea ochi albaștri este suficient pentru a fi nordic.</a:t>
            </a:r>
          </a:p>
          <a:p>
            <a:r>
              <a:rPr lang="ro-RO" dirty="0" smtClean="0"/>
              <a:t>A fi fericit este necesar și suficient pentru o viață bună.</a:t>
            </a:r>
          </a:p>
          <a:p>
            <a:r>
              <a:rPr lang="ro-RO" dirty="0" smtClean="0"/>
              <a:t>A fi fericit este necesar pentru o viață bună.</a:t>
            </a:r>
          </a:p>
          <a:p>
            <a:r>
              <a:rPr lang="ro-RO" dirty="0" smtClean="0"/>
              <a:t>A fi sora cuiva este necesar pentru a fi ruda cuiva.</a:t>
            </a:r>
          </a:p>
          <a:p>
            <a:r>
              <a:rPr lang="ro-RO" dirty="0" smtClean="0"/>
              <a:t>A fi vocalistul unei trupe de rock este suficient pentru a putea vorbi (a avea glas).</a:t>
            </a:r>
          </a:p>
          <a:p>
            <a:r>
              <a:rPr lang="ro-RO" dirty="0" smtClean="0"/>
              <a:t>A cânta la chitară este necesar pentru a citi o partitură.</a:t>
            </a:r>
          </a:p>
          <a:p>
            <a:r>
              <a:rPr lang="ro-RO" dirty="0" smtClean="0"/>
              <a:t>Relația de echivalență este necesară și suficientă pentru relația de identitate.</a:t>
            </a:r>
          </a:p>
          <a:p>
            <a:r>
              <a:rPr lang="ro-RO" dirty="0" smtClean="0"/>
              <a:t>A este mai înalt decât B este necesar pentru ca B să nu aibă aceeași înălțime cu A.</a:t>
            </a:r>
          </a:p>
          <a:p>
            <a:r>
              <a:rPr lang="ro-RO" dirty="0" smtClean="0"/>
              <a:t>Validitatea unui raționament este necesară și suficientă pentru adevărul concluziei. </a:t>
            </a:r>
          </a:p>
          <a:p>
            <a:r>
              <a:rPr lang="ro-RO" dirty="0" smtClean="0"/>
              <a:t>Corectitudinea unei definiții este suficientă și necesară pentru </a:t>
            </a:r>
            <a:r>
              <a:rPr lang="ro-RO" dirty="0" smtClean="0"/>
              <a:t>fixare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 smtClean="0"/>
              <a:t>înțelesului unui anumit termen.</a:t>
            </a:r>
          </a:p>
          <a:p>
            <a:r>
              <a:rPr lang="ro-RO" dirty="0" smtClean="0"/>
              <a:t>Supraordonarea definitorului în raport cu definitul este necesară pentru ca definiția să fie prea largă, dar nu este și suficientă.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If A is a sufficient condition for B, then B is</a:t>
            </a:r>
          </a:p>
          <a:p>
            <a:pPr marL="0" indent="0">
              <a:buNone/>
            </a:pPr>
            <a:r>
              <a:rPr lang="en-US" dirty="0"/>
              <a:t> a. A necessary condition for A. </a:t>
            </a:r>
            <a:br>
              <a:rPr lang="en-US" dirty="0"/>
            </a:br>
            <a:r>
              <a:rPr lang="en-US" dirty="0"/>
              <a:t> b. A sufficient condition for A. </a:t>
            </a:r>
            <a:br>
              <a:rPr lang="en-US" dirty="0"/>
            </a:br>
            <a:r>
              <a:rPr lang="en-US" dirty="0"/>
              <a:t> c. Both necessary and sufficient for A. </a:t>
            </a:r>
            <a:br>
              <a:rPr lang="en-US" dirty="0"/>
            </a:br>
            <a:r>
              <a:rPr lang="en-US" dirty="0"/>
              <a:t> d. Neither necessary nor sufficient for A. 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8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Pentru ca un dreptunghi să fie considerat pătrat, a avea patru laturi egale este 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necesară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suficientă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necesară și suficientă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nici necesară, nici suficientă</a:t>
            </a:r>
            <a:r>
              <a:rPr lang="en-US" dirty="0" smtClean="0"/>
              <a:t> 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7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ro-RO" dirty="0" smtClean="0"/>
              <a:t>Argument</a:t>
            </a:r>
            <a:r>
              <a:rPr lang="en-US" dirty="0" smtClean="0"/>
              <a:t>: “</a:t>
            </a:r>
            <a:r>
              <a:rPr lang="ro-RO" dirty="0" smtClean="0"/>
              <a:t>Să îți pese de studenți este o condiție necesară pentru a fi un profesor bun</a:t>
            </a:r>
            <a:r>
              <a:rPr lang="en-US" dirty="0" smtClean="0"/>
              <a:t>.” </a:t>
            </a:r>
            <a:endParaRPr lang="ro-RO" dirty="0" smtClean="0"/>
          </a:p>
          <a:p>
            <a:r>
              <a:rPr lang="ro-RO" dirty="0" smtClean="0"/>
              <a:t>Obiecție</a:t>
            </a:r>
            <a:r>
              <a:rPr lang="en-US" dirty="0" smtClean="0"/>
              <a:t>: “</a:t>
            </a:r>
            <a:r>
              <a:rPr lang="ro-RO" dirty="0" smtClean="0"/>
              <a:t>Multor persoane le pasă de studenți și nu sunt profesori buni</a:t>
            </a:r>
            <a:r>
              <a:rPr lang="en-US" dirty="0" smtClean="0"/>
              <a:t>.” </a:t>
            </a:r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Arată această obiecție că argumentul este eronat?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a. </a:t>
            </a:r>
            <a:r>
              <a:rPr lang="ro-RO" dirty="0" smtClean="0"/>
              <a:t>Nu</a:t>
            </a:r>
            <a:r>
              <a:rPr lang="en-US" dirty="0" smtClean="0"/>
              <a:t>,</a:t>
            </a:r>
            <a:r>
              <a:rPr lang="ro-RO" dirty="0" smtClean="0"/>
              <a:t> </a:t>
            </a:r>
            <a:r>
              <a:rPr lang="ro-RO" dirty="0" smtClean="0"/>
              <a:t>pentru că argumentul susține doar că a îți păsa de studenți este o condiție necesară, nu și suficientă.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b. </a:t>
            </a:r>
            <a:r>
              <a:rPr lang="en-US" dirty="0" smtClean="0"/>
              <a:t>N</a:t>
            </a:r>
            <a:r>
              <a:rPr lang="ro-RO" dirty="0" smtClean="0"/>
              <a:t>u</a:t>
            </a:r>
            <a:r>
              <a:rPr lang="en-US" dirty="0" smtClean="0"/>
              <a:t>, </a:t>
            </a:r>
            <a:r>
              <a:rPr lang="ro-RO" dirty="0" smtClean="0"/>
              <a:t>pentru că a îți păsa de studenți poate fi o condiție necesară și suficientă în continuare.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c. </a:t>
            </a:r>
            <a:r>
              <a:rPr lang="ro-RO" dirty="0" smtClean="0"/>
              <a:t>Da</a:t>
            </a:r>
            <a:r>
              <a:rPr lang="en-US" dirty="0" smtClean="0"/>
              <a:t>, </a:t>
            </a:r>
            <a:r>
              <a:rPr lang="ro-RO" dirty="0" smtClean="0"/>
              <a:t>pentru că a îți păsa de studenți este considerată inițial o condiție și necesară și suficientă.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d. </a:t>
            </a:r>
            <a:r>
              <a:rPr lang="ro-RO" dirty="0" smtClean="0"/>
              <a:t>Da</a:t>
            </a:r>
            <a:r>
              <a:rPr lang="en-US" dirty="0" smtClean="0"/>
              <a:t>, </a:t>
            </a:r>
            <a:r>
              <a:rPr lang="ro-RO" dirty="0" smtClean="0"/>
              <a:t>pentru că nu este adevărat că a îți păsa de studenți nu este suficient pentru a fi profesor bun.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87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/>
              <a:t>O anumită facultate cere ca toți studenții să obțină credite pentru educație fizică pentru a absolvi. Pentru această facultate, educația fizică este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necesară pentru a absolvi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suficientă pentru a absolvi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necesară și suficientă pentru a absolvi</a:t>
            </a:r>
          </a:p>
          <a:p>
            <a:pPr marL="514350" indent="-514350">
              <a:buAutoNum type="alphaLcPeriod"/>
            </a:pPr>
            <a:r>
              <a:rPr lang="ro-RO" dirty="0" smtClean="0"/>
              <a:t>O condiție nici necesară, nici suficientă</a:t>
            </a:r>
            <a:r>
              <a:rPr lang="en-US" dirty="0" smtClean="0"/>
              <a:t> </a:t>
            </a:r>
            <a:r>
              <a:rPr lang="ro-RO" dirty="0" smtClean="0"/>
              <a:t>pentru a absolvi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9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658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Condiții necesare și suficiente</vt:lpstr>
      <vt:lpstr>Necesar/ Suficient</vt:lpstr>
      <vt:lpstr>Fiecare termen din stânga este o condiție ..... Pentru cel din dreapta</vt:lpstr>
      <vt:lpstr>Fiecare termen din stânga este o condiție ..... Pentru cel din dreapta</vt:lpstr>
      <vt:lpstr>Adevărat/Fals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Relația dintre cele două enunțuri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Condiții necesare și suficiente</dc:title>
  <dc:creator>ADMINX</dc:creator>
  <cp:lastModifiedBy>ADMINX</cp:lastModifiedBy>
  <cp:revision>6</cp:revision>
  <dcterms:created xsi:type="dcterms:W3CDTF">2019-03-19T20:48:11Z</dcterms:created>
  <dcterms:modified xsi:type="dcterms:W3CDTF">2019-03-19T22:16:26Z</dcterms:modified>
</cp:coreProperties>
</file>