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9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CA766-49F5-42E7-B3C0-65529E241BE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B9252-6B5D-47A1-A08F-161342338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B9252-6B5D-47A1-A08F-1613423384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3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E70F-8D1E-4418-8DF2-9C60CDAEF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901B5-4559-4559-81AA-9623F8ED3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DD844-7DAC-4B6B-81F3-4064E456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10A5-8C90-4DC1-9D78-1C5FE5629BAB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BAF2F-F4F0-4E19-811F-40BD5429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C8022-DCFC-4135-9F1A-D6FF6CC4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F9E1-8252-4236-BCEB-905B3681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1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9B225-E35F-4E51-B5C8-5CAED0FFF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6B8E8-96A2-46DE-8E7B-BE315753E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F2157-1470-4A1F-BC6E-6B2A7B72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10A5-8C90-4DC1-9D78-1C5FE5629BAB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9079E-93B2-497E-8E4C-6E9F1FD1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61C08-CCE5-4E78-BDF1-08CB32F3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F9E1-8252-4236-BCEB-905B3681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5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D02520-A7D1-4E16-81D0-9A76F6772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51A6B-236A-448C-A7A3-793D2E87F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581B4-20C5-44D4-A0F4-24058C07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10A5-8C90-4DC1-9D78-1C5FE5629BAB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CD938-373D-4FE1-96E3-1F7D35CF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88D9F-D031-47E6-BBC8-DD9031E0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F9E1-8252-4236-BCEB-905B3681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1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460C-9300-4272-B8C5-41C73672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AA589-4958-42AE-ADD1-DBE5B0E8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3B774-1358-4E39-8325-E482BC09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10A5-8C90-4DC1-9D78-1C5FE5629BAB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B0002-3B5A-4519-A5AB-44A7998F5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1FCF-22BF-4787-85B9-CACFE924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F9E1-8252-4236-BCEB-905B3681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6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B6990-DC05-47F9-9424-C900C21F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0F52-A07B-452C-B040-D2E0D6D21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8FB7A-8B18-4357-AD23-C126E4FD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10A5-8C90-4DC1-9D78-1C5FE5629BAB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FE6EE-61AC-41AB-845C-82420AAD2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CCAF7-ED7F-4EE6-B0E8-4AF00653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F9E1-8252-4236-BCEB-905B3681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4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115C-3D80-449B-9B4F-A619E63EC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6148B-9A6A-458C-86AA-B5B7D9DB5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26C97-EFF3-414F-94E8-D21B8292C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1D9D2-04F0-4B1E-897D-1FBD2169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10A5-8C90-4DC1-9D78-1C5FE5629BAB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4F1CE-BEE6-456C-8F1C-FC565AD81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6F0AA-B81B-4962-8379-6E1410250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F9E1-8252-4236-BCEB-905B3681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7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150A6-9B73-4C2F-A7E4-F79F1383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F660B-4889-48D3-BEC9-BFC91ABAE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30338-FCFB-47FA-A1F7-6DD3EA495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70541-4F45-4A16-85D3-FB9D61588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EE53F0-F3E4-49EB-8428-54BA4E8AD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0A99C9-EB5E-4CBB-B1A5-8B3A5214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10A5-8C90-4DC1-9D78-1C5FE5629BAB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79BF6-766C-4BE7-B7A7-11714B42A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D479D5-3669-41D6-BB00-DF317705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F9E1-8252-4236-BCEB-905B3681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0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B13F-0C40-4D63-B19D-149EC9C2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40EB21-7C14-4C6C-9AC4-E1C0E0F9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10A5-8C90-4DC1-9D78-1C5FE5629BAB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ECBE8-FB6A-4BB6-ACAF-4AB7F9DB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F548A-29E3-493A-8405-D236B834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F9E1-8252-4236-BCEB-905B3681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0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DF00F-44E2-4222-A066-E749F509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10A5-8C90-4DC1-9D78-1C5FE5629BAB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BF0CB-BB2C-4B4D-96C6-4F9F3A6F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128F7-5ECA-4B2B-B6DA-0C3C0FB51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F9E1-8252-4236-BCEB-905B3681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6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992A8-216A-4B32-868A-84FE0C928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BD09F-57F8-4375-86B5-62400CF42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BD4BB-3378-47B0-95CC-345F12609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43429-CE82-48F7-B5F0-01A25E74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10A5-8C90-4DC1-9D78-1C5FE5629BAB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21A9F-A1E1-4062-93FA-0169EAD8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FD00D-04F0-4643-9D68-03119DBB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F9E1-8252-4236-BCEB-905B3681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5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9D3A-898A-4EB7-B519-608CC4FF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CAC7E-61FB-4005-9AA6-6619D26BC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C2B4B-6526-4C4F-8D35-EDA691679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6BFAC-A947-4BF3-AFCC-0589E1C1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10A5-8C90-4DC1-9D78-1C5FE5629BAB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C9081-73F3-4DDC-A311-77DC479B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79BEB-A333-49AD-ACD6-0B94E77E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F9E1-8252-4236-BCEB-905B3681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8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0F7593-2166-4329-89A3-35B4E699B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BBBC2-586E-4D79-BBD2-FFF1AFA9A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A6BE4-8360-4475-9D2D-E5134AD22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C10A5-8C90-4DC1-9D78-1C5FE5629BAB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351BF-610B-4BE0-B038-62FDC6E4D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C3595-E035-463B-AA58-FE897131C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EF9E1-8252-4236-BCEB-905B3681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6FF7D-EE6E-42C8-BCCA-C88976071C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EXEMPLE</a:t>
            </a:r>
            <a:br>
              <a:rPr lang="en-US" b="1" dirty="0"/>
            </a:br>
            <a:r>
              <a:rPr lang="en-US" b="1" dirty="0"/>
              <a:t>SUBIECTE LFA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665F5-0D4C-49D6-91A1-6B7CA81B6D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ORA 12</a:t>
            </a:r>
          </a:p>
          <a:p>
            <a:r>
              <a:rPr lang="en-US" dirty="0"/>
              <a:t>EXAMEN: MARTI, 23 IUNIE, ORA 12</a:t>
            </a:r>
          </a:p>
        </p:txBody>
      </p:sp>
    </p:spTree>
    <p:extLst>
      <p:ext uri="{BB962C8B-B14F-4D97-AF65-F5344CB8AC3E}">
        <p14:creationId xmlns:p14="http://schemas.microsoft.com/office/powerpoint/2010/main" val="2567363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179293-CE73-4569-B626-3AB50F13B463}"/>
                  </a:ext>
                </a:extLst>
              </p:cNvPr>
              <p:cNvSpPr/>
              <p:nvPr/>
            </p:nvSpPr>
            <p:spPr>
              <a:xfrm>
                <a:off x="1432873" y="1809946"/>
                <a:ext cx="8917757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Consider</a:t>
                </a:r>
                <a:r>
                  <a:rPr lang="ro-RO" sz="2800" dirty="0"/>
                  <a:t>am</a:t>
                </a:r>
                <a:r>
                  <a:rPr lang="en-US" sz="2800" dirty="0"/>
                  <a:t> </a:t>
                </a:r>
                <a:r>
                  <a:rPr lang="ro-RO" sz="2800" dirty="0"/>
                  <a:t>limbajul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ro-RO" sz="28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ro-RO" sz="28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8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ro-RO" sz="28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begChr m:val="{"/>
                        <m:endChr m:val="|"/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28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28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ro-RO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o-RO" sz="28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ro-RO" sz="2800" dirty="0"/>
                  <a:t>al tuturor sirurilor formate din simboluri </a:t>
                </a:r>
                <a:r>
                  <a:rPr lang="en-US" sz="2800" dirty="0"/>
                  <a:t>‘a’, </a:t>
                </a:r>
                <a:r>
                  <a:rPr lang="en-US" sz="2800" dirty="0" err="1"/>
                  <a:t>urmate</a:t>
                </a:r>
                <a:r>
                  <a:rPr lang="en-US" sz="2800" dirty="0"/>
                  <a:t> de </a:t>
                </a:r>
                <a:r>
                  <a:rPr lang="en-US" sz="2800" dirty="0" err="1"/>
                  <a:t>simboluri</a:t>
                </a:r>
                <a:r>
                  <a:rPr lang="en-US" sz="2800" dirty="0"/>
                  <a:t> ‘b’, </a:t>
                </a:r>
                <a:r>
                  <a:rPr lang="en-US" sz="2800" dirty="0" err="1"/>
                  <a:t>urmate</a:t>
                </a:r>
                <a:r>
                  <a:rPr lang="en-US" sz="2800" dirty="0"/>
                  <a:t> de </a:t>
                </a:r>
                <a:r>
                  <a:rPr lang="en-US" sz="2800" dirty="0" err="1"/>
                  <a:t>simboluri</a:t>
                </a:r>
                <a:r>
                  <a:rPr lang="en-US" sz="2800" dirty="0"/>
                  <a:t> ‘c’, </a:t>
                </a:r>
                <a:r>
                  <a:rPr lang="en-US" sz="2800" dirty="0" err="1"/>
                  <a:t>astfel</a:t>
                </a:r>
                <a:r>
                  <a:rPr lang="en-US" sz="2800" dirty="0"/>
                  <a:t> ca </a:t>
                </a:r>
                <a:r>
                  <a:rPr lang="en-US" sz="2800" dirty="0" err="1"/>
                  <a:t>numarul</a:t>
                </a:r>
                <a:r>
                  <a:rPr lang="en-US" sz="2800" dirty="0"/>
                  <a:t> de ‘a’, ‘b’ </a:t>
                </a:r>
                <a:r>
                  <a:rPr lang="en-US" sz="2800" dirty="0" err="1"/>
                  <a:t>si</a:t>
                </a:r>
                <a:r>
                  <a:rPr lang="en-US" sz="2800" dirty="0"/>
                  <a:t> ‘c’ nu sunt </a:t>
                </a:r>
                <a:r>
                  <a:rPr lang="en-US" sz="2800" dirty="0" err="1"/>
                  <a:t>toate</a:t>
                </a:r>
                <a:r>
                  <a:rPr lang="en-US" sz="2800" dirty="0"/>
                  <a:t> </a:t>
                </a:r>
                <a:r>
                  <a:rPr lang="en-US" sz="2800" dirty="0" err="1"/>
                  <a:t>egale</a:t>
                </a:r>
                <a:r>
                  <a:rPr lang="en-US" sz="2800" dirty="0"/>
                  <a:t>.</a:t>
                </a:r>
              </a:p>
              <a:p>
                <a:pPr marL="514350" indent="-514350">
                  <a:buAutoNum type="alphaLcParenBoth"/>
                </a:pPr>
                <a:r>
                  <a:rPr lang="en-US" sz="2800" dirty="0" err="1"/>
                  <a:t>Construiti</a:t>
                </a:r>
                <a:r>
                  <a:rPr lang="en-US" sz="2800" dirty="0"/>
                  <a:t> o </a:t>
                </a:r>
                <a:r>
                  <a:rPr lang="en-US" sz="2800" dirty="0" err="1"/>
                  <a:t>gramatica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independenta</a:t>
                </a:r>
                <a:r>
                  <a:rPr lang="en-US" sz="2800" dirty="0"/>
                  <a:t> de context care </a:t>
                </a:r>
                <a:r>
                  <a:rPr lang="en-US" sz="2800" dirty="0" err="1"/>
                  <a:t>genereaza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limbajul</a:t>
                </a:r>
                <a:r>
                  <a:rPr lang="en-US" sz="2800" dirty="0"/>
                  <a:t> de </a:t>
                </a:r>
                <a:r>
                  <a:rPr lang="en-US" sz="2800" dirty="0" err="1"/>
                  <a:t>mai</a:t>
                </a:r>
                <a:r>
                  <a:rPr lang="en-US" sz="2800" dirty="0"/>
                  <a:t> sus </a:t>
                </a:r>
                <a:r>
                  <a:rPr lang="en-US" sz="2800" dirty="0" err="1"/>
                  <a:t>si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aratati</a:t>
                </a:r>
                <a:r>
                  <a:rPr lang="en-US" sz="2800" dirty="0"/>
                  <a:t> ca </a:t>
                </a:r>
                <a:r>
                  <a:rPr lang="en-US" sz="2800" dirty="0" err="1"/>
                  <a:t>aceasta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gramatica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genereaza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intr-adevar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/>
                  <a:t> (</a:t>
                </a:r>
                <a:r>
                  <a:rPr lang="en-US" sz="2800" dirty="0" err="1"/>
                  <a:t>prin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dubla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incluziune</a:t>
                </a:r>
                <a:r>
                  <a:rPr lang="en-US" sz="2800" dirty="0"/>
                  <a:t>). </a:t>
                </a:r>
              </a:p>
              <a:p>
                <a:pPr marL="514350" indent="-514350">
                  <a:buAutoNum type="alphaLcParenBoth"/>
                </a:pPr>
                <a:r>
                  <a:rPr lang="en-US" sz="2800" dirty="0" err="1"/>
                  <a:t>Gasiti</a:t>
                </a:r>
                <a:r>
                  <a:rPr lang="en-US" sz="2800" dirty="0"/>
                  <a:t> un automat pushdown care </a:t>
                </a:r>
                <a:r>
                  <a:rPr lang="en-US" sz="2800" dirty="0" err="1"/>
                  <a:t>accepta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/>
                  <a:t>. 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179293-CE73-4569-B626-3AB50F13B4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873" y="1809946"/>
                <a:ext cx="8917757" cy="3970318"/>
              </a:xfrm>
              <a:prstGeom prst="rect">
                <a:avLst/>
              </a:prstGeom>
              <a:blipFill>
                <a:blip r:embed="rId2"/>
                <a:stretch>
                  <a:fillRect l="-1435" t="-1536" b="-3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127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7535DF-EA28-470A-AF82-B39874AA4187}"/>
                  </a:ext>
                </a:extLst>
              </p:cNvPr>
              <p:cNvSpPr/>
              <p:nvPr/>
            </p:nvSpPr>
            <p:spPr>
              <a:xfrm>
                <a:off x="1055801" y="1913640"/>
                <a:ext cx="9247695" cy="16330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Construiti o </a:t>
                </a:r>
                <a:r>
                  <a:rPr lang="en-US" sz="3200" dirty="0" err="1"/>
                  <a:t>gramatica</a:t>
                </a:r>
                <a:r>
                  <a:rPr lang="en-US" sz="3200" dirty="0"/>
                  <a:t> in forma </a:t>
                </a:r>
                <a:r>
                  <a:rPr lang="en-US" sz="3200" dirty="0" err="1"/>
                  <a:t>normala</a:t>
                </a:r>
                <a:r>
                  <a:rPr lang="en-US" sz="3200" dirty="0"/>
                  <a:t> Chomsky care </a:t>
                </a:r>
                <a:r>
                  <a:rPr lang="en-US" sz="3200" dirty="0" err="1"/>
                  <a:t>genereaza</a:t>
                </a:r>
                <a:r>
                  <a:rPr lang="en-US" sz="3200" dirty="0"/>
                  <a:t> </a:t>
                </a:r>
                <a:r>
                  <a:rPr lang="en-US" sz="3200" dirty="0" err="1"/>
                  <a:t>limbajul</a:t>
                </a:r>
                <a:endParaRPr lang="en-US" sz="3200" dirty="0"/>
              </a:p>
              <a:p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1}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7535DF-EA28-470A-AF82-B39874AA41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801" y="1913640"/>
                <a:ext cx="9247695" cy="1633076"/>
              </a:xfrm>
              <a:prstGeom prst="rect">
                <a:avLst/>
              </a:prstGeom>
              <a:blipFill>
                <a:blip r:embed="rId2"/>
                <a:stretch>
                  <a:fillRect l="-1648" t="-4851" r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6069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D152B99-B9B8-48C2-805C-FAB811A2D1F7}"/>
                  </a:ext>
                </a:extLst>
              </p:cNvPr>
              <p:cNvSpPr/>
              <p:nvPr/>
            </p:nvSpPr>
            <p:spPr>
              <a:xfrm>
                <a:off x="1348033" y="716437"/>
                <a:ext cx="8927183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Consideram </a:t>
                </a:r>
                <a:r>
                  <a:rPr lang="en-US" sz="3200" dirty="0" err="1"/>
                  <a:t>limbajul</a:t>
                </a:r>
                <a:r>
                  <a:rPr lang="en-US" sz="3200" dirty="0"/>
                  <a:t> format din </a:t>
                </a:r>
                <a:r>
                  <a:rPr lang="en-US" sz="3200" dirty="0" err="1"/>
                  <a:t>sirurile</a:t>
                </a:r>
                <a:r>
                  <a:rPr lang="en-US" sz="3200" dirty="0"/>
                  <a:t> </a:t>
                </a:r>
                <a:r>
                  <a:rPr lang="en-US" sz="3200" dirty="0" err="1"/>
                  <a:t>peste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care </a:t>
                </a:r>
                <a:r>
                  <a:rPr lang="en-US" sz="3200" dirty="0" err="1"/>
                  <a:t>contin</a:t>
                </a:r>
                <a:r>
                  <a:rPr lang="en-US" sz="3200" dirty="0"/>
                  <a:t> un </a:t>
                </a:r>
                <a:r>
                  <a:rPr lang="en-US" sz="3200" dirty="0" err="1"/>
                  <a:t>numar</a:t>
                </a:r>
                <a:r>
                  <a:rPr lang="en-US" sz="3200" dirty="0"/>
                  <a:t> de </a:t>
                </a:r>
                <a:r>
                  <a:rPr lang="en-US" sz="3200" dirty="0" err="1"/>
                  <a:t>simboluri</a:t>
                </a:r>
                <a:r>
                  <a:rPr lang="en-US" sz="3200" dirty="0"/>
                  <a:t> ‘a’ care </a:t>
                </a:r>
                <a:r>
                  <a:rPr lang="en-US" sz="3200" dirty="0" err="1"/>
                  <a:t>este</a:t>
                </a:r>
                <a:r>
                  <a:rPr lang="en-US" sz="3200" dirty="0"/>
                  <a:t> </a:t>
                </a:r>
                <a:r>
                  <a:rPr lang="en-US" sz="3200" dirty="0" err="1"/>
                  <a:t>cel</a:t>
                </a:r>
                <a:r>
                  <a:rPr lang="en-US" sz="3200" dirty="0"/>
                  <a:t> </a:t>
                </a:r>
                <a:r>
                  <a:rPr lang="en-US" sz="3200" dirty="0" err="1"/>
                  <a:t>mult</a:t>
                </a:r>
                <a:r>
                  <a:rPr lang="en-US" sz="3200" dirty="0"/>
                  <a:t> de </a:t>
                </a:r>
                <a:r>
                  <a:rPr lang="en-US" sz="3200" dirty="0" err="1"/>
                  <a:t>doua</a:t>
                </a:r>
                <a:r>
                  <a:rPr lang="en-US" sz="3200" dirty="0"/>
                  <a:t> </a:t>
                </a:r>
                <a:r>
                  <a:rPr lang="en-US" sz="3200" dirty="0" err="1"/>
                  <a:t>ori</a:t>
                </a:r>
                <a:r>
                  <a:rPr lang="en-US" sz="3200" dirty="0"/>
                  <a:t> </a:t>
                </a:r>
                <a:r>
                  <a:rPr lang="en-US" sz="3200" dirty="0" err="1"/>
                  <a:t>numarul</a:t>
                </a:r>
                <a:r>
                  <a:rPr lang="en-US" sz="3200" dirty="0"/>
                  <a:t> de </a:t>
                </a:r>
                <a:r>
                  <a:rPr lang="en-US" sz="3200" dirty="0" err="1"/>
                  <a:t>simboluri</a:t>
                </a:r>
                <a:r>
                  <a:rPr lang="en-US" sz="3200" dirty="0"/>
                  <a:t> ‘b’: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|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≤2|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  <a:p>
                <a:pPr marL="514350" indent="-514350">
                  <a:buAutoNum type="alphaLcParenBoth"/>
                </a:pPr>
                <a:r>
                  <a:rPr lang="en-US" sz="3200" dirty="0" err="1"/>
                  <a:t>Gasiti</a:t>
                </a:r>
                <a:r>
                  <a:rPr lang="en-US" sz="3200" dirty="0"/>
                  <a:t> o </a:t>
                </a:r>
                <a:r>
                  <a:rPr lang="en-US" sz="3200" dirty="0" err="1"/>
                  <a:t>gramatica</a:t>
                </a:r>
                <a:r>
                  <a:rPr lang="en-US" sz="3200" dirty="0"/>
                  <a:t> </a:t>
                </a:r>
                <a:r>
                  <a:rPr lang="en-US" sz="3200" dirty="0" err="1"/>
                  <a:t>independenta</a:t>
                </a:r>
                <a:r>
                  <a:rPr lang="en-US" sz="3200" dirty="0"/>
                  <a:t> de context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care </a:t>
                </a:r>
                <a:r>
                  <a:rPr lang="en-US" sz="3200" dirty="0" err="1"/>
                  <a:t>genereaza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 err="1"/>
                  <a:t>si</a:t>
                </a:r>
                <a:r>
                  <a:rPr lang="en-US" sz="3200" dirty="0"/>
                  <a:t> </a:t>
                </a:r>
                <a:r>
                  <a:rPr lang="en-US" sz="3200" dirty="0" err="1"/>
                  <a:t>aratati</a:t>
                </a:r>
                <a:r>
                  <a:rPr lang="en-US" sz="3200" dirty="0"/>
                  <a:t> </a:t>
                </a:r>
                <a:r>
                  <a:rPr lang="en-US" sz="3200" dirty="0" err="1"/>
                  <a:t>prin</a:t>
                </a:r>
                <a:r>
                  <a:rPr lang="en-US" sz="3200" dirty="0"/>
                  <a:t> </a:t>
                </a:r>
                <a:r>
                  <a:rPr lang="en-US" sz="3200" dirty="0" err="1"/>
                  <a:t>dubla</a:t>
                </a:r>
                <a:r>
                  <a:rPr lang="en-US" sz="3200" dirty="0"/>
                  <a:t> </a:t>
                </a:r>
                <a:r>
                  <a:rPr lang="en-US" sz="3200" dirty="0" err="1"/>
                  <a:t>incluziune</a:t>
                </a:r>
                <a:r>
                  <a:rPr lang="en-US" sz="3200" dirty="0"/>
                  <a:t> ca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514350" indent="-514350">
                  <a:buAutoNum type="alphaLcParenBoth"/>
                </a:pPr>
                <a:r>
                  <a:rPr lang="en-US" sz="3200" dirty="0" err="1"/>
                  <a:t>Construiti</a:t>
                </a:r>
                <a:r>
                  <a:rPr lang="en-US" sz="3200" dirty="0"/>
                  <a:t> un automat pushdown </a:t>
                </a:r>
                <a:r>
                  <a:rPr lang="en-US" sz="3200" dirty="0" err="1"/>
                  <a:t>pentru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/>
                  <a:t>. </a:t>
                </a:r>
                <a:r>
                  <a:rPr lang="en-US" sz="3200" dirty="0" err="1"/>
                  <a:t>Aratati</a:t>
                </a:r>
                <a:r>
                  <a:rPr lang="en-US" sz="3200" dirty="0"/>
                  <a:t> cum </a:t>
                </a:r>
                <a:r>
                  <a:rPr lang="en-US" sz="3200" dirty="0" err="1"/>
                  <a:t>functioneaza</a:t>
                </a:r>
                <a:r>
                  <a:rPr lang="en-US" sz="3200" dirty="0"/>
                  <a:t> </a:t>
                </a:r>
                <a:r>
                  <a:rPr lang="en-US" sz="3200" dirty="0" err="1"/>
                  <a:t>automatul</a:t>
                </a:r>
                <a:r>
                  <a:rPr lang="en-US" sz="3200" dirty="0"/>
                  <a:t> </a:t>
                </a:r>
                <a:r>
                  <a:rPr lang="en-US" sz="3200" dirty="0" err="1"/>
                  <a:t>pentru</a:t>
                </a:r>
                <a:r>
                  <a:rPr lang="en-US" sz="3200" dirty="0"/>
                  <a:t> </a:t>
                </a:r>
                <a:r>
                  <a:rPr lang="en-US" sz="3200" dirty="0" err="1"/>
                  <a:t>sirurile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𝑎𝑎𝑏𝑏𝑎𝑎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𝑎𝑎𝑎𝑏𝑏𝑏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𝑎𝑎𝑎𝑏𝑎𝑎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D152B99-B9B8-48C2-805C-FAB811A2D1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033" y="716437"/>
                <a:ext cx="8927183" cy="5016758"/>
              </a:xfrm>
              <a:prstGeom prst="rect">
                <a:avLst/>
              </a:prstGeom>
              <a:blipFill>
                <a:blip r:embed="rId2"/>
                <a:stretch>
                  <a:fillRect l="-1775" t="-1460" b="-3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701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0322613-764B-4B00-B2CC-DBA4A4F9EE29}"/>
                  </a:ext>
                </a:extLst>
              </p:cNvPr>
              <p:cNvSpPr/>
              <p:nvPr/>
            </p:nvSpPr>
            <p:spPr>
              <a:xfrm>
                <a:off x="725863" y="405352"/>
                <a:ext cx="9982985" cy="41202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Care </a:t>
                </a:r>
                <a:r>
                  <a:rPr lang="en-US" sz="2800" dirty="0" err="1"/>
                  <a:t>dintre</a:t>
                </a:r>
                <a:r>
                  <a:rPr lang="en-US" sz="2800" dirty="0"/>
                  <a:t> </a:t>
                </a:r>
                <a:r>
                  <a:rPr lang="en-US" sz="2800" dirty="0" err="1"/>
                  <a:t>urmatoarele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limbaje</a:t>
                </a:r>
                <a:r>
                  <a:rPr lang="en-US" sz="2800" dirty="0"/>
                  <a:t> sunt </a:t>
                </a:r>
                <a:r>
                  <a:rPr lang="en-US" sz="2800" dirty="0" err="1"/>
                  <a:t>independente</a:t>
                </a:r>
                <a:r>
                  <a:rPr lang="en-US" sz="2800" dirty="0"/>
                  <a:t> de context </a:t>
                </a:r>
                <a:r>
                  <a:rPr lang="en-US" sz="2800" dirty="0" err="1"/>
                  <a:t>si</a:t>
                </a:r>
                <a:r>
                  <a:rPr lang="en-US" sz="2800" dirty="0"/>
                  <a:t> care nu sunt? </a:t>
                </a:r>
                <a:r>
                  <a:rPr lang="en-US" sz="2800" dirty="0" err="1"/>
                  <a:t>Construiti</a:t>
                </a:r>
                <a:r>
                  <a:rPr lang="en-US" sz="2800" dirty="0"/>
                  <a:t> o </a:t>
                </a:r>
                <a:r>
                  <a:rPr lang="en-US" sz="2800" dirty="0" err="1"/>
                  <a:t>gramatica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independenta</a:t>
                </a:r>
                <a:r>
                  <a:rPr lang="en-US" sz="2800" dirty="0"/>
                  <a:t> de context </a:t>
                </a:r>
                <a:r>
                  <a:rPr lang="en-US" sz="2800" dirty="0" err="1"/>
                  <a:t>pentru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limbajele</a:t>
                </a:r>
                <a:r>
                  <a:rPr lang="en-US" sz="2800" dirty="0"/>
                  <a:t> care sunt </a:t>
                </a:r>
                <a:r>
                  <a:rPr lang="en-US" sz="2800" dirty="0" err="1"/>
                  <a:t>independente</a:t>
                </a:r>
                <a:r>
                  <a:rPr lang="en-US" sz="2800" dirty="0"/>
                  <a:t> de context. </a:t>
                </a:r>
              </a:p>
              <a:p>
                <a:pPr marL="514350" indent="-514350">
                  <a:buAutoNum type="alphaLcParenBoth"/>
                </a:pPr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≥1, 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=3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5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=7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endParaRPr lang="en-US" sz="2800" b="0" dirty="0"/>
              </a:p>
              <a:p>
                <a:pPr marL="514350" indent="-514350">
                  <a:buAutoNum type="alphaLcParenBoth"/>
                </a:pPr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≥1, (2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5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=7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800" dirty="0"/>
              </a:p>
              <a:p>
                <a:pPr marL="514350" indent="-514350">
                  <a:buAutoNum type="alphaLcParenBoth"/>
                </a:pPr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≥1, 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5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endParaRPr lang="en-US" sz="2800" b="0" dirty="0"/>
              </a:p>
              <a:p>
                <a:pPr marL="514350" indent="-514350">
                  <a:buAutoNum type="alphaLcParenBoth"/>
                </a:pPr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≥1, (2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5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800" dirty="0"/>
              </a:p>
              <a:p>
                <a:pPr marL="514350" indent="-514350">
                  <a:buAutoNum type="alphaLcParenBoth"/>
                </a:pPr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≥1,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514350" indent="-514350">
                  <a:buAutoNum type="alphaLcParenBoth"/>
                </a:pPr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≥1,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0322613-764B-4B00-B2CC-DBA4A4F9EE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63" y="405352"/>
                <a:ext cx="9982985" cy="4120295"/>
              </a:xfrm>
              <a:prstGeom prst="rect">
                <a:avLst/>
              </a:prstGeom>
              <a:blipFill>
                <a:blip r:embed="rId2"/>
                <a:stretch>
                  <a:fillRect l="-1282" t="-1331" b="-3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99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295D2D8-7BBD-4FE5-8904-3737CA73F259}"/>
                  </a:ext>
                </a:extLst>
              </p:cNvPr>
              <p:cNvSpPr>
                <a:spLocks noGrp="1"/>
              </p:cNvSpPr>
              <p:nvPr>
                <p:ph type="title" idx="4294967295"/>
              </p:nvPr>
            </p:nvSpPr>
            <p:spPr>
              <a:xfrm>
                <a:off x="0" y="365125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ro-RO" sz="3200" b="1" dirty="0"/>
                  <a:t>Limbaj  </a:t>
                </a:r>
                <a14:m>
                  <m:oMath xmlns:m="http://schemas.openxmlformats.org/officeDocument/2006/math">
                    <m:r>
                      <a:rPr lang="ro-RO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ro-RO" sz="3200" b="1" dirty="0"/>
                  <a:t>AFD</a:t>
                </a:r>
                <a:br>
                  <a:rPr lang="ro-RO" sz="2400" dirty="0"/>
                </a:br>
                <a:endParaRPr lang="en-US" sz="24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295D2D8-7BBD-4FE5-8904-3737CA73F2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0" y="365125"/>
                <a:ext cx="10515600" cy="1325563"/>
              </a:xfrm>
              <a:blipFill>
                <a:blip r:embed="rId2"/>
                <a:stretch>
                  <a:fillRect l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C6E3883-23ED-4702-95C0-C8CC43FE36D7}"/>
                  </a:ext>
                </a:extLst>
              </p:cNvPr>
              <p:cNvSpPr>
                <a:spLocks noGrp="1"/>
              </p:cNvSpPr>
              <p:nvPr>
                <p:ph type="subTitle" idx="4294967295"/>
              </p:nvPr>
            </p:nvSpPr>
            <p:spPr>
              <a:xfrm>
                <a:off x="0" y="2403835"/>
                <a:ext cx="9134573" cy="285396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o-RO" dirty="0"/>
                  <a:t>Se dă limbajul </a:t>
                </a:r>
                <a14:m>
                  <m:oMath xmlns:m="http://schemas.openxmlformats.org/officeDocument/2006/math">
                    <m:r>
                      <a:rPr lang="ro-RO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ț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𝑖𝑛𝑒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𝑐𝑒𝑙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𝑝𝑢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ț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 3 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𝑎𝑝𝑎𝑟𝑖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ț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𝑖𝑖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o-RO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𝑎𝑙𝑒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 ș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𝑖𝑟𝑢𝑙𝑢𝑖</m:t>
                      </m:r>
                      <m:sPre>
                        <m:sPrePr>
                          <m:ctrlPr>
                            <a:rPr lang="ro-RO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sPr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𝑝𝑒𝑟𝑚𝑖𝑠𝑒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𝑠𝑢𝑝𝑟𝑎𝑝𝑢𝑛𝑒𝑟𝑖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Sa se </a:t>
                </a:r>
                <a:r>
                  <a:rPr lang="en-US" dirty="0" err="1"/>
                  <a:t>construiasca</a:t>
                </a:r>
                <a:r>
                  <a:rPr lang="en-US" dirty="0"/>
                  <a:t> un AFD care </a:t>
                </a:r>
                <a:r>
                  <a:rPr lang="en-US" dirty="0" err="1"/>
                  <a:t>recunoaste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Observatie</a:t>
                </a:r>
                <a:r>
                  <a:rPr lang="en-US" dirty="0"/>
                  <a:t>. </a:t>
                </a:r>
                <a:r>
                  <a:rPr lang="en-US" dirty="0" err="1"/>
                  <a:t>Sirul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𝑏𝑏𝑏𝑏𝑏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este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C6E3883-23ED-4702-95C0-C8CC43FE36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0" y="2403835"/>
                <a:ext cx="9134573" cy="2853965"/>
              </a:xfrm>
              <a:blipFill>
                <a:blip r:embed="rId3"/>
                <a:stretch>
                  <a:fillRect l="-1335" t="-3412" b="-3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74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EFDA55-1A36-4B6D-B101-336A95FD3A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24" t="73693" r="13998" b="6517"/>
          <a:stretch/>
        </p:blipFill>
        <p:spPr>
          <a:xfrm>
            <a:off x="254523" y="2422689"/>
            <a:ext cx="8665042" cy="15696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686387-EF50-4729-9D9F-BA6256CBE65A}"/>
              </a:ext>
            </a:extLst>
          </p:cNvPr>
          <p:cNvSpPr txBox="1"/>
          <p:nvPr/>
        </p:nvSpPr>
        <p:spPr>
          <a:xfrm>
            <a:off x="1244338" y="857839"/>
            <a:ext cx="8672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 </a:t>
            </a:r>
            <a:r>
              <a:rPr lang="en-US" sz="2400" dirty="0" err="1"/>
              <a:t>dau</a:t>
            </a:r>
            <a:r>
              <a:rPr lang="en-US" sz="2400" dirty="0"/>
              <a:t> </a:t>
            </a:r>
            <a:r>
              <a:rPr lang="en-US" sz="2400" dirty="0" err="1"/>
              <a:t>urmatoarele</a:t>
            </a:r>
            <a:r>
              <a:rPr lang="en-US" sz="2400" dirty="0"/>
              <a:t> AFD. Sa se determine AFD care </a:t>
            </a:r>
            <a:r>
              <a:rPr lang="en-US" sz="2400" dirty="0" err="1"/>
              <a:t>reprezinta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Intersectia</a:t>
            </a:r>
            <a:r>
              <a:rPr lang="en-US" sz="2400" dirty="0"/>
              <a:t> </a:t>
            </a:r>
            <a:r>
              <a:rPr lang="en-US" sz="2400" dirty="0" err="1"/>
              <a:t>limbajelor</a:t>
            </a:r>
            <a:r>
              <a:rPr lang="en-US" sz="2400" dirty="0"/>
              <a:t> </a:t>
            </a:r>
            <a:r>
              <a:rPr lang="en-US" sz="2400" dirty="0" err="1"/>
              <a:t>recunoscute</a:t>
            </a:r>
            <a:r>
              <a:rPr lang="en-US" sz="2400" dirty="0"/>
              <a:t> de </a:t>
            </a:r>
            <a:r>
              <a:rPr lang="en-US" sz="2400" dirty="0" err="1"/>
              <a:t>cele</a:t>
            </a:r>
            <a:r>
              <a:rPr lang="en-US" sz="2400" dirty="0"/>
              <a:t> 2 automate</a:t>
            </a:r>
          </a:p>
          <a:p>
            <a:pPr marL="285750" indent="-285750">
              <a:buFontTx/>
              <a:buChar char="-"/>
            </a:pPr>
            <a:r>
              <a:rPr lang="en-US" sz="2400" dirty="0" err="1"/>
              <a:t>Reuniunea</a:t>
            </a:r>
            <a:r>
              <a:rPr lang="en-US" sz="2400" dirty="0"/>
              <a:t> </a:t>
            </a:r>
            <a:r>
              <a:rPr lang="en-US" sz="2400" dirty="0" err="1"/>
              <a:t>limbajelor</a:t>
            </a:r>
            <a:r>
              <a:rPr lang="en-US" sz="2400" dirty="0"/>
              <a:t> </a:t>
            </a:r>
            <a:r>
              <a:rPr lang="en-US" sz="2400" dirty="0" err="1"/>
              <a:t>recunoscute</a:t>
            </a:r>
            <a:r>
              <a:rPr lang="en-US" sz="2400" dirty="0"/>
              <a:t> de </a:t>
            </a:r>
            <a:r>
              <a:rPr lang="en-US" sz="2400" dirty="0" err="1"/>
              <a:t>cele</a:t>
            </a:r>
            <a:r>
              <a:rPr lang="en-US" sz="2400" dirty="0"/>
              <a:t> 2 automate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5635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EC4E95-0B1E-49A9-BA35-ADDE004B275C}"/>
                  </a:ext>
                </a:extLst>
              </p:cNvPr>
              <p:cNvSpPr txBox="1"/>
              <p:nvPr/>
            </p:nvSpPr>
            <p:spPr>
              <a:xfrm>
                <a:off x="1168924" y="216816"/>
                <a:ext cx="1046375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Rasturnatul </a:t>
                </a:r>
                <a:r>
                  <a:rPr lang="en-US" sz="2400" dirty="0" err="1"/>
                  <a:t>unui</a:t>
                </a:r>
                <a:r>
                  <a:rPr lang="en-US" sz="2400" dirty="0"/>
                  <a:t> sir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se </a:t>
                </a:r>
                <a:r>
                  <a:rPr lang="en-US" sz="2400" dirty="0" err="1"/>
                  <a:t>noteaza</a:t>
                </a:r>
                <a:r>
                  <a:rPr lang="en-US" sz="2400" dirty="0"/>
                  <a:t> cu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(de la </a:t>
                </a:r>
                <a:r>
                  <a:rPr lang="en-US" sz="2400" i="1" dirty="0"/>
                  <a:t>Mirror</a:t>
                </a:r>
                <a:r>
                  <a:rPr lang="en-US" sz="2400" dirty="0"/>
                  <a:t>) </a:t>
                </a:r>
                <a:r>
                  <a:rPr lang="en-US" sz="2400" dirty="0" err="1"/>
                  <a:t>si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este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definit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astfel</a:t>
                </a:r>
                <a:r>
                  <a:rPr lang="en-US" sz="2400" dirty="0"/>
                  <a:t>:</a:t>
                </a: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𝑀𝑖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𝑀𝑖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𝑎𝑀𝑖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𝑢𝑛𝑑𝑒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400" b="0" i="1" dirty="0"/>
              </a:p>
              <a:p>
                <a:r>
                  <a:rPr lang="en-US" sz="2400" b="0" i="1" dirty="0"/>
                  <a:t>-  </a:t>
                </a:r>
                <a:r>
                  <a:rPr lang="en-US" sz="2400" dirty="0" err="1"/>
                  <a:t>Exemplu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𝑀𝑖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𝑎𝑏𝑏𝑏𝑎𝑎𝑏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𝑏𝑎𝑎𝑏𝑏𝑏𝑎</m:t>
                    </m:r>
                  </m:oMath>
                </a14:m>
                <a:endParaRPr lang="en-US" sz="2400" b="0" i="1" dirty="0"/>
              </a:p>
              <a:p>
                <a:pPr marL="342900" indent="-342900">
                  <a:buFontTx/>
                  <a:buChar char="-"/>
                </a:pPr>
                <a:endParaRPr lang="en-US" sz="2400" i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EC4E95-0B1E-49A9-BA35-ADDE004B2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924" y="216816"/>
                <a:ext cx="10463752" cy="1569660"/>
              </a:xfrm>
              <a:prstGeom prst="rect">
                <a:avLst/>
              </a:prstGeom>
              <a:blipFill>
                <a:blip r:embed="rId2"/>
                <a:stretch>
                  <a:fillRect l="-932" t="-3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93D104-C6DB-43B1-ADBA-1356D8B0174C}"/>
                  </a:ext>
                </a:extLst>
              </p:cNvPr>
              <p:cNvSpPr txBox="1"/>
              <p:nvPr/>
            </p:nvSpPr>
            <p:spPr>
              <a:xfrm>
                <a:off x="1395167" y="2064470"/>
                <a:ext cx="966247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Exercitiu. Fie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un </a:t>
                </a:r>
                <a:r>
                  <a:rPr lang="en-US" sz="2400" dirty="0" err="1"/>
                  <a:t>limbaj</a:t>
                </a:r>
                <a:r>
                  <a:rPr lang="en-US" sz="2400" dirty="0"/>
                  <a:t>. Notam cu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1\3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𝑥𝑦𝑧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2\3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𝑥𝑦𝑧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3\3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𝑥𝑦𝑧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Sa se </a:t>
                </a:r>
                <a:r>
                  <a:rPr lang="en-US" sz="2400" dirty="0" err="1"/>
                  <a:t>arate</a:t>
                </a:r>
                <a:r>
                  <a:rPr lang="en-US" sz="2400" dirty="0"/>
                  <a:t> ca </a:t>
                </a:r>
                <a:r>
                  <a:rPr lang="en-US" sz="2400" dirty="0" err="1"/>
                  <a:t>daca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este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regulat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atunci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1\3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2\3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3\3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sunt regulate.</a:t>
                </a:r>
              </a:p>
              <a:p>
                <a:r>
                  <a:rPr lang="en-US" sz="2400" dirty="0" err="1"/>
                  <a:t>Generalizare</a:t>
                </a:r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93D104-C6DB-43B1-ADBA-1356D8B01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67" y="2064470"/>
                <a:ext cx="9662474" cy="2308324"/>
              </a:xfrm>
              <a:prstGeom prst="rect">
                <a:avLst/>
              </a:prstGeom>
              <a:blipFill>
                <a:blip r:embed="rId3"/>
                <a:stretch>
                  <a:fillRect l="-1009" t="-2116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689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6CC545-8A18-45C2-8420-2C2B8841B492}"/>
              </a:ext>
            </a:extLst>
          </p:cNvPr>
          <p:cNvSpPr txBox="1"/>
          <p:nvPr/>
        </p:nvSpPr>
        <p:spPr>
          <a:xfrm>
            <a:off x="801278" y="1470581"/>
            <a:ext cx="1083139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err="1"/>
              <a:t>Gasiti</a:t>
            </a:r>
            <a:r>
              <a:rPr lang="en-US" sz="2800" dirty="0"/>
              <a:t> o </a:t>
            </a:r>
            <a:r>
              <a:rPr lang="en-US" sz="2800" dirty="0" err="1"/>
              <a:t>expresie</a:t>
            </a:r>
            <a:r>
              <a:rPr lang="en-US" sz="2800" dirty="0"/>
              <a:t> </a:t>
            </a:r>
            <a:r>
              <a:rPr lang="en-US" sz="2800" dirty="0" err="1"/>
              <a:t>regulata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urmatoarele</a:t>
            </a:r>
            <a:r>
              <a:rPr lang="en-US" sz="2800" dirty="0"/>
              <a:t> </a:t>
            </a:r>
            <a:r>
              <a:rPr lang="en-US" sz="2800" dirty="0" err="1"/>
              <a:t>limbaje</a:t>
            </a:r>
            <a:r>
              <a:rPr lang="en-US" sz="2800" dirty="0"/>
              <a:t> </a:t>
            </a:r>
            <a:r>
              <a:rPr lang="en-US" sz="2800" dirty="0" err="1"/>
              <a:t>peste</a:t>
            </a:r>
            <a:r>
              <a:rPr lang="en-US" sz="2800" dirty="0"/>
              <a:t> {a, b}. </a:t>
            </a:r>
          </a:p>
          <a:p>
            <a:pPr marL="457200" indent="-457200">
              <a:buAutoNum type="alphaLcParenBoth"/>
            </a:pPr>
            <a:r>
              <a:rPr lang="en-US" sz="2800" dirty="0"/>
              <a:t>{x I x </a:t>
            </a:r>
            <a:r>
              <a:rPr lang="en-US" sz="2800" dirty="0" err="1"/>
              <a:t>contine</a:t>
            </a:r>
            <a:r>
              <a:rPr lang="en-US" sz="2800" dirty="0"/>
              <a:t> un </a:t>
            </a:r>
            <a:r>
              <a:rPr lang="en-US" sz="2800" dirty="0" err="1"/>
              <a:t>numar</a:t>
            </a:r>
            <a:r>
              <a:rPr lang="en-US" sz="2800" dirty="0"/>
              <a:t> par de </a:t>
            </a:r>
            <a:r>
              <a:rPr lang="en-US" sz="2800" dirty="0" err="1"/>
              <a:t>simboluri</a:t>
            </a:r>
            <a:r>
              <a:rPr lang="en-US" sz="2800" dirty="0"/>
              <a:t> ‘a’} </a:t>
            </a:r>
          </a:p>
          <a:p>
            <a:r>
              <a:rPr lang="en-US" sz="2800" dirty="0"/>
              <a:t>(b) {x I x </a:t>
            </a:r>
            <a:r>
              <a:rPr lang="en-US" sz="2800" dirty="0" err="1"/>
              <a:t>contine</a:t>
            </a:r>
            <a:r>
              <a:rPr lang="en-US" sz="2800" dirty="0"/>
              <a:t> un </a:t>
            </a:r>
            <a:r>
              <a:rPr lang="en-US" sz="2800" dirty="0" err="1"/>
              <a:t>numar</a:t>
            </a:r>
            <a:r>
              <a:rPr lang="en-US" sz="2800" dirty="0"/>
              <a:t> impar de </a:t>
            </a:r>
            <a:r>
              <a:rPr lang="en-US" sz="2800" dirty="0" err="1"/>
              <a:t>simboluri</a:t>
            </a:r>
            <a:r>
              <a:rPr lang="en-US" sz="2800" dirty="0"/>
              <a:t> ‘b’} </a:t>
            </a:r>
          </a:p>
          <a:p>
            <a:r>
              <a:rPr lang="en-US" sz="2800" dirty="0"/>
              <a:t>(c) {x I x </a:t>
            </a:r>
            <a:r>
              <a:rPr lang="en-US" sz="2800" dirty="0" err="1"/>
              <a:t>contine</a:t>
            </a:r>
            <a:r>
              <a:rPr lang="en-US" sz="2800" dirty="0"/>
              <a:t> un </a:t>
            </a:r>
            <a:r>
              <a:rPr lang="en-US" sz="2800" dirty="0" err="1"/>
              <a:t>numar</a:t>
            </a:r>
            <a:r>
              <a:rPr lang="en-US" sz="2800" dirty="0"/>
              <a:t> par de </a:t>
            </a:r>
            <a:r>
              <a:rPr lang="en-US" sz="2800" dirty="0" err="1"/>
              <a:t>simboluri</a:t>
            </a:r>
            <a:r>
              <a:rPr lang="en-US" sz="2800" dirty="0"/>
              <a:t> ‘a’ </a:t>
            </a:r>
            <a:r>
              <a:rPr lang="en-US" sz="2800" dirty="0" err="1"/>
              <a:t>sau</a:t>
            </a:r>
            <a:r>
              <a:rPr lang="en-US" sz="2800" dirty="0"/>
              <a:t> un </a:t>
            </a:r>
            <a:r>
              <a:rPr lang="en-US" sz="2800" dirty="0" err="1"/>
              <a:t>numar</a:t>
            </a:r>
            <a:r>
              <a:rPr lang="en-US" sz="2800" dirty="0"/>
              <a:t> impar de </a:t>
            </a:r>
            <a:r>
              <a:rPr lang="en-US" sz="2800" dirty="0" err="1"/>
              <a:t>simboluri</a:t>
            </a:r>
            <a:r>
              <a:rPr lang="en-US" sz="2800" dirty="0"/>
              <a:t> ‘b’} </a:t>
            </a:r>
          </a:p>
          <a:p>
            <a:r>
              <a:rPr lang="en-US" sz="2800" dirty="0"/>
              <a:t>(d) {x I x </a:t>
            </a:r>
            <a:r>
              <a:rPr lang="en-US" sz="2800" dirty="0" err="1"/>
              <a:t>contine</a:t>
            </a:r>
            <a:r>
              <a:rPr lang="en-US" sz="2800" dirty="0"/>
              <a:t> un </a:t>
            </a:r>
            <a:r>
              <a:rPr lang="en-US" sz="2800" dirty="0" err="1"/>
              <a:t>numar</a:t>
            </a:r>
            <a:r>
              <a:rPr lang="en-US" sz="2800" dirty="0"/>
              <a:t> par de </a:t>
            </a:r>
            <a:r>
              <a:rPr lang="en-US" sz="2800" dirty="0" err="1"/>
              <a:t>simboluri</a:t>
            </a:r>
            <a:r>
              <a:rPr lang="en-US" sz="2800" dirty="0"/>
              <a:t> ‘a’ </a:t>
            </a:r>
            <a:r>
              <a:rPr lang="en-US" sz="2800" dirty="0" err="1"/>
              <a:t>si</a:t>
            </a:r>
            <a:r>
              <a:rPr lang="en-US" sz="2800" dirty="0"/>
              <a:t> un </a:t>
            </a:r>
            <a:r>
              <a:rPr lang="en-US" sz="2800" dirty="0" err="1"/>
              <a:t>numar</a:t>
            </a:r>
            <a:r>
              <a:rPr lang="en-US" sz="2800" dirty="0"/>
              <a:t> impar de </a:t>
            </a:r>
            <a:r>
              <a:rPr lang="en-US" sz="2800" dirty="0" err="1"/>
              <a:t>simboluri</a:t>
            </a:r>
            <a:r>
              <a:rPr lang="en-US" sz="2800" dirty="0"/>
              <a:t> ‘b’} </a:t>
            </a:r>
          </a:p>
          <a:p>
            <a:endParaRPr lang="en-US" sz="2800" dirty="0"/>
          </a:p>
          <a:p>
            <a:r>
              <a:rPr lang="en-US" sz="2800" dirty="0" err="1"/>
              <a:t>Urmariti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  <a:r>
              <a:rPr lang="en-US" sz="2800" dirty="0" err="1"/>
              <a:t>simplificati</a:t>
            </a:r>
            <a:r>
              <a:rPr lang="en-US" sz="2800" dirty="0"/>
              <a:t> cat </a:t>
            </a:r>
            <a:r>
              <a:rPr lang="en-US" sz="2800" dirty="0" err="1"/>
              <a:t>mai</a:t>
            </a:r>
            <a:r>
              <a:rPr lang="en-US" sz="2800" dirty="0"/>
              <a:t> </a:t>
            </a:r>
            <a:r>
              <a:rPr lang="en-US" sz="2800" dirty="0" err="1"/>
              <a:t>mult</a:t>
            </a:r>
            <a:r>
              <a:rPr lang="en-US" sz="2800" dirty="0"/>
              <a:t> </a:t>
            </a:r>
            <a:r>
              <a:rPr lang="en-US" sz="2800" dirty="0" err="1"/>
              <a:t>posibil</a:t>
            </a:r>
            <a:r>
              <a:rPr lang="en-US" sz="2800" dirty="0"/>
              <a:t> </a:t>
            </a:r>
            <a:r>
              <a:rPr lang="en-US" sz="2800" dirty="0" err="1"/>
              <a:t>expresiile</a:t>
            </a:r>
            <a:r>
              <a:rPr lang="en-US" sz="2800" dirty="0"/>
              <a:t> regulate, </a:t>
            </a:r>
            <a:r>
              <a:rPr lang="en-US" sz="2800" dirty="0" err="1"/>
              <a:t>folosind</a:t>
            </a:r>
            <a:r>
              <a:rPr lang="en-US" sz="2800" dirty="0"/>
              <a:t> </a:t>
            </a:r>
            <a:r>
              <a:rPr lang="en-US" sz="2800" dirty="0" err="1"/>
              <a:t>regulile</a:t>
            </a:r>
            <a:r>
              <a:rPr lang="en-US" sz="2800" dirty="0"/>
              <a:t> </a:t>
            </a:r>
            <a:r>
              <a:rPr lang="en-US" sz="2800" dirty="0" err="1"/>
              <a:t>algebrice</a:t>
            </a:r>
            <a:r>
              <a:rPr lang="en-US" sz="2800" dirty="0"/>
              <a:t> din </a:t>
            </a:r>
            <a:r>
              <a:rPr lang="en-US" sz="2800" dirty="0" err="1"/>
              <a:t>cursul</a:t>
            </a:r>
            <a:r>
              <a:rPr lang="en-US" sz="28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95898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9E7C54-56BA-4DD1-99AF-02C824DF4368}"/>
              </a:ext>
            </a:extLst>
          </p:cNvPr>
          <p:cNvSpPr txBox="1"/>
          <p:nvPr/>
        </p:nvSpPr>
        <p:spPr>
          <a:xfrm>
            <a:off x="1282045" y="1602556"/>
            <a:ext cx="9935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Gasiti</a:t>
            </a:r>
            <a:r>
              <a:rPr lang="en-US" sz="2800" dirty="0"/>
              <a:t> un AFD care </a:t>
            </a:r>
            <a:r>
              <a:rPr lang="en-US" sz="2800" dirty="0" err="1"/>
              <a:t>recunoaste</a:t>
            </a:r>
            <a:r>
              <a:rPr lang="en-US" sz="2800" dirty="0"/>
              <a:t> </a:t>
            </a:r>
            <a:r>
              <a:rPr lang="en-US" sz="2800" dirty="0" err="1"/>
              <a:t>limbajul</a:t>
            </a:r>
            <a:r>
              <a:rPr lang="en-US" sz="2800" dirty="0"/>
              <a:t> </a:t>
            </a:r>
            <a:r>
              <a:rPr lang="en-US" sz="2800" dirty="0" err="1"/>
              <a:t>descris</a:t>
            </a:r>
            <a:r>
              <a:rPr lang="en-US" sz="2800" dirty="0"/>
              <a:t> de </a:t>
            </a:r>
            <a:r>
              <a:rPr lang="en-US" sz="2800" dirty="0" err="1"/>
              <a:t>expresia</a:t>
            </a:r>
            <a:r>
              <a:rPr lang="en-US" sz="2800" dirty="0"/>
              <a:t> </a:t>
            </a:r>
            <a:r>
              <a:rPr lang="en-US" sz="2800" dirty="0" err="1"/>
              <a:t>regulata</a:t>
            </a:r>
            <a:endParaRPr lang="en-US" sz="2800" dirty="0"/>
          </a:p>
          <a:p>
            <a:r>
              <a:rPr lang="en-US" sz="2800" dirty="0"/>
              <a:t>(a) (000* + 111*)* </a:t>
            </a:r>
          </a:p>
          <a:p>
            <a:r>
              <a:rPr lang="en-US" sz="2800" dirty="0"/>
              <a:t>(b) (01 + 10)(01 + 10)(01 + 10) </a:t>
            </a:r>
          </a:p>
          <a:p>
            <a:r>
              <a:rPr lang="en-US" sz="2800" dirty="0"/>
              <a:t>(c) (0+ 1(01*0)*1)*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7645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12714C-DACA-4D31-89FD-F6BF4D9837CE}"/>
                  </a:ext>
                </a:extLst>
              </p:cNvPr>
              <p:cNvSpPr txBox="1"/>
              <p:nvPr/>
            </p:nvSpPr>
            <p:spPr>
              <a:xfrm>
                <a:off x="763571" y="1423447"/>
                <a:ext cx="1074655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Aratati ca </a:t>
                </a:r>
                <a:r>
                  <a:rPr lang="en-US" sz="2800" dirty="0" err="1"/>
                  <a:t>urmatorul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limbaj</a:t>
                </a:r>
                <a:r>
                  <a:rPr lang="en-US" sz="2800" dirty="0"/>
                  <a:t> nu </a:t>
                </a:r>
                <a:r>
                  <a:rPr lang="en-US" sz="2800" dirty="0" err="1"/>
                  <a:t>este</a:t>
                </a:r>
                <a:r>
                  <a:rPr lang="en-US" sz="2800" dirty="0"/>
                  <a:t> </a:t>
                </a:r>
                <a:r>
                  <a:rPr lang="en-US" sz="2800" dirty="0" err="1"/>
                  <a:t>regulat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folosind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lema</a:t>
                </a:r>
                <a:r>
                  <a:rPr lang="en-US" sz="2800" dirty="0"/>
                  <a:t> de </a:t>
                </a:r>
                <a:r>
                  <a:rPr lang="en-US" sz="2800" dirty="0" err="1"/>
                  <a:t>pompare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pentru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limbaje</a:t>
                </a:r>
                <a:r>
                  <a:rPr lang="en-US" sz="2800" dirty="0"/>
                  <a:t> regulate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= 2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≥0}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12714C-DACA-4D31-89FD-F6BF4D983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71" y="1423447"/>
                <a:ext cx="10746557" cy="1384995"/>
              </a:xfrm>
              <a:prstGeom prst="rect">
                <a:avLst/>
              </a:prstGeom>
              <a:blipFill>
                <a:blip r:embed="rId2"/>
                <a:stretch>
                  <a:fillRect l="-1134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498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790E69-9841-486A-83AC-0D6D46BC6A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99" t="46462" r="5438" b="8041"/>
          <a:stretch/>
        </p:blipFill>
        <p:spPr>
          <a:xfrm>
            <a:off x="1574277" y="2969443"/>
            <a:ext cx="7871381" cy="31202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A3ED83-61E6-4ED7-B6B9-A970E023CB66}"/>
              </a:ext>
            </a:extLst>
          </p:cNvPr>
          <p:cNvSpPr txBox="1"/>
          <p:nvPr/>
        </p:nvSpPr>
        <p:spPr>
          <a:xfrm>
            <a:off x="970961" y="433633"/>
            <a:ext cx="10539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dintre</a:t>
            </a:r>
            <a:r>
              <a:rPr lang="en-US" sz="2400" dirty="0"/>
              <a:t> AFD </a:t>
            </a:r>
            <a:r>
              <a:rPr lang="en-US" sz="2400" dirty="0" err="1"/>
              <a:t>urmatoare</a:t>
            </a:r>
            <a:endParaRPr lang="en-US" sz="2400" dirty="0"/>
          </a:p>
          <a:p>
            <a:pPr marL="457200" indent="-457200">
              <a:buAutoNum type="alphaLcParenR"/>
            </a:pPr>
            <a:r>
              <a:rPr lang="en-US" sz="2400" dirty="0" err="1"/>
              <a:t>Eliminati</a:t>
            </a:r>
            <a:r>
              <a:rPr lang="en-US" sz="2400" dirty="0"/>
              <a:t> </a:t>
            </a:r>
            <a:r>
              <a:rPr lang="en-US" sz="2400" dirty="0" err="1"/>
              <a:t>starile</a:t>
            </a:r>
            <a:r>
              <a:rPr lang="en-US" sz="2400" dirty="0"/>
              <a:t> </a:t>
            </a:r>
            <a:r>
              <a:rPr lang="en-US" sz="2400" dirty="0" err="1"/>
              <a:t>inaccesibile</a:t>
            </a:r>
            <a:endParaRPr lang="en-US" sz="2400" dirty="0"/>
          </a:p>
          <a:p>
            <a:pPr marL="457200" indent="-457200">
              <a:buAutoNum type="alphaLcParenR"/>
            </a:pPr>
            <a:r>
              <a:rPr lang="en-US" sz="2400" dirty="0" err="1"/>
              <a:t>Gasiti</a:t>
            </a:r>
            <a:r>
              <a:rPr lang="en-US" sz="2400" dirty="0"/>
              <a:t> un AFD minimal </a:t>
            </a:r>
            <a:r>
              <a:rPr lang="en-US" sz="2400" dirty="0" err="1"/>
              <a:t>echivalent</a:t>
            </a:r>
            <a:endParaRPr lang="en-US" sz="2400" dirty="0"/>
          </a:p>
          <a:p>
            <a:pPr marL="457200" indent="-457200">
              <a:buAutoNum type="alphaLcParenR"/>
            </a:pPr>
            <a:r>
              <a:rPr lang="en-US" sz="2400" dirty="0" err="1"/>
              <a:t>Gasiti</a:t>
            </a:r>
            <a:r>
              <a:rPr lang="en-US" sz="2400" dirty="0"/>
              <a:t> o </a:t>
            </a:r>
            <a:r>
              <a:rPr lang="en-US" sz="2400" dirty="0" err="1"/>
              <a:t>expresie</a:t>
            </a:r>
            <a:r>
              <a:rPr lang="en-US" sz="2400" dirty="0"/>
              <a:t> </a:t>
            </a:r>
            <a:r>
              <a:rPr lang="en-US" sz="2400" dirty="0" err="1"/>
              <a:t>regulata</a:t>
            </a:r>
            <a:r>
              <a:rPr lang="en-US" sz="2400" dirty="0"/>
              <a:t> </a:t>
            </a:r>
            <a:r>
              <a:rPr lang="en-US" sz="2400" dirty="0" err="1"/>
              <a:t>echivalenta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152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1D0760-8AFB-4E22-A8BA-6398A3CA8125}"/>
                  </a:ext>
                </a:extLst>
              </p:cNvPr>
              <p:cNvSpPr txBox="1"/>
              <p:nvPr/>
            </p:nvSpPr>
            <p:spPr>
              <a:xfrm>
                <a:off x="838986" y="518474"/>
                <a:ext cx="10699422" cy="4431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b="1" dirty="0"/>
                  <a:t>INPUT </a:t>
                </a:r>
                <a:r>
                  <a:rPr lang="en-US" sz="2400" dirty="0"/>
                  <a:t>AFD </a:t>
                </a:r>
                <a14:m>
                  <m:oMath xmlns:m="http://schemas.openxmlformats.org/officeDocument/2006/math">
                    <m:r>
                      <a:rPr lang="en-US" sz="2400" i="1"/>
                      <m:t>𝐴</m:t>
                    </m:r>
                    <m:r>
                      <a:rPr lang="en-US" sz="2400" i="1"/>
                      <m:t>=</m:t>
                    </m:r>
                    <m:d>
                      <m:dPr>
                        <m:ctrlPr>
                          <a:rPr lang="en-US" sz="2400" i="1"/>
                        </m:ctrlPr>
                      </m:dPr>
                      <m:e>
                        <m:r>
                          <a:rPr lang="en-US" sz="2400" i="1"/>
                          <m:t>𝑄</m:t>
                        </m:r>
                        <m:r>
                          <a:rPr lang="en-US" sz="2400" i="1"/>
                          <m:t>,</m:t>
                        </m:r>
                        <m:r>
                          <m:rPr>
                            <m:sty m:val="p"/>
                          </m:rPr>
                          <a:rPr lang="en-US" sz="2400"/>
                          <m:t>Σ</m:t>
                        </m:r>
                        <m:r>
                          <a:rPr lang="en-US" sz="2400" i="1"/>
                          <m:t>,</m:t>
                        </m:r>
                        <m:r>
                          <a:rPr lang="en-US" sz="2400" i="1"/>
                          <m:t>𝛿</m:t>
                        </m:r>
                        <m:r>
                          <a:rPr lang="en-US" sz="2400" i="1"/>
                          <m:t>,</m:t>
                        </m:r>
                        <m:sSub>
                          <m:sSubPr>
                            <m:ctrlPr>
                              <a:rPr lang="en-US" sz="2400" i="1"/>
                            </m:ctrlPr>
                          </m:sSubPr>
                          <m:e>
                            <m:r>
                              <a:rPr lang="en-US" sz="2400" i="1"/>
                              <m:t>𝑞</m:t>
                            </m:r>
                          </m:e>
                          <m:sub>
                            <m:r>
                              <a:rPr lang="en-US" sz="2400" i="1"/>
                              <m:t>0</m:t>
                            </m:r>
                          </m:sub>
                        </m:sSub>
                        <m:r>
                          <a:rPr lang="en-US" sz="2400" i="1"/>
                          <m:t>,</m:t>
                        </m:r>
                        <m:r>
                          <a:rPr lang="en-US" sz="2400" i="1"/>
                          <m:t>𝐹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ro-RO" sz="2400" b="1" dirty="0"/>
                  <a:t>OUTPUT </a:t>
                </a:r>
                <a:r>
                  <a:rPr lang="en-US" sz="2400" dirty="0"/>
                  <a:t>AFD </a:t>
                </a:r>
                <a14:m>
                  <m:oMath xmlns:m="http://schemas.openxmlformats.org/officeDocument/2006/math">
                    <m:r>
                      <a:rPr lang="en-US" sz="2400" i="1"/>
                      <m:t>𝐴</m:t>
                    </m:r>
                    <m:r>
                      <a:rPr lang="en-US" sz="2400" i="1"/>
                      <m:t>′=</m:t>
                    </m:r>
                    <m:d>
                      <m:dPr>
                        <m:ctrlPr>
                          <a:rPr lang="en-US" sz="2400" i="1"/>
                        </m:ctrlPr>
                      </m:dPr>
                      <m:e>
                        <m:r>
                          <a:rPr lang="en-US" sz="2400" i="1"/>
                          <m:t>𝑄</m:t>
                        </m:r>
                        <m:r>
                          <a:rPr lang="en-US" sz="2400" i="1"/>
                          <m:t>′,</m:t>
                        </m:r>
                        <m:r>
                          <m:rPr>
                            <m:sty m:val="p"/>
                          </m:rPr>
                          <a:rPr lang="en-US" sz="2400"/>
                          <m:t>Σ</m:t>
                        </m:r>
                        <m:r>
                          <a:rPr lang="en-US" sz="2400" i="1"/>
                          <m:t>,</m:t>
                        </m:r>
                        <m:r>
                          <a:rPr lang="en-US" sz="2400" i="1"/>
                          <m:t>𝛿</m:t>
                        </m:r>
                        <m:r>
                          <a:rPr lang="en-US" sz="2400" i="1"/>
                          <m:t>,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/>
                          <m:t>,</m:t>
                        </m:r>
                        <m:r>
                          <a:rPr lang="en-US" sz="2400" i="1"/>
                          <m:t>𝐹</m:t>
                        </m:r>
                        <m:r>
                          <a:rPr lang="en-US" sz="2400" i="1"/>
                          <m:t>′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echivalent</a:t>
                </a:r>
                <a:r>
                  <a:rPr lang="en-US" sz="2400" dirty="0"/>
                  <a:t> cu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dirty="0" err="1"/>
                  <a:t>fara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stari</a:t>
                </a:r>
                <a:r>
                  <a:rPr lang="en-US" sz="2400" dirty="0"/>
                  <a:t> inaccessible</a:t>
                </a:r>
              </a:p>
              <a:p>
                <a:endParaRPr lang="en-US" dirty="0"/>
              </a:p>
              <a:p>
                <a:r>
                  <a:rPr lang="ro-RO" sz="2400" dirty="0"/>
                  <a:t>1. Inițializează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cu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2. </a:t>
                </a:r>
                <a:r>
                  <a:rPr lang="en-US" sz="2400" b="1" dirty="0"/>
                  <a:t>do{</a:t>
                </a:r>
                <a:r>
                  <a:rPr lang="en-US" sz="2400" dirty="0"/>
                  <a:t> </a:t>
                </a:r>
              </a:p>
              <a:p>
                <a:r>
                  <a:rPr lang="ro-RO" sz="2400" dirty="0"/>
                  <a:t>          </a:t>
                </a:r>
                <a:r>
                  <a:rPr lang="en-US" sz="2400" b="1" dirty="0"/>
                  <a:t>for</a:t>
                </a:r>
                <a:r>
                  <a:rPr lang="ro-RO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) </a:t>
                </a:r>
              </a:p>
              <a:p>
                <a:r>
                  <a:rPr lang="en-US" sz="2400" dirty="0"/>
                  <a:t>                </a:t>
                </a:r>
                <a:r>
                  <a:rPr lang="en-US" sz="2400" b="1" dirty="0"/>
                  <a:t>for</a:t>
                </a:r>
                <a:r>
                  <a:rPr lang="ro-RO" sz="2400" dirty="0"/>
                  <a:t> (</a:t>
                </a:r>
                <a:r>
                  <a:rPr lang="en-US" sz="2400" dirty="0"/>
                  <a:t>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)  </a:t>
                </a:r>
              </a:p>
              <a:p>
                <a:r>
                  <a:rPr lang="en-US" sz="2400" dirty="0"/>
                  <a:t>                   </a:t>
                </a:r>
                <a:r>
                  <a:rPr lang="en-US" sz="2400" b="1" dirty="0"/>
                  <a:t>if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′)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′∪{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sz="2400" dirty="0"/>
                  <a:t>         </a:t>
                </a:r>
              </a:p>
              <a:p>
                <a:r>
                  <a:rPr lang="en-US" sz="2400" dirty="0"/>
                  <a:t>    }</a:t>
                </a:r>
                <a:r>
                  <a:rPr lang="en-US" sz="2400" b="1" dirty="0"/>
                  <a:t>while </a:t>
                </a:r>
                <a:r>
                  <a:rPr lang="ro-RO" sz="2400" dirty="0"/>
                  <a:t>(se fac modificări ale lui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o-RO" sz="2400" dirty="0"/>
                  <a:t>)</a:t>
                </a:r>
                <a:endParaRPr lang="en-US" sz="2400" dirty="0"/>
              </a:p>
              <a:p>
                <a:r>
                  <a:rPr lang="en-US" sz="2400" dirty="0"/>
                  <a:t>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1D0760-8AFB-4E22-A8BA-6398A3CA8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86" y="518474"/>
                <a:ext cx="10699422" cy="4431983"/>
              </a:xfrm>
              <a:prstGeom prst="rect">
                <a:avLst/>
              </a:prstGeom>
              <a:blipFill>
                <a:blip r:embed="rId2"/>
                <a:stretch>
                  <a:fillRect l="-912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948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832</Words>
  <Application>Microsoft Office PowerPoint</Application>
  <PresentationFormat>Widescreen</PresentationFormat>
  <Paragraphs>65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EXEMPLE SUBIECTE LFA</vt:lpstr>
      <vt:lpstr>Limbaj  → AFD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Limbaj  → AFD </dc:title>
  <dc:creator>GIANINA GEORGESCU</dc:creator>
  <cp:lastModifiedBy>GIANINA GEORGESCU</cp:lastModifiedBy>
  <cp:revision>30</cp:revision>
  <dcterms:created xsi:type="dcterms:W3CDTF">2020-06-19T12:37:53Z</dcterms:created>
  <dcterms:modified xsi:type="dcterms:W3CDTF">2020-06-20T10:32:11Z</dcterms:modified>
</cp:coreProperties>
</file>