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4"/>
  </p:notesMasterIdLst>
  <p:sldIdLst>
    <p:sldId id="256" r:id="rId7"/>
    <p:sldId id="257" r:id="rId8"/>
    <p:sldId id="655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599" r:id="rId18"/>
    <p:sldId id="600" r:id="rId19"/>
    <p:sldId id="601" r:id="rId20"/>
    <p:sldId id="602" r:id="rId21"/>
    <p:sldId id="604" r:id="rId22"/>
    <p:sldId id="634" r:id="rId23"/>
    <p:sldId id="632" r:id="rId24"/>
    <p:sldId id="635" r:id="rId25"/>
    <p:sldId id="606" r:id="rId26"/>
    <p:sldId id="636" r:id="rId27"/>
    <p:sldId id="611" r:id="rId28"/>
    <p:sldId id="653" r:id="rId29"/>
    <p:sldId id="612" r:id="rId30"/>
    <p:sldId id="613" r:id="rId31"/>
    <p:sldId id="614" r:id="rId32"/>
    <p:sldId id="615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41" r:id="rId42"/>
    <p:sldId id="642" r:id="rId43"/>
    <p:sldId id="643" r:id="rId44"/>
    <p:sldId id="644" r:id="rId45"/>
    <p:sldId id="645" r:id="rId46"/>
    <p:sldId id="646" r:id="rId47"/>
    <p:sldId id="647" r:id="rId48"/>
    <p:sldId id="651" r:id="rId49"/>
    <p:sldId id="648" r:id="rId50"/>
    <p:sldId id="649" r:id="rId51"/>
    <p:sldId id="650" r:id="rId52"/>
    <p:sldId id="654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6C257-06C7-787A-6E3F-2E359A88D105}" v="2" dt="2022-03-22T15:01:36.225"/>
    <p1510:client id="{9F03977C-3F06-9C64-7218-61CFBD7C9C41}" v="1" dt="2022-03-24T23:59:59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6/11/relationships/changesInfo" Target="changesInfos/changesInfo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a Teodora  Niculita" userId="S::cristiana-teodora.niculita@s.unibuc.ro::237a3cdb-4c44-4492-896a-fc55fafaddb0" providerId="AD" clId="Web-{9F03977C-3F06-9C64-7218-61CFBD7C9C41}"/>
    <pc:docChg chg="sldOrd">
      <pc:chgData name="Cristiana Teodora  Niculita" userId="S::cristiana-teodora.niculita@s.unibuc.ro::237a3cdb-4c44-4492-896a-fc55fafaddb0" providerId="AD" clId="Web-{9F03977C-3F06-9C64-7218-61CFBD7C9C41}" dt="2022-03-24T23:59:59.076" v="0"/>
      <pc:docMkLst>
        <pc:docMk/>
      </pc:docMkLst>
      <pc:sldChg chg="ord">
        <pc:chgData name="Cristiana Teodora  Niculita" userId="S::cristiana-teodora.niculita@s.unibuc.ro::237a3cdb-4c44-4492-896a-fc55fafaddb0" providerId="AD" clId="Web-{9F03977C-3F06-9C64-7218-61CFBD7C9C41}" dt="2022-03-24T23:59:59.076" v="0"/>
        <pc:sldMkLst>
          <pc:docMk/>
          <pc:sldMk cId="0" sldId="636"/>
        </pc:sldMkLst>
      </pc:sldChg>
    </pc:docChg>
  </pc:docChgLst>
  <pc:docChgLst>
    <pc:chgData name="Maria Ilinca  Nechita" userId="S::maria-ilinca.nechita@s.unibuc.ro::49c0ded4-f543-4d1a-b2cf-1091b0250c62" providerId="AD" clId="Web-{66D6C257-06C7-787A-6E3F-2E359A88D105}"/>
    <pc:docChg chg="modSld">
      <pc:chgData name="Maria Ilinca  Nechita" userId="S::maria-ilinca.nechita@s.unibuc.ro::49c0ded4-f543-4d1a-b2cf-1091b0250c62" providerId="AD" clId="Web-{66D6C257-06C7-787A-6E3F-2E359A88D105}" dt="2022-03-22T15:01:36.225" v="1" actId="1076"/>
      <pc:docMkLst>
        <pc:docMk/>
      </pc:docMkLst>
      <pc:sldChg chg="modSp">
        <pc:chgData name="Maria Ilinca  Nechita" userId="S::maria-ilinca.nechita@s.unibuc.ro::49c0ded4-f543-4d1a-b2cf-1091b0250c62" providerId="AD" clId="Web-{66D6C257-06C7-787A-6E3F-2E359A88D105}" dt="2022-03-22T15:01:36.225" v="1" actId="1076"/>
        <pc:sldMkLst>
          <pc:docMk/>
          <pc:sldMk cId="0" sldId="614"/>
        </pc:sldMkLst>
        <pc:picChg chg="mod">
          <ac:chgData name="Maria Ilinca  Nechita" userId="S::maria-ilinca.nechita@s.unibuc.ro::49c0ded4-f543-4d1a-b2cf-1091b0250c62" providerId="AD" clId="Web-{66D6C257-06C7-787A-6E3F-2E359A88D105}" dt="2022-03-22T15:01:36.225" v="1" actId="1076"/>
          <ac:picMkLst>
            <pc:docMk/>
            <pc:sldMk cId="0" sldId="614"/>
            <ac:picMk id="512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</a:t>
            </a:fld>
            <a:endParaRPr lang="en-US" sz="1300" spc="-1" dirty="0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</a:t>
            </a:fld>
            <a:endParaRPr lang="en-US" sz="1300" spc="-1" dirty="0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4588" y="693738"/>
            <a:ext cx="4557712" cy="3417887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47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2021 – 2022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3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76400"/>
            <a:ext cx="4572000" cy="4770537"/>
            <a:chOff x="838200" y="909638"/>
            <a:chExt cx="4572000" cy="4770537"/>
          </a:xfrm>
        </p:grpSpPr>
        <p:sp>
          <p:nvSpPr>
            <p:cNvPr id="32770" name="Rectangle 4"/>
            <p:cNvSpPr>
              <a:spLocks noChangeArrowheads="1"/>
            </p:cNvSpPr>
            <p:nvPr/>
          </p:nvSpPr>
          <p:spPr bwMode="auto">
            <a:xfrm>
              <a:off x="838200" y="909638"/>
              <a:ext cx="4572000" cy="477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iostream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cstring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using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800000"/>
                  </a:solidFill>
                </a:rPr>
                <a:t>namespace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666616"/>
                  </a:solidFill>
                </a:rPr>
                <a:t>std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endParaRPr lang="en-US" sz="1600" b="1" dirty="0">
                <a:solidFill>
                  <a:srgbClr val="800000"/>
                </a:solidFill>
              </a:endParaRPr>
            </a:p>
            <a:p>
              <a:r>
                <a:rPr lang="en-US" sz="1600" b="1" dirty="0" err="1">
                  <a:solidFill>
                    <a:srgbClr val="80000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400000"/>
                  </a:solidFill>
                </a:rPr>
                <a:t>main</a:t>
              </a:r>
              <a:r>
                <a:rPr lang="en-US" sz="1600" dirty="0">
                  <a:solidFill>
                    <a:srgbClr val="808030"/>
                  </a:solidFill>
                </a:rPr>
                <a:t>()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union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long</a:t>
              </a:r>
              <a:r>
                <a:rPr lang="en-US" sz="1600" dirty="0"/>
                <a:t> l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double</a:t>
              </a:r>
              <a:r>
                <a:rPr lang="en-US" sz="1600" dirty="0"/>
                <a:t> 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char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8030"/>
                  </a:solidFill>
                </a:rPr>
                <a:t>[</a:t>
              </a:r>
              <a:r>
                <a:rPr lang="en-US" sz="1600" dirty="0">
                  <a:solidFill>
                    <a:srgbClr val="008C00"/>
                  </a:solidFill>
                </a:rPr>
                <a:t>4</a:t>
              </a:r>
              <a:r>
                <a:rPr lang="en-US" sz="1600" dirty="0">
                  <a:solidFill>
                    <a:srgbClr val="808030"/>
                  </a:solidFill>
                </a:rPr>
                <a:t>]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	}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l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100000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l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d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000"/>
                  </a:solidFill>
                </a:rPr>
                <a:t>123.2342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d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strcpy</a:t>
              </a:r>
              <a:r>
                <a:rPr lang="en-US" sz="1600" dirty="0">
                  <a:solidFill>
                    <a:srgbClr val="808030"/>
                  </a:solidFill>
                </a:rPr>
                <a:t>(</a:t>
              </a:r>
              <a:r>
                <a:rPr lang="en-US" sz="1600" dirty="0"/>
                <a:t>s</a:t>
              </a:r>
              <a:r>
                <a:rPr lang="en-US" sz="1600" dirty="0">
                  <a:solidFill>
                    <a:srgbClr val="808030"/>
                  </a:solidFill>
                </a:rPr>
                <a:t>,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hi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8030"/>
                  </a:solidFill>
                </a:rPr>
                <a:t>)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}</a:t>
              </a:r>
              <a:endParaRPr lang="en-US" altLang="ro-RO" sz="1600" b="1" dirty="0"/>
            </a:p>
          </p:txBody>
        </p:sp>
        <p:sp>
          <p:nvSpPr>
            <p:cNvPr id="32771" name="TextBox 2"/>
            <p:cNvSpPr txBox="1">
              <a:spLocks noChangeArrowheads="1"/>
            </p:cNvSpPr>
            <p:nvPr/>
          </p:nvSpPr>
          <p:spPr bwMode="auto">
            <a:xfrm>
              <a:off x="1676400" y="2438400"/>
              <a:ext cx="2438400" cy="1200329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  <a:p>
              <a:endParaRPr lang="en-US"/>
            </a:p>
            <a:p>
              <a:endParaRPr lang="ro-RO"/>
            </a:p>
          </p:txBody>
        </p:sp>
      </p:grp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poate avea functii</a:t>
            </a:r>
          </a:p>
          <a:p>
            <a:pPr eaLnBrk="1" hangingPunct="1"/>
            <a:r>
              <a:rPr lang="en-US" altLang="ro-RO"/>
              <a:t>nu poate avea private sau protected (fara functii nu avem acces la altceva)</a:t>
            </a:r>
          </a:p>
          <a:p>
            <a:pPr eaLnBrk="1" hangingPunct="1"/>
            <a:r>
              <a:rPr lang="en-US" altLang="ro-RO"/>
              <a:t>union-uri anonime globale trebuiesc precizate ca statice</a:t>
            </a:r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endParaRPr lang="en-US" altLang="ro-RO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Cuvantul cheie: </a:t>
            </a:r>
            <a:r>
              <a:rPr lang="en-US" altLang="ro-RO" b="1"/>
              <a:t>friend</a:t>
            </a:r>
          </a:p>
          <a:p>
            <a:pPr eaLnBrk="1" hangingPunct="1"/>
            <a:r>
              <a:rPr lang="en-US" altLang="ro-RO"/>
              <a:t>pentru accesarea campurilor protected, private din alta clasa</a:t>
            </a:r>
          </a:p>
          <a:p>
            <a:pPr eaLnBrk="1" hangingPunct="1"/>
            <a:r>
              <a:rPr lang="en-US" altLang="ro-RO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/>
              <a:t>in rest nu se prea folosesc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381000" y="1381065"/>
            <a:ext cx="7467600" cy="5324535"/>
            <a:chOff x="381000" y="1011039"/>
            <a:chExt cx="7467600" cy="5324535"/>
          </a:xfrm>
        </p:grpSpPr>
        <p:sp>
          <p:nvSpPr>
            <p:cNvPr id="35842" name="Rectangle 4"/>
            <p:cNvSpPr>
              <a:spLocks noChangeArrowheads="1"/>
            </p:cNvSpPr>
            <p:nvPr/>
          </p:nvSpPr>
          <p:spPr bwMode="auto">
            <a:xfrm>
              <a:off x="381000" y="1011039"/>
              <a:ext cx="7467600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o-RO" sz="2000" dirty="0">
                  <a:solidFill>
                    <a:srgbClr val="004A43"/>
                  </a:solidFill>
                </a:rPr>
                <a:t>#include </a:t>
              </a:r>
              <a:r>
                <a:rPr lang="ro-RO" sz="2000" dirty="0">
                  <a:solidFill>
                    <a:srgbClr val="800000"/>
                  </a:solidFill>
                </a:rPr>
                <a:t>&lt;</a:t>
              </a:r>
              <a:r>
                <a:rPr lang="ro-RO" sz="2000" dirty="0">
                  <a:solidFill>
                    <a:srgbClr val="40015A"/>
                  </a:solidFill>
                </a:rPr>
                <a:t>iostream</a:t>
              </a:r>
              <a:r>
                <a:rPr lang="ro-RO" sz="2000" dirty="0">
                  <a:solidFill>
                    <a:srgbClr val="800000"/>
                  </a:solidFill>
                </a:rPr>
                <a:t>&gt;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using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namespace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666616"/>
                  </a:solidFill>
                </a:rPr>
                <a:t>std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class</a:t>
              </a:r>
              <a:r>
                <a:rPr lang="ro-RO" sz="2000" dirty="0"/>
                <a:t> myclass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a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public</a:t>
              </a:r>
              <a:r>
                <a:rPr lang="ro-RO" sz="2000" dirty="0">
                  <a:solidFill>
                    <a:srgbClr val="E34ADC"/>
                  </a:solidFill>
                </a:rPr>
                <a:t>: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friend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en-US" sz="2000" dirty="0"/>
                <a:t> // </a:t>
              </a:r>
              <a:r>
                <a:rPr lang="en-US" sz="2000" dirty="0" err="1"/>
                <a:t>poate</a:t>
              </a:r>
              <a:r>
                <a:rPr lang="en-US" sz="2000" dirty="0"/>
                <a:t> </a:t>
              </a:r>
              <a:r>
                <a:rPr lang="en-US" sz="2000" dirty="0" err="1"/>
                <a:t>accesa</a:t>
              </a:r>
              <a:r>
                <a:rPr lang="en-US" sz="2000" dirty="0"/>
                <a:t> direct a </a:t>
              </a:r>
              <a:r>
                <a:rPr lang="en-US" sz="2000" dirty="0" err="1"/>
                <a:t>si</a:t>
              </a:r>
              <a:r>
                <a:rPr lang="en-US" sz="2000" dirty="0"/>
                <a:t> b private</a:t>
              </a:r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void</a:t>
              </a:r>
              <a:r>
                <a:rPr lang="ro-RO" sz="2000" dirty="0"/>
                <a:t> 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</a:rPr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a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b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};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a </a:t>
              </a:r>
              <a:r>
                <a:rPr lang="ro-RO" sz="2000" dirty="0">
                  <a:solidFill>
                    <a:srgbClr val="808030"/>
                  </a:solidFill>
                </a:rPr>
                <a:t>+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400000"/>
                  </a:solidFill>
                </a:rPr>
                <a:t>main</a:t>
              </a:r>
              <a:r>
                <a:rPr lang="ro-RO" sz="2000" dirty="0">
                  <a:solidFill>
                    <a:srgbClr val="808030"/>
                  </a:solidFill>
                </a:rPr>
                <a:t>()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myclass n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>
                  <a:solidFill>
                    <a:srgbClr val="008C00"/>
                  </a:solidFill>
                </a:rPr>
                <a:t>3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4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>
                  <a:solidFill>
                    <a:srgbClr val="603000"/>
                  </a:solidFill>
                </a:rPr>
                <a:t>	</a:t>
              </a:r>
              <a:r>
                <a:rPr lang="ro-RO" sz="2000" dirty="0">
                  <a:solidFill>
                    <a:srgbClr val="603000"/>
                  </a:solidFill>
                </a:rPr>
                <a:t>cout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8030"/>
                  </a:solidFill>
                </a:rPr>
                <a:t>&lt;&lt;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0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altLang="ro-RO" sz="2000" b="1" dirty="0"/>
            </a:p>
          </p:txBody>
        </p:sp>
        <p:sp>
          <p:nvSpPr>
            <p:cNvPr id="35843" name="TextBox 2"/>
            <p:cNvSpPr txBox="1">
              <a:spLocks noChangeArrowheads="1"/>
            </p:cNvSpPr>
            <p:nvPr/>
          </p:nvSpPr>
          <p:spPr bwMode="auto">
            <a:xfrm>
              <a:off x="1371600" y="2509837"/>
              <a:ext cx="2895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4800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r>
              <a:rPr lang="en-US" altLang="ro-RO" dirty="0"/>
              <a:t> </a:t>
            </a:r>
            <a:r>
              <a:rPr lang="en-US" altLang="ro-RO" dirty="0" err="1"/>
              <a:t>pentru</a:t>
            </a:r>
            <a:r>
              <a:rPr lang="en-US" altLang="ro-RO" dirty="0"/>
              <a:t> o </a:t>
            </a:r>
            <a:r>
              <a:rPr lang="en-US" altLang="ro-RO" dirty="0" err="1"/>
              <a:t>clasa</a:t>
            </a:r>
            <a:endParaRPr lang="en-US" altLang="ro-RO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3" name="Rectangle 2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3686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3600" dirty="0" err="1"/>
              <a:t>Functii</a:t>
            </a:r>
            <a:r>
              <a:rPr lang="en-US" altLang="ro-RO" sz="3600" dirty="0"/>
              <a:t> </a:t>
            </a:r>
            <a:r>
              <a:rPr lang="en-US" altLang="ro-RO" sz="3600" dirty="0" err="1"/>
              <a:t>prieten</a:t>
            </a:r>
            <a:r>
              <a:rPr lang="en-US" altLang="ro-RO" sz="3600" dirty="0"/>
              <a:t> </a:t>
            </a:r>
            <a:r>
              <a:rPr lang="en-US" altLang="ro-RO" sz="3600" dirty="0" err="1"/>
              <a:t>pentru</a:t>
            </a:r>
            <a:r>
              <a:rPr lang="en-US" altLang="ro-RO" sz="3600" dirty="0"/>
              <a:t> </a:t>
            </a:r>
            <a:r>
              <a:rPr lang="en-US" altLang="ro-RO" sz="3600" dirty="0" err="1"/>
              <a:t>mai</a:t>
            </a:r>
            <a:r>
              <a:rPr lang="en-US" altLang="ro-RO" sz="3600" dirty="0"/>
              <a:t> </a:t>
            </a:r>
            <a:r>
              <a:rPr lang="en-US" altLang="ro-RO" sz="3600" dirty="0" err="1"/>
              <a:t>multe</a:t>
            </a:r>
            <a:r>
              <a:rPr lang="en-US" altLang="ro-RO" sz="3600" dirty="0"/>
              <a:t> </a:t>
            </a:r>
            <a:r>
              <a:rPr lang="en-US" altLang="ro-RO" sz="3600" dirty="0" err="1"/>
              <a:t>clase</a:t>
            </a:r>
            <a:endParaRPr lang="en-US" altLang="ro-RO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4" name="Rectangle 3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C1 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r>
              <a:rPr lang="en-US" altLang="ro-RO" dirty="0"/>
              <a:t> din </a:t>
            </a:r>
            <a:r>
              <a:rPr lang="en-US" altLang="ro-RO" dirty="0" err="1"/>
              <a:t>alte</a:t>
            </a:r>
            <a:r>
              <a:rPr lang="en-US" altLang="ro-RO" dirty="0"/>
              <a:t> </a:t>
            </a:r>
            <a:r>
              <a:rPr lang="en-US" altLang="ro-RO" dirty="0" err="1"/>
              <a:t>obiecte</a:t>
            </a:r>
            <a:endParaRPr lang="en-US" altLang="ro-RO" dirty="0"/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6" name="Rectangle 5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C1::f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10" name="Rectangle 9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C1::f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this-&gt;x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A.f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Clase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endParaRPr lang="en-US" altLang="ro-RO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dirty="0" err="1"/>
              <a:t>Declararea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unei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</a:t>
            </a:r>
            <a:r>
              <a:rPr lang="en-US" altLang="ro-RO" sz="2400" dirty="0"/>
              <a:t> Y ca </a:t>
            </a:r>
            <a:r>
              <a:rPr lang="en-US" altLang="ro-RO" sz="2400" dirty="0" err="1"/>
              <a:t>prieten</a:t>
            </a:r>
            <a:r>
              <a:rPr lang="en-US" altLang="ro-RO" sz="2400" dirty="0"/>
              <a:t> al </a:t>
            </a:r>
            <a:r>
              <a:rPr lang="en-US" altLang="ro-RO" sz="2400" dirty="0" err="1"/>
              <a:t>unei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</a:t>
            </a:r>
            <a:r>
              <a:rPr lang="en-US" altLang="ro-RO" sz="2400" dirty="0"/>
              <a:t> X, are ca </a:t>
            </a:r>
            <a:r>
              <a:rPr lang="en-US" altLang="ro-RO" sz="2400" dirty="0" err="1"/>
              <a:t>efect</a:t>
            </a:r>
            <a:r>
              <a:rPr lang="en-US" altLang="ro-RO" sz="2400" dirty="0"/>
              <a:t> ca </a:t>
            </a:r>
            <a:r>
              <a:rPr lang="en-US" altLang="ro-RO" sz="2400" dirty="0" err="1"/>
              <a:t>toate</a:t>
            </a:r>
            <a:r>
              <a:rPr lang="en-US" altLang="ro-RO" sz="2400" dirty="0"/>
              <a:t> </a:t>
            </a:r>
            <a:r>
              <a:rPr lang="en-US" altLang="ro-RO" sz="2400" dirty="0" err="1"/>
              <a:t>functiile</a:t>
            </a:r>
            <a:r>
              <a:rPr lang="en-US" altLang="ro-RO" sz="2400" dirty="0"/>
              <a:t> </a:t>
            </a:r>
            <a:r>
              <a:rPr lang="en-US" altLang="ro-RO" sz="2400" dirty="0" err="1"/>
              <a:t>membre</a:t>
            </a:r>
            <a:r>
              <a:rPr lang="en-US" altLang="ro-RO" sz="2400" dirty="0"/>
              <a:t> ale </a:t>
            </a:r>
            <a:r>
              <a:rPr lang="en-US" altLang="ro-RO" sz="2400" dirty="0" err="1"/>
              <a:t>clasei</a:t>
            </a:r>
            <a:r>
              <a:rPr lang="en-US" altLang="ro-RO" sz="2400" dirty="0"/>
              <a:t> Y au </a:t>
            </a:r>
            <a:r>
              <a:rPr lang="en-US" altLang="ro-RO" sz="2400" dirty="0" err="1"/>
              <a:t>acces</a:t>
            </a:r>
            <a:r>
              <a:rPr lang="en-US" altLang="ro-RO" sz="2400" dirty="0"/>
              <a:t> la </a:t>
            </a:r>
            <a:r>
              <a:rPr lang="en-US" altLang="ro-RO" sz="2400" dirty="0" err="1"/>
              <a:t>membrii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privati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ai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clasei</a:t>
            </a:r>
            <a:r>
              <a:rPr lang="en-US" altLang="ro-RO" sz="2400" dirty="0"/>
              <a:t> X.</a:t>
            </a:r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81000" y="2894587"/>
            <a:ext cx="4743450" cy="3631763"/>
            <a:chOff x="381000" y="2442150"/>
            <a:chExt cx="3657600" cy="3631763"/>
          </a:xfrm>
        </p:grpSpPr>
        <p:sp>
          <p:nvSpPr>
            <p:cNvPr id="7" name="Rectangle 6"/>
            <p:cNvSpPr/>
            <p:nvPr/>
          </p:nvSpPr>
          <p:spPr>
            <a:xfrm>
              <a:off x="381000" y="2442150"/>
              <a:ext cx="3657600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a, C1&amp;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get_x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 {return </a:t>
              </a:r>
              <a:r>
                <a:rPr lang="en-US" sz="2000" dirty="0" err="1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1561947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048000"/>
            <a:ext cx="3048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>
                <a:solidFill>
                  <a:srgbClr val="800000"/>
                </a:solidFill>
                <a:ea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00000"/>
                </a:solidFill>
                <a:ea typeface="Times New Roman"/>
                <a:cs typeface="Times New Roman"/>
              </a:rPr>
              <a:t>main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C1 A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C2 B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>
                <a:solidFill>
                  <a:srgbClr val="808030"/>
                </a:solidFill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set_x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10,A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std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::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cout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&lt;&lt;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>
                <a:solidFill>
                  <a:srgbClr val="808030"/>
                </a:solidFill>
                <a:ea typeface="Times New Roman"/>
                <a:cs typeface="Times New Roman"/>
              </a:rPr>
              <a:t>.get_x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A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executie rapida</a:t>
            </a:r>
          </a:p>
          <a:p>
            <a:pPr eaLnBrk="1" hangingPunct="1"/>
            <a:r>
              <a:rPr lang="en-US" altLang="ro-RO"/>
              <a:t>este o sugestie/cerere pentru compilator</a:t>
            </a:r>
          </a:p>
          <a:p>
            <a:pPr eaLnBrk="1" hangingPunct="1"/>
            <a:r>
              <a:rPr lang="en-US" altLang="ro-RO"/>
              <a:t>pentru functii foarte mici</a:t>
            </a:r>
          </a:p>
          <a:p>
            <a:pPr eaLnBrk="1" hangingPunct="1"/>
            <a:r>
              <a:rPr lang="en-US" altLang="ro-RO"/>
              <a:t>pot fi si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ro-RO" kern="0" dirty="0" err="1"/>
              <a:t>foarte</a:t>
            </a:r>
            <a:r>
              <a:rPr lang="en-US" altLang="ro-RO" kern="0" dirty="0"/>
              <a:t> </a:t>
            </a:r>
            <a:r>
              <a:rPr lang="en-US" altLang="ro-RO" kern="0" dirty="0" err="1"/>
              <a:t>comune</a:t>
            </a:r>
            <a:r>
              <a:rPr lang="en-US" altLang="ro-RO" kern="0" dirty="0"/>
              <a:t> in </a:t>
            </a:r>
            <a:r>
              <a:rPr lang="en-US" altLang="ro-RO" kern="0" dirty="0" err="1"/>
              <a:t>clase</a:t>
            </a:r>
            <a:endParaRPr lang="en-US" altLang="ro-RO" kern="0" dirty="0"/>
          </a:p>
          <a:p>
            <a:pPr eaLnBrk="1" hangingPunct="1"/>
            <a:r>
              <a:rPr lang="en-US" altLang="ro-RO" kern="0" dirty="0" err="1"/>
              <a:t>doua</a:t>
            </a:r>
            <a:r>
              <a:rPr lang="en-US" altLang="ro-RO" kern="0" dirty="0"/>
              <a:t> </a:t>
            </a:r>
            <a:r>
              <a:rPr lang="en-US" altLang="ro-RO" kern="0" dirty="0" err="1"/>
              <a:t>tipuri</a:t>
            </a:r>
            <a:r>
              <a:rPr lang="en-US" altLang="ro-RO" kern="0" dirty="0"/>
              <a:t>: explicit (</a:t>
            </a:r>
            <a:r>
              <a:rPr lang="en-US" altLang="ro-RO" kern="0" dirty="0">
                <a:solidFill>
                  <a:srgbClr val="FF0000"/>
                </a:solidFill>
              </a:rPr>
              <a:t>inline</a:t>
            </a:r>
            <a:r>
              <a:rPr lang="en-US" altLang="ro-RO" kern="0" dirty="0"/>
              <a:t>) </a:t>
            </a:r>
            <a:r>
              <a:rPr lang="en-US" altLang="ro-RO" kern="0" dirty="0" err="1"/>
              <a:t>si</a:t>
            </a:r>
            <a:r>
              <a:rPr lang="en-US" altLang="ro-RO" kern="0" dirty="0"/>
              <a:t> implicit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Explicit inline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565275"/>
            <a:ext cx="457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&gt;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0080"/>
                </a:solidFill>
              </a:rPr>
              <a:t>?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0080"/>
                </a:solidFill>
              </a:rPr>
              <a:t>: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10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20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99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88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19600" y="1565275"/>
            <a:ext cx="457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176801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Explicit inline in </a:t>
            </a:r>
            <a:r>
              <a:rPr lang="en-US" altLang="ro-RO" dirty="0" err="1"/>
              <a:t>clase</a:t>
            </a:r>
            <a:endParaRPr lang="en-US" altLang="ro-RO" dirty="0"/>
          </a:p>
        </p:txBody>
      </p:sp>
      <p:sp>
        <p:nvSpPr>
          <p:cNvPr id="2" name="Rectangle 1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/>
              <a:t>unctii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si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clase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prieten</a:t>
            </a:r>
            <a:endParaRPr lang="en-US" altLang="ro-RO" sz="2800" dirty="0"/>
          </a:p>
          <a:p>
            <a:pPr>
              <a:defRPr/>
            </a:pPr>
            <a:r>
              <a:rPr lang="en-US" altLang="ro-RO" sz="2800" dirty="0" err="1"/>
              <a:t>Functii</a:t>
            </a:r>
            <a:r>
              <a:rPr lang="en-US" altLang="ro-RO" sz="2800" dirty="0"/>
              <a:t> inline</a:t>
            </a:r>
          </a:p>
          <a:p>
            <a:pPr>
              <a:defRPr/>
            </a:pPr>
            <a:r>
              <a:rPr lang="en-US" altLang="ro-RO" sz="2800" dirty="0" err="1"/>
              <a:t>Constructori</a:t>
            </a:r>
            <a:r>
              <a:rPr lang="en-US" altLang="ro-RO" sz="2800" dirty="0"/>
              <a:t> / destructor</a:t>
            </a:r>
            <a:endParaRPr lang="ro-RO" altLang="ro-RO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Constructori</a:t>
            </a:r>
            <a:r>
              <a:rPr lang="en-US" altLang="ro-RO" dirty="0"/>
              <a:t>/</a:t>
            </a:r>
            <a:r>
              <a:rPr lang="en-US" altLang="ro-RO" dirty="0" err="1"/>
              <a:t>Destructori</a:t>
            </a:r>
            <a:endParaRPr lang="en-US" altLang="ro-RO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>
                <a:latin typeface="+mj-lt"/>
              </a:rPr>
              <a:t>inițializare automat</a:t>
            </a:r>
            <a:r>
              <a:rPr lang="vi-VN" altLang="ro-RO" dirty="0">
                <a:latin typeface="+mj-lt"/>
              </a:rPr>
              <a:t>ă</a:t>
            </a:r>
            <a:endParaRPr lang="en-US" altLang="ro-RO" dirty="0">
              <a:latin typeface="+mj-lt"/>
            </a:endParaRPr>
          </a:p>
          <a:p>
            <a:pPr eaLnBrk="1" hangingPunct="1"/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>
              <a:latin typeface="+mj-lt"/>
            </a:endParaRPr>
          </a:p>
          <a:p>
            <a:pPr eaLnBrk="1" hangingPunct="1"/>
            <a:r>
              <a:rPr lang="ro-RO" altLang="ro-RO" dirty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>
                <a:latin typeface="+mj-lt"/>
              </a:rPr>
              <a:t>constructor: funcție special</a:t>
            </a:r>
            <a:r>
              <a:rPr lang="vi-VN" altLang="ro-RO" dirty="0">
                <a:latin typeface="+mj-lt"/>
              </a:rPr>
              <a:t>ă</a:t>
            </a:r>
            <a:r>
              <a:rPr lang="ro-RO" altLang="ro-RO" dirty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/>
              <a:t>Definirea functiilor inline implicit (in clase)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81000" y="1800225"/>
            <a:ext cx="662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696969"/>
                </a:solidFill>
              </a:rPr>
              <a:t>// automatic inline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9248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858" y="1447800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FF"/>
                </a:solidFill>
              </a:rPr>
              <a:t>Orice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clasa</a:t>
            </a:r>
            <a:r>
              <a:rPr lang="en-US" b="1" i="1" dirty="0">
                <a:solidFill>
                  <a:srgbClr val="0000FF"/>
                </a:solidFill>
              </a:rPr>
              <a:t>, are by default: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1"/>
          <p:cNvSpPr txBox="1"/>
          <p:nvPr/>
        </p:nvSpPr>
        <p:spPr>
          <a:xfrm>
            <a:off x="387616" y="1327244"/>
            <a:ext cx="7800328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necesitate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rescriere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2" y="2044864"/>
            <a:ext cx="7313612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228599" y="1775645"/>
            <a:ext cx="8762007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603000"/>
                </a:solidFill>
                <a:latin typeface="Courier New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Courier New"/>
                <a:ea typeface="Times New Roman"/>
                <a:cs typeface="Times New Roman"/>
              </a:rPr>
              <a:t>: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45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5.67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Seria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 14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// this -&gt; camp 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  <a:sym typeface="Wingdings" pitchFamily="2" charset="2"/>
              </a:rPr>
              <a:t>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 camp </a:t>
            </a:r>
            <a:r>
              <a:rPr lang="en-US" sz="1600" dirty="0" err="1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simplu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: this -&gt;z </a:t>
            </a:r>
            <a:r>
              <a:rPr lang="en-US" sz="1600" dirty="0" err="1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echivalent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 cu z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Seria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 13 25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Courier New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z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/>
                <a:ea typeface="Times New Roman"/>
                <a:cs typeface="Times New Roman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b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34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latin typeface="Calibri"/>
                <a:ea typeface="Calibri"/>
                <a:cs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" y="2057400"/>
            <a:ext cx="7816172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74370"/>
            <a:ext cx="8506706" cy="328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737" name="Google Shape;737;p74"/>
          <p:cNvSpPr txBox="1"/>
          <p:nvPr/>
        </p:nvSpPr>
        <p:spPr>
          <a:xfrm>
            <a:off x="4953000" y="4572000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6413" y="76421"/>
            <a:ext cx="4571717" cy="598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Facultatea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Matematică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şi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Informatică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Universitatea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din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Bucureşti</a:t>
            </a:r>
            <a:endParaRPr lang="en-US" sz="1600" spc="-1" dirty="0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8187944" y="76421"/>
            <a:ext cx="803316" cy="761597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106582" y="888639"/>
            <a:ext cx="5028235" cy="40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" rIns="0" bIns="9144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spc="-1" dirty="0" err="1">
                <a:solidFill>
                  <a:srgbClr val="0C1C1D"/>
                </a:solidFill>
                <a:latin typeface="Arial"/>
                <a:ea typeface="Arial"/>
              </a:rPr>
              <a:t>Birocratice</a:t>
            </a:r>
            <a:r>
              <a:rPr lang="en-US" sz="2500" b="1" spc="-1" dirty="0">
                <a:solidFill>
                  <a:srgbClr val="0C1C1D"/>
                </a:solidFill>
                <a:latin typeface="Arial"/>
                <a:ea typeface="Arial"/>
              </a:rPr>
              <a:t>/</a:t>
            </a:r>
            <a:r>
              <a:rPr lang="en-US" sz="2500" b="1" spc="-1" dirty="0" err="1">
                <a:solidFill>
                  <a:srgbClr val="0C1C1D"/>
                </a:solidFill>
                <a:latin typeface="Arial"/>
                <a:ea typeface="Arial"/>
              </a:rPr>
              <a:t>planificare</a:t>
            </a:r>
            <a:endParaRPr lang="en-US" sz="2500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5401" y="1684855"/>
            <a:ext cx="8586990" cy="4652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414726" indent="-414400">
              <a:lnSpc>
                <a:spcPct val="150000"/>
              </a:lnSpc>
              <a:buClr>
                <a:srgbClr val="000000"/>
              </a:buClr>
            </a:pP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Colocviu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practic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): </a:t>
            </a:r>
            <a:r>
              <a:rPr lang="en-US" sz="2200" b="1" spc="-1" dirty="0">
                <a:solidFill>
                  <a:srgbClr val="FF0000"/>
                </a:solidFill>
                <a:latin typeface="Arial"/>
                <a:ea typeface="Arial"/>
              </a:rPr>
              <a:t>23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  <a:ea typeface="Arial"/>
              </a:rPr>
              <a:t>mai</a:t>
            </a:r>
            <a:r>
              <a:rPr lang="en-US" sz="2200" b="1" spc="-1" dirty="0">
                <a:solidFill>
                  <a:srgbClr val="FF0000"/>
                </a:solidFill>
                <a:latin typeface="Arial"/>
                <a:ea typeface="Arial"/>
              </a:rPr>
              <a:t> 2022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200" b="1" spc="-1" dirty="0">
                <a:solidFill>
                  <a:srgbClr val="FF0000"/>
                </a:solidFill>
                <a:latin typeface="Arial"/>
                <a:ea typeface="Arial"/>
              </a:rPr>
              <a:t> 8:00</a:t>
            </a:r>
            <a:endParaRPr lang="en-US" sz="2200" b="1" spc="-1" dirty="0">
              <a:solidFill>
                <a:srgbClr val="FF0000"/>
              </a:solidFill>
              <a:latin typeface="Arial"/>
            </a:endParaRPr>
          </a:p>
          <a:p>
            <a:pPr marL="414726" indent="-414400">
              <a:lnSpc>
                <a:spcPct val="150000"/>
              </a:lnSpc>
            </a:pPr>
            <a:r>
              <a:rPr lang="en-US" b="1" spc="-1" dirty="0">
                <a:solidFill>
                  <a:srgbClr val="FF0000"/>
                </a:solidFill>
                <a:latin typeface="Arial"/>
              </a:rPr>
              <a:t>Se </a:t>
            </a:r>
            <a:r>
              <a:rPr lang="en-US" b="1" spc="-1" dirty="0" err="1">
                <a:solidFill>
                  <a:srgbClr val="FF0000"/>
                </a:solidFill>
                <a:latin typeface="Arial"/>
              </a:rPr>
              <a:t>sustine</a:t>
            </a:r>
            <a:r>
              <a:rPr lang="en-US" b="1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FF0000"/>
                </a:solidFill>
                <a:latin typeface="Arial"/>
              </a:rPr>
              <a:t>fizic</a:t>
            </a:r>
            <a:r>
              <a:rPr lang="en-US" b="1" spc="-1" dirty="0">
                <a:solidFill>
                  <a:srgbClr val="FF0000"/>
                </a:solidFill>
                <a:latin typeface="Arial"/>
              </a:rPr>
              <a:t> in </a:t>
            </a:r>
            <a:r>
              <a:rPr lang="en-US" b="1" spc="-1" dirty="0" err="1">
                <a:solidFill>
                  <a:srgbClr val="FF0000"/>
                </a:solidFill>
                <a:latin typeface="Arial"/>
              </a:rPr>
              <a:t>facultate</a:t>
            </a:r>
            <a:endParaRPr lang="en-US" b="1" spc="-1" dirty="0">
              <a:solidFill>
                <a:srgbClr val="FF0000"/>
              </a:solidFill>
              <a:latin typeface="Arial"/>
            </a:endParaRPr>
          </a:p>
          <a:p>
            <a:pPr marL="414726" indent="-414400">
              <a:lnSpc>
                <a:spcPct val="15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scris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(in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sesiune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lang="en-US" sz="2200" b="1" spc="-1" dirty="0">
                <a:solidFill>
                  <a:srgbClr val="FF0000"/>
                </a:solidFill>
                <a:latin typeface="Arial"/>
                <a:ea typeface="Arial"/>
              </a:rPr>
              <a:t>14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  <a:ea typeface="Arial"/>
              </a:rPr>
              <a:t>iunie</a:t>
            </a:r>
            <a:r>
              <a:rPr lang="en-US" sz="2200" b="1" spc="-1" dirty="0">
                <a:solidFill>
                  <a:srgbClr val="FF0000"/>
                </a:solidFill>
                <a:latin typeface="Arial"/>
                <a:ea typeface="Arial"/>
              </a:rPr>
              <a:t> 2022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200" b="1" spc="-1" dirty="0">
                <a:solidFill>
                  <a:srgbClr val="FF0000"/>
                </a:solidFill>
                <a:latin typeface="Arial"/>
                <a:ea typeface="Arial"/>
              </a:rPr>
              <a:t> 9:00</a:t>
            </a:r>
            <a:endParaRPr lang="en-US" sz="2200" b="1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800" b="1" spc="-1" dirty="0">
                <a:solidFill>
                  <a:srgbClr val="FF0000"/>
                </a:solidFill>
              </a:rPr>
              <a:t>Se </a:t>
            </a:r>
            <a:r>
              <a:rPr lang="en-US" sz="2800" b="1" spc="-1" dirty="0" err="1">
                <a:solidFill>
                  <a:srgbClr val="FF0000"/>
                </a:solidFill>
              </a:rPr>
              <a:t>sustine</a:t>
            </a:r>
            <a:r>
              <a:rPr lang="en-US" sz="2800" b="1" spc="-1" dirty="0">
                <a:solidFill>
                  <a:srgbClr val="FF0000"/>
                </a:solidFill>
              </a:rPr>
              <a:t> </a:t>
            </a:r>
            <a:r>
              <a:rPr lang="en-US" sz="2800" b="1" spc="-1" dirty="0" err="1">
                <a:solidFill>
                  <a:srgbClr val="FF0000"/>
                </a:solidFill>
              </a:rPr>
              <a:t>fizic</a:t>
            </a:r>
            <a:r>
              <a:rPr lang="en-US" sz="2800" b="1" spc="-1" dirty="0">
                <a:solidFill>
                  <a:srgbClr val="FF0000"/>
                </a:solidFill>
              </a:rPr>
              <a:t> in </a:t>
            </a:r>
            <a:r>
              <a:rPr lang="en-US" sz="2800" b="1" spc="-1" dirty="0" err="1">
                <a:solidFill>
                  <a:srgbClr val="FF0000"/>
                </a:solidFill>
              </a:rPr>
              <a:t>facultate</a:t>
            </a:r>
            <a:endParaRPr lang="en-US" sz="2800" b="1" spc="-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>
                <a:latin typeface="Arial"/>
              </a:rPr>
              <a:t>LFA </a:t>
            </a:r>
            <a:r>
              <a:rPr lang="en-US" sz="2200" spc="-1" dirty="0" err="1">
                <a:latin typeface="Arial"/>
              </a:rPr>
              <a:t>seriile</a:t>
            </a:r>
            <a:r>
              <a:rPr lang="en-US" sz="2200" spc="-1" dirty="0">
                <a:latin typeface="Arial"/>
              </a:rPr>
              <a:t> 13 </a:t>
            </a:r>
            <a:r>
              <a:rPr lang="en-US" sz="2200" spc="-1" dirty="0" err="1">
                <a:latin typeface="Arial"/>
              </a:rPr>
              <a:t>si</a:t>
            </a:r>
            <a:r>
              <a:rPr lang="en-US" sz="2200" spc="-1" dirty="0">
                <a:latin typeface="Arial"/>
              </a:rPr>
              <a:t> 15: </a:t>
            </a:r>
            <a:r>
              <a:rPr lang="en-US" sz="2200" spc="-1" dirty="0" err="1">
                <a:latin typeface="Arial"/>
              </a:rPr>
              <a:t>examen</a:t>
            </a:r>
            <a:r>
              <a:rPr lang="en-US" sz="2200" spc="-1" dirty="0">
                <a:latin typeface="Arial"/>
              </a:rPr>
              <a:t> </a:t>
            </a:r>
            <a:r>
              <a:rPr lang="en-US" sz="2200" b="1" spc="-1" dirty="0">
                <a:solidFill>
                  <a:srgbClr val="FF0000"/>
                </a:solidFill>
                <a:latin typeface="Arial"/>
              </a:rPr>
              <a:t>7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200" b="1" spc="-1" dirty="0">
                <a:solidFill>
                  <a:srgbClr val="FF0000"/>
                </a:solidFill>
                <a:latin typeface="Arial"/>
              </a:rPr>
              <a:t> 2022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200" b="1" spc="-1" dirty="0">
                <a:solidFill>
                  <a:srgbClr val="FF0000"/>
                </a:solidFill>
                <a:latin typeface="Arial"/>
              </a:rPr>
              <a:t> 9:00</a:t>
            </a:r>
          </a:p>
          <a:p>
            <a:pPr>
              <a:lnSpc>
                <a:spcPct val="150000"/>
              </a:lnSpc>
            </a:pPr>
            <a:r>
              <a:rPr lang="en-US" sz="2200" spc="-1" dirty="0" err="1">
                <a:latin typeface="Arial"/>
              </a:rPr>
              <a:t>Daca</a:t>
            </a:r>
            <a:r>
              <a:rPr lang="en-US" sz="2200" spc="-1" dirty="0">
                <a:latin typeface="Arial"/>
              </a:rPr>
              <a:t> </a:t>
            </a:r>
            <a:r>
              <a:rPr lang="en-US" sz="2200" spc="-1" dirty="0" err="1">
                <a:latin typeface="Arial"/>
              </a:rPr>
              <a:t>cineva</a:t>
            </a:r>
            <a:r>
              <a:rPr lang="en-US" sz="2200" spc="-1" dirty="0">
                <a:latin typeface="Arial"/>
              </a:rPr>
              <a:t> are o </a:t>
            </a:r>
            <a:r>
              <a:rPr lang="en-US" sz="2200" spc="-1" dirty="0" err="1">
                <a:latin typeface="Arial"/>
              </a:rPr>
              <a:t>problema</a:t>
            </a:r>
            <a:r>
              <a:rPr lang="en-US" sz="2200" spc="-1" dirty="0">
                <a:latin typeface="Arial"/>
              </a:rPr>
              <a:t> cu </a:t>
            </a:r>
            <a:r>
              <a:rPr lang="en-US" sz="2200" spc="-1" dirty="0" err="1">
                <a:latin typeface="Arial"/>
              </a:rPr>
              <a:t>aceste</a:t>
            </a:r>
            <a:r>
              <a:rPr lang="en-US" sz="2200" spc="-1" dirty="0">
                <a:latin typeface="Arial"/>
              </a:rPr>
              <a:t> date </a:t>
            </a:r>
            <a:r>
              <a:rPr lang="en-US" sz="2200" spc="-1" dirty="0" err="1">
                <a:latin typeface="Arial"/>
              </a:rPr>
              <a:t>il</a:t>
            </a:r>
            <a:r>
              <a:rPr lang="en-US" sz="2200" spc="-1" dirty="0">
                <a:latin typeface="Arial"/>
              </a:rPr>
              <a:t>/o </a:t>
            </a:r>
            <a:r>
              <a:rPr lang="en-US" sz="2200" spc="-1" dirty="0" err="1">
                <a:latin typeface="Arial"/>
              </a:rPr>
              <a:t>rog</a:t>
            </a:r>
            <a:r>
              <a:rPr lang="en-US" sz="2200" spc="-1" dirty="0">
                <a:latin typeface="Arial"/>
              </a:rPr>
              <a:t> </a:t>
            </a:r>
            <a:r>
              <a:rPr lang="en-US" sz="2200" spc="-1" dirty="0" err="1">
                <a:latin typeface="Arial"/>
              </a:rPr>
              <a:t>sa</a:t>
            </a:r>
            <a:r>
              <a:rPr lang="en-US" sz="2200" spc="-1" dirty="0">
                <a:latin typeface="Arial"/>
              </a:rPr>
              <a:t> ne </a:t>
            </a:r>
            <a:r>
              <a:rPr lang="en-US" sz="2200" spc="-1" dirty="0" err="1">
                <a:latin typeface="Arial"/>
              </a:rPr>
              <a:t>anunte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1" spc="-1" dirty="0" err="1">
                <a:solidFill>
                  <a:srgbClr val="FF0000"/>
                </a:solidFill>
                <a:latin typeface="Arial"/>
              </a:rPr>
              <a:t>Dupa</a:t>
            </a:r>
            <a:r>
              <a:rPr lang="en-US" sz="2200" b="1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</a:rPr>
              <a:t>ziua</a:t>
            </a:r>
            <a:r>
              <a:rPr lang="en-US" sz="2200" b="1" spc="-1" dirty="0">
                <a:solidFill>
                  <a:srgbClr val="FF0000"/>
                </a:solidFill>
                <a:latin typeface="Arial"/>
              </a:rPr>
              <a:t> de </a:t>
            </a:r>
            <a:r>
              <a:rPr lang="en-US" sz="2200" b="1" spc="-1" dirty="0" err="1">
                <a:solidFill>
                  <a:srgbClr val="FF0000"/>
                </a:solidFill>
                <a:latin typeface="Arial"/>
              </a:rPr>
              <a:t>astazi</a:t>
            </a:r>
            <a:r>
              <a:rPr lang="en-US" sz="2200" b="1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>
                <a:latin typeface="Arial"/>
              </a:rPr>
              <a:t>datele</a:t>
            </a:r>
            <a:r>
              <a:rPr lang="en-US" sz="2200" spc="-1" dirty="0">
                <a:latin typeface="Arial"/>
              </a:rPr>
              <a:t> </a:t>
            </a:r>
            <a:r>
              <a:rPr lang="en-US" sz="2200" spc="-1" dirty="0" err="1">
                <a:latin typeface="Arial"/>
              </a:rPr>
              <a:t>acestea</a:t>
            </a:r>
            <a:r>
              <a:rPr lang="en-US" sz="2200" spc="-1" dirty="0">
                <a:latin typeface="Arial"/>
              </a:rPr>
              <a:t> </a:t>
            </a:r>
            <a:r>
              <a:rPr lang="en-US" sz="2200" spc="-1" dirty="0" err="1">
                <a:latin typeface="Arial"/>
              </a:rPr>
              <a:t>sunt</a:t>
            </a:r>
            <a:r>
              <a:rPr lang="en-US" sz="2200" spc="-1" dirty="0">
                <a:latin typeface="Arial"/>
              </a:rPr>
              <a:t> fixate/</a:t>
            </a:r>
            <a:r>
              <a:rPr lang="en-US" sz="2200" spc="-1" dirty="0" err="1">
                <a:latin typeface="Arial"/>
              </a:rPr>
              <a:t>finalizate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i = j;}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6" y="1905000"/>
            <a:ext cx="4157249" cy="415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51567"/>
            <a:ext cx="26860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52600" y="1981200"/>
            <a:ext cx="5167502" cy="4095750"/>
            <a:chOff x="1752600" y="1981200"/>
            <a:chExt cx="5167502" cy="40957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852" y="1981200"/>
              <a:ext cx="5048250" cy="409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752600" y="3952875"/>
              <a:ext cx="1219200" cy="46672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9" y="1507153"/>
            <a:ext cx="488632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3050"/>
            <a:ext cx="47148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foarte comun sa fie supraincarcati</a:t>
            </a:r>
          </a:p>
          <a:p>
            <a:r>
              <a:rPr lang="en-US" altLang="en-US"/>
              <a:t>de ce?</a:t>
            </a:r>
          </a:p>
          <a:p>
            <a:pPr lvl="1"/>
            <a:r>
              <a:rPr lang="en-US" altLang="en-US"/>
              <a:t>flexibilitate</a:t>
            </a:r>
          </a:p>
          <a:p>
            <a:pPr lvl="1"/>
            <a:r>
              <a:rPr lang="en-US" altLang="en-US"/>
              <a:t>pentru a putea defini obiecte initializate si neinitializate</a:t>
            </a:r>
          </a:p>
          <a:p>
            <a:pPr lvl="1"/>
            <a:r>
              <a:rPr lang="en-US" altLang="en-US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putem avea mai multe posibilitati pentru initializarea/construirea unui obiect</a:t>
            </a:r>
          </a:p>
          <a:p>
            <a:r>
              <a:rPr lang="en-US" altLang="en-US"/>
              <a:t>definim constructori pentru toate modurile de initializare</a:t>
            </a:r>
          </a:p>
          <a:p>
            <a:r>
              <a:rPr lang="en-US" altLang="en-US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962025"/>
            <a:ext cx="5715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cstdio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date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year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show_date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string.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sscanf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7997"/>
                </a:solidFill>
              </a:rPr>
              <a:t>%d%*c%d%*c%d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year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integers.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day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month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m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year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date ob1(12, 4, 2003), ob2("10/22/2003");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ob1.show_date();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ob2.show_date();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5562600" y="3657600"/>
            <a:ext cx="26606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"%d</a:t>
            </a:r>
            <a:r>
              <a:rPr lang="en-US" altLang="en-US" sz="2400">
                <a:solidFill>
                  <a:srgbClr val="FF0000"/>
                </a:solidFill>
              </a:rPr>
              <a:t>%*c</a:t>
            </a:r>
            <a:r>
              <a:rPr lang="en-US" altLang="en-US" sz="2400"/>
              <a:t>%d%*c%d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din sir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*: ignoram ce citim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c: un singur caracter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3 intregi sau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luna/zi/an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char</a:t>
            </a:r>
            <a:r>
              <a:rPr lang="en-US" sz="1600"/>
              <a:t> s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80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Enter new date: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cin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&gt;&gt;</a:t>
            </a:r>
            <a:r>
              <a:rPr lang="en-US" sz="1600"/>
              <a:t> s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date d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</a:t>
            </a:r>
            <a:r>
              <a:rPr lang="en-US" sz="1600">
                <a:solidFill>
                  <a:srgbClr val="808030"/>
                </a:solidFill>
              </a:rPr>
              <a:t>.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072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  <p:bldP spid="166919" grpId="0"/>
      <p:bldP spid="1669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>
                <a:solidFill>
                  <a:srgbClr val="FF0000"/>
                </a:solidFill>
              </a:rPr>
              <a:t>singura</a:t>
            </a:r>
            <a:r>
              <a:rPr lang="en-US" altLang="ro-RO" dirty="0">
                <a:solidFill>
                  <a:srgbClr val="FF0000"/>
                </a:solidFill>
              </a:rPr>
              <a:t> </a:t>
            </a:r>
            <a:r>
              <a:rPr lang="en-US" altLang="ro-RO" dirty="0" err="1">
                <a:solidFill>
                  <a:srgbClr val="FF0000"/>
                </a:solidFill>
              </a:rPr>
              <a:t>diferenta</a:t>
            </a:r>
            <a:r>
              <a:rPr lang="en-US" altLang="ro-RO" dirty="0">
                <a:solidFill>
                  <a:srgbClr val="FF0000"/>
                </a:solidFill>
              </a:rPr>
              <a:t>: </a:t>
            </a:r>
            <a:r>
              <a:rPr lang="en-US" altLang="ro-RO" dirty="0" err="1">
                <a:solidFill>
                  <a:srgbClr val="FF0000"/>
                </a:solidFill>
              </a:rPr>
              <a:t>struct</a:t>
            </a:r>
            <a:r>
              <a:rPr lang="en-US" altLang="ro-RO" dirty="0">
                <a:solidFill>
                  <a:srgbClr val="FF0000"/>
                </a:solidFill>
              </a:rPr>
              <a:t> are default </a:t>
            </a:r>
            <a:r>
              <a:rPr lang="en-US" altLang="ro-RO" dirty="0" err="1">
                <a:solidFill>
                  <a:srgbClr val="FF0000"/>
                </a:solidFill>
              </a:rPr>
              <a:t>membri</a:t>
            </a:r>
            <a:r>
              <a:rPr lang="en-US" altLang="ro-RO" dirty="0">
                <a:solidFill>
                  <a:srgbClr val="FF0000"/>
                </a:solidFill>
              </a:rPr>
              <a:t> ca public </a:t>
            </a:r>
            <a:r>
              <a:rPr lang="en-US" altLang="ro-RO" dirty="0" err="1">
                <a:solidFill>
                  <a:srgbClr val="FF0000"/>
                </a:solidFill>
              </a:rPr>
              <a:t>iar</a:t>
            </a:r>
            <a:r>
              <a:rPr lang="en-US" altLang="ro-RO" dirty="0">
                <a:solidFill>
                  <a:srgbClr val="FF0000"/>
                </a:solidFill>
              </a:rPr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struct</a:t>
            </a:r>
            <a:r>
              <a:rPr lang="en-US" altLang="ro-RO" dirty="0"/>
              <a:t> </a:t>
            </a:r>
            <a:r>
              <a:rPr lang="en-US" altLang="ro-RO" dirty="0" err="1"/>
              <a:t>defineste</a:t>
            </a:r>
            <a:r>
              <a:rPr lang="en-US" altLang="ro-RO" dirty="0"/>
              <a:t> o </a:t>
            </a:r>
            <a:r>
              <a:rPr lang="en-US" altLang="ro-RO" dirty="0" err="1"/>
              <a:t>clasa</a:t>
            </a:r>
            <a:r>
              <a:rPr lang="en-US" altLang="ro-RO" dirty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putem</a:t>
            </a:r>
            <a:r>
              <a:rPr lang="en-US" altLang="ro-RO" dirty="0"/>
              <a:t> </a:t>
            </a:r>
            <a:r>
              <a:rPr lang="en-US" altLang="ro-RO" dirty="0" err="1"/>
              <a:t>avea</a:t>
            </a:r>
            <a:r>
              <a:rPr lang="en-US" altLang="ro-RO" dirty="0"/>
              <a:t> in </a:t>
            </a:r>
            <a:r>
              <a:rPr lang="en-US" altLang="ro-RO" dirty="0" err="1"/>
              <a:t>struct</a:t>
            </a:r>
            <a:r>
              <a:rPr lang="en-US" altLang="ro-RO" dirty="0"/>
              <a:t> </a:t>
            </a:r>
            <a:r>
              <a:rPr lang="en-US" altLang="ro-RO" dirty="0" err="1"/>
              <a:t>si</a:t>
            </a:r>
            <a:r>
              <a:rPr lang="en-US" altLang="ro-RO" dirty="0"/>
              <a:t> </a:t>
            </a:r>
            <a:r>
              <a:rPr lang="en-US" altLang="ro-RO" dirty="0" err="1"/>
              <a:t>functii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pentru</a:t>
            </a:r>
            <a:r>
              <a:rPr lang="en-US" altLang="ro-RO" dirty="0"/>
              <a:t> </a:t>
            </a:r>
            <a:r>
              <a:rPr lang="en-US" altLang="ro-RO" dirty="0" err="1"/>
              <a:t>compatibilitate</a:t>
            </a:r>
            <a:r>
              <a:rPr lang="en-US" altLang="ro-RO" dirty="0"/>
              <a:t> cu cod </a:t>
            </a:r>
            <a:r>
              <a:rPr lang="en-US" altLang="ro-RO" dirty="0" err="1"/>
              <a:t>vechi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extensibilitate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>
                <a:solidFill>
                  <a:srgbClr val="FF0000"/>
                </a:solidFill>
              </a:rPr>
              <a:t>a nu se </a:t>
            </a:r>
            <a:r>
              <a:rPr lang="en-US" altLang="ro-RO" b="1" dirty="0" err="1">
                <a:solidFill>
                  <a:srgbClr val="FF0000"/>
                </a:solidFill>
              </a:rPr>
              <a:t>folosi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struct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pentru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clase</a:t>
            </a:r>
            <a:endParaRPr lang="en-US" altLang="ro-RO" b="1" dirty="0">
              <a:solidFill>
                <a:srgbClr val="FF0000"/>
              </a:solidFill>
            </a:endParaRP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constructorul</a:t>
            </a:r>
            <a:r>
              <a:rPr lang="en-US" altLang="en-US" dirty="0"/>
              <a:t> de </a:t>
            </a:r>
            <a:r>
              <a:rPr lang="en-US" altLang="en-US" dirty="0" err="1"/>
              <a:t>copiere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daca avem </a:t>
            </a:r>
          </a:p>
          <a:p>
            <a:pPr>
              <a:buFontTx/>
              <a:buNone/>
            </a:pPr>
            <a:r>
              <a:rPr lang="en-US" altLang="en-US"/>
              <a:t>		array a(10); </a:t>
            </a:r>
          </a:p>
          <a:p>
            <a:pPr>
              <a:buFontTx/>
              <a:buNone/>
            </a:pPr>
            <a:r>
              <a:rPr lang="en-US" altLang="en-US"/>
              <a:t>		array b(10); </a:t>
            </a:r>
          </a:p>
          <a:p>
            <a:pPr>
              <a:buFontTx/>
              <a:buNone/>
            </a:pPr>
            <a:r>
              <a:rPr lang="en-US" altLang="en-US"/>
              <a:t>		b=a;</a:t>
            </a:r>
          </a:p>
          <a:p>
            <a:pPr lvl="1"/>
            <a:r>
              <a:rPr lang="en-US" altLang="en-US"/>
              <a:t>nu este initializare, este copiere de stare</a:t>
            </a:r>
          </a:p>
          <a:p>
            <a:pPr lvl="1"/>
            <a:r>
              <a:rPr lang="en-US" altLang="en-US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1000304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en-US" sz="1600" dirty="0" err="1">
                <a:solidFill>
                  <a:srgbClr val="696969"/>
                </a:solidFill>
              </a:rPr>
              <a:t>Utilizarea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unei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structuri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pentru</a:t>
            </a:r>
            <a:r>
              <a:rPr lang="en-US" sz="1600" dirty="0">
                <a:solidFill>
                  <a:srgbClr val="696969"/>
                </a:solidFill>
              </a:rPr>
              <a:t> a </a:t>
            </a:r>
            <a:r>
              <a:rPr lang="en-US" sz="1600" dirty="0" err="1">
                <a:solidFill>
                  <a:srgbClr val="696969"/>
                </a:solidFill>
              </a:rPr>
              <a:t>defini</a:t>
            </a:r>
            <a:r>
              <a:rPr lang="en-US" sz="1600" dirty="0">
                <a:solidFill>
                  <a:srgbClr val="696969"/>
                </a:solidFill>
              </a:rPr>
              <a:t> o </a:t>
            </a:r>
            <a:r>
              <a:rPr lang="en-US" sz="1600" dirty="0" err="1">
                <a:solidFill>
                  <a:srgbClr val="696969"/>
                </a:solidFill>
              </a:rPr>
              <a:t>clasa</a:t>
            </a:r>
            <a:r>
              <a:rPr lang="ro-RO" sz="1600" dirty="0">
                <a:solidFill>
                  <a:srgbClr val="696969"/>
                </a:solidFill>
              </a:rPr>
              <a:t>.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                 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if</a:t>
            </a:r>
            <a:r>
              <a:rPr lang="ro-RO" sz="2000" dirty="0">
                <a:solidFill>
                  <a:srgbClr val="808030"/>
                </a:solidFill>
              </a:rPr>
              <a:t>(!*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str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00E6"/>
                </a:solidFill>
              </a:rPr>
              <a:t>'\0'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           </a:t>
            </a:r>
            <a:r>
              <a:rPr lang="ro-RO" sz="2000" b="1" dirty="0">
                <a:solidFill>
                  <a:srgbClr val="800000"/>
                </a:solidFill>
              </a:rPr>
              <a:t>else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strcat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/>
              <a:t>str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>
              <a:solidFill>
                <a:srgbClr val="80008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str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95800" y="4306431"/>
            <a:ext cx="38862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mystr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char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>
                <a:solidFill>
                  <a:srgbClr val="808030"/>
                </a:solidFill>
              </a:rPr>
              <a:t>[</a:t>
            </a:r>
            <a:r>
              <a:rPr lang="en-US" sz="2000" dirty="0">
                <a:solidFill>
                  <a:srgbClr val="008C00"/>
                </a:solidFill>
              </a:rPr>
              <a:t>255</a:t>
            </a:r>
            <a:r>
              <a:rPr lang="en-US" sz="2000" dirty="0">
                <a:solidFill>
                  <a:srgbClr val="808030"/>
                </a:solidFill>
              </a:rPr>
              <a:t>]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buildstr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>
                <a:solidFill>
                  <a:srgbClr val="80000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public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showstr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altLang="ro-RO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si</a:t>
            </a:r>
            <a:r>
              <a:rPr lang="en-US" altLang="ro-RO" dirty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la fel ca struct</a:t>
            </a:r>
          </a:p>
          <a:p>
            <a:pPr eaLnBrk="1" hangingPunct="1"/>
            <a:r>
              <a:rPr lang="en-US" altLang="ro-RO"/>
              <a:t>toate elementele de tip data folosesc aceeasi locatie de memorie</a:t>
            </a:r>
          </a:p>
          <a:p>
            <a:pPr eaLnBrk="1" hangingPunct="1"/>
            <a:r>
              <a:rPr lang="en-US" altLang="ro-RO"/>
              <a:t>membrii sunt publici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1398925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union</a:t>
            </a:r>
            <a:r>
              <a:rPr lang="ro-RO" sz="2000" dirty="0"/>
              <a:t> swap_byte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un</a:t>
            </a:r>
            <a:r>
              <a:rPr lang="ro-RO" sz="2000" b="1" dirty="0">
                <a:solidFill>
                  <a:srgbClr val="800000"/>
                </a:solidFill>
              </a:rPr>
              <a:t>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t</a:t>
            </a:r>
            <a:r>
              <a:rPr lang="en-US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 </a:t>
            </a:r>
            <a:r>
              <a:rPr lang="ro-RO" sz="2000" dirty="0"/>
              <a:t>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t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/>
              <a:t> </a:t>
            </a:r>
            <a:r>
              <a:rPr lang="ro-RO" sz="2000" dirty="0"/>
              <a:t>u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altLang="ro-RO" sz="2000" b="1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267200" y="4306431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swap_byte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49034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r>
              <a:rPr lang="en-US" altLang="ro-RO" sz="2000" b="1" dirty="0"/>
              <a:t>                                                  35519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si</a:t>
            </a:r>
            <a:r>
              <a:rPr lang="en-US" altLang="ro-RO" dirty="0"/>
              <a:t>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ca o </a:t>
            </a:r>
            <a:r>
              <a:rPr lang="en-US" altLang="ro-RO" dirty="0" err="1"/>
              <a:t>clasa</a:t>
            </a:r>
            <a:endParaRPr lang="en-US" altLang="ro-RO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/>
              <a:t>union nu poate mosteni</a:t>
            </a:r>
          </a:p>
          <a:p>
            <a:pPr eaLnBrk="1" hangingPunct="1"/>
            <a:r>
              <a:rPr lang="en-US" altLang="ro-RO" sz="2800"/>
              <a:t>nu se poate mosteni din union</a:t>
            </a:r>
          </a:p>
          <a:p>
            <a:pPr eaLnBrk="1" hangingPunct="1"/>
            <a:r>
              <a:rPr lang="en-US" altLang="ro-RO" sz="2800"/>
              <a:t>nu poate avea functii virtuale (nu avem mostenire)</a:t>
            </a:r>
          </a:p>
          <a:p>
            <a:pPr eaLnBrk="1" hangingPunct="1"/>
            <a:r>
              <a:rPr lang="en-US" altLang="ro-RO" sz="2800"/>
              <a:t>nu avem variabile de instanta statice</a:t>
            </a:r>
          </a:p>
          <a:p>
            <a:pPr eaLnBrk="1" hangingPunct="1"/>
            <a:r>
              <a:rPr lang="en-US" altLang="ro-RO" sz="2800"/>
              <a:t>nu avem referinte in union</a:t>
            </a:r>
          </a:p>
          <a:p>
            <a:pPr eaLnBrk="1" hangingPunct="1"/>
            <a:r>
              <a:rPr lang="en-US" altLang="ro-RO" sz="2800"/>
              <a:t>nu avem obiecte care fac overload pe =</a:t>
            </a:r>
          </a:p>
          <a:p>
            <a:pPr eaLnBrk="1" hangingPunct="1"/>
            <a:r>
              <a:rPr lang="en-US" altLang="ro-RO" sz="2800"/>
              <a:t>obiecte cu (con/de)structor definiti nu pot fi membri in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au nume pentru tip</a:t>
            </a:r>
          </a:p>
          <a:p>
            <a:pPr eaLnBrk="1" hangingPunct="1"/>
            <a:r>
              <a:rPr lang="en-US" altLang="ro-RO"/>
              <a:t>nu se pot declara obiecte de tipul respectiv</a:t>
            </a:r>
          </a:p>
          <a:p>
            <a:pPr eaLnBrk="1" hangingPunct="1"/>
            <a:r>
              <a:rPr lang="en-US" altLang="ro-RO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/>
              <a:t>folosesc aceeasi locatie de memorie</a:t>
            </a:r>
          </a:p>
          <a:p>
            <a:pPr eaLnBrk="1" hangingPunct="1"/>
            <a:r>
              <a:rPr lang="en-US" altLang="ro-RO"/>
              <a:t>variabilele din union sunt accesibile ca si cum ar fi declarate in blocul respectiv</a:t>
            </a:r>
          </a:p>
          <a:p>
            <a:pPr eaLnBrk="1" hangingPunct="1"/>
            <a:endParaRPr lang="en-US" altLang="ro-RO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ți un document nou." ma:contentTypeScope="" ma:versionID="b125ad363606fae0bb3801c905242008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e990025a2074818286aaf58b32dc2476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CE5F5D-32DD-4345-8073-2843B056FB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ec7f5a-2f9d-4468-979b-07449d0499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</TotalTime>
  <Words>2630</Words>
  <Application>Microsoft Office PowerPoint</Application>
  <PresentationFormat>On-screen Show (4:3)</PresentationFormat>
  <Paragraphs>701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Default Design</vt:lpstr>
      <vt:lpstr>1_Default Design</vt:lpstr>
      <vt:lpstr>3_ipc</vt:lpstr>
      <vt:lpstr>PowerPoint Presentation</vt:lpstr>
      <vt:lpstr>Cuprinsul cursului</vt:lpstr>
      <vt:lpstr>PowerPoint Presentation</vt:lpstr>
      <vt:lpstr>Struct si class</vt:lpstr>
      <vt:lpstr>PowerPoint Presentation</vt:lpstr>
      <vt:lpstr>Union si class</vt:lpstr>
      <vt:lpstr>Union si class</vt:lpstr>
      <vt:lpstr>Union ca o clasa</vt:lpstr>
      <vt:lpstr>Union anonime</vt:lpstr>
      <vt:lpstr>Union anonime</vt:lpstr>
      <vt:lpstr>Union anonime</vt:lpstr>
      <vt:lpstr>Functii prieten</vt:lpstr>
      <vt:lpstr>Functii prieten pentru o clasa</vt:lpstr>
      <vt:lpstr>Functii prieten pentru mai multe clase</vt:lpstr>
      <vt:lpstr>PowerPoint Presentation</vt:lpstr>
      <vt:lpstr>Clase prieten</vt:lpstr>
      <vt:lpstr>Functii inline</vt:lpstr>
      <vt:lpstr>Explicit inline</vt:lpstr>
      <vt:lpstr>Explicit inline in clase</vt:lpstr>
      <vt:lpstr>Constructori/Destructori</vt:lpstr>
      <vt:lpstr>Definirea functiilor inline implicit (in clase)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PowerPoint Presentation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user</cp:lastModifiedBy>
  <cp:revision>275</cp:revision>
  <dcterms:created xsi:type="dcterms:W3CDTF">1601-01-01T00:00:00Z</dcterms:created>
  <dcterms:modified xsi:type="dcterms:W3CDTF">2022-03-24T23:59:59Z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