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1" r:id="rId5"/>
    <p:sldMasterId id="2147483744" r:id="rId6"/>
  </p:sldMasterIdLst>
  <p:notesMasterIdLst>
    <p:notesMasterId r:id="rId73"/>
  </p:notesMasterIdLst>
  <p:sldIdLst>
    <p:sldId id="256" r:id="rId7"/>
    <p:sldId id="656" r:id="rId8"/>
    <p:sldId id="657" r:id="rId9"/>
    <p:sldId id="658" r:id="rId10"/>
    <p:sldId id="659" r:id="rId11"/>
    <p:sldId id="660" r:id="rId12"/>
    <p:sldId id="661" r:id="rId13"/>
    <p:sldId id="662" r:id="rId14"/>
    <p:sldId id="663" r:id="rId15"/>
    <p:sldId id="664" r:id="rId16"/>
    <p:sldId id="665" r:id="rId17"/>
    <p:sldId id="666" r:id="rId18"/>
    <p:sldId id="667" r:id="rId19"/>
    <p:sldId id="668" r:id="rId20"/>
    <p:sldId id="669" r:id="rId21"/>
    <p:sldId id="670" r:id="rId22"/>
    <p:sldId id="671" r:id="rId23"/>
    <p:sldId id="672" r:id="rId24"/>
    <p:sldId id="673" r:id="rId25"/>
    <p:sldId id="674" r:id="rId26"/>
    <p:sldId id="675" r:id="rId27"/>
    <p:sldId id="676" r:id="rId28"/>
    <p:sldId id="677" r:id="rId29"/>
    <p:sldId id="678" r:id="rId30"/>
    <p:sldId id="679" r:id="rId31"/>
    <p:sldId id="680" r:id="rId32"/>
    <p:sldId id="681" r:id="rId33"/>
    <p:sldId id="682" r:id="rId34"/>
    <p:sldId id="683" r:id="rId35"/>
    <p:sldId id="684" r:id="rId36"/>
    <p:sldId id="685" r:id="rId37"/>
    <p:sldId id="686" r:id="rId38"/>
    <p:sldId id="687" r:id="rId39"/>
    <p:sldId id="688" r:id="rId40"/>
    <p:sldId id="689" r:id="rId41"/>
    <p:sldId id="690" r:id="rId42"/>
    <p:sldId id="691" r:id="rId43"/>
    <p:sldId id="692" r:id="rId44"/>
    <p:sldId id="693" r:id="rId45"/>
    <p:sldId id="694" r:id="rId46"/>
    <p:sldId id="695" r:id="rId47"/>
    <p:sldId id="696" r:id="rId48"/>
    <p:sldId id="697" r:id="rId49"/>
    <p:sldId id="698" r:id="rId50"/>
    <p:sldId id="699" r:id="rId51"/>
    <p:sldId id="700" r:id="rId52"/>
    <p:sldId id="701" r:id="rId53"/>
    <p:sldId id="702" r:id="rId54"/>
    <p:sldId id="703" r:id="rId55"/>
    <p:sldId id="704" r:id="rId56"/>
    <p:sldId id="705" r:id="rId57"/>
    <p:sldId id="706" r:id="rId58"/>
    <p:sldId id="707" r:id="rId59"/>
    <p:sldId id="708" r:id="rId60"/>
    <p:sldId id="709" r:id="rId61"/>
    <p:sldId id="710" r:id="rId62"/>
    <p:sldId id="711" r:id="rId63"/>
    <p:sldId id="712" r:id="rId64"/>
    <p:sldId id="713" r:id="rId65"/>
    <p:sldId id="714" r:id="rId66"/>
    <p:sldId id="715" r:id="rId67"/>
    <p:sldId id="716" r:id="rId68"/>
    <p:sldId id="717" r:id="rId69"/>
    <p:sldId id="718" r:id="rId70"/>
    <p:sldId id="719" r:id="rId71"/>
    <p:sldId id="655" r:id="rId7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25CEB9-1511-730D-DEA5-F6F19435CCA5}" v="2" dt="2022-06-01T17:01:33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1" autoAdjust="0"/>
    <p:restoredTop sz="94660"/>
  </p:normalViewPr>
  <p:slideViewPr>
    <p:cSldViewPr>
      <p:cViewPr varScale="1">
        <p:scale>
          <a:sx n="96" d="100"/>
          <a:sy n="96" d="100"/>
        </p:scale>
        <p:origin x="-1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presProps" Target="presProps.xml"/><Relationship Id="rId79" Type="http://schemas.microsoft.com/office/2015/10/relationships/revisionInfo" Target="revisionInfo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notesMaster" Target="notesMasters/notesMaster1.xml"/><Relationship Id="rId78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theme" Target="theme/theme1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customXml" Target="../customXml/item2.xml"/><Relationship Id="rId29" Type="http://schemas.openxmlformats.org/officeDocument/2006/relationships/slide" Target="slides/slide2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Ilinca  Nechita" userId="S::maria-ilinca.nechita@s.unibuc.ro::49c0ded4-f543-4d1a-b2cf-1091b0250c62" providerId="AD" clId="Web-{8025CEB9-1511-730D-DEA5-F6F19435CCA5}"/>
    <pc:docChg chg="modSld">
      <pc:chgData name="Maria Ilinca  Nechita" userId="S::maria-ilinca.nechita@s.unibuc.ro::49c0ded4-f543-4d1a-b2cf-1091b0250c62" providerId="AD" clId="Web-{8025CEB9-1511-730D-DEA5-F6F19435CCA5}" dt="2022-06-01T17:01:33.608" v="1" actId="1076"/>
      <pc:docMkLst>
        <pc:docMk/>
      </pc:docMkLst>
      <pc:sldChg chg="modSp">
        <pc:chgData name="Maria Ilinca  Nechita" userId="S::maria-ilinca.nechita@s.unibuc.ro::49c0ded4-f543-4d1a-b2cf-1091b0250c62" providerId="AD" clId="Web-{8025CEB9-1511-730D-DEA5-F6F19435CCA5}" dt="2022-06-01T17:01:33.608" v="1" actId="1076"/>
        <pc:sldMkLst>
          <pc:docMk/>
          <pc:sldMk cId="0" sldId="679"/>
        </pc:sldMkLst>
        <pc:spChg chg="mod">
          <ac:chgData name="Maria Ilinca  Nechita" userId="S::maria-ilinca.nechita@s.unibuc.ro::49c0ded4-f543-4d1a-b2cf-1091b0250c62" providerId="AD" clId="Web-{8025CEB9-1511-730D-DEA5-F6F19435CCA5}" dt="2022-06-01T17:01:33.608" v="1" actId="1076"/>
          <ac:spMkLst>
            <pc:docMk/>
            <pc:sldMk cId="0" sldId="679"/>
            <ac:spMk id="4609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766C11-F198-4F21-8C89-EC0C720FE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D304F-615F-40B9-A7FF-F1AF32DA0F5F}" type="slidenum">
              <a:rPr lang="en-US" altLang="ro-RO" smtClean="0"/>
              <a:pPr/>
              <a:t>1</a:t>
            </a:fld>
            <a:endParaRPr lang="en-US" altLang="ro-RO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CAF9E-A240-4908-862D-E6AA7C60A228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66</a:t>
            </a:fld>
            <a:endParaRPr lang="en-US" altLang="ro-RO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20AB-2209-4B46-924F-015E90946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3615-03F5-42CF-AD01-1F1453E0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47BEB-E9E5-4700-8D3F-C58B022B9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D7175-9614-4C92-A845-203EF3D7D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FBFE-6778-45E0-8AF5-8D5064AB0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01B7-B903-45D9-9504-9847B1CC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D362C-D6C3-4B97-8FCA-A7FAFE76B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9B85-FBF0-4993-AC9C-0D9934FFD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2B86-D25D-4C13-88B2-9C8C884B3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BBC7-DCD6-4DE5-80FC-E95E15725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2F12-F6A3-45BC-AB39-BF6EBF49A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9B40-6FE9-444A-9E25-FE3981E8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DF69-A062-496B-9A3A-F19F8FF7C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23FE-5C52-4A23-90AA-F1A17B80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C9FF-1B84-466A-935B-13B412C6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10B8-03B3-478D-A371-3ED2FA122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04E0-3FA8-41D7-8C1B-8287817E1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F5E2-5DC2-40E6-A5C0-F3088CF9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48C4-B94F-4AA5-B84F-CD0E1FB87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E608-7D43-4761-966E-3997C2138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8F5C-460E-4232-9967-0E6D9B8C8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15DF-9CE8-4FF6-94F3-8763F6818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63B7F-6C93-48CD-99C9-782215DD3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9435BB-6A18-4EB2-9E0C-A522F8891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128;p27"/>
          <p:cNvSpPr/>
          <p:nvPr/>
        </p:nvSpPr>
        <p:spPr>
          <a:xfrm>
            <a:off x="258763" y="11318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defRPr/>
            </a:pP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Programare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orientat</a:t>
            </a:r>
            <a:r>
              <a:rPr lang="ro-RO" altLang="ro-RO" sz="4000" b="1" dirty="0">
                <a:latin typeface="+mn-lt"/>
              </a:rPr>
              <a:t>ă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obiecte</a:t>
            </a: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- </a:t>
            </a:r>
            <a:r>
              <a:rPr lang="en-US" sz="26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suport</a:t>
            </a: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curs -</a:t>
            </a:r>
            <a:endParaRPr sz="1800" dirty="0">
              <a:latin typeface="+mn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355850" y="3124200"/>
            <a:ext cx="6503988" cy="3429000"/>
            <a:chOff x="2355850" y="3124200"/>
            <a:chExt cx="6503988" cy="3429000"/>
          </a:xfrm>
        </p:grpSpPr>
        <p:sp>
          <p:nvSpPr>
            <p:cNvPr id="13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/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Andrei P</a:t>
              </a:r>
              <a:r>
                <a:rPr lang="ro-RO" altLang="ro-RO" sz="2600" b="1" dirty="0">
                  <a:cs typeface="Arial" pitchFamily="34" charset="0"/>
                </a:rPr>
                <a:t>ă</a:t>
              </a:r>
              <a:r>
                <a:rPr lang="en-US" altLang="ro-RO" sz="2600" b="1" dirty="0">
                  <a:cs typeface="Arial" pitchFamily="34" charset="0"/>
                </a:rPr>
                <a:t>un</a:t>
              </a:r>
            </a:p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Anca</a:t>
              </a:r>
              <a:r>
                <a:rPr lang="en-US" sz="26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Dobrov</a:t>
              </a:r>
              <a:r>
                <a:rPr lang="ro-RO" altLang="ro-RO" sz="2600" b="1" dirty="0">
                  <a:latin typeface="+mn-lt"/>
                  <a:cs typeface="Arial" pitchFamily="34" charset="0"/>
                </a:rPr>
                <a:t>ăț</a:t>
              </a:r>
              <a:endParaRPr sz="1800" dirty="0">
                <a:latin typeface="+mn-lt"/>
                <a:cs typeface="Arial" pitchFamily="34" charset="0"/>
              </a:endParaRPr>
            </a:p>
          </p:txBody>
        </p:sp>
        <p:sp>
          <p:nvSpPr>
            <p:cNvPr id="14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/>
            <a:lstStyle/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 </a:t>
              </a: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universitar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2021 – 20</a:t>
              </a:r>
              <a:r>
                <a:rPr lang="en-US" sz="2000" b="1" dirty="0">
                  <a:latin typeface="+mn-lt"/>
                  <a:cs typeface="Arial" pitchFamily="34" charset="0"/>
                </a:rPr>
                <a:t>22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Semestrul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II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Seriile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13, 14</a:t>
              </a:r>
              <a:r>
                <a:rPr lang="ro-RO" altLang="ro-RO" sz="2000" b="1" dirty="0">
                  <a:latin typeface="+mn-lt"/>
                  <a:cs typeface="Arial" pitchFamily="34" charset="0"/>
                </a:rPr>
                <a:t> şi </a:t>
              </a:r>
              <a:r>
                <a:rPr lang="en-US" altLang="ro-RO" sz="2000" b="1" dirty="0">
                  <a:latin typeface="+mn-lt"/>
                  <a:cs typeface="Arial" pitchFamily="34" charset="0"/>
                </a:rPr>
                <a:t>15</a:t>
              </a:r>
              <a:endParaRPr sz="2000" b="1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Curs 4 </a:t>
              </a:r>
              <a:r>
                <a:rPr lang="en-US" sz="2000" b="1" dirty="0" err="1"/>
                <a:t>ş</a:t>
              </a: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i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5</a:t>
              </a:r>
              <a:endParaRPr sz="2000" dirty="0">
                <a:latin typeface="+mn-lt"/>
                <a:cs typeface="Arial" pitchFamily="34" charset="0"/>
              </a:endParaRPr>
            </a:p>
          </p:txBody>
        </p:sp>
      </p:grpSp>
      <p:sp>
        <p:nvSpPr>
          <p:cNvPr id="8" name="Google Shape;51;p3"/>
          <p:cNvSpPr txBox="1"/>
          <p:nvPr/>
        </p:nvSpPr>
        <p:spPr>
          <a:xfrm>
            <a:off x="6019801" y="6232525"/>
            <a:ext cx="271970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/>
              <a:t>7,8,11 / 03 / 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304800" y="806450"/>
            <a:ext cx="4953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ro-RO" sz="2000" dirty="0">
                <a:solidFill>
                  <a:srgbClr val="696969"/>
                </a:solidFill>
              </a:rPr>
              <a:t>// Returning objects from a function.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endParaRPr lang="en-US" sz="2000" b="1" dirty="0">
              <a:solidFill>
                <a:srgbClr val="800000"/>
              </a:solidFill>
            </a:endParaRPr>
          </a:p>
          <a:p>
            <a:pPr>
              <a:buFontTx/>
              <a:buNone/>
            </a:pPr>
            <a:r>
              <a:rPr lang="ro-RO" sz="2000" b="1" dirty="0">
                <a:solidFill>
                  <a:srgbClr val="800000"/>
                </a:solidFill>
              </a:rPr>
              <a:t>class</a:t>
            </a:r>
            <a:r>
              <a:rPr lang="ro-RO" sz="2000" dirty="0"/>
              <a:t> myclass </a:t>
            </a:r>
            <a:endParaRPr lang="en-US" sz="2000" dirty="0"/>
          </a:p>
          <a:p>
            <a:pPr>
              <a:buFontTx/>
              <a:buNone/>
            </a:pP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</a:t>
            </a:r>
          </a:p>
          <a:p>
            <a:pPr>
              <a:buFontTx/>
              <a:buNone/>
            </a:pPr>
            <a:r>
              <a:rPr lang="ro-RO" sz="2000" b="1" dirty="0">
                <a:solidFill>
                  <a:srgbClr val="800000"/>
                </a:solidFill>
              </a:rPr>
              <a:t>public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 err="1"/>
              <a:t>Myclass</a:t>
            </a:r>
            <a:r>
              <a:rPr lang="en-US" sz="2000" dirty="0"/>
              <a:t>(){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set_i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n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n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get_i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ro-RO" sz="2000" dirty="0">
                <a:solidFill>
                  <a:srgbClr val="800080"/>
                </a:solidFill>
              </a:rPr>
              <a:t>};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ro-RO" sz="2000" dirty="0"/>
              <a:t>myclass f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96969"/>
                </a:solidFill>
              </a:rPr>
              <a:t>// return object of type myclass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2253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253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953000" y="754063"/>
            <a:ext cx="3886200" cy="55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</a:t>
            </a:r>
            <a:r>
              <a:rPr lang="ro-RO" sz="2000">
                <a:solidFill>
                  <a:srgbClr val="400000"/>
                </a:solidFill>
              </a:rPr>
              <a:t>main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myclass o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o </a:t>
            </a:r>
            <a:r>
              <a:rPr lang="ro-RO" sz="2000">
                <a:solidFill>
                  <a:srgbClr val="808030"/>
                </a:solidFill>
              </a:rPr>
              <a:t>=</a:t>
            </a:r>
            <a:r>
              <a:rPr lang="ro-RO" sz="2000"/>
              <a:t> f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>
                <a:solidFill>
                  <a:srgbClr val="603000"/>
                </a:solidFill>
              </a:rPr>
              <a:t>	</a:t>
            </a:r>
            <a:r>
              <a:rPr lang="ro-RO" sz="2000">
                <a:solidFill>
                  <a:srgbClr val="603000"/>
                </a:solidFill>
              </a:rPr>
              <a:t>cout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o</a:t>
            </a:r>
            <a:r>
              <a:rPr lang="ro-RO" sz="2000">
                <a:solidFill>
                  <a:srgbClr val="808030"/>
                </a:solidFill>
              </a:rPr>
              <a:t>.</a:t>
            </a:r>
            <a:r>
              <a:rPr lang="ro-RO" sz="2000"/>
              <a:t>get_i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0F69FF"/>
                </a:solidFill>
              </a:rPr>
              <a:t>\n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</a:t>
            </a:r>
            <a:r>
              <a:rPr lang="ro-RO" sz="2000">
                <a:solidFill>
                  <a:srgbClr val="008C00"/>
                </a:solidFill>
              </a:rPr>
              <a:t>0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r>
              <a:rPr lang="ro-RO" sz="2000"/>
              <a:t>myclass f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myclass x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x</a:t>
            </a:r>
            <a:r>
              <a:rPr lang="ro-RO" sz="2000">
                <a:solidFill>
                  <a:srgbClr val="808030"/>
                </a:solidFill>
              </a:rPr>
              <a:t>.</a:t>
            </a:r>
            <a:r>
              <a:rPr lang="ro-RO" sz="2000"/>
              <a:t>set_i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>
                <a:solidFill>
                  <a:srgbClr val="008C00"/>
                </a:solidFill>
              </a:rPr>
              <a:t>1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x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</a:t>
            </a:r>
            <a:endParaRPr lang="en-US" altLang="ro-RO" sz="20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ro-RO"/>
              <a:t>copierea prin operatorul =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1676400"/>
          </a:xfrm>
        </p:spPr>
        <p:txBody>
          <a:bodyPr/>
          <a:lstStyle/>
          <a:p>
            <a:r>
              <a:rPr lang="en-US" altLang="ro-RO"/>
              <a:t>este posibil sa dam valoarea unui obiect altui obiect</a:t>
            </a:r>
          </a:p>
          <a:p>
            <a:r>
              <a:rPr lang="en-US" altLang="ro-RO"/>
              <a:t>trebuie sa fie de acelasi tip (aceeasi clasa)</a:t>
            </a:r>
          </a:p>
          <a:p>
            <a:endParaRPr lang="en-US" altLang="ro-RO"/>
          </a:p>
        </p:txBody>
      </p:sp>
      <p:sp>
        <p:nvSpPr>
          <p:cNvPr id="2355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355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functiilor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este folosirea aceluiasi nume pentru functii diferite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functii diferite, dar cu inteles apropiat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compilatorul foloseste numarul si tipul parametrilor pentru a diferentia apelurile</a:t>
            </a:r>
          </a:p>
        </p:txBody>
      </p:sp>
      <p:sp>
        <p:nvSpPr>
          <p:cNvPr id="2458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458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ChangeArrowheads="1"/>
          </p:cNvSpPr>
          <p:nvPr/>
        </p:nvSpPr>
        <p:spPr bwMode="auto">
          <a:xfrm>
            <a:off x="457200" y="892175"/>
            <a:ext cx="70104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>
                <a:solidFill>
                  <a:srgbClr val="004A43"/>
                </a:solidFill>
              </a:rPr>
              <a:t>#include </a:t>
            </a:r>
            <a:r>
              <a:rPr lang="ro-RO" sz="2000">
                <a:solidFill>
                  <a:srgbClr val="800000"/>
                </a:solidFill>
              </a:rPr>
              <a:t>&lt;</a:t>
            </a:r>
            <a:r>
              <a:rPr lang="ro-RO" sz="2000">
                <a:solidFill>
                  <a:srgbClr val="40015A"/>
                </a:solidFill>
              </a:rPr>
              <a:t>iostream</a:t>
            </a:r>
            <a:r>
              <a:rPr lang="ro-RO" sz="2000">
                <a:solidFill>
                  <a:srgbClr val="800000"/>
                </a:solidFill>
              </a:rPr>
              <a:t>&gt;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using</a:t>
            </a:r>
            <a:r>
              <a:rPr lang="ro-RO" sz="2000"/>
              <a:t> </a:t>
            </a:r>
            <a:r>
              <a:rPr lang="ro-RO" sz="2000" b="1">
                <a:solidFill>
                  <a:srgbClr val="800000"/>
                </a:solidFill>
              </a:rPr>
              <a:t>namespace</a:t>
            </a:r>
            <a:r>
              <a:rPr lang="ro-RO" sz="2000"/>
              <a:t> </a:t>
            </a:r>
            <a:r>
              <a:rPr lang="ro-RO" sz="2000">
                <a:solidFill>
                  <a:srgbClr val="666616"/>
                </a:solidFill>
              </a:rPr>
              <a:t>std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696969"/>
                </a:solidFill>
              </a:rPr>
              <a:t>// these differ in types of parameters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double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double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</a:t>
            </a:r>
            <a:r>
              <a:rPr lang="ro-RO" sz="2000">
                <a:solidFill>
                  <a:srgbClr val="400000"/>
                </a:solidFill>
              </a:rPr>
              <a:t>main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603000"/>
                </a:solidFill>
              </a:rPr>
              <a:t>	</a:t>
            </a:r>
            <a:r>
              <a:rPr lang="ro-RO" sz="2000">
                <a:solidFill>
                  <a:srgbClr val="603000"/>
                </a:solidFill>
              </a:rPr>
              <a:t>cout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>
                <a:solidFill>
                  <a:srgbClr val="008C00"/>
                </a:solidFill>
              </a:rPr>
              <a:t>10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0000E6"/>
                </a:solidFill>
              </a:rPr>
              <a:t> 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696969"/>
                </a:solidFill>
              </a:rPr>
              <a:t>// calls myfunc(int i)</a:t>
            </a:r>
            <a:endParaRPr lang="en-US" sz="20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696969"/>
                </a:solidFill>
              </a:rPr>
              <a:t>	</a:t>
            </a:r>
            <a:r>
              <a:rPr lang="ro-RO" sz="2000">
                <a:solidFill>
                  <a:srgbClr val="603000"/>
                </a:solidFill>
              </a:rPr>
              <a:t>cout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>
                <a:solidFill>
                  <a:srgbClr val="008000"/>
                </a:solidFill>
              </a:rPr>
              <a:t>5.4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696969"/>
                </a:solidFill>
              </a:rPr>
              <a:t>// calls myfunc(double i)</a:t>
            </a:r>
            <a:endParaRPr lang="en-US" sz="20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696969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</a:t>
            </a:r>
            <a:r>
              <a:rPr lang="ro-RO" sz="2000">
                <a:solidFill>
                  <a:srgbClr val="008C00"/>
                </a:solidFill>
              </a:rPr>
              <a:t>0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double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double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i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i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altLang="en-US" sz="2000" b="1"/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title"/>
          </p:nvPr>
        </p:nvSpPr>
        <p:spPr>
          <a:xfrm>
            <a:off x="3962400" y="5715000"/>
            <a:ext cx="4572000" cy="533400"/>
          </a:xfrm>
          <a:noFill/>
        </p:spPr>
        <p:txBody>
          <a:bodyPr/>
          <a:lstStyle/>
          <a:p>
            <a:r>
              <a:rPr lang="en-US" altLang="en-US" sz="2000" b="1"/>
              <a:t>tipuri diferite pentru parametrul i</a:t>
            </a:r>
          </a:p>
        </p:txBody>
      </p:sp>
      <p:sp>
        <p:nvSpPr>
          <p:cNvPr id="2560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560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4800600"/>
            <a:ext cx="5029200" cy="533400"/>
          </a:xfrm>
        </p:spPr>
        <p:txBody>
          <a:bodyPr/>
          <a:lstStyle/>
          <a:p>
            <a:r>
              <a:rPr lang="en-US" altLang="en-US" sz="2800" b="1"/>
              <a:t>numar diferit de parametri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152400" y="927100"/>
            <a:ext cx="7162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>
                <a:solidFill>
                  <a:srgbClr val="004A43"/>
                </a:solidFill>
              </a:rPr>
              <a:t>#include </a:t>
            </a:r>
            <a:r>
              <a:rPr lang="ro-RO" sz="2000">
                <a:solidFill>
                  <a:srgbClr val="800000"/>
                </a:solidFill>
              </a:rPr>
              <a:t>&lt;</a:t>
            </a:r>
            <a:r>
              <a:rPr lang="ro-RO" sz="2000">
                <a:solidFill>
                  <a:srgbClr val="40015A"/>
                </a:solidFill>
              </a:rPr>
              <a:t>iostream</a:t>
            </a:r>
            <a:r>
              <a:rPr lang="ro-RO" sz="2000">
                <a:solidFill>
                  <a:srgbClr val="800000"/>
                </a:solidFill>
              </a:rPr>
              <a:t>&gt;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using</a:t>
            </a:r>
            <a:r>
              <a:rPr lang="ro-RO" sz="2000"/>
              <a:t> </a:t>
            </a:r>
            <a:r>
              <a:rPr lang="ro-RO" sz="2000" b="1">
                <a:solidFill>
                  <a:srgbClr val="800000"/>
                </a:solidFill>
              </a:rPr>
              <a:t>namespace</a:t>
            </a:r>
            <a:r>
              <a:rPr lang="ro-RO" sz="2000"/>
              <a:t> </a:t>
            </a:r>
            <a:r>
              <a:rPr lang="ro-RO" sz="2000">
                <a:solidFill>
                  <a:srgbClr val="666616"/>
                </a:solidFill>
              </a:rPr>
              <a:t>std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696969"/>
                </a:solidFill>
              </a:rPr>
              <a:t>// these differ in number of parameters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,</a:t>
            </a:r>
            <a:r>
              <a:rPr lang="ro-RO" sz="2000"/>
              <a:t> 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j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</a:t>
            </a:r>
            <a:r>
              <a:rPr lang="ro-RO" sz="2000">
                <a:solidFill>
                  <a:srgbClr val="400000"/>
                </a:solidFill>
              </a:rPr>
              <a:t>main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603000"/>
                </a:solidFill>
              </a:rPr>
              <a:t>	</a:t>
            </a:r>
            <a:r>
              <a:rPr lang="ro-RO" sz="2000">
                <a:solidFill>
                  <a:srgbClr val="603000"/>
                </a:solidFill>
              </a:rPr>
              <a:t>cout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>
                <a:solidFill>
                  <a:srgbClr val="008C00"/>
                </a:solidFill>
              </a:rPr>
              <a:t>10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0000E6"/>
                </a:solidFill>
              </a:rPr>
              <a:t> 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696969"/>
                </a:solidFill>
              </a:rPr>
              <a:t>// calls myfunc(int i)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603000"/>
                </a:solidFill>
              </a:rPr>
              <a:t>	</a:t>
            </a:r>
            <a:r>
              <a:rPr lang="ro-RO" sz="2000">
                <a:solidFill>
                  <a:srgbClr val="603000"/>
                </a:solidFill>
              </a:rPr>
              <a:t>cout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>
                <a:solidFill>
                  <a:srgbClr val="008C00"/>
                </a:solidFill>
              </a:rPr>
              <a:t>4</a:t>
            </a:r>
            <a:r>
              <a:rPr lang="ro-RO" sz="2000">
                <a:solidFill>
                  <a:srgbClr val="808030"/>
                </a:solidFill>
              </a:rPr>
              <a:t>,</a:t>
            </a:r>
            <a:r>
              <a:rPr lang="ro-RO" sz="2000"/>
              <a:t> </a:t>
            </a:r>
            <a:r>
              <a:rPr lang="ro-RO" sz="2000">
                <a:solidFill>
                  <a:srgbClr val="008C00"/>
                </a:solidFill>
              </a:rPr>
              <a:t>5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696969"/>
                </a:solidFill>
              </a:rPr>
              <a:t>// calls myfunc(int i, int j)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</a:t>
            </a:r>
            <a:r>
              <a:rPr lang="ro-RO" sz="2000">
                <a:solidFill>
                  <a:srgbClr val="008C00"/>
                </a:solidFill>
              </a:rPr>
              <a:t>0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i</a:t>
            </a:r>
            <a:r>
              <a:rPr lang="ro-RO" sz="2000">
                <a:solidFill>
                  <a:srgbClr val="800080"/>
                </a:solidFill>
              </a:rPr>
              <a:t>;}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,</a:t>
            </a:r>
            <a:r>
              <a:rPr lang="ro-RO" sz="2000"/>
              <a:t> 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j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*</a:t>
            </a:r>
            <a:r>
              <a:rPr lang="ro-RO" sz="2000"/>
              <a:t>j</a:t>
            </a:r>
            <a:r>
              <a:rPr lang="ro-RO" sz="2000">
                <a:solidFill>
                  <a:srgbClr val="800080"/>
                </a:solidFill>
              </a:rPr>
              <a:t>;}</a:t>
            </a:r>
            <a:endParaRPr lang="en-US" altLang="en-US" sz="2000" b="1"/>
          </a:p>
        </p:txBody>
      </p:sp>
      <p:sp>
        <p:nvSpPr>
          <p:cNvPr id="2662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662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114800"/>
          </a:xfrm>
        </p:spPr>
        <p:txBody>
          <a:bodyPr/>
          <a:lstStyle/>
          <a:p>
            <a:r>
              <a:rPr lang="en-US" altLang="en-US"/>
              <a:t>daca diferenta este doar in tipul de date intors: eroare la compilare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sau tipuri care _par_ sa fie diferite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1219200" y="2590800"/>
            <a:ext cx="7620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400" b="1">
                <a:solidFill>
                  <a:srgbClr val="800000"/>
                </a:solidFill>
              </a:rPr>
              <a:t>int </a:t>
            </a:r>
            <a:r>
              <a:rPr lang="en-US" altLang="en-US" sz="2400"/>
              <a:t>myfunc(</a:t>
            </a:r>
            <a:r>
              <a:rPr lang="ro-RO" sz="2400" b="1">
                <a:solidFill>
                  <a:srgbClr val="800000"/>
                </a:solidFill>
              </a:rPr>
              <a:t>int</a:t>
            </a:r>
            <a:r>
              <a:rPr lang="en-US" altLang="en-US" sz="2400"/>
              <a:t> i); // Error: differing return types are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</a:rPr>
              <a:t>float</a:t>
            </a:r>
            <a:r>
              <a:rPr lang="en-US" altLang="en-US" sz="2400"/>
              <a:t> myfunc(</a:t>
            </a:r>
            <a:r>
              <a:rPr lang="ro-RO" sz="2400" b="1">
                <a:solidFill>
                  <a:srgbClr val="800000"/>
                </a:solidFill>
              </a:rPr>
              <a:t>int</a:t>
            </a:r>
            <a:r>
              <a:rPr lang="en-US" altLang="en-US" sz="2400"/>
              <a:t> i); // insufficient when overloading.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1447800" y="4343400"/>
            <a:ext cx="65532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void f(</a:t>
            </a:r>
            <a:r>
              <a:rPr lang="ro-RO" sz="2400" b="1" dirty="0">
                <a:solidFill>
                  <a:srgbClr val="800000"/>
                </a:solidFill>
              </a:rPr>
              <a:t>int</a:t>
            </a:r>
            <a:r>
              <a:rPr lang="en-US" altLang="en-US" sz="2400" dirty="0">
                <a:latin typeface="+mn-lt"/>
              </a:rPr>
              <a:t> *p);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void f(</a:t>
            </a:r>
            <a:r>
              <a:rPr lang="ro-RO" sz="2400" b="1" dirty="0">
                <a:solidFill>
                  <a:srgbClr val="800000"/>
                </a:solidFill>
              </a:rPr>
              <a:t>int</a:t>
            </a:r>
            <a:r>
              <a:rPr lang="en-US" altLang="en-US" sz="2400" dirty="0">
                <a:latin typeface="+mn-lt"/>
              </a:rPr>
              <a:t> p[]); // error, *p is same as p[]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void f(</a:t>
            </a:r>
            <a:r>
              <a:rPr lang="ro-RO" sz="2400" b="1" dirty="0">
                <a:solidFill>
                  <a:srgbClr val="800000"/>
                </a:solidFill>
              </a:rPr>
              <a:t>int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x);</a:t>
            </a:r>
            <a:endParaRPr lang="en-US" sz="24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void f(</a:t>
            </a:r>
            <a:r>
              <a:rPr lang="ro-RO" sz="2400" b="1" dirty="0">
                <a:solidFill>
                  <a:srgbClr val="800000"/>
                </a:solidFill>
              </a:rPr>
              <a:t>int</a:t>
            </a:r>
            <a:r>
              <a:rPr lang="en-US" altLang="en-US" sz="2400" b="1" dirty="0">
                <a:solidFill>
                  <a:srgbClr val="800000"/>
                </a:solidFill>
                <a:sym typeface="Arial"/>
              </a:rPr>
              <a:t>&amp;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x);</a:t>
            </a:r>
            <a:endParaRPr 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</p:txBody>
      </p:sp>
      <p:sp>
        <p:nvSpPr>
          <p:cNvPr id="2765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765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pointeri catre functii polimorfice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putem avea pointeri catre functii (C)</a:t>
            </a:r>
          </a:p>
          <a:p>
            <a:r>
              <a:rPr lang="en-US" altLang="en-US"/>
              <a:t>putem avea pointeri catre functii polimorfice</a:t>
            </a:r>
          </a:p>
          <a:p>
            <a:endParaRPr lang="en-US" altLang="en-US"/>
          </a:p>
          <a:p>
            <a:r>
              <a:rPr lang="en-US" altLang="en-US"/>
              <a:t>cum se defineste pointerul ne spune catre ce versiune a functiei cu acelasi nume aratam</a:t>
            </a:r>
          </a:p>
          <a:p>
            <a:endParaRPr lang="en-US" altLang="en-US"/>
          </a:p>
        </p:txBody>
      </p:sp>
      <p:sp>
        <p:nvSpPr>
          <p:cNvPr id="389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891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0" y="1371600"/>
            <a:ext cx="4953000" cy="4114800"/>
          </a:xfrm>
        </p:spPr>
        <p:txBody>
          <a:bodyPr/>
          <a:lstStyle/>
          <a:p>
            <a:r>
              <a:rPr lang="en-US" altLang="en-US" dirty="0" err="1"/>
              <a:t>semnatura</a:t>
            </a:r>
            <a:r>
              <a:rPr lang="en-US" altLang="en-US" dirty="0"/>
              <a:t> </a:t>
            </a:r>
            <a:r>
              <a:rPr lang="en-US" altLang="en-US" dirty="0" err="1"/>
              <a:t>functiei</a:t>
            </a:r>
            <a:r>
              <a:rPr lang="en-US" altLang="en-US" dirty="0"/>
              <a:t> din </a:t>
            </a:r>
            <a:r>
              <a:rPr lang="en-US" altLang="en-US" dirty="0" err="1"/>
              <a:t>definitia</a:t>
            </a:r>
            <a:r>
              <a:rPr lang="en-US" altLang="en-US" dirty="0"/>
              <a:t> </a:t>
            </a:r>
            <a:r>
              <a:rPr lang="en-US" altLang="en-US" dirty="0" err="1"/>
              <a:t>pointerului</a:t>
            </a:r>
            <a:r>
              <a:rPr lang="en-US" altLang="en-US" dirty="0"/>
              <a:t> ne </a:t>
            </a:r>
            <a:r>
              <a:rPr lang="en-US" altLang="en-US" dirty="0" err="1"/>
              <a:t>spune</a:t>
            </a:r>
            <a:r>
              <a:rPr lang="en-US" altLang="en-US" dirty="0"/>
              <a:t> ca </a:t>
            </a:r>
            <a:r>
              <a:rPr lang="en-US" altLang="en-US" dirty="0" err="1"/>
              <a:t>mergem</a:t>
            </a:r>
            <a:r>
              <a:rPr lang="en-US" altLang="en-US" dirty="0"/>
              <a:t> </a:t>
            </a:r>
            <a:r>
              <a:rPr lang="en-US" altLang="en-US" dirty="0" err="1"/>
              <a:t>spre</a:t>
            </a:r>
            <a:r>
              <a:rPr lang="en-US" altLang="en-US" dirty="0"/>
              <a:t> </a:t>
            </a:r>
            <a:r>
              <a:rPr lang="en-US" altLang="en-US" dirty="0" err="1"/>
              <a:t>functia</a:t>
            </a:r>
            <a:r>
              <a:rPr lang="en-US" altLang="en-US" dirty="0"/>
              <a:t> cu un </a:t>
            </a:r>
            <a:r>
              <a:rPr lang="en-US" altLang="en-US" dirty="0" err="1"/>
              <a:t>parametru</a:t>
            </a:r>
            <a:endParaRPr lang="en-US" altLang="en-US" dirty="0"/>
          </a:p>
          <a:p>
            <a:pPr lvl="1"/>
            <a:r>
              <a:rPr lang="en-US" altLang="en-US" dirty="0" err="1"/>
              <a:t>trebuie</a:t>
            </a:r>
            <a:r>
              <a:rPr lang="en-US" altLang="en-US" dirty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/>
              <a:t>existe</a:t>
            </a:r>
            <a:r>
              <a:rPr lang="en-US" altLang="en-US" dirty="0"/>
              <a:t> </a:t>
            </a:r>
            <a:r>
              <a:rPr lang="en-US" altLang="en-US" dirty="0" err="1"/>
              <a:t>una</a:t>
            </a:r>
            <a:r>
              <a:rPr lang="en-US" altLang="en-US" dirty="0"/>
              <a:t> din </a:t>
            </a:r>
            <a:r>
              <a:rPr lang="en-US" altLang="en-US" dirty="0" err="1"/>
              <a:t>variantele</a:t>
            </a:r>
            <a:r>
              <a:rPr lang="en-US" altLang="en-US" dirty="0"/>
              <a:t> </a:t>
            </a:r>
            <a:r>
              <a:rPr lang="en-US" altLang="en-US" dirty="0" err="1"/>
              <a:t>polimorfice</a:t>
            </a:r>
            <a:r>
              <a:rPr lang="en-US" altLang="en-US" dirty="0"/>
              <a:t> care </a:t>
            </a:r>
            <a:r>
              <a:rPr lang="en-US" altLang="en-US" dirty="0" err="1"/>
              <a:t>este</a:t>
            </a:r>
            <a:r>
              <a:rPr lang="en-US" altLang="en-US" dirty="0"/>
              <a:t> la </a:t>
            </a:r>
            <a:r>
              <a:rPr lang="en-US" altLang="en-US" dirty="0" err="1"/>
              <a:t>fel</a:t>
            </a:r>
            <a:r>
              <a:rPr lang="en-US" altLang="en-US" dirty="0"/>
              <a:t> cu </a:t>
            </a:r>
            <a:r>
              <a:rPr lang="en-US" altLang="en-US" dirty="0" err="1"/>
              <a:t>definitia</a:t>
            </a:r>
            <a:r>
              <a:rPr lang="en-US" altLang="en-US" dirty="0"/>
              <a:t> </a:t>
            </a:r>
            <a:r>
              <a:rPr lang="en-US" altLang="en-US" dirty="0" err="1"/>
              <a:t>pointerului</a:t>
            </a:r>
            <a:endParaRPr lang="en-US" altLang="en-US" dirty="0"/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152400" y="646113"/>
            <a:ext cx="4572000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>
                <a:solidFill>
                  <a:srgbClr val="004A43"/>
                </a:solidFill>
              </a:rPr>
              <a:t>#include </a:t>
            </a:r>
            <a:r>
              <a:rPr lang="ro-RO" sz="1600" dirty="0">
                <a:solidFill>
                  <a:srgbClr val="800000"/>
                </a:solidFill>
              </a:rPr>
              <a:t>&lt;</a:t>
            </a:r>
            <a:r>
              <a:rPr lang="ro-RO" sz="1600" dirty="0">
                <a:solidFill>
                  <a:srgbClr val="40015A"/>
                </a:solidFill>
              </a:rPr>
              <a:t>iostream</a:t>
            </a:r>
            <a:r>
              <a:rPr lang="ro-RO" sz="1600" dirty="0">
                <a:solidFill>
                  <a:srgbClr val="800000"/>
                </a:solidFill>
              </a:rPr>
              <a:t>&gt;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 dirty="0">
                <a:solidFill>
                  <a:srgbClr val="800000"/>
                </a:solidFill>
              </a:rPr>
              <a:t>using</a:t>
            </a:r>
            <a:r>
              <a:rPr lang="ro-RO" sz="1600" dirty="0"/>
              <a:t> </a:t>
            </a:r>
            <a:r>
              <a:rPr lang="ro-RO" sz="1600" b="1" dirty="0">
                <a:solidFill>
                  <a:srgbClr val="800000"/>
                </a:solidFill>
              </a:rPr>
              <a:t>namespace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66616"/>
                </a:solidFill>
              </a:rPr>
              <a:t>std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 dirty="0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myfunc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a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myfunc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a</a:t>
            </a:r>
            <a:r>
              <a:rPr lang="ro-RO" sz="1600" dirty="0">
                <a:solidFill>
                  <a:srgbClr val="808030"/>
                </a:solidFill>
              </a:rPr>
              <a:t>,</a:t>
            </a:r>
            <a:r>
              <a:rPr lang="ro-RO" sz="1600" dirty="0"/>
              <a:t> 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b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 dirty="0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400000"/>
                </a:solidFill>
              </a:rPr>
              <a:t>main</a:t>
            </a:r>
            <a:r>
              <a:rPr lang="ro-RO" sz="1600" dirty="0">
                <a:solidFill>
                  <a:srgbClr val="808030"/>
                </a:solidFill>
              </a:rPr>
              <a:t>()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>
                <a:solidFill>
                  <a:srgbClr val="800080"/>
                </a:solidFill>
              </a:rPr>
              <a:t>{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800000"/>
                </a:solidFill>
              </a:rPr>
              <a:t>	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8030"/>
                </a:solidFill>
              </a:rPr>
              <a:t>(*</a:t>
            </a:r>
            <a:r>
              <a:rPr lang="ro-RO" sz="1600" dirty="0"/>
              <a:t>fp</a:t>
            </a:r>
            <a:r>
              <a:rPr lang="ro-RO" sz="1600" dirty="0">
                <a:solidFill>
                  <a:srgbClr val="808030"/>
                </a:solidFill>
              </a:rPr>
              <a:t>)(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a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96969"/>
                </a:solidFill>
              </a:rPr>
              <a:t>// pointer to int f(int)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/>
              <a:t>	</a:t>
            </a:r>
            <a:r>
              <a:rPr lang="ro-RO" sz="1600" dirty="0"/>
              <a:t>fp </a:t>
            </a:r>
            <a:r>
              <a:rPr lang="ro-RO" sz="1600" dirty="0">
                <a:solidFill>
                  <a:srgbClr val="808030"/>
                </a:solidFill>
              </a:rPr>
              <a:t>=</a:t>
            </a:r>
            <a:r>
              <a:rPr lang="ro-RO" sz="1600" dirty="0"/>
              <a:t> myfunc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96969"/>
                </a:solidFill>
              </a:rPr>
              <a:t>// points to myfunc(int)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rgbClr val="603000"/>
                </a:solidFill>
              </a:rPr>
              <a:t>	</a:t>
            </a:r>
            <a:r>
              <a:rPr lang="ro-RO" sz="1600" dirty="0">
                <a:solidFill>
                  <a:srgbClr val="603000"/>
                </a:solidFill>
              </a:rPr>
              <a:t>cout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8030"/>
                </a:solidFill>
              </a:rPr>
              <a:t>&lt;&lt;</a:t>
            </a:r>
            <a:r>
              <a:rPr lang="ro-RO" sz="1600" dirty="0"/>
              <a:t> fp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dirty="0">
                <a:solidFill>
                  <a:srgbClr val="008C00"/>
                </a:solidFill>
              </a:rPr>
              <a:t>5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800000"/>
                </a:solidFill>
              </a:rPr>
              <a:t>	</a:t>
            </a:r>
            <a:r>
              <a:rPr lang="ro-RO" sz="1600" b="1" dirty="0">
                <a:solidFill>
                  <a:srgbClr val="800000"/>
                </a:solidFill>
              </a:rPr>
              <a:t>return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008C00"/>
                </a:solidFill>
              </a:rPr>
              <a:t>0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>
                <a:solidFill>
                  <a:srgbClr val="800080"/>
                </a:solidFill>
              </a:rPr>
              <a:t>}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 dirty="0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myfunc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a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>
                <a:solidFill>
                  <a:srgbClr val="800080"/>
                </a:solidFill>
              </a:rPr>
              <a:t>{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800000"/>
                </a:solidFill>
              </a:rPr>
              <a:t>	</a:t>
            </a:r>
            <a:r>
              <a:rPr lang="ro-RO" sz="1600" b="1" dirty="0">
                <a:solidFill>
                  <a:srgbClr val="800000"/>
                </a:solidFill>
              </a:rPr>
              <a:t>return</a:t>
            </a:r>
            <a:r>
              <a:rPr lang="ro-RO" sz="1600" dirty="0"/>
              <a:t> a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>
                <a:solidFill>
                  <a:srgbClr val="800080"/>
                </a:solidFill>
              </a:rPr>
              <a:t>}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 dirty="0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myfunc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a</a:t>
            </a:r>
            <a:r>
              <a:rPr lang="ro-RO" sz="1600" dirty="0">
                <a:solidFill>
                  <a:srgbClr val="808030"/>
                </a:solidFill>
              </a:rPr>
              <a:t>,</a:t>
            </a:r>
            <a:r>
              <a:rPr lang="ro-RO" sz="1600" dirty="0"/>
              <a:t> 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b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>
                <a:solidFill>
                  <a:srgbClr val="800080"/>
                </a:solidFill>
              </a:rPr>
              <a:t>{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800000"/>
                </a:solidFill>
              </a:rPr>
              <a:t>	</a:t>
            </a:r>
            <a:r>
              <a:rPr lang="ro-RO" sz="1600" b="1" dirty="0">
                <a:solidFill>
                  <a:srgbClr val="800000"/>
                </a:solidFill>
              </a:rPr>
              <a:t>return</a:t>
            </a:r>
            <a:r>
              <a:rPr lang="ro-RO" sz="1600" dirty="0"/>
              <a:t> a</a:t>
            </a:r>
            <a:r>
              <a:rPr lang="ro-RO" sz="1600" dirty="0">
                <a:solidFill>
                  <a:srgbClr val="808030"/>
                </a:solidFill>
              </a:rPr>
              <a:t>*</a:t>
            </a:r>
            <a:r>
              <a:rPr lang="ro-RO" sz="1600" dirty="0"/>
              <a:t>b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>
                <a:solidFill>
                  <a:srgbClr val="800080"/>
                </a:solidFill>
              </a:rPr>
              <a:t>}</a:t>
            </a:r>
            <a:endParaRPr lang="en-US" altLang="en-US" sz="1600" b="1" dirty="0"/>
          </a:p>
        </p:txBody>
      </p:sp>
      <p:sp>
        <p:nvSpPr>
          <p:cNvPr id="3994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994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Argumente implicite pentru functii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putem defini valori implicite pentru parametrii unei functii </a:t>
            </a:r>
          </a:p>
          <a:p>
            <a:pPr>
              <a:lnSpc>
                <a:spcPct val="90000"/>
              </a:lnSpc>
            </a:pPr>
            <a:r>
              <a:rPr lang="en-US" altLang="en-US"/>
              <a:t>valorile implicite sunt folosite atunci cand acei parametri nu sunt dati la apel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 </a:t>
            </a:r>
          </a:p>
        </p:txBody>
      </p:sp>
      <p:sp>
        <p:nvSpPr>
          <p:cNvPr id="4096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096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1600200" y="3962400"/>
            <a:ext cx="6324600" cy="26162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myfunc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d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0.0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...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… </a:t>
            </a:r>
          </a:p>
          <a:p>
            <a:pPr>
              <a:buFontTx/>
              <a:buNone/>
              <a:defRPr/>
            </a:pPr>
            <a:r>
              <a:rPr lang="en-US" sz="2000" dirty="0" err="1">
                <a:solidFill>
                  <a:srgbClr val="000000"/>
                </a:solidFill>
                <a:latin typeface="+mn-lt"/>
              </a:rPr>
              <a:t>myfunc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198.234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pass an explicit value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 err="1">
                <a:solidFill>
                  <a:srgbClr val="000000"/>
                </a:solidFill>
                <a:latin typeface="+mn-lt"/>
              </a:rPr>
              <a:t>myfunc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let function use default</a:t>
            </a:r>
            <a:r>
              <a:rPr lang="en-US" sz="20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Argumente implicite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dau</a:t>
            </a:r>
            <a:r>
              <a:rPr lang="en-US" altLang="en-US" dirty="0"/>
              <a:t> </a:t>
            </a:r>
            <a:r>
              <a:rPr lang="en-US" altLang="en-US" dirty="0" err="1"/>
              <a:t>posibilitatea</a:t>
            </a:r>
            <a:r>
              <a:rPr lang="en-US" altLang="en-US" dirty="0"/>
              <a:t> </a:t>
            </a:r>
            <a:r>
              <a:rPr lang="en-US" altLang="en-US" dirty="0" err="1"/>
              <a:t>pentru</a:t>
            </a:r>
            <a:r>
              <a:rPr lang="en-US" altLang="en-US" dirty="0"/>
              <a:t> </a:t>
            </a:r>
            <a:r>
              <a:rPr lang="en-US" altLang="en-US" dirty="0" err="1"/>
              <a:t>flexibilitate</a:t>
            </a:r>
            <a:endParaRPr lang="en-US" altLang="en-US" dirty="0"/>
          </a:p>
          <a:p>
            <a:r>
              <a:rPr lang="en-US" altLang="en-US" dirty="0" err="1"/>
              <a:t>majoritatea</a:t>
            </a:r>
            <a:r>
              <a:rPr lang="en-US" altLang="en-US" dirty="0"/>
              <a:t> </a:t>
            </a:r>
            <a:r>
              <a:rPr lang="en-US" altLang="en-US" dirty="0" err="1"/>
              <a:t>functiilor</a:t>
            </a:r>
            <a:r>
              <a:rPr lang="en-US" altLang="en-US" dirty="0"/>
              <a:t> </a:t>
            </a:r>
            <a:r>
              <a:rPr lang="en-US" altLang="en-US" dirty="0" err="1"/>
              <a:t>considera</a:t>
            </a:r>
            <a:r>
              <a:rPr lang="en-US" altLang="en-US" dirty="0"/>
              <a:t> </a:t>
            </a:r>
            <a:r>
              <a:rPr lang="en-US" altLang="en-US" dirty="0" err="1"/>
              <a:t>cel</a:t>
            </a:r>
            <a:r>
              <a:rPr lang="en-US" altLang="en-US" dirty="0"/>
              <a:t> </a:t>
            </a:r>
            <a:r>
              <a:rPr lang="en-US" altLang="en-US" dirty="0" err="1"/>
              <a:t>mai</a:t>
            </a:r>
            <a:r>
              <a:rPr lang="en-US" altLang="en-US" dirty="0"/>
              <a:t> general </a:t>
            </a:r>
            <a:r>
              <a:rPr lang="en-US" altLang="en-US" dirty="0" err="1"/>
              <a:t>caz</a:t>
            </a:r>
            <a:r>
              <a:rPr lang="en-US" altLang="en-US" dirty="0"/>
              <a:t>, cu </a:t>
            </a:r>
            <a:r>
              <a:rPr lang="en-US" altLang="en-US" dirty="0" err="1"/>
              <a:t>parametrii</a:t>
            </a:r>
            <a:r>
              <a:rPr lang="en-US" altLang="en-US" dirty="0"/>
              <a:t> </a:t>
            </a:r>
            <a:r>
              <a:rPr lang="en-US" altLang="en-US" dirty="0" err="1"/>
              <a:t>impliciti</a:t>
            </a:r>
            <a:r>
              <a:rPr lang="en-US" altLang="en-US" dirty="0"/>
              <a:t> </a:t>
            </a:r>
            <a:r>
              <a:rPr lang="en-US" altLang="en-US" dirty="0" err="1"/>
              <a:t>putem</a:t>
            </a:r>
            <a:r>
              <a:rPr lang="en-US" altLang="en-US" dirty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/>
              <a:t>chemam</a:t>
            </a:r>
            <a:r>
              <a:rPr lang="en-US" altLang="en-US" dirty="0"/>
              <a:t> o </a:t>
            </a:r>
            <a:r>
              <a:rPr lang="en-US" altLang="en-US" dirty="0" err="1"/>
              <a:t>functie</a:t>
            </a:r>
            <a:r>
              <a:rPr lang="en-US" altLang="en-US" dirty="0"/>
              <a:t> </a:t>
            </a:r>
            <a:r>
              <a:rPr lang="en-US" altLang="en-US" dirty="0" err="1"/>
              <a:t>pentru</a:t>
            </a:r>
            <a:r>
              <a:rPr lang="en-US" altLang="en-US" dirty="0"/>
              <a:t> </a:t>
            </a:r>
            <a:r>
              <a:rPr lang="en-US" altLang="en-US" dirty="0" err="1"/>
              <a:t>cazuri</a:t>
            </a:r>
            <a:r>
              <a:rPr lang="en-US" altLang="en-US" dirty="0"/>
              <a:t> </a:t>
            </a:r>
            <a:r>
              <a:rPr lang="en-US" altLang="en-US" dirty="0" err="1"/>
              <a:t>particulare</a:t>
            </a:r>
            <a:endParaRPr lang="en-US" altLang="en-US" dirty="0"/>
          </a:p>
          <a:p>
            <a:r>
              <a:rPr lang="en-US" altLang="en-US" dirty="0" err="1"/>
              <a:t>multe</a:t>
            </a:r>
            <a:r>
              <a:rPr lang="en-US" altLang="en-US" dirty="0"/>
              <a:t> </a:t>
            </a:r>
            <a:r>
              <a:rPr lang="en-US" altLang="en-US" dirty="0" err="1"/>
              <a:t>functii</a:t>
            </a:r>
            <a:r>
              <a:rPr lang="en-US" altLang="en-US" dirty="0"/>
              <a:t> de I/O </a:t>
            </a:r>
            <a:r>
              <a:rPr lang="en-US" altLang="en-US" dirty="0" err="1"/>
              <a:t>folosesc</a:t>
            </a:r>
            <a:r>
              <a:rPr lang="en-US" altLang="en-US" dirty="0"/>
              <a:t> arg. </a:t>
            </a:r>
            <a:r>
              <a:rPr lang="en-US" altLang="en-US" dirty="0" err="1"/>
              <a:t>implicite</a:t>
            </a:r>
            <a:endParaRPr lang="en-US" altLang="en-US" dirty="0"/>
          </a:p>
          <a:p>
            <a:r>
              <a:rPr lang="en-US" altLang="en-US" dirty="0"/>
              <a:t>nu </a:t>
            </a:r>
            <a:r>
              <a:rPr lang="en-US" altLang="en-US" dirty="0" err="1"/>
              <a:t>avem</a:t>
            </a:r>
            <a:r>
              <a:rPr lang="en-US" altLang="en-US" dirty="0"/>
              <a:t> </a:t>
            </a:r>
            <a:r>
              <a:rPr lang="en-US" altLang="en-US" dirty="0" err="1"/>
              <a:t>nevoie</a:t>
            </a:r>
            <a:r>
              <a:rPr lang="en-US" altLang="en-US" dirty="0"/>
              <a:t> de overload</a:t>
            </a:r>
          </a:p>
        </p:txBody>
      </p:sp>
      <p:sp>
        <p:nvSpPr>
          <p:cNvPr id="4198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198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143000"/>
            <a:ext cx="8153400" cy="762000"/>
          </a:xfrm>
        </p:spPr>
        <p:txBody>
          <a:bodyPr/>
          <a:lstStyle/>
          <a:p>
            <a:pPr eaLnBrk="1" hangingPunct="1"/>
            <a:r>
              <a:rPr lang="en-US" altLang="en-US"/>
              <a:t>Cuprins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Static, </a:t>
            </a:r>
            <a:r>
              <a:rPr lang="en-US" altLang="en-US" dirty="0" err="1"/>
              <a:t>clase</a:t>
            </a:r>
            <a:r>
              <a:rPr lang="en-US" altLang="en-US" dirty="0"/>
              <a:t> locale</a:t>
            </a:r>
          </a:p>
          <a:p>
            <a:r>
              <a:rPr lang="en-US" altLang="en-US" dirty="0" err="1"/>
              <a:t>Operatorul</a:t>
            </a:r>
            <a:r>
              <a:rPr lang="en-US" altLang="en-US" dirty="0"/>
              <a:t> ::</a:t>
            </a:r>
          </a:p>
          <a:p>
            <a:r>
              <a:rPr lang="en-US" altLang="en-US" dirty="0" err="1"/>
              <a:t>supraincarcarea</a:t>
            </a:r>
            <a:r>
              <a:rPr lang="en-US" altLang="en-US" dirty="0"/>
              <a:t> </a:t>
            </a:r>
            <a:r>
              <a:rPr lang="en-US" altLang="en-US" dirty="0" err="1"/>
              <a:t>functiilor</a:t>
            </a:r>
            <a:r>
              <a:rPr lang="en-US" altLang="en-US" dirty="0"/>
              <a:t> in C++</a:t>
            </a:r>
          </a:p>
          <a:p>
            <a:r>
              <a:rPr lang="en-US" altLang="en-US" dirty="0" err="1"/>
              <a:t>supraincarcarea</a:t>
            </a:r>
            <a:r>
              <a:rPr lang="en-US" altLang="en-US" dirty="0"/>
              <a:t> </a:t>
            </a:r>
            <a:r>
              <a:rPr lang="en-US" altLang="en-US" dirty="0" err="1"/>
              <a:t>operatorilor</a:t>
            </a:r>
            <a:r>
              <a:rPr lang="en-US" altLang="en-US" dirty="0"/>
              <a:t> in C++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2133600" y="909638"/>
            <a:ext cx="4572000" cy="526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>
                <a:solidFill>
                  <a:srgbClr val="004A43"/>
                </a:solidFill>
              </a:rPr>
              <a:t>#include </a:t>
            </a:r>
            <a:r>
              <a:rPr lang="ro-RO" sz="1600" dirty="0">
                <a:solidFill>
                  <a:srgbClr val="800000"/>
                </a:solidFill>
              </a:rPr>
              <a:t>&lt;</a:t>
            </a:r>
            <a:r>
              <a:rPr lang="ro-RO" sz="1600" dirty="0">
                <a:solidFill>
                  <a:srgbClr val="40015A"/>
                </a:solidFill>
              </a:rPr>
              <a:t>iostream</a:t>
            </a:r>
            <a:r>
              <a:rPr lang="ro-RO" sz="1600" dirty="0">
                <a:solidFill>
                  <a:srgbClr val="800000"/>
                </a:solidFill>
              </a:rPr>
              <a:t>&gt;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 dirty="0">
                <a:solidFill>
                  <a:srgbClr val="800000"/>
                </a:solidFill>
              </a:rPr>
              <a:t>using</a:t>
            </a:r>
            <a:r>
              <a:rPr lang="ro-RO" sz="1600" dirty="0"/>
              <a:t> </a:t>
            </a:r>
            <a:r>
              <a:rPr lang="ro-RO" sz="1600" b="1" dirty="0">
                <a:solidFill>
                  <a:srgbClr val="800000"/>
                </a:solidFill>
              </a:rPr>
              <a:t>namespace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66616"/>
                </a:solidFill>
              </a:rPr>
              <a:t>std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 dirty="0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 dirty="0">
                <a:solidFill>
                  <a:srgbClr val="800000"/>
                </a:solidFill>
              </a:rPr>
              <a:t>void</a:t>
            </a:r>
            <a:r>
              <a:rPr lang="ro-RO" sz="1600" dirty="0"/>
              <a:t> clrscr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size</a:t>
            </a:r>
            <a:r>
              <a:rPr lang="ro-RO" sz="1600" dirty="0">
                <a:solidFill>
                  <a:srgbClr val="808030"/>
                </a:solidFill>
              </a:rPr>
              <a:t>=</a:t>
            </a:r>
            <a:r>
              <a:rPr lang="ro-RO" sz="1600" dirty="0">
                <a:solidFill>
                  <a:srgbClr val="008C00"/>
                </a:solidFill>
              </a:rPr>
              <a:t>25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 dirty="0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400000"/>
                </a:solidFill>
              </a:rPr>
              <a:t>main</a:t>
            </a:r>
            <a:r>
              <a:rPr lang="ro-RO" sz="1600" dirty="0">
                <a:solidFill>
                  <a:srgbClr val="808030"/>
                </a:solidFill>
              </a:rPr>
              <a:t>()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>
                <a:solidFill>
                  <a:srgbClr val="800080"/>
                </a:solidFill>
              </a:rPr>
              <a:t>{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800000"/>
                </a:solidFill>
              </a:rPr>
              <a:t>	</a:t>
            </a:r>
            <a:r>
              <a:rPr lang="ro-RO" sz="1600" b="1" dirty="0">
                <a:solidFill>
                  <a:srgbClr val="800000"/>
                </a:solidFill>
              </a:rPr>
              <a:t>register</a:t>
            </a:r>
            <a:r>
              <a:rPr lang="ro-RO" sz="1600" dirty="0"/>
              <a:t> 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i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800000"/>
                </a:solidFill>
              </a:rPr>
              <a:t>	</a:t>
            </a:r>
            <a:r>
              <a:rPr lang="ro-RO" sz="1600" b="1" dirty="0">
                <a:solidFill>
                  <a:srgbClr val="800000"/>
                </a:solidFill>
              </a:rPr>
              <a:t>for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dirty="0"/>
              <a:t>i</a:t>
            </a:r>
            <a:r>
              <a:rPr lang="ro-RO" sz="1600" dirty="0">
                <a:solidFill>
                  <a:srgbClr val="808030"/>
                </a:solidFill>
              </a:rPr>
              <a:t>=</a:t>
            </a:r>
            <a:r>
              <a:rPr lang="ro-RO" sz="1600" dirty="0">
                <a:solidFill>
                  <a:srgbClr val="008C00"/>
                </a:solidFill>
              </a:rPr>
              <a:t>0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i</a:t>
            </a:r>
            <a:r>
              <a:rPr lang="ro-RO" sz="1600" dirty="0">
                <a:solidFill>
                  <a:srgbClr val="808030"/>
                </a:solidFill>
              </a:rPr>
              <a:t>&lt;</a:t>
            </a:r>
            <a:r>
              <a:rPr lang="ro-RO" sz="1600" dirty="0">
                <a:solidFill>
                  <a:srgbClr val="008C00"/>
                </a:solidFill>
              </a:rPr>
              <a:t>30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i</a:t>
            </a:r>
            <a:r>
              <a:rPr lang="ro-RO" sz="1600" dirty="0">
                <a:solidFill>
                  <a:srgbClr val="808030"/>
                </a:solidFill>
              </a:rPr>
              <a:t>++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03000"/>
                </a:solidFill>
              </a:rPr>
              <a:t>cout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8030"/>
                </a:solidFill>
              </a:rPr>
              <a:t>&lt;&lt;</a:t>
            </a:r>
            <a:r>
              <a:rPr lang="ro-RO" sz="1600" dirty="0"/>
              <a:t> i </a:t>
            </a:r>
            <a:r>
              <a:rPr lang="ro-RO" sz="1600" dirty="0">
                <a:solidFill>
                  <a:srgbClr val="808030"/>
                </a:solidFill>
              </a:rPr>
              <a:t>&lt;&lt;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03000"/>
                </a:solidFill>
              </a:rPr>
              <a:t>endl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endParaRPr lang="en-US" sz="1600" dirty="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rgbClr val="800080"/>
                </a:solidFill>
              </a:rPr>
              <a:t>	</a:t>
            </a:r>
            <a:r>
              <a:rPr lang="ro-RO" sz="1600" dirty="0">
                <a:solidFill>
                  <a:srgbClr val="603000"/>
                </a:solidFill>
              </a:rPr>
              <a:t>cin</a:t>
            </a:r>
            <a:r>
              <a:rPr lang="ro-RO" sz="1600" dirty="0">
                <a:solidFill>
                  <a:srgbClr val="808030"/>
                </a:solidFill>
              </a:rPr>
              <a:t>.</a:t>
            </a:r>
            <a:r>
              <a:rPr lang="ro-RO" sz="1600" dirty="0"/>
              <a:t>get</a:t>
            </a:r>
            <a:r>
              <a:rPr lang="ro-RO" sz="1600" dirty="0">
                <a:solidFill>
                  <a:srgbClr val="808030"/>
                </a:solidFill>
              </a:rPr>
              <a:t>()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/>
              <a:t>	</a:t>
            </a:r>
            <a:r>
              <a:rPr lang="ro-RO" sz="1600" dirty="0"/>
              <a:t>clrscr</a:t>
            </a:r>
            <a:r>
              <a:rPr lang="ro-RO" sz="1600" dirty="0">
                <a:solidFill>
                  <a:srgbClr val="808030"/>
                </a:solidFill>
              </a:rPr>
              <a:t>()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96969"/>
                </a:solidFill>
              </a:rPr>
              <a:t>// clears 25 lines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800000"/>
                </a:solidFill>
              </a:rPr>
              <a:t>	</a:t>
            </a:r>
            <a:r>
              <a:rPr lang="ro-RO" sz="1600" b="1" dirty="0">
                <a:solidFill>
                  <a:srgbClr val="800000"/>
                </a:solidFill>
              </a:rPr>
              <a:t>for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dirty="0"/>
              <a:t>i</a:t>
            </a:r>
            <a:r>
              <a:rPr lang="ro-RO" sz="1600" dirty="0">
                <a:solidFill>
                  <a:srgbClr val="808030"/>
                </a:solidFill>
              </a:rPr>
              <a:t>=</a:t>
            </a:r>
            <a:r>
              <a:rPr lang="ro-RO" sz="1600" dirty="0">
                <a:solidFill>
                  <a:srgbClr val="008C00"/>
                </a:solidFill>
              </a:rPr>
              <a:t>0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i</a:t>
            </a:r>
            <a:r>
              <a:rPr lang="ro-RO" sz="1600" dirty="0">
                <a:solidFill>
                  <a:srgbClr val="808030"/>
                </a:solidFill>
              </a:rPr>
              <a:t>&lt;</a:t>
            </a:r>
            <a:r>
              <a:rPr lang="ro-RO" sz="1600" dirty="0">
                <a:solidFill>
                  <a:srgbClr val="008C00"/>
                </a:solidFill>
              </a:rPr>
              <a:t>30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i</a:t>
            </a:r>
            <a:r>
              <a:rPr lang="ro-RO" sz="1600" dirty="0">
                <a:solidFill>
                  <a:srgbClr val="808030"/>
                </a:solidFill>
              </a:rPr>
              <a:t>++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03000"/>
                </a:solidFill>
              </a:rPr>
              <a:t>cout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8030"/>
                </a:solidFill>
              </a:rPr>
              <a:t>&lt;&lt;</a:t>
            </a:r>
            <a:r>
              <a:rPr lang="ro-RO" sz="1600" dirty="0"/>
              <a:t> i </a:t>
            </a:r>
            <a:r>
              <a:rPr lang="ro-RO" sz="1600" dirty="0">
                <a:solidFill>
                  <a:srgbClr val="808030"/>
                </a:solidFill>
              </a:rPr>
              <a:t>&lt;&lt;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03000"/>
                </a:solidFill>
              </a:rPr>
              <a:t>endl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endParaRPr lang="en-US" sz="1600" dirty="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rgbClr val="800080"/>
                </a:solidFill>
              </a:rPr>
              <a:t>	</a:t>
            </a:r>
            <a:r>
              <a:rPr lang="ro-RO" sz="1600" dirty="0">
                <a:solidFill>
                  <a:srgbClr val="603000"/>
                </a:solidFill>
              </a:rPr>
              <a:t>cin</a:t>
            </a:r>
            <a:r>
              <a:rPr lang="ro-RO" sz="1600" dirty="0">
                <a:solidFill>
                  <a:srgbClr val="808030"/>
                </a:solidFill>
              </a:rPr>
              <a:t>.</a:t>
            </a:r>
            <a:r>
              <a:rPr lang="ro-RO" sz="1600" dirty="0"/>
              <a:t>get</a:t>
            </a:r>
            <a:r>
              <a:rPr lang="ro-RO" sz="1600" dirty="0">
                <a:solidFill>
                  <a:srgbClr val="808030"/>
                </a:solidFill>
              </a:rPr>
              <a:t>()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/>
              <a:t>	</a:t>
            </a:r>
            <a:r>
              <a:rPr lang="ro-RO" sz="1600" dirty="0"/>
              <a:t>clrscr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dirty="0">
                <a:solidFill>
                  <a:srgbClr val="008C00"/>
                </a:solidFill>
              </a:rPr>
              <a:t>10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96969"/>
                </a:solidFill>
              </a:rPr>
              <a:t>// clears 10 lines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800000"/>
                </a:solidFill>
              </a:rPr>
              <a:t>	</a:t>
            </a:r>
            <a:r>
              <a:rPr lang="ro-RO" sz="1600" b="1" dirty="0">
                <a:solidFill>
                  <a:srgbClr val="800000"/>
                </a:solidFill>
              </a:rPr>
              <a:t>return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008C00"/>
                </a:solidFill>
              </a:rPr>
              <a:t>0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>
                <a:solidFill>
                  <a:srgbClr val="800080"/>
                </a:solidFill>
              </a:rPr>
              <a:t>}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 dirty="0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 dirty="0">
                <a:solidFill>
                  <a:srgbClr val="800000"/>
                </a:solidFill>
              </a:rPr>
              <a:t>void</a:t>
            </a:r>
            <a:r>
              <a:rPr lang="ro-RO" sz="1600" dirty="0"/>
              <a:t> clrscr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size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>
                <a:solidFill>
                  <a:srgbClr val="800080"/>
                </a:solidFill>
              </a:rPr>
              <a:t>{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800000"/>
                </a:solidFill>
              </a:rPr>
              <a:t>	</a:t>
            </a:r>
            <a:r>
              <a:rPr lang="ro-RO" sz="1600" b="1" dirty="0">
                <a:solidFill>
                  <a:srgbClr val="800000"/>
                </a:solidFill>
              </a:rPr>
              <a:t>for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size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size</a:t>
            </a:r>
            <a:r>
              <a:rPr lang="ro-RO" sz="1600" dirty="0">
                <a:solidFill>
                  <a:srgbClr val="808030"/>
                </a:solidFill>
              </a:rPr>
              <a:t>--)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03000"/>
                </a:solidFill>
              </a:rPr>
              <a:t>cout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8030"/>
                </a:solidFill>
              </a:rPr>
              <a:t>&lt;&lt;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03000"/>
                </a:solidFill>
              </a:rPr>
              <a:t>endl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>
                <a:solidFill>
                  <a:srgbClr val="800080"/>
                </a:solidFill>
              </a:rPr>
              <a:t>}</a:t>
            </a:r>
            <a:r>
              <a:rPr lang="ro-RO" sz="1600" dirty="0"/>
              <a:t> </a:t>
            </a:r>
            <a:endParaRPr lang="en-US" altLang="en-US" sz="1600" b="1" dirty="0"/>
          </a:p>
        </p:txBody>
      </p:sp>
      <p:sp>
        <p:nvSpPr>
          <p:cNvPr id="4301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301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762000"/>
          </a:xfrm>
        </p:spPr>
        <p:txBody>
          <a:bodyPr/>
          <a:lstStyle/>
          <a:p>
            <a:r>
              <a:rPr lang="en-US" altLang="en-US"/>
              <a:t>se pot refolosi valorile unor parametri</a:t>
            </a: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2362200" y="2438400"/>
            <a:ext cx="54102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800000"/>
                </a:solidFill>
              </a:rPr>
              <a:t>void</a:t>
            </a:r>
            <a:r>
              <a:rPr lang="en-US" sz="2400"/>
              <a:t> iputs</a:t>
            </a:r>
            <a:r>
              <a:rPr lang="en-US" sz="2400">
                <a:solidFill>
                  <a:srgbClr val="808030"/>
                </a:solidFill>
              </a:rPr>
              <a:t>(</a:t>
            </a:r>
            <a:r>
              <a:rPr lang="en-US" sz="2400" b="1">
                <a:solidFill>
                  <a:srgbClr val="800000"/>
                </a:solidFill>
              </a:rPr>
              <a:t>char</a:t>
            </a:r>
            <a:r>
              <a:rPr lang="en-US" sz="2400"/>
              <a:t> </a:t>
            </a:r>
            <a:r>
              <a:rPr lang="en-US" sz="2400">
                <a:solidFill>
                  <a:srgbClr val="808030"/>
                </a:solidFill>
              </a:rPr>
              <a:t>*</a:t>
            </a:r>
            <a:r>
              <a:rPr lang="en-US" sz="2400"/>
              <a:t>str</a:t>
            </a:r>
            <a:r>
              <a:rPr lang="en-US" sz="2400">
                <a:solidFill>
                  <a:srgbClr val="808030"/>
                </a:solidFill>
              </a:rPr>
              <a:t>,</a:t>
            </a:r>
            <a:r>
              <a:rPr lang="en-US" sz="2400"/>
              <a:t> </a:t>
            </a:r>
            <a:r>
              <a:rPr lang="en-US" sz="2400" b="1">
                <a:solidFill>
                  <a:srgbClr val="800000"/>
                </a:solidFill>
              </a:rPr>
              <a:t>int</a:t>
            </a:r>
            <a:r>
              <a:rPr lang="en-US" sz="2400"/>
              <a:t> indent</a:t>
            </a:r>
            <a:r>
              <a:rPr lang="en-US" sz="2400">
                <a:solidFill>
                  <a:srgbClr val="808030"/>
                </a:solidFill>
              </a:rPr>
              <a:t>)</a:t>
            </a:r>
            <a:r>
              <a:rPr lang="en-US" sz="24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800080"/>
                </a:solidFill>
              </a:rPr>
              <a:t>{</a:t>
            </a:r>
            <a:r>
              <a:rPr lang="en-US" sz="24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800000"/>
                </a:solidFill>
              </a:rPr>
              <a:t>	if</a:t>
            </a:r>
            <a:r>
              <a:rPr lang="en-US" sz="2400">
                <a:solidFill>
                  <a:srgbClr val="808030"/>
                </a:solidFill>
              </a:rPr>
              <a:t>(</a:t>
            </a:r>
            <a:r>
              <a:rPr lang="en-US" sz="2400"/>
              <a:t>indent </a:t>
            </a:r>
            <a:r>
              <a:rPr lang="en-US" sz="2400">
                <a:solidFill>
                  <a:srgbClr val="808030"/>
                </a:solidFill>
              </a:rPr>
              <a:t>&lt;</a:t>
            </a:r>
            <a:r>
              <a:rPr lang="en-US" sz="2400"/>
              <a:t> </a:t>
            </a:r>
            <a:r>
              <a:rPr lang="en-US" sz="2400">
                <a:solidFill>
                  <a:srgbClr val="008C00"/>
                </a:solidFill>
              </a:rPr>
              <a:t>0</a:t>
            </a:r>
            <a:r>
              <a:rPr lang="en-US" sz="2400">
                <a:solidFill>
                  <a:srgbClr val="808030"/>
                </a:solidFill>
              </a:rPr>
              <a:t>)</a:t>
            </a:r>
            <a:r>
              <a:rPr lang="en-US" sz="2400"/>
              <a:t> indent </a:t>
            </a:r>
            <a:r>
              <a:rPr lang="en-US" sz="2400">
                <a:solidFill>
                  <a:srgbClr val="808030"/>
                </a:solidFill>
              </a:rPr>
              <a:t>=</a:t>
            </a:r>
            <a:r>
              <a:rPr lang="en-US" sz="2400"/>
              <a:t> </a:t>
            </a:r>
            <a:r>
              <a:rPr lang="en-US" sz="2400">
                <a:solidFill>
                  <a:srgbClr val="008C00"/>
                </a:solidFill>
              </a:rPr>
              <a:t>0</a:t>
            </a:r>
            <a:r>
              <a:rPr lang="en-US" sz="2400">
                <a:solidFill>
                  <a:srgbClr val="800080"/>
                </a:solidFill>
              </a:rPr>
              <a:t>;</a:t>
            </a:r>
            <a:r>
              <a:rPr lang="en-US" sz="24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800000"/>
                </a:solidFill>
              </a:rPr>
              <a:t>	for</a:t>
            </a:r>
            <a:r>
              <a:rPr lang="en-US" sz="2400">
                <a:solidFill>
                  <a:srgbClr val="808030"/>
                </a:solidFill>
              </a:rPr>
              <a:t>(</a:t>
            </a:r>
            <a:r>
              <a:rPr lang="en-US" sz="2400"/>
              <a:t> </a:t>
            </a:r>
            <a:r>
              <a:rPr lang="en-US" sz="2400">
                <a:solidFill>
                  <a:srgbClr val="800080"/>
                </a:solidFill>
              </a:rPr>
              <a:t>;</a:t>
            </a:r>
            <a:r>
              <a:rPr lang="en-US" sz="2400"/>
              <a:t> indent</a:t>
            </a:r>
            <a:r>
              <a:rPr lang="en-US" sz="2400">
                <a:solidFill>
                  <a:srgbClr val="800080"/>
                </a:solidFill>
              </a:rPr>
              <a:t>;</a:t>
            </a:r>
            <a:r>
              <a:rPr lang="en-US" sz="2400"/>
              <a:t> indent</a:t>
            </a:r>
            <a:r>
              <a:rPr lang="en-US" sz="2400">
                <a:solidFill>
                  <a:srgbClr val="808030"/>
                </a:solidFill>
              </a:rPr>
              <a:t>--)</a:t>
            </a:r>
            <a:r>
              <a:rPr lang="en-US" sz="2400"/>
              <a:t> </a:t>
            </a:r>
            <a:r>
              <a:rPr lang="en-US" sz="2400">
                <a:solidFill>
                  <a:srgbClr val="603000"/>
                </a:solidFill>
              </a:rPr>
              <a:t>cout</a:t>
            </a:r>
            <a:r>
              <a:rPr lang="en-US" sz="2400"/>
              <a:t> </a:t>
            </a:r>
            <a:r>
              <a:rPr lang="en-US" sz="2400">
                <a:solidFill>
                  <a:srgbClr val="808030"/>
                </a:solidFill>
              </a:rPr>
              <a:t>&lt;&lt;</a:t>
            </a:r>
            <a:r>
              <a:rPr lang="en-US" sz="2400"/>
              <a:t> </a:t>
            </a:r>
            <a:r>
              <a:rPr lang="en-US" sz="2400">
                <a:solidFill>
                  <a:srgbClr val="800000"/>
                </a:solidFill>
              </a:rPr>
              <a:t>"</a:t>
            </a:r>
            <a:r>
              <a:rPr lang="en-US" sz="2400">
                <a:solidFill>
                  <a:srgbClr val="0000E6"/>
                </a:solidFill>
              </a:rPr>
              <a:t> </a:t>
            </a:r>
            <a:r>
              <a:rPr lang="en-US" sz="2400">
                <a:solidFill>
                  <a:srgbClr val="800000"/>
                </a:solidFill>
              </a:rPr>
              <a:t>"</a:t>
            </a:r>
            <a:r>
              <a:rPr lang="en-US" sz="2400">
                <a:solidFill>
                  <a:srgbClr val="800080"/>
                </a:solidFill>
              </a:rPr>
              <a:t>;</a:t>
            </a:r>
            <a:r>
              <a:rPr lang="en-US" sz="24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603000"/>
                </a:solidFill>
              </a:rPr>
              <a:t>	cout</a:t>
            </a:r>
            <a:r>
              <a:rPr lang="en-US" sz="2400"/>
              <a:t> </a:t>
            </a:r>
            <a:r>
              <a:rPr lang="en-US" sz="2400">
                <a:solidFill>
                  <a:srgbClr val="808030"/>
                </a:solidFill>
              </a:rPr>
              <a:t>&lt;&lt;</a:t>
            </a:r>
            <a:r>
              <a:rPr lang="en-US" sz="2400"/>
              <a:t> str </a:t>
            </a:r>
            <a:r>
              <a:rPr lang="en-US" sz="2400">
                <a:solidFill>
                  <a:srgbClr val="808030"/>
                </a:solidFill>
              </a:rPr>
              <a:t>&lt;&lt;</a:t>
            </a:r>
            <a:r>
              <a:rPr lang="en-US" sz="2400"/>
              <a:t> </a:t>
            </a:r>
            <a:r>
              <a:rPr lang="en-US" sz="2400">
                <a:solidFill>
                  <a:srgbClr val="800000"/>
                </a:solidFill>
              </a:rPr>
              <a:t>"</a:t>
            </a:r>
            <a:r>
              <a:rPr lang="en-US" sz="2400">
                <a:solidFill>
                  <a:srgbClr val="0F69FF"/>
                </a:solidFill>
              </a:rPr>
              <a:t>\n</a:t>
            </a:r>
            <a:r>
              <a:rPr lang="en-US" sz="2400">
                <a:solidFill>
                  <a:srgbClr val="800000"/>
                </a:solidFill>
              </a:rPr>
              <a:t>"</a:t>
            </a:r>
            <a:r>
              <a:rPr lang="en-US" sz="2400">
                <a:solidFill>
                  <a:srgbClr val="800080"/>
                </a:solidFill>
              </a:rPr>
              <a:t>;</a:t>
            </a:r>
            <a:r>
              <a:rPr lang="en-US" sz="24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800080"/>
                </a:solidFill>
              </a:rPr>
              <a:t>}</a:t>
            </a:r>
            <a:endParaRPr lang="en-US" altLang="en-US" sz="2400" b="1"/>
          </a:p>
        </p:txBody>
      </p:sp>
      <p:sp>
        <p:nvSpPr>
          <p:cNvPr id="4403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403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228600" y="1066800"/>
            <a:ext cx="7391400" cy="55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004A43"/>
                </a:solidFill>
              </a:rPr>
              <a:t>#include </a:t>
            </a:r>
            <a:r>
              <a:rPr lang="en-US" sz="1600">
                <a:solidFill>
                  <a:srgbClr val="800000"/>
                </a:solidFill>
              </a:rPr>
              <a:t>&lt;</a:t>
            </a:r>
            <a:r>
              <a:rPr lang="en-US" sz="1600">
                <a:solidFill>
                  <a:srgbClr val="40015A"/>
                </a:solidFill>
              </a:rPr>
              <a:t>iostream</a:t>
            </a:r>
            <a:r>
              <a:rPr lang="en-US" sz="1600">
                <a:solidFill>
                  <a:srgbClr val="800000"/>
                </a:solidFill>
              </a:rPr>
              <a:t>&gt;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using</a:t>
            </a:r>
            <a:r>
              <a:rPr lang="en-US" sz="1600"/>
              <a:t> </a:t>
            </a:r>
            <a:r>
              <a:rPr lang="en-US" sz="1600" b="1">
                <a:solidFill>
                  <a:srgbClr val="800000"/>
                </a:solidFill>
              </a:rPr>
              <a:t>namespace</a:t>
            </a:r>
            <a:r>
              <a:rPr lang="en-US" sz="1600"/>
              <a:t> </a:t>
            </a:r>
            <a:r>
              <a:rPr lang="en-US" sz="1600">
                <a:solidFill>
                  <a:srgbClr val="666616"/>
                </a:solidFill>
              </a:rPr>
              <a:t>std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/* Default indent to -1. This value tells the function to reuse the previous value. */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void</a:t>
            </a:r>
            <a:r>
              <a:rPr lang="en-US" sz="1600"/>
              <a:t> iputs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 b="1">
                <a:solidFill>
                  <a:srgbClr val="800000"/>
                </a:solidFill>
              </a:rPr>
              <a:t>char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*</a:t>
            </a:r>
            <a:r>
              <a:rPr lang="en-US" sz="1600"/>
              <a:t>str</a:t>
            </a:r>
            <a:r>
              <a:rPr lang="en-US" sz="1600">
                <a:solidFill>
                  <a:srgbClr val="808030"/>
                </a:solidFill>
              </a:rPr>
              <a:t>,</a:t>
            </a:r>
            <a:r>
              <a:rPr lang="en-US" sz="1600"/>
              <a:t> </a:t>
            </a:r>
            <a:r>
              <a:rPr lang="en-US" sz="1600" b="1">
                <a:solidFill>
                  <a:srgbClr val="800000"/>
                </a:solidFill>
              </a:rPr>
              <a:t>int</a:t>
            </a:r>
            <a:r>
              <a:rPr lang="en-US" sz="1600"/>
              <a:t> indent </a:t>
            </a:r>
            <a:r>
              <a:rPr lang="en-US" sz="1600">
                <a:solidFill>
                  <a:srgbClr val="808030"/>
                </a:solidFill>
              </a:rPr>
              <a:t>=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-</a:t>
            </a:r>
            <a:r>
              <a:rPr lang="en-US" sz="1600">
                <a:solidFill>
                  <a:srgbClr val="008C00"/>
                </a:solidFill>
              </a:rPr>
              <a:t>1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int</a:t>
            </a:r>
            <a:r>
              <a:rPr lang="en-US" sz="1600"/>
              <a:t> </a:t>
            </a:r>
            <a:r>
              <a:rPr lang="en-US" sz="1600">
                <a:solidFill>
                  <a:srgbClr val="400000"/>
                </a:solidFill>
              </a:rPr>
              <a:t>main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/>
              <a:t> </a:t>
            </a:r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iputs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Hello there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8030"/>
                </a:solidFill>
              </a:rPr>
              <a:t>,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10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iputs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This will be indented 10 spaces by default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iputs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This will be indented 5 spaces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8030"/>
                </a:solidFill>
              </a:rPr>
              <a:t>,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5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iputs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This is not indented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8030"/>
                </a:solidFill>
              </a:rPr>
              <a:t>,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0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return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0</a:t>
            </a:r>
            <a:r>
              <a:rPr lang="en-US" sz="1600">
                <a:solidFill>
                  <a:srgbClr val="800080"/>
                </a:solidFill>
              </a:rPr>
              <a:t>;}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void</a:t>
            </a:r>
            <a:r>
              <a:rPr lang="en-US" sz="1600"/>
              <a:t> iputs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 b="1">
                <a:solidFill>
                  <a:srgbClr val="800000"/>
                </a:solidFill>
              </a:rPr>
              <a:t>char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*</a:t>
            </a:r>
            <a:r>
              <a:rPr lang="en-US" sz="1600"/>
              <a:t>str</a:t>
            </a:r>
            <a:r>
              <a:rPr lang="en-US" sz="1600">
                <a:solidFill>
                  <a:srgbClr val="808030"/>
                </a:solidFill>
              </a:rPr>
              <a:t>,</a:t>
            </a:r>
            <a:r>
              <a:rPr lang="en-US" sz="1600"/>
              <a:t> </a:t>
            </a:r>
            <a:r>
              <a:rPr lang="en-US" sz="1600" b="1">
                <a:solidFill>
                  <a:srgbClr val="800000"/>
                </a:solidFill>
              </a:rPr>
              <a:t>int</a:t>
            </a:r>
            <a:r>
              <a:rPr lang="en-US" sz="1600"/>
              <a:t> indent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static</a:t>
            </a:r>
            <a:r>
              <a:rPr lang="en-US" sz="1600"/>
              <a:t> i </a:t>
            </a:r>
            <a:r>
              <a:rPr lang="en-US" sz="1600">
                <a:solidFill>
                  <a:srgbClr val="808030"/>
                </a:solidFill>
              </a:rPr>
              <a:t>=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0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  <a:r>
              <a:rPr lang="en-US" sz="1600">
                <a:solidFill>
                  <a:srgbClr val="696969"/>
                </a:solidFill>
              </a:rPr>
              <a:t>// holds previous indent value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if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/>
              <a:t>indent </a:t>
            </a:r>
            <a:r>
              <a:rPr lang="en-US" sz="1600">
                <a:solidFill>
                  <a:srgbClr val="808030"/>
                </a:solidFill>
              </a:rPr>
              <a:t>&gt;=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0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	i </a:t>
            </a:r>
            <a:r>
              <a:rPr lang="en-US" sz="1600">
                <a:solidFill>
                  <a:srgbClr val="808030"/>
                </a:solidFill>
              </a:rPr>
              <a:t>=</a:t>
            </a:r>
            <a:r>
              <a:rPr lang="en-US" sz="1600"/>
              <a:t> indent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else</a:t>
            </a:r>
            <a:r>
              <a:rPr lang="en-US" sz="1600"/>
              <a:t> </a:t>
            </a:r>
            <a:r>
              <a:rPr lang="en-US" sz="1600">
                <a:solidFill>
                  <a:srgbClr val="696969"/>
                </a:solidFill>
              </a:rPr>
              <a:t>// reuse old indent value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	indent </a:t>
            </a:r>
            <a:r>
              <a:rPr lang="en-US" sz="1600">
                <a:solidFill>
                  <a:srgbClr val="808030"/>
                </a:solidFill>
              </a:rPr>
              <a:t>=</a:t>
            </a:r>
            <a:r>
              <a:rPr lang="en-US" sz="1600"/>
              <a:t> i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for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/>
              <a:t> 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indent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indent</a:t>
            </a:r>
            <a:r>
              <a:rPr lang="en-US" sz="1600">
                <a:solidFill>
                  <a:srgbClr val="808030"/>
                </a:solidFill>
              </a:rPr>
              <a:t>--)</a:t>
            </a:r>
            <a:r>
              <a:rPr lang="en-US" sz="1600"/>
              <a:t> </a:t>
            </a:r>
            <a:r>
              <a:rPr lang="en-US" sz="1600">
                <a:solidFill>
                  <a:srgbClr val="603000"/>
                </a:solidFill>
              </a:rPr>
              <a:t>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str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F69FF"/>
                </a:solidFill>
              </a:rPr>
              <a:t>\n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}</a:t>
            </a:r>
            <a:r>
              <a:rPr lang="en-US" sz="1600"/>
              <a:t> </a:t>
            </a:r>
            <a:endParaRPr lang="en-US" altLang="en-US" sz="1600" b="1"/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4419600" y="3429000"/>
            <a:ext cx="45720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       Hello there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       This will be indented 10 spaces by default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  This will be indented 5 spaces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This is not indented</a:t>
            </a:r>
          </a:p>
        </p:txBody>
      </p:sp>
      <p:sp>
        <p:nvSpPr>
          <p:cNvPr id="4506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506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parametri impliciti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se specifica o singura data </a:t>
            </a:r>
          </a:p>
          <a:p>
            <a:pPr>
              <a:lnSpc>
                <a:spcPct val="90000"/>
              </a:lnSpc>
            </a:pPr>
            <a:r>
              <a:rPr lang="en-US" altLang="en-US"/>
              <a:t>pot fi mai multi </a:t>
            </a:r>
          </a:p>
          <a:p>
            <a:pPr>
              <a:lnSpc>
                <a:spcPct val="90000"/>
              </a:lnSpc>
            </a:pPr>
            <a:r>
              <a:rPr lang="en-US" altLang="en-US"/>
              <a:t>toti sunt la dreapta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putem avea param. impliciti in definitia constructorilor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nu mai facem overload pe constructor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nu trebuie sa ii precizam mereu la declarare</a:t>
            </a:r>
          </a:p>
        </p:txBody>
      </p:sp>
      <p:sp>
        <p:nvSpPr>
          <p:cNvPr id="4608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608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ChangeArrowheads="1"/>
          </p:cNvSpPr>
          <p:nvPr/>
        </p:nvSpPr>
        <p:spPr bwMode="auto">
          <a:xfrm>
            <a:off x="228600" y="779463"/>
            <a:ext cx="45720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>
                <a:solidFill>
                  <a:srgbClr val="004A43"/>
                </a:solidFill>
              </a:rPr>
              <a:t>#include </a:t>
            </a:r>
            <a:r>
              <a:rPr lang="ro-RO" sz="1600" dirty="0">
                <a:solidFill>
                  <a:srgbClr val="800000"/>
                </a:solidFill>
              </a:rPr>
              <a:t>&lt;</a:t>
            </a:r>
            <a:r>
              <a:rPr lang="ro-RO" sz="1600" dirty="0">
                <a:solidFill>
                  <a:srgbClr val="40015A"/>
                </a:solidFill>
              </a:rPr>
              <a:t>iostream</a:t>
            </a:r>
            <a:r>
              <a:rPr lang="ro-RO" sz="1600" dirty="0">
                <a:solidFill>
                  <a:srgbClr val="800000"/>
                </a:solidFill>
              </a:rPr>
              <a:t>&gt;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 dirty="0">
                <a:solidFill>
                  <a:srgbClr val="800000"/>
                </a:solidFill>
              </a:rPr>
              <a:t>using</a:t>
            </a:r>
            <a:r>
              <a:rPr lang="ro-RO" sz="1600" dirty="0"/>
              <a:t> </a:t>
            </a:r>
            <a:r>
              <a:rPr lang="ro-RO" sz="1600" b="1" dirty="0">
                <a:solidFill>
                  <a:srgbClr val="800000"/>
                </a:solidFill>
              </a:rPr>
              <a:t>namespace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66616"/>
                </a:solidFill>
              </a:rPr>
              <a:t>std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 dirty="0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 dirty="0">
                <a:solidFill>
                  <a:srgbClr val="800000"/>
                </a:solidFill>
              </a:rPr>
              <a:t>class</a:t>
            </a:r>
            <a:r>
              <a:rPr lang="ro-RO" sz="1600" dirty="0"/>
              <a:t> cube </a:t>
            </a:r>
            <a:r>
              <a:rPr lang="ro-RO" sz="1600" dirty="0">
                <a:solidFill>
                  <a:srgbClr val="800080"/>
                </a:solidFill>
              </a:rPr>
              <a:t>{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800000"/>
                </a:solidFill>
              </a:rPr>
              <a:t>	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x</a:t>
            </a:r>
            <a:r>
              <a:rPr lang="ro-RO" sz="1600" dirty="0">
                <a:solidFill>
                  <a:srgbClr val="808030"/>
                </a:solidFill>
              </a:rPr>
              <a:t>,</a:t>
            </a:r>
            <a:r>
              <a:rPr lang="ro-RO" sz="1600" dirty="0"/>
              <a:t> y</a:t>
            </a:r>
            <a:r>
              <a:rPr lang="ro-RO" sz="1600" dirty="0">
                <a:solidFill>
                  <a:srgbClr val="808030"/>
                </a:solidFill>
              </a:rPr>
              <a:t>,</a:t>
            </a:r>
            <a:r>
              <a:rPr lang="ro-RO" sz="1600" dirty="0"/>
              <a:t> z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 dirty="0">
                <a:solidFill>
                  <a:srgbClr val="800000"/>
                </a:solidFill>
              </a:rPr>
              <a:t>public</a:t>
            </a:r>
            <a:r>
              <a:rPr lang="ro-RO" sz="1600" dirty="0">
                <a:solidFill>
                  <a:srgbClr val="E34ADC"/>
                </a:solidFill>
              </a:rPr>
              <a:t>: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/>
              <a:t>	</a:t>
            </a:r>
            <a:r>
              <a:rPr lang="ro-RO" sz="1600" dirty="0"/>
              <a:t>cube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i</a:t>
            </a:r>
            <a:r>
              <a:rPr lang="ro-RO" sz="1600" dirty="0">
                <a:solidFill>
                  <a:srgbClr val="808030"/>
                </a:solidFill>
              </a:rPr>
              <a:t>=</a:t>
            </a:r>
            <a:r>
              <a:rPr lang="ro-RO" sz="1600" dirty="0">
                <a:solidFill>
                  <a:srgbClr val="008C00"/>
                </a:solidFill>
              </a:rPr>
              <a:t>0</a:t>
            </a:r>
            <a:r>
              <a:rPr lang="ro-RO" sz="1600" dirty="0">
                <a:solidFill>
                  <a:srgbClr val="808030"/>
                </a:solidFill>
              </a:rPr>
              <a:t>,</a:t>
            </a:r>
            <a:r>
              <a:rPr lang="ro-RO" sz="1600" dirty="0"/>
              <a:t> 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j</a:t>
            </a:r>
            <a:r>
              <a:rPr lang="ro-RO" sz="1600" dirty="0">
                <a:solidFill>
                  <a:srgbClr val="808030"/>
                </a:solidFill>
              </a:rPr>
              <a:t>=</a:t>
            </a:r>
            <a:r>
              <a:rPr lang="ro-RO" sz="1600" dirty="0">
                <a:solidFill>
                  <a:srgbClr val="008C00"/>
                </a:solidFill>
              </a:rPr>
              <a:t>0</a:t>
            </a:r>
            <a:r>
              <a:rPr lang="ro-RO" sz="1600" dirty="0">
                <a:solidFill>
                  <a:srgbClr val="808030"/>
                </a:solidFill>
              </a:rPr>
              <a:t>,</a:t>
            </a:r>
            <a:r>
              <a:rPr lang="ro-RO" sz="1600" dirty="0"/>
              <a:t> 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k</a:t>
            </a:r>
            <a:r>
              <a:rPr lang="ro-RO" sz="1600" dirty="0">
                <a:solidFill>
                  <a:srgbClr val="808030"/>
                </a:solidFill>
              </a:rPr>
              <a:t>=</a:t>
            </a:r>
            <a:r>
              <a:rPr lang="ro-RO" sz="1600" dirty="0">
                <a:solidFill>
                  <a:srgbClr val="008C00"/>
                </a:solidFill>
              </a:rPr>
              <a:t>0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0080"/>
                </a:solidFill>
              </a:rPr>
              <a:t>{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/>
              <a:t>		</a:t>
            </a:r>
            <a:r>
              <a:rPr lang="ro-RO" sz="1600" dirty="0"/>
              <a:t>x</a:t>
            </a:r>
            <a:r>
              <a:rPr lang="ro-RO" sz="1600" dirty="0">
                <a:solidFill>
                  <a:srgbClr val="808030"/>
                </a:solidFill>
              </a:rPr>
              <a:t>=</a:t>
            </a:r>
            <a:r>
              <a:rPr lang="ro-RO" sz="1600" dirty="0"/>
              <a:t>i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/>
              <a:t>		</a:t>
            </a:r>
            <a:r>
              <a:rPr lang="ro-RO" sz="1600" dirty="0"/>
              <a:t>y</a:t>
            </a:r>
            <a:r>
              <a:rPr lang="ro-RO" sz="1600" dirty="0">
                <a:solidFill>
                  <a:srgbClr val="808030"/>
                </a:solidFill>
              </a:rPr>
              <a:t>=</a:t>
            </a:r>
            <a:r>
              <a:rPr lang="ro-RO" sz="1600" dirty="0"/>
              <a:t>j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/>
              <a:t>		</a:t>
            </a:r>
            <a:r>
              <a:rPr lang="ro-RO" sz="1600" dirty="0"/>
              <a:t>z</a:t>
            </a:r>
            <a:r>
              <a:rPr lang="ro-RO" sz="1600" dirty="0">
                <a:solidFill>
                  <a:srgbClr val="808030"/>
                </a:solidFill>
              </a:rPr>
              <a:t>=</a:t>
            </a:r>
            <a:r>
              <a:rPr lang="ro-RO" sz="1600" dirty="0"/>
              <a:t>k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rgbClr val="800080"/>
                </a:solidFill>
              </a:rPr>
              <a:t>	</a:t>
            </a:r>
            <a:r>
              <a:rPr lang="ro-RO" sz="1600" dirty="0">
                <a:solidFill>
                  <a:srgbClr val="800080"/>
                </a:solidFill>
              </a:rPr>
              <a:t>}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 dirty="0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800000"/>
                </a:solidFill>
              </a:rPr>
              <a:t>	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volume</a:t>
            </a:r>
            <a:r>
              <a:rPr lang="ro-RO" sz="1600" dirty="0">
                <a:solidFill>
                  <a:srgbClr val="808030"/>
                </a:solidFill>
              </a:rPr>
              <a:t>()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0080"/>
                </a:solidFill>
              </a:rPr>
              <a:t>{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800000"/>
                </a:solidFill>
              </a:rPr>
              <a:t>		</a:t>
            </a:r>
            <a:r>
              <a:rPr lang="ro-RO" sz="1600" b="1" dirty="0">
                <a:solidFill>
                  <a:srgbClr val="800000"/>
                </a:solidFill>
              </a:rPr>
              <a:t>return</a:t>
            </a:r>
            <a:r>
              <a:rPr lang="ro-RO" sz="1600" dirty="0"/>
              <a:t> x</a:t>
            </a:r>
            <a:r>
              <a:rPr lang="ro-RO" sz="1600" dirty="0">
                <a:solidFill>
                  <a:srgbClr val="808030"/>
                </a:solidFill>
              </a:rPr>
              <a:t>*</a:t>
            </a:r>
            <a:r>
              <a:rPr lang="ro-RO" sz="1600" dirty="0"/>
              <a:t>y</a:t>
            </a:r>
            <a:r>
              <a:rPr lang="ro-RO" sz="1600" dirty="0">
                <a:solidFill>
                  <a:srgbClr val="808030"/>
                </a:solidFill>
              </a:rPr>
              <a:t>*</a:t>
            </a:r>
            <a:r>
              <a:rPr lang="ro-RO" sz="1600" dirty="0"/>
              <a:t>z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rgbClr val="800080"/>
                </a:solidFill>
              </a:rPr>
              <a:t>	</a:t>
            </a:r>
            <a:r>
              <a:rPr lang="ro-RO" sz="1600" dirty="0">
                <a:solidFill>
                  <a:srgbClr val="800080"/>
                </a:solidFill>
              </a:rPr>
              <a:t>}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>
                <a:solidFill>
                  <a:srgbClr val="800080"/>
                </a:solidFill>
              </a:rPr>
              <a:t>};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 dirty="0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400000"/>
                </a:solidFill>
              </a:rPr>
              <a:t>main</a:t>
            </a:r>
            <a:r>
              <a:rPr lang="ro-RO" sz="1600" dirty="0">
                <a:solidFill>
                  <a:srgbClr val="808030"/>
                </a:solidFill>
              </a:rPr>
              <a:t>()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>
                <a:solidFill>
                  <a:srgbClr val="800080"/>
                </a:solidFill>
              </a:rPr>
              <a:t>{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/>
              <a:t>	</a:t>
            </a:r>
            <a:r>
              <a:rPr lang="ro-RO" sz="1600" dirty="0"/>
              <a:t>cube a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dirty="0">
                <a:solidFill>
                  <a:srgbClr val="008C00"/>
                </a:solidFill>
              </a:rPr>
              <a:t>2</a:t>
            </a:r>
            <a:r>
              <a:rPr lang="ro-RO" sz="1600" dirty="0">
                <a:solidFill>
                  <a:srgbClr val="808030"/>
                </a:solidFill>
              </a:rPr>
              <a:t>,</a:t>
            </a:r>
            <a:r>
              <a:rPr lang="ro-RO" sz="1600" dirty="0">
                <a:solidFill>
                  <a:srgbClr val="008C00"/>
                </a:solidFill>
              </a:rPr>
              <a:t>3</a:t>
            </a:r>
            <a:r>
              <a:rPr lang="ro-RO" sz="1600" dirty="0">
                <a:solidFill>
                  <a:srgbClr val="808030"/>
                </a:solidFill>
              </a:rPr>
              <a:t>,</a:t>
            </a:r>
            <a:r>
              <a:rPr lang="ro-RO" sz="1600" dirty="0">
                <a:solidFill>
                  <a:srgbClr val="008C00"/>
                </a:solidFill>
              </a:rPr>
              <a:t>4</a:t>
            </a:r>
            <a:r>
              <a:rPr lang="ro-RO" sz="1600" dirty="0">
                <a:solidFill>
                  <a:srgbClr val="808030"/>
                </a:solidFill>
              </a:rPr>
              <a:t>),</a:t>
            </a:r>
            <a:r>
              <a:rPr lang="ro-RO" sz="1600" dirty="0"/>
              <a:t> b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rgbClr val="603000"/>
                </a:solidFill>
              </a:rPr>
              <a:t>	</a:t>
            </a:r>
            <a:r>
              <a:rPr lang="ro-RO" sz="1600" dirty="0">
                <a:solidFill>
                  <a:srgbClr val="603000"/>
                </a:solidFill>
              </a:rPr>
              <a:t>cout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8030"/>
                </a:solidFill>
              </a:rPr>
              <a:t>&lt;&lt;</a:t>
            </a:r>
            <a:r>
              <a:rPr lang="ro-RO" sz="1600" dirty="0"/>
              <a:t> a</a:t>
            </a:r>
            <a:r>
              <a:rPr lang="ro-RO" sz="1600" dirty="0">
                <a:solidFill>
                  <a:srgbClr val="808030"/>
                </a:solidFill>
              </a:rPr>
              <a:t>.</a:t>
            </a:r>
            <a:r>
              <a:rPr lang="ro-RO" sz="1600" dirty="0"/>
              <a:t>volume</a:t>
            </a:r>
            <a:r>
              <a:rPr lang="ro-RO" sz="1600" dirty="0">
                <a:solidFill>
                  <a:srgbClr val="808030"/>
                </a:solidFill>
              </a:rPr>
              <a:t>()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8030"/>
                </a:solidFill>
              </a:rPr>
              <a:t>&lt;&lt;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03000"/>
                </a:solidFill>
              </a:rPr>
              <a:t>endl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rgbClr val="603000"/>
                </a:solidFill>
              </a:rPr>
              <a:t>	</a:t>
            </a:r>
            <a:r>
              <a:rPr lang="ro-RO" sz="1600" dirty="0">
                <a:solidFill>
                  <a:srgbClr val="603000"/>
                </a:solidFill>
              </a:rPr>
              <a:t>cout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8030"/>
                </a:solidFill>
              </a:rPr>
              <a:t>&lt;&lt;</a:t>
            </a:r>
            <a:r>
              <a:rPr lang="ro-RO" sz="1600" dirty="0"/>
              <a:t> b</a:t>
            </a:r>
            <a:r>
              <a:rPr lang="ro-RO" sz="1600" dirty="0">
                <a:solidFill>
                  <a:srgbClr val="808030"/>
                </a:solidFill>
              </a:rPr>
              <a:t>.</a:t>
            </a:r>
            <a:r>
              <a:rPr lang="ro-RO" sz="1600" dirty="0"/>
              <a:t>volume</a:t>
            </a:r>
            <a:r>
              <a:rPr lang="ro-RO" sz="1600" dirty="0">
                <a:solidFill>
                  <a:srgbClr val="808030"/>
                </a:solidFill>
              </a:rPr>
              <a:t>()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800000"/>
                </a:solidFill>
              </a:rPr>
              <a:t>	</a:t>
            </a:r>
            <a:r>
              <a:rPr lang="ro-RO" sz="1600" b="1" dirty="0">
                <a:solidFill>
                  <a:srgbClr val="800000"/>
                </a:solidFill>
              </a:rPr>
              <a:t>return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008C00"/>
                </a:solidFill>
              </a:rPr>
              <a:t>0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>
                <a:solidFill>
                  <a:srgbClr val="800080"/>
                </a:solidFill>
              </a:rPr>
              <a:t>}</a:t>
            </a:r>
            <a:endParaRPr lang="en-US" altLang="en-US" sz="1600" b="1" dirty="0"/>
          </a:p>
        </p:txBody>
      </p:sp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5118100" y="2254250"/>
            <a:ext cx="2120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cube() {x=0; y=0; z=0}</a:t>
            </a:r>
          </a:p>
        </p:txBody>
      </p:sp>
      <p:sp>
        <p:nvSpPr>
          <p:cNvPr id="4710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710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813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762000"/>
            <a:ext cx="4953000" cy="5632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A customized version of </a:t>
            </a:r>
            <a:r>
              <a:rPr lang="en-US" sz="18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strcat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().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cstring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mystrcat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len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endParaRPr lang="en-US" sz="1800" b="1" dirty="0">
              <a:solidFill>
                <a:srgbClr val="8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str1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80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 is a test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str2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80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0123456789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mystrcat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str2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concatenate 5 chars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str1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'\n'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strcpy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 is a test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reset str1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mystrcat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str2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concatenate entire string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str1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'\n'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4954425" y="688648"/>
            <a:ext cx="3962400" cy="4597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A custom version of </a:t>
            </a:r>
            <a:r>
              <a:rPr lang="en-US" sz="18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strcat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().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mystrcat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len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find end of s1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while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len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len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strlen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while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s2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&amp;&amp;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len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s1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s2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copy chars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s1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s2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len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s1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'\0'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null terminate s1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parametri impliciti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/>
              <a:t>modul</a:t>
            </a:r>
            <a:r>
              <a:rPr lang="en-US" altLang="en-US" dirty="0"/>
              <a:t> </a:t>
            </a:r>
            <a:r>
              <a:rPr lang="en-US" altLang="en-US" dirty="0" err="1"/>
              <a:t>corect</a:t>
            </a:r>
            <a:r>
              <a:rPr lang="en-US" altLang="en-US" dirty="0"/>
              <a:t> de </a:t>
            </a:r>
            <a:r>
              <a:rPr lang="en-US" altLang="en-US" dirty="0" err="1"/>
              <a:t>folosire</a:t>
            </a:r>
            <a:r>
              <a:rPr lang="en-US" altLang="en-US" dirty="0"/>
              <a:t> </a:t>
            </a:r>
            <a:r>
              <a:rPr lang="en-US" altLang="en-US" dirty="0" err="1"/>
              <a:t>este</a:t>
            </a:r>
            <a:r>
              <a:rPr lang="en-US" altLang="en-US" dirty="0"/>
              <a:t> de a </a:t>
            </a:r>
            <a:r>
              <a:rPr lang="en-US" altLang="en-US" dirty="0" err="1"/>
              <a:t>defini</a:t>
            </a:r>
            <a:r>
              <a:rPr lang="en-US" altLang="en-US" dirty="0"/>
              <a:t> un </a:t>
            </a:r>
            <a:r>
              <a:rPr lang="en-US" altLang="en-US" dirty="0" err="1"/>
              <a:t>asemenea</a:t>
            </a:r>
            <a:r>
              <a:rPr lang="en-US" altLang="en-US" dirty="0"/>
              <a:t> </a:t>
            </a:r>
            <a:r>
              <a:rPr lang="en-US" altLang="en-US" dirty="0" err="1"/>
              <a:t>parametru</a:t>
            </a:r>
            <a:r>
              <a:rPr lang="en-US" altLang="en-US" dirty="0"/>
              <a:t> </a:t>
            </a:r>
            <a:r>
              <a:rPr lang="en-US" altLang="en-US" dirty="0" err="1"/>
              <a:t>cand</a:t>
            </a:r>
            <a:r>
              <a:rPr lang="en-US" altLang="en-US" dirty="0"/>
              <a:t> se </a:t>
            </a:r>
            <a:r>
              <a:rPr lang="en-US" altLang="en-US" dirty="0" err="1"/>
              <a:t>subintelege</a:t>
            </a:r>
            <a:r>
              <a:rPr lang="en-US" altLang="en-US" dirty="0"/>
              <a:t> </a:t>
            </a:r>
            <a:r>
              <a:rPr lang="en-US" altLang="en-US" dirty="0" err="1"/>
              <a:t>valoarea</a:t>
            </a:r>
            <a:r>
              <a:rPr lang="en-US" altLang="en-US" dirty="0"/>
              <a:t> </a:t>
            </a:r>
            <a:r>
              <a:rPr lang="en-US" altLang="en-US" dirty="0" err="1"/>
              <a:t>implicita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err="1"/>
              <a:t>daca</a:t>
            </a:r>
            <a:r>
              <a:rPr lang="en-US" altLang="en-US" dirty="0"/>
              <a:t> </a:t>
            </a:r>
            <a:r>
              <a:rPr lang="en-US" altLang="en-US" dirty="0" err="1"/>
              <a:t>sunt</a:t>
            </a:r>
            <a:r>
              <a:rPr lang="en-US" altLang="en-US" dirty="0"/>
              <a:t> </a:t>
            </a:r>
            <a:r>
              <a:rPr lang="en-US" altLang="en-US" dirty="0" err="1"/>
              <a:t>mai</a:t>
            </a:r>
            <a:r>
              <a:rPr lang="en-US" altLang="en-US" dirty="0"/>
              <a:t> </a:t>
            </a:r>
            <a:r>
              <a:rPr lang="en-US" altLang="en-US" dirty="0" err="1"/>
              <a:t>multe</a:t>
            </a:r>
            <a:r>
              <a:rPr lang="en-US" altLang="en-US" dirty="0"/>
              <a:t> </a:t>
            </a:r>
            <a:r>
              <a:rPr lang="en-US" altLang="en-US" dirty="0" err="1"/>
              <a:t>posibilitati</a:t>
            </a:r>
            <a:r>
              <a:rPr lang="en-US" altLang="en-US" dirty="0"/>
              <a:t> </a:t>
            </a:r>
            <a:r>
              <a:rPr lang="en-US" altLang="en-US" dirty="0" err="1"/>
              <a:t>pentru</a:t>
            </a:r>
            <a:r>
              <a:rPr lang="en-US" altLang="en-US" dirty="0"/>
              <a:t> </a:t>
            </a:r>
            <a:r>
              <a:rPr lang="en-US" altLang="en-US" dirty="0" err="1"/>
              <a:t>valoarea</a:t>
            </a:r>
            <a:r>
              <a:rPr lang="en-US" altLang="en-US" dirty="0"/>
              <a:t> </a:t>
            </a:r>
            <a:r>
              <a:rPr lang="en-US" altLang="en-US" dirty="0" err="1"/>
              <a:t>implicita</a:t>
            </a:r>
            <a:r>
              <a:rPr lang="en-US" altLang="en-US" dirty="0"/>
              <a:t> e </a:t>
            </a:r>
            <a:r>
              <a:rPr lang="en-US" altLang="en-US" dirty="0" err="1"/>
              <a:t>mai</a:t>
            </a:r>
            <a:r>
              <a:rPr lang="en-US" altLang="en-US" dirty="0"/>
              <a:t> </a:t>
            </a:r>
            <a:r>
              <a:rPr lang="en-US" altLang="en-US" dirty="0" err="1"/>
              <a:t>bine</a:t>
            </a:r>
            <a:r>
              <a:rPr lang="en-US" altLang="en-US" dirty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nu se </a:t>
            </a:r>
            <a:r>
              <a:rPr lang="en-US" altLang="en-US" dirty="0" err="1"/>
              <a:t>foloseasca</a:t>
            </a:r>
            <a:r>
              <a:rPr lang="en-US" altLang="en-US" dirty="0"/>
              <a:t> (</a:t>
            </a:r>
            <a:r>
              <a:rPr lang="en-US" altLang="en-US" dirty="0" err="1"/>
              <a:t>lizibilitate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cand</a:t>
            </a:r>
            <a:r>
              <a:rPr lang="en-US" altLang="en-US" dirty="0"/>
              <a:t> se </a:t>
            </a:r>
            <a:r>
              <a:rPr lang="en-US" altLang="en-US" dirty="0" err="1"/>
              <a:t>foloseste</a:t>
            </a:r>
            <a:r>
              <a:rPr lang="en-US" altLang="en-US" dirty="0"/>
              <a:t> un </a:t>
            </a:r>
            <a:r>
              <a:rPr lang="en-US" altLang="en-US" dirty="0" err="1"/>
              <a:t>param</a:t>
            </a:r>
            <a:r>
              <a:rPr lang="en-US" altLang="en-US" dirty="0"/>
              <a:t>. implicit nu </a:t>
            </a:r>
            <a:r>
              <a:rPr lang="en-US" altLang="en-US" dirty="0" err="1"/>
              <a:t>trebuie</a:t>
            </a:r>
            <a:r>
              <a:rPr lang="en-US" altLang="en-US" dirty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/>
              <a:t>faca</a:t>
            </a:r>
            <a:r>
              <a:rPr lang="en-US" altLang="en-US" dirty="0"/>
              <a:t> </a:t>
            </a:r>
            <a:r>
              <a:rPr lang="en-US" altLang="en-US" dirty="0" err="1"/>
              <a:t>probleme</a:t>
            </a:r>
            <a:r>
              <a:rPr lang="en-US" altLang="en-US" dirty="0"/>
              <a:t> in program</a:t>
            </a:r>
          </a:p>
        </p:txBody>
      </p:sp>
      <p:sp>
        <p:nvSpPr>
          <p:cNvPr id="4915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915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US" altLang="en-US" sz="4000"/>
              <a:t>Ambiguitati pentru polimorfism de functii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r>
              <a:rPr lang="en-US" altLang="en-US"/>
              <a:t>erori la compilare</a:t>
            </a:r>
          </a:p>
          <a:p>
            <a:r>
              <a:rPr lang="en-US" altLang="en-US"/>
              <a:t>majoritatea datorita conversiilor implicite</a:t>
            </a:r>
          </a:p>
          <a:p>
            <a:endParaRPr lang="en-US" altLang="en-US"/>
          </a:p>
        </p:txBody>
      </p:sp>
      <p:sp>
        <p:nvSpPr>
          <p:cNvPr id="5018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018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2024063" y="3810000"/>
            <a:ext cx="5748337" cy="11382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myfunc</a:t>
            </a:r>
            <a:r>
              <a:rPr lang="en-US" sz="2000" dirty="0">
                <a:solidFill>
                  <a:srgbClr val="808030"/>
                </a:solidFill>
                <a:latin typeface="+mn-lt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d</a:t>
            </a:r>
            <a:r>
              <a:rPr lang="en-US" sz="20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696969"/>
                </a:solidFill>
                <a:latin typeface="+mn-lt"/>
                <a:cs typeface="Arial" pitchFamily="34" charset="0"/>
              </a:rPr>
              <a:t>// ...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 err="1">
                <a:solidFill>
                  <a:srgbClr val="603000"/>
                </a:solidFill>
                <a:latin typeface="+mn-lt"/>
                <a:cs typeface="Arial" pitchFamily="34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myfunc</a:t>
            </a:r>
            <a:r>
              <a:rPr lang="en-US" sz="2000" dirty="0">
                <a:solidFill>
                  <a:srgbClr val="808030"/>
                </a:solidFill>
                <a:latin typeface="+mn-lt"/>
                <a:cs typeface="Arial" pitchFamily="34" charset="0"/>
              </a:rPr>
              <a:t>(</a:t>
            </a:r>
            <a:r>
              <a:rPr lang="en-US" sz="2000" dirty="0">
                <a:solidFill>
                  <a:srgbClr val="0000E6"/>
                </a:solidFill>
                <a:latin typeface="+mn-lt"/>
                <a:cs typeface="Arial" pitchFamily="34" charset="0"/>
              </a:rPr>
              <a:t>'c'</a:t>
            </a:r>
            <a:r>
              <a:rPr lang="en-US" sz="20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  <a:cs typeface="Arial" pitchFamily="34" charset="0"/>
              </a:rPr>
              <a:t>// not an error, conversion applied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410200"/>
            <a:ext cx="7772400" cy="91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problema nu e de definire a functiilor myfunc,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problema apare la apelul functiilor</a:t>
            </a:r>
          </a:p>
        </p:txBody>
      </p:sp>
      <p:sp>
        <p:nvSpPr>
          <p:cNvPr id="5120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120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1066800" y="914400"/>
            <a:ext cx="7543800" cy="36009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>
                <a:solidFill>
                  <a:srgbClr val="008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10.1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unambiguous, calls </a:t>
            </a:r>
            <a:r>
              <a:rPr lang="en-US" sz="18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(double)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ambiguous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0"/>
            <a:ext cx="5486400" cy="60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b="1"/>
              <a:t>ambiguitate intre char si unsigned char </a:t>
            </a:r>
          </a:p>
          <a:p>
            <a:pPr>
              <a:lnSpc>
                <a:spcPct val="80000"/>
              </a:lnSpc>
            </a:pPr>
            <a:r>
              <a:rPr lang="en-US" altLang="en-US" sz="1800" b="1"/>
              <a:t>ambiguitate pentru functii cu param. impliciti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4495800" y="152400"/>
            <a:ext cx="4572000" cy="624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en-US" sz="1800" dirty="0" err="1"/>
              <a:t>myfunc</a:t>
            </a:r>
            <a:r>
              <a:rPr lang="en-US" altLang="en-US" sz="1800" dirty="0"/>
              <a:t>(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myfunc</a:t>
            </a:r>
            <a:r>
              <a:rPr lang="en-US" altLang="en-US" sz="1800" dirty="0"/>
              <a:t>(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, 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j=1);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/>
              <a:t> 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en-US" sz="1800" dirty="0"/>
              <a:t>main()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/>
              <a:t> </a:t>
            </a:r>
            <a:r>
              <a:rPr lang="en-US" sz="1800" dirty="0" err="1">
                <a:solidFill>
                  <a:srgbClr val="603000"/>
                </a:solidFill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myfunc</a:t>
            </a:r>
            <a:r>
              <a:rPr lang="en-US" altLang="en-US" sz="1800" dirty="0"/>
              <a:t>(</a:t>
            </a:r>
            <a:r>
              <a:rPr lang="en-US" alt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4</a:t>
            </a:r>
            <a:r>
              <a:rPr lang="en-US" altLang="en-US" sz="1800" dirty="0"/>
              <a:t>, </a:t>
            </a:r>
            <a:r>
              <a:rPr lang="en-US" alt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altLang="en-US" sz="1800" dirty="0"/>
              <a:t>) 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altLang="en-US" sz="1800" dirty="0"/>
              <a:t> " "; 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unambiguous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/>
              <a:t> </a:t>
            </a:r>
            <a:r>
              <a:rPr lang="en-US" sz="1800" dirty="0" err="1">
                <a:solidFill>
                  <a:srgbClr val="603000"/>
                </a:solidFill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myfunc</a:t>
            </a:r>
            <a:r>
              <a:rPr lang="en-US" altLang="en-US" sz="1800" dirty="0"/>
              <a:t>(</a:t>
            </a:r>
            <a:r>
              <a:rPr lang="en-US" alt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altLang="en-US" sz="1800" dirty="0"/>
              <a:t>); 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ambiguous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myfunc</a:t>
            </a:r>
            <a:r>
              <a:rPr lang="en-US" altLang="en-US" sz="1800" dirty="0"/>
              <a:t>(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/>
              <a:t>   return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myfunc</a:t>
            </a:r>
            <a:r>
              <a:rPr lang="en-US" altLang="en-US" sz="1800" dirty="0"/>
              <a:t>(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, 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j)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/>
              <a:t>   return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*j;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endParaRPr lang="en-US" altLang="en-US" sz="1800" dirty="0"/>
          </a:p>
        </p:txBody>
      </p:sp>
      <p:sp>
        <p:nvSpPr>
          <p:cNvPr id="5222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222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228600" y="838200"/>
            <a:ext cx="4343400" cy="49307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'c'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this calls </a:t>
            </a:r>
            <a:r>
              <a:rPr lang="en-US" sz="18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(char)</a:t>
            </a:r>
          </a:p>
          <a:p>
            <a:pPr>
              <a:buFontTx/>
              <a:buNone/>
              <a:defRPr/>
            </a:pP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88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ambiguous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ch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ch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/>
              <a:t>Membrii statici ai unei clase</a:t>
            </a:r>
          </a:p>
        </p:txBody>
      </p:sp>
      <p:sp>
        <p:nvSpPr>
          <p:cNvPr id="717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17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" y="1457325"/>
            <a:ext cx="8229600" cy="48323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date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nestatice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distincte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fiecare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b="1" dirty="0" err="1">
                <a:latin typeface="+mj-lt"/>
                <a:ea typeface="Arial"/>
                <a:cs typeface="Arial"/>
                <a:sym typeface="Arial"/>
              </a:rPr>
              <a:t>statice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unice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toate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exista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o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singura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copie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toate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).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cuvant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cheie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“</a:t>
            </a:r>
            <a:r>
              <a:rPr lang="en-US" sz="2800" b="1" dirty="0">
                <a:latin typeface="+mj-lt"/>
                <a:ea typeface="Arial"/>
                <a:cs typeface="Arial"/>
                <a:sym typeface="Arial"/>
              </a:rPr>
              <a:t>static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”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create,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initializate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accesate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– independent de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alocarea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initializarea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– in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afara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0" y="1371600"/>
            <a:ext cx="3962400" cy="297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doua tipuri de apel: prin valoare si prin referinta, ambiguitate!</a:t>
            </a:r>
          </a:p>
          <a:p>
            <a:pPr>
              <a:lnSpc>
                <a:spcPct val="90000"/>
              </a:lnSpc>
            </a:pPr>
            <a:r>
              <a:rPr lang="en-US" altLang="en-US"/>
              <a:t>mereu eroare de ambiguitate</a:t>
            </a:r>
          </a:p>
        </p:txBody>
      </p:sp>
      <p:sp>
        <p:nvSpPr>
          <p:cNvPr id="5325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325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762000"/>
            <a:ext cx="4114800" cy="4635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</a:rPr>
              <a:t>// This program contains an error.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x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&amp;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error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error, which f()?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x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In f(</a:t>
            </a:r>
            <a:r>
              <a:rPr lang="en-US" sz="1800" dirty="0" err="1">
                <a:solidFill>
                  <a:srgbClr val="0000E6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&amp;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In f(</a:t>
            </a:r>
            <a:r>
              <a:rPr lang="en-US" sz="1800" dirty="0" err="1">
                <a:solidFill>
                  <a:srgbClr val="0000E6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 &amp;)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Supraincarcarea operatorilor in C++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majoritatea operatorilor pot fi supraincarcati</a:t>
            </a:r>
          </a:p>
          <a:p>
            <a:pPr>
              <a:lnSpc>
                <a:spcPct val="90000"/>
              </a:lnSpc>
            </a:pPr>
            <a:r>
              <a:rPr lang="en-US" altLang="en-US"/>
              <a:t>similar ca la functii</a:t>
            </a:r>
          </a:p>
          <a:p>
            <a:pPr>
              <a:lnSpc>
                <a:spcPct val="90000"/>
              </a:lnSpc>
            </a:pPr>
            <a:r>
              <a:rPr lang="en-US" altLang="en-US"/>
              <a:t>una din proprietatile C++ care ii confera putere</a:t>
            </a:r>
          </a:p>
          <a:p>
            <a:pPr>
              <a:lnSpc>
                <a:spcPct val="90000"/>
              </a:lnSpc>
            </a:pPr>
            <a:r>
              <a:rPr lang="en-US" altLang="en-US"/>
              <a:t>s-a facut supraincarcarea operatorilor si pentru operatii de I/O (&lt;&lt;,&gt;&gt;)</a:t>
            </a:r>
          </a:p>
          <a:p>
            <a:pPr>
              <a:lnSpc>
                <a:spcPct val="90000"/>
              </a:lnSpc>
            </a:pPr>
            <a:r>
              <a:rPr lang="en-US" altLang="en-US"/>
              <a:t>supraincarcarea se face definind o functie operator: membru al clasei sau nu</a:t>
            </a:r>
          </a:p>
        </p:txBody>
      </p:sp>
      <p:sp>
        <p:nvSpPr>
          <p:cNvPr id="542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427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functii operator membri ai clasei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76600"/>
            <a:ext cx="7772400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# este operatorul supraincarcat (+ - * / ++ -- = , etc.)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deobicei ret-type este tipul clasei, dar avem flexibilitate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pentru operatori unari arg-list este vida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pentru operatori binari: arg-list contine un element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447800" y="1828800"/>
            <a:ext cx="52578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i="1"/>
              <a:t>ret-type class-name::</a:t>
            </a:r>
            <a:r>
              <a:rPr lang="en-US" altLang="en-US" sz="1600" b="1"/>
              <a:t>operator</a:t>
            </a:r>
            <a:r>
              <a:rPr lang="en-US" altLang="en-US" sz="1600" b="1" i="1"/>
              <a:t>#(arg-list)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// operations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}</a:t>
            </a:r>
          </a:p>
        </p:txBody>
      </p:sp>
      <p:sp>
        <p:nvSpPr>
          <p:cNvPr id="5530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530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ChangeArrowheads="1"/>
          </p:cNvSpPr>
          <p:nvPr/>
        </p:nvSpPr>
        <p:spPr bwMode="auto">
          <a:xfrm>
            <a:off x="4572000" y="581025"/>
            <a:ext cx="4572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loc loc::operator+(loc op2)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temp.longitude = op2.longitude + longitude;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temp.latitude = op2.latitude + 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return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563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953000"/>
            <a:ext cx="7772400" cy="1828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un singur argument pentru ca avem </a:t>
            </a:r>
            <a:r>
              <a:rPr lang="en-US" altLang="en-US" sz="2400" b="1"/>
              <a:t>this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longitude==this-&gt;longitude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obiectul din stanga face apelul la functia operator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 ob1a chemat operatorul + redefinit in clasa lui ob1</a:t>
            </a:r>
          </a:p>
        </p:txBody>
      </p:sp>
      <p:sp>
        <p:nvSpPr>
          <p:cNvPr id="563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632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304800" y="838200"/>
            <a:ext cx="3733800" cy="40259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800" b="1" dirty="0">
                <a:solidFill>
                  <a:srgbClr val="FF0000"/>
                </a:solidFill>
                <a:latin typeface="+mn-lt"/>
              </a:rPr>
              <a:t>loc operator+(loc op2);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};</a:t>
            </a:r>
            <a:endParaRPr lang="en-US" altLang="en-US" sz="1800" b="1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4648200" y="228600"/>
            <a:ext cx="3048000" cy="2762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+ for loc.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5410200" y="2438400"/>
            <a:ext cx="3200400" cy="24368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loc 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10 20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ob2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5 30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FF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ob1 = ob1 + ob2;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15 50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daca intoarcem acelasi tip de date in operator putem avea expresii 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daca intorceam alt tip nu puteam face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/>
              <a:t>			ob1 = ob1 + ob2;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putem avea si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/>
              <a:t>(ob1+ob2).show(); // displays outcome of ob1+ob2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pentru ca functia show() este definita in clasa lui ob1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se genereaza un obiect temporar 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(constructor de copiere)</a:t>
            </a:r>
          </a:p>
        </p:txBody>
      </p:sp>
      <p:sp>
        <p:nvSpPr>
          <p:cNvPr id="5734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7348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4876800" y="228600"/>
            <a:ext cx="4267200" cy="63706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</a:t>
            </a:r>
            <a:r>
              <a:rPr lang="en-US" sz="18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asignment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for loc.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prefix ++ for loc.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90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90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       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11 21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12 22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12 22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ob1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multiple assignment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90 90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90 90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5837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837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728663"/>
            <a:ext cx="4800600" cy="54165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+ for loc.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temp.longitude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= longitude - op2.longitude;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temp.latitude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= latitude - op2.latitude; 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apelul la functia operator se face din obiectul din stanga (pentru operatori binari)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din aceasta cauza pentru – avem functia definita asa</a:t>
            </a:r>
          </a:p>
          <a:p>
            <a:pPr>
              <a:lnSpc>
                <a:spcPct val="90000"/>
              </a:lnSpc>
            </a:pPr>
            <a:r>
              <a:rPr lang="en-US" altLang="en-US"/>
              <a:t>operatorul = face copiere pe variabilele de instanta, intoarce *this </a:t>
            </a:r>
          </a:p>
          <a:p>
            <a:pPr>
              <a:lnSpc>
                <a:spcPct val="90000"/>
              </a:lnSpc>
            </a:pPr>
            <a:r>
              <a:rPr lang="en-US" altLang="en-US"/>
              <a:t>se pot face atribuiri multiple (dreapta spre stanga)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5939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939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US" altLang="en-US"/>
              <a:t>Formele prefix si postfix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295400"/>
          </a:xfrm>
        </p:spPr>
        <p:txBody>
          <a:bodyPr/>
          <a:lstStyle/>
          <a:p>
            <a:r>
              <a:rPr lang="en-US" altLang="en-US"/>
              <a:t>am vazut prefix, pentru postfix: definim un parametru int “dummy”</a:t>
            </a:r>
          </a:p>
          <a:p>
            <a:endParaRPr lang="en-US" altLang="en-US"/>
          </a:p>
        </p:txBody>
      </p:sp>
      <p:sp>
        <p:nvSpPr>
          <p:cNvPr id="604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04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381000" y="3429000"/>
            <a:ext cx="3886200" cy="16986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Prefix increment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body of prefix operator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76800" y="3406775"/>
            <a:ext cx="3886200" cy="147732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Postfix increment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x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body of postfix operator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4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+=,*=, etc.</a:t>
            </a:r>
          </a:p>
        </p:txBody>
      </p:sp>
      <p:sp>
        <p:nvSpPr>
          <p:cNvPr id="6144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144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1371600" y="2133600"/>
            <a:ext cx="6096000" cy="25860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24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+=(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longitude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latitude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  <a:r>
              <a:rPr lang="en-US" sz="24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altLang="en-US"/>
              <a:t>Restrictii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334000"/>
          </a:xfrm>
        </p:spPr>
        <p:txBody>
          <a:bodyPr/>
          <a:lstStyle/>
          <a:p>
            <a:r>
              <a:rPr lang="en-US" altLang="en-US" sz="2800" dirty="0"/>
              <a:t>nu se </a:t>
            </a:r>
            <a:r>
              <a:rPr lang="en-US" altLang="en-US" sz="2800" dirty="0" err="1"/>
              <a:t>poate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redefini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precedenta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operatorilor</a:t>
            </a:r>
            <a:endParaRPr lang="en-US" altLang="en-US" sz="2800" dirty="0"/>
          </a:p>
          <a:p>
            <a:r>
              <a:rPr lang="en-US" altLang="en-US" sz="2800" dirty="0"/>
              <a:t>nu se </a:t>
            </a:r>
            <a:r>
              <a:rPr lang="en-US" altLang="en-US" sz="2800" dirty="0" err="1"/>
              <a:t>poate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redefini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numarul</a:t>
            </a:r>
            <a:r>
              <a:rPr lang="en-US" altLang="en-US" sz="2800" dirty="0"/>
              <a:t> de </a:t>
            </a:r>
            <a:r>
              <a:rPr lang="en-US" altLang="en-US" sz="2800" dirty="0" err="1"/>
              <a:t>operanzi</a:t>
            </a:r>
            <a:endParaRPr lang="en-US" altLang="en-US" sz="2800" dirty="0"/>
          </a:p>
          <a:p>
            <a:pPr lvl="1"/>
            <a:r>
              <a:rPr lang="en-US" altLang="en-US" sz="2400" dirty="0" err="1"/>
              <a:t>rezonabil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pentru</a:t>
            </a:r>
            <a:r>
              <a:rPr lang="en-US" altLang="en-US" sz="2400" dirty="0"/>
              <a:t> ca </a:t>
            </a:r>
            <a:r>
              <a:rPr lang="en-US" altLang="en-US" sz="2400" dirty="0" err="1"/>
              <a:t>redefinim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pentru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lizibilitate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putem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ignora</a:t>
            </a:r>
            <a:r>
              <a:rPr lang="en-US" altLang="en-US" sz="2400" dirty="0"/>
              <a:t> un operand </a:t>
            </a:r>
            <a:r>
              <a:rPr lang="en-US" altLang="en-US" sz="2400" dirty="0" err="1"/>
              <a:t>daca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vrem</a:t>
            </a:r>
            <a:endParaRPr lang="en-US" altLang="en-US" sz="2400" dirty="0"/>
          </a:p>
          <a:p>
            <a:r>
              <a:rPr lang="en-US" altLang="en-US" sz="2800" dirty="0"/>
              <a:t>nu </a:t>
            </a:r>
            <a:r>
              <a:rPr lang="en-US" altLang="en-US" sz="2800" dirty="0" err="1"/>
              <a:t>putem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avea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valori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implicite</a:t>
            </a:r>
            <a:r>
              <a:rPr lang="en-US" altLang="en-US" sz="2800" dirty="0"/>
              <a:t>; </a:t>
            </a:r>
            <a:r>
              <a:rPr lang="en-US" altLang="en-US" sz="2800" dirty="0" err="1"/>
              <a:t>exceptie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pentru</a:t>
            </a:r>
            <a:r>
              <a:rPr lang="en-US" altLang="en-US" sz="2800" dirty="0"/>
              <a:t> ( )</a:t>
            </a:r>
          </a:p>
          <a:p>
            <a:r>
              <a:rPr lang="en-US" altLang="en-US" sz="2800" b="1" dirty="0">
                <a:solidFill>
                  <a:srgbClr val="FF0000"/>
                </a:solidFill>
              </a:rPr>
              <a:t>nu </a:t>
            </a:r>
            <a:r>
              <a:rPr lang="en-US" altLang="en-US" sz="2800" b="1" dirty="0" err="1">
                <a:solidFill>
                  <a:srgbClr val="FF0000"/>
                </a:solidFill>
              </a:rPr>
              <a:t>putem</a:t>
            </a:r>
            <a:r>
              <a:rPr lang="en-US" altLang="en-US" sz="2800" b="1" dirty="0">
                <a:solidFill>
                  <a:srgbClr val="FF0000"/>
                </a:solidFill>
              </a:rPr>
              <a:t> face overload </a:t>
            </a:r>
            <a:r>
              <a:rPr lang="en-US" altLang="en-US" sz="2800" b="1" dirty="0" err="1">
                <a:solidFill>
                  <a:srgbClr val="FF0000"/>
                </a:solidFill>
              </a:rPr>
              <a:t>pe</a:t>
            </a:r>
            <a:r>
              <a:rPr lang="en-US" altLang="en-US" sz="2800" b="1" dirty="0">
                <a:solidFill>
                  <a:srgbClr val="FF0000"/>
                </a:solidFill>
              </a:rPr>
              <a:t> . (</a:t>
            </a:r>
            <a:r>
              <a:rPr lang="en-US" altLang="en-US" sz="2800" b="1" dirty="0" err="1">
                <a:solidFill>
                  <a:srgbClr val="FF0000"/>
                </a:solidFill>
              </a:rPr>
              <a:t>acces</a:t>
            </a:r>
            <a:r>
              <a:rPr lang="en-US" altLang="en-US" sz="2800" b="1" dirty="0">
                <a:solidFill>
                  <a:srgbClr val="FF0000"/>
                </a:solidFill>
              </a:rPr>
              <a:t> de </a:t>
            </a:r>
            <a:r>
              <a:rPr lang="en-US" altLang="en-US" sz="2800" b="1" dirty="0" err="1">
                <a:solidFill>
                  <a:srgbClr val="FF0000"/>
                </a:solidFill>
              </a:rPr>
              <a:t>membru</a:t>
            </a:r>
            <a:r>
              <a:rPr lang="en-US" altLang="en-US" sz="2800" b="1" dirty="0">
                <a:solidFill>
                  <a:srgbClr val="FF0000"/>
                </a:solidFill>
              </a:rPr>
              <a:t>) </a:t>
            </a:r>
          </a:p>
          <a:p>
            <a:pPr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:: (</a:t>
            </a:r>
            <a:r>
              <a:rPr lang="en-US" altLang="en-US" sz="2800" b="1" dirty="0" err="1">
                <a:solidFill>
                  <a:srgbClr val="FF0000"/>
                </a:solidFill>
              </a:rPr>
              <a:t>rezolutie</a:t>
            </a:r>
            <a:r>
              <a:rPr lang="en-US" altLang="en-US" sz="2800" b="1" dirty="0">
                <a:solidFill>
                  <a:srgbClr val="FF0000"/>
                </a:solidFill>
              </a:rPr>
              <a:t> de </a:t>
            </a:r>
            <a:r>
              <a:rPr lang="en-US" altLang="en-US" sz="2800" b="1" dirty="0" err="1">
                <a:solidFill>
                  <a:srgbClr val="FF0000"/>
                </a:solidFill>
              </a:rPr>
              <a:t>scop</a:t>
            </a:r>
            <a:r>
              <a:rPr lang="en-US" altLang="en-US" sz="2800" b="1" dirty="0">
                <a:solidFill>
                  <a:srgbClr val="FF0000"/>
                </a:solidFill>
              </a:rPr>
              <a:t>) </a:t>
            </a:r>
          </a:p>
          <a:p>
            <a:pPr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.*(</a:t>
            </a:r>
            <a:r>
              <a:rPr lang="en-US" altLang="en-US" sz="2800" b="1" dirty="0" err="1">
                <a:solidFill>
                  <a:srgbClr val="FF0000"/>
                </a:solidFill>
              </a:rPr>
              <a:t>acces</a:t>
            </a:r>
            <a:r>
              <a:rPr lang="en-US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</a:rPr>
              <a:t>membru</a:t>
            </a:r>
            <a:r>
              <a:rPr lang="en-US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</a:rPr>
              <a:t>prin</a:t>
            </a:r>
            <a:r>
              <a:rPr lang="en-US" altLang="en-US" sz="2800" b="1" dirty="0">
                <a:solidFill>
                  <a:srgbClr val="FF0000"/>
                </a:solidFill>
              </a:rPr>
              <a:t> pointer) </a:t>
            </a:r>
          </a:p>
          <a:p>
            <a:pPr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? (</a:t>
            </a:r>
            <a:r>
              <a:rPr lang="en-US" altLang="en-US" sz="2800" b="1" dirty="0" err="1">
                <a:solidFill>
                  <a:srgbClr val="FF0000"/>
                </a:solidFill>
              </a:rPr>
              <a:t>ternar</a:t>
            </a:r>
            <a:r>
              <a:rPr lang="en-US" altLang="en-US" sz="28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en-US" sz="2800" dirty="0"/>
              <a:t>e </a:t>
            </a:r>
            <a:r>
              <a:rPr lang="en-US" altLang="en-US" sz="2800" dirty="0" err="1"/>
              <a:t>bine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facem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operatiuni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apropiate</a:t>
            </a:r>
            <a:r>
              <a:rPr lang="en-US" altLang="en-US" sz="2800" dirty="0"/>
              <a:t> de </a:t>
            </a:r>
            <a:r>
              <a:rPr lang="en-US" altLang="en-US" sz="2800" dirty="0" err="1"/>
              <a:t>intelesul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operatorilor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respectivi</a:t>
            </a:r>
            <a:endParaRPr lang="en-US" altLang="en-US" sz="2800" dirty="0"/>
          </a:p>
          <a:p>
            <a:endParaRPr lang="en-US" altLang="en-US" sz="2800" dirty="0"/>
          </a:p>
        </p:txBody>
      </p:sp>
      <p:sp>
        <p:nvSpPr>
          <p:cNvPr id="6246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246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/>
              <a:t>Membrii statici ai unei clase</a:t>
            </a:r>
          </a:p>
        </p:txBody>
      </p:sp>
      <p:sp>
        <p:nvSpPr>
          <p:cNvPr id="819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19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" y="1457325"/>
            <a:ext cx="8229600" cy="35401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functiile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statice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efectueaza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operatii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asupra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intregii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nu au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cuvantul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cheie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“this”;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se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referi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doar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la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statici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referirea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membrilor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statici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::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obiect.membru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identic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cu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nestatic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).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Este posibil sa facem o decuplare completa intre intelesul initial al operatorului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exemplu: &lt;&lt; &gt;&gt;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mostenire: operatorii (mai putin =) sunt mosteniti de clasa derivata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clasa derivata poate sa isi redefineasca operatorii</a:t>
            </a:r>
          </a:p>
        </p:txBody>
      </p:sp>
      <p:sp>
        <p:nvSpPr>
          <p:cNvPr id="6349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349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/>
              <a:t>Supraincarcarea operatorilor ca functii prieten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operatorii pot fi definiti si ca functie nemembra a clasei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o facem functie prietena pentru a putea accesa rapid campurile protejate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nu avem pointerul “this”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deci vom avea nevoie de toti operanzii ca parametri pentru functia operator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primul parametru este operandul din stanga, al doilea parametru este operandul din dreapta</a:t>
            </a:r>
          </a:p>
        </p:txBody>
      </p:sp>
      <p:sp>
        <p:nvSpPr>
          <p:cNvPr id="645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451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728663"/>
            <a:ext cx="5181600" cy="51403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(loc op1,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friend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Now, + is overloaded using friend function. </a:t>
            </a:r>
            <a:endParaRPr lang="en-US" sz="18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op1,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loc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op2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op2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029200" y="228600"/>
            <a:ext cx="3886200" cy="59578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notice order of operands</a:t>
            </a:r>
            <a:endParaRPr lang="en-US" altLang="en-US" sz="1600" dirty="0"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latin typeface="+mn-lt"/>
                <a:ea typeface="Times New Roman" pitchFamily="18" charset="0"/>
                <a:cs typeface="Courier New" pitchFamily="49" charset="0"/>
              </a:rPr>
              <a:t>temp.longitude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op2.longitude;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latin typeface="+mn-lt"/>
                <a:ea typeface="Times New Roman" pitchFamily="18" charset="0"/>
                <a:cs typeface="Courier New" pitchFamily="49" charset="0"/>
              </a:rPr>
              <a:t>temp.latitude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op2.latitude;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</a:t>
            </a:r>
            <a:r>
              <a:rPr lang="en-US" sz="16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asignment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for loc.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 = ob1 + ob2;             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6554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r>
              <a:rPr lang="en-US" altLang="en-US" sz="4000"/>
              <a:t>Restrictii pentru operatorii definiti ca prieten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895600"/>
            <a:ext cx="7772400" cy="19050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nu se pot </a:t>
            </a:r>
            <a:r>
              <a:rPr lang="en-US" altLang="en-US" dirty="0" err="1">
                <a:solidFill>
                  <a:srgbClr val="FF0000"/>
                </a:solidFill>
              </a:rPr>
              <a:t>supraincarca</a:t>
            </a:r>
            <a:r>
              <a:rPr lang="en-US" altLang="en-US" dirty="0">
                <a:solidFill>
                  <a:srgbClr val="FF0000"/>
                </a:solidFill>
              </a:rPr>
              <a:t> = () [] </a:t>
            </a:r>
            <a:r>
              <a:rPr lang="en-US" altLang="en-US" dirty="0" err="1">
                <a:solidFill>
                  <a:srgbClr val="FF0000"/>
                </a:solidFill>
              </a:rPr>
              <a:t>sau</a:t>
            </a:r>
            <a:r>
              <a:rPr lang="en-US" altLang="en-US" dirty="0">
                <a:solidFill>
                  <a:srgbClr val="FF0000"/>
                </a:solidFill>
              </a:rPr>
              <a:t> -&gt;</a:t>
            </a:r>
            <a:r>
              <a:rPr lang="en-US" altLang="en-US" dirty="0"/>
              <a:t> cu </a:t>
            </a:r>
            <a:r>
              <a:rPr lang="en-US" altLang="en-US" dirty="0" err="1"/>
              <a:t>functii</a:t>
            </a:r>
            <a:r>
              <a:rPr lang="en-US" altLang="en-US" dirty="0"/>
              <a:t> </a:t>
            </a:r>
            <a:r>
              <a:rPr lang="en-US" altLang="en-US" dirty="0" err="1"/>
              <a:t>prieten</a:t>
            </a:r>
            <a:endParaRPr lang="en-US" altLang="en-US" dirty="0"/>
          </a:p>
          <a:p>
            <a:r>
              <a:rPr lang="en-US" altLang="en-US" dirty="0" err="1"/>
              <a:t>pentru</a:t>
            </a:r>
            <a:r>
              <a:rPr lang="en-US" altLang="en-US" dirty="0"/>
              <a:t> ++ </a:t>
            </a:r>
            <a:r>
              <a:rPr lang="en-US" altLang="en-US" dirty="0" err="1"/>
              <a:t>sau</a:t>
            </a:r>
            <a:r>
              <a:rPr lang="en-US" altLang="en-US" dirty="0"/>
              <a:t> -- </a:t>
            </a:r>
            <a:r>
              <a:rPr lang="en-US" altLang="en-US" dirty="0" err="1"/>
              <a:t>trebuie</a:t>
            </a:r>
            <a:r>
              <a:rPr lang="en-US" altLang="en-US" dirty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/>
              <a:t>folosim</a:t>
            </a:r>
            <a:r>
              <a:rPr lang="en-US" altLang="en-US" dirty="0"/>
              <a:t> </a:t>
            </a:r>
            <a:r>
              <a:rPr lang="en-US" altLang="en-US" dirty="0" err="1"/>
              <a:t>referinte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6656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656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functii prieten pentru operatori unari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pentru ++, -- folosim referinta pentru a transmite operandul </a:t>
            </a:r>
          </a:p>
          <a:p>
            <a:pPr lvl="1"/>
            <a:r>
              <a:rPr lang="en-US" altLang="en-US"/>
              <a:t>pentru ca trebuie sa se modifice si nu avem pointerul this</a:t>
            </a:r>
          </a:p>
          <a:p>
            <a:pPr lvl="1"/>
            <a:r>
              <a:rPr lang="en-US" altLang="en-US"/>
              <a:t>apel prin valoare: primim o copie a obiectului si nu putem modifica operandul (ci doar copia)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6758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758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04800" y="728663"/>
            <a:ext cx="5181600" cy="60944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   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endParaRPr 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Overload assignment for loc.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Now a friend, use a reference parameter. </a:t>
            </a:r>
            <a:endParaRPr lang="en-US" sz="18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8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791200" y="1081088"/>
            <a:ext cx="2895600" cy="44815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Make – a friend. Use reference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600" dirty="0" err="1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600" dirty="0" err="1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  </a:t>
            </a:r>
            <a:r>
              <a:rPr lang="en-US" altLang="en-US" sz="1600" dirty="0"/>
              <a:t>++ob1;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ob1.show();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11 21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 = ++ob1;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12 22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--ob2;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11 21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6861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pentru varianta postfix ++ --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la fel ca la supraincarcarea operatorilor prin functii membru ale clasei: parametru int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2362200" y="3360738"/>
            <a:ext cx="51816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// friend, postfix version of ++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friend loc operator++(loc &amp;op, int x);</a:t>
            </a:r>
          </a:p>
        </p:txBody>
      </p:sp>
      <p:sp>
        <p:nvSpPr>
          <p:cNvPr id="6963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9638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Diferente supraincarcarea prin membri sau prieteni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114800"/>
          </a:xfrm>
        </p:spPr>
        <p:txBody>
          <a:bodyPr/>
          <a:lstStyle/>
          <a:p>
            <a:r>
              <a:rPr lang="en-US" altLang="en-US"/>
              <a:t>de multe ori nu avem diferente, </a:t>
            </a:r>
          </a:p>
          <a:p>
            <a:pPr lvl="1"/>
            <a:r>
              <a:rPr lang="en-US" altLang="en-US"/>
              <a:t>atunci e indicat sa folosim functii membru</a:t>
            </a:r>
          </a:p>
          <a:p>
            <a:r>
              <a:rPr lang="en-US" altLang="en-US"/>
              <a:t>uneori avem insa diferente: pozitia operanzilor</a:t>
            </a:r>
          </a:p>
          <a:p>
            <a:pPr lvl="1"/>
            <a:r>
              <a:rPr lang="en-US" altLang="en-US"/>
              <a:t>pentru functii membru operandul din stanga apeleaza functia operator supraincarcata</a:t>
            </a:r>
          </a:p>
          <a:p>
            <a:pPr lvl="1"/>
            <a:r>
              <a:rPr lang="en-US" altLang="en-US"/>
              <a:t>daca vrem sa scriem expresie: 100+ob; probleme la compilare=&gt; functii prieten</a:t>
            </a:r>
          </a:p>
          <a:p>
            <a:endParaRPr lang="en-US" altLang="en-US"/>
          </a:p>
        </p:txBody>
      </p:sp>
      <p:sp>
        <p:nvSpPr>
          <p:cNvPr id="7066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066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aceste cazuri trebuie sa definim doua functii de supraincarcare: </a:t>
            </a:r>
          </a:p>
          <a:p>
            <a:pPr lvl="1"/>
            <a:r>
              <a:rPr lang="en-US" altLang="en-US"/>
              <a:t>int + tipClasa </a:t>
            </a:r>
          </a:p>
          <a:p>
            <a:pPr lvl="1"/>
            <a:r>
              <a:rPr lang="en-US" altLang="en-US"/>
              <a:t>tipClasa + int</a:t>
            </a:r>
          </a:p>
          <a:p>
            <a:pPr lvl="1"/>
            <a:endParaRPr lang="en-US" altLang="en-US"/>
          </a:p>
        </p:txBody>
      </p:sp>
      <p:sp>
        <p:nvSpPr>
          <p:cNvPr id="7168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168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04800" y="728663"/>
            <a:ext cx="5181600" cy="5908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   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 op1, 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 op1, loc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 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endParaRPr 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+ is overloaded for loc + int</a:t>
            </a:r>
            <a:r>
              <a:rPr lang="en-US" altLang="en-US" sz="16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(loc op1, 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/>
              <a:t> op2){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temp.longitude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 op1.longitude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temp.latitude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op1.latitude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altLang="en-US" sz="1600" dirty="0"/>
              <a:t> temp;}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+ is overloaded for </a:t>
            </a:r>
            <a:r>
              <a:rPr lang="en-US" altLang="en-US" sz="1600" dirty="0" err="1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 + loc</a:t>
            </a:r>
            <a:r>
              <a:rPr lang="en-US" altLang="en-US" sz="16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(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/>
              <a:t> op1, loc op2){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temp.longitude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 op1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op2.longitude;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temp.latitude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op1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op2.latitude;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altLang="en-US" sz="1600" dirty="0"/>
              <a:t> temp;}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334000" y="762000"/>
            <a:ext cx="3581400" cy="30527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7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14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  ob1 = ob2 + 10;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both of these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  ob3 = 10 + ob2;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are valid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b="1" dirty="0"/>
              <a:t>   </a:t>
            </a:r>
            <a:r>
              <a:rPr lang="en-US" altLang="en-US" sz="1600" dirty="0"/>
              <a:t>ob1.show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altLang="en-US" sz="16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ob3.show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altLang="en-US" sz="16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7270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/>
              <a:t>Folosirea uzuala a functiilor statice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8600" y="1676400"/>
            <a:ext cx="6248400" cy="4278094"/>
            <a:chOff x="304800" y="598487"/>
            <a:chExt cx="6248400" cy="4278095"/>
          </a:xfrm>
        </p:grpSpPr>
        <p:sp>
          <p:nvSpPr>
            <p:cNvPr id="9222" name="Rectangle 4"/>
            <p:cNvSpPr>
              <a:spLocks noChangeArrowheads="1"/>
            </p:cNvSpPr>
            <p:nvPr/>
          </p:nvSpPr>
          <p:spPr bwMode="auto">
            <a:xfrm>
              <a:off x="381000" y="598487"/>
              <a:ext cx="6172200" cy="42780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4A43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#include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&lt;</a:t>
              </a:r>
              <a:r>
                <a:rPr lang="ro-RO" sz="1600" b="1" dirty="0" err="1">
                  <a:solidFill>
                    <a:srgbClr val="40015A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iostream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&gt;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using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namespace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66616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std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static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ro-RO" sz="1600" b="1" dirty="0">
                  <a:solidFill>
                    <a:srgbClr val="E34ADC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static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void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init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 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;}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void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show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ro-RO" sz="1600" b="1" dirty="0" err="1">
                  <a:solidFill>
                    <a:srgbClr val="603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cout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&lt;&lt;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;}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};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::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define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4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main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init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 data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before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object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creation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::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init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ro-RO" sz="1600" b="1" dirty="0">
                  <a:solidFill>
                    <a:srgbClr val="008C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100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x</a:t>
              </a:r>
              <a:r>
                <a:rPr lang="ro-RO" sz="1600" b="1" dirty="0" err="1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.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show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displays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100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return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008C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0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}</a:t>
              </a:r>
              <a:endParaRPr lang="ro-RO" sz="5400" b="1" dirty="0">
                <a:ea typeface="Times New Roman" pitchFamily="18" charset="0"/>
                <a:cs typeface="Courier New" pitchFamily="49" charset="0"/>
              </a:endParaRPr>
            </a:p>
          </p:txBody>
        </p:sp>
        <p:sp>
          <p:nvSpPr>
            <p:cNvPr id="9223" name="TextBox 5"/>
            <p:cNvSpPr txBox="1">
              <a:spLocks noChangeArrowheads="1"/>
            </p:cNvSpPr>
            <p:nvPr/>
          </p:nvSpPr>
          <p:spPr bwMode="auto">
            <a:xfrm>
              <a:off x="304800" y="1208087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sp>
        <p:nvSpPr>
          <p:cNvPr id="92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92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new si delete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en-US" sz="2800"/>
              <a:t>supraincarcare op. de folosire memorie in mod dinamic pentru cazuri speciale</a:t>
            </a:r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size_t: predefinit</a:t>
            </a:r>
          </a:p>
          <a:p>
            <a:r>
              <a:rPr lang="en-US" altLang="en-US" sz="2800"/>
              <a:t>pentru new: constructorul este chemat automat</a:t>
            </a:r>
          </a:p>
          <a:p>
            <a:r>
              <a:rPr lang="en-US" altLang="en-US" sz="2800"/>
              <a:t>pentru delete: destructorul este chemat automat</a:t>
            </a:r>
          </a:p>
          <a:p>
            <a:r>
              <a:rPr lang="en-US" altLang="en-US" sz="2800"/>
              <a:t>supraincarcare la nivel de clasa sau globala</a:t>
            </a:r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4343400" y="2971800"/>
            <a:ext cx="4572000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Allocate an object.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603000"/>
                </a:solidFill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/* Perform allocation. Throw bad_alloc on failure.Constructor called automatically. */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pointer_to_memory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Delete an object.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delete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/* Free memory pointed to by p.Destructor called automatically. */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>
                <a:ea typeface="Times New Roman" pitchFamily="18" charset="0"/>
                <a:cs typeface="Courier New" pitchFamily="49" charset="0"/>
              </a:rPr>
              <a:t> </a:t>
            </a:r>
          </a:p>
        </p:txBody>
      </p:sp>
      <p:sp>
        <p:nvSpPr>
          <p:cNvPr id="7373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373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228600" y="831850"/>
            <a:ext cx="4267200" cy="58181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cstdlib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j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j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    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                    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new overloaded relative to loc.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 overloaded new.</a:t>
            </a:r>
            <a:r>
              <a:rPr lang="en-US" sz="1800" dirty="0">
                <a:solidFill>
                  <a:srgbClr val="0F69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p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malloc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(!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p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Calibri" pitchFamily="34" charset="0"/>
                <a:cs typeface="Times New Roman" pitchFamily="18" charset="0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7475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475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4114800" y="762000"/>
            <a:ext cx="4953000" cy="56880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</a:rPr>
              <a:t>// delete overloaded relative to loc.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In overloaded delete.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603000"/>
                </a:solidFill>
                <a:latin typeface="+mn-lt"/>
              </a:rPr>
              <a:t>free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p2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try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p1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Allocation error for p1.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try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p2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(-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Allocation error for p2.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p1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p2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p1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p2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2286000" y="2209800"/>
            <a:ext cx="4572000" cy="35004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en-US"/>
              <a:t>In overloaded new.</a:t>
            </a:r>
          </a:p>
          <a:p>
            <a:pPr marL="342900" indent="-342900"/>
            <a:r>
              <a:rPr lang="en-US" altLang="en-US"/>
              <a:t>In overloaded new.</a:t>
            </a:r>
          </a:p>
          <a:p>
            <a:pPr marL="342900" indent="-342900"/>
            <a:r>
              <a:rPr lang="en-US" altLang="en-US"/>
              <a:t>10 20</a:t>
            </a:r>
          </a:p>
          <a:p>
            <a:pPr marL="342900" indent="-342900"/>
            <a:r>
              <a:rPr lang="en-US" altLang="en-US"/>
              <a:t>-10 -20</a:t>
            </a:r>
          </a:p>
          <a:p>
            <a:pPr marL="342900" indent="-342900"/>
            <a:r>
              <a:rPr lang="en-US" altLang="en-US"/>
              <a:t>In overloaded delete.</a:t>
            </a:r>
          </a:p>
          <a:p>
            <a:pPr marL="342900" indent="-342900"/>
            <a:r>
              <a:rPr lang="en-US" altLang="en-US"/>
              <a:t>In overloaded delete.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daca new sau delete sunt folositi pentru alt tip de date in program, versiunile originale sunt folosite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se poate face overload pe new si delete la nivel global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 declara in afara oricarei clase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pentru new/delete definiti si global si in clasa, cel din clasa e folosit pentru elemente de tipul clasei, si in rest e folosit cel redefinit global</a:t>
            </a:r>
          </a:p>
        </p:txBody>
      </p:sp>
      <p:sp>
        <p:nvSpPr>
          <p:cNvPr id="7577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5780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4495800" y="398463"/>
            <a:ext cx="4267200" cy="600233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j-lt"/>
              </a:rPr>
              <a:t>// Global 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03000"/>
                </a:solidFill>
                <a:latin typeface="+mj-lt"/>
              </a:rPr>
              <a:t>free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p2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p1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p1.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p2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(-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p2.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float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j-lt"/>
              </a:rPr>
              <a:t>// uses overloaded new, too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f.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+mj-lt"/>
              </a:rPr>
              <a:t>10.10</a:t>
            </a:r>
            <a:r>
              <a:rPr lang="en-US" sz="1600" dirty="0">
                <a:solidFill>
                  <a:srgbClr val="0066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p1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p1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latin typeface="+mj-lt"/>
              </a:rPr>
              <a:t> </a:t>
            </a:r>
          </a:p>
        </p:txBody>
      </p:sp>
      <p:sp>
        <p:nvSpPr>
          <p:cNvPr id="7680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680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76200" y="762000"/>
            <a:ext cx="4191000" cy="59150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j-lt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j-lt"/>
              </a:rPr>
              <a:t>cstdlib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>
                <a:solidFill>
                  <a:srgbClr val="40015A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j-lt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j-lt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E34ADC"/>
                </a:solidFill>
                <a:latin typeface="+mj-lt"/>
              </a:rPr>
              <a:t>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loc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lg</a:t>
            </a:r>
            <a:r>
              <a:rPr lang="en-US" sz="1600" dirty="0" err="1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};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Global new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p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malloc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(!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new si delete pentru array-uri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7772400" cy="533400"/>
          </a:xfrm>
        </p:spPr>
        <p:txBody>
          <a:bodyPr/>
          <a:lstStyle/>
          <a:p>
            <a:r>
              <a:rPr lang="en-US" altLang="en-US"/>
              <a:t>facem overload de doua ori</a:t>
            </a:r>
          </a:p>
        </p:txBody>
      </p:sp>
      <p:sp>
        <p:nvSpPr>
          <p:cNvPr id="7782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782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2133600" y="2322513"/>
            <a:ext cx="5562600" cy="35274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Allocate an array of objects.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/* Perform allocation. Throw </a:t>
            </a:r>
            <a:r>
              <a:rPr lang="en-US" sz="1800" dirty="0" err="1">
                <a:solidFill>
                  <a:srgbClr val="696969"/>
                </a:solidFill>
                <a:latin typeface="+mj-lt"/>
              </a:rPr>
              <a:t>bad_alloc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 on failure.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Constructor for each element called automatically. */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pointer_to_memory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Delete an array of objects.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/* Free memory pointed to by p.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Destructor for each element called automatically.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*/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[]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trebuie sa fie functii membru, (nestatice)</a:t>
            </a:r>
          </a:p>
          <a:p>
            <a:r>
              <a:rPr lang="en-US" altLang="en-US"/>
              <a:t>nu pot fi functii prieten</a:t>
            </a:r>
          </a:p>
          <a:p>
            <a:r>
              <a:rPr lang="en-US" altLang="en-US"/>
              <a:t>este considerat operator binar</a:t>
            </a:r>
          </a:p>
          <a:p>
            <a:r>
              <a:rPr lang="en-US" altLang="en-US"/>
              <a:t>o[3] se tranfsorma in</a:t>
            </a:r>
          </a:p>
          <a:p>
            <a:r>
              <a:rPr lang="en-US" altLang="en-US"/>
              <a:t>o.operator[](3)</a:t>
            </a:r>
          </a:p>
        </p:txBody>
      </p:sp>
      <p:sp>
        <p:nvSpPr>
          <p:cNvPr id="78852" name="Rectangle 5"/>
          <p:cNvSpPr>
            <a:spLocks noChangeArrowheads="1"/>
          </p:cNvSpPr>
          <p:nvPr/>
        </p:nvSpPr>
        <p:spPr bwMode="auto">
          <a:xfrm>
            <a:off x="4343400" y="4114800"/>
            <a:ext cx="4572000" cy="1436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type class-name::operator[](int i)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{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// . . .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}</a:t>
            </a:r>
          </a:p>
        </p:txBody>
      </p:sp>
      <p:sp>
        <p:nvSpPr>
          <p:cNvPr id="7885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885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987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990600" y="1231900"/>
            <a:ext cx="6324600" cy="40259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displays 2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operatorul [] poate fi folosit si la stanga unei atribuiri (obiectul intors este atunci referinta)</a:t>
            </a:r>
          </a:p>
        </p:txBody>
      </p:sp>
      <p:sp>
        <p:nvSpPr>
          <p:cNvPr id="8089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0900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0"/>
            <a:ext cx="7772400" cy="1447800"/>
          </a:xfrm>
          <a:noFill/>
        </p:spPr>
        <p:txBody>
          <a:bodyPr/>
          <a:lstStyle/>
          <a:p>
            <a:r>
              <a:rPr lang="en-US" altLang="en-US"/>
              <a:t>putem in acest fel verifica array-urile</a:t>
            </a:r>
          </a:p>
          <a:p>
            <a:r>
              <a:rPr lang="en-US" altLang="en-US"/>
              <a:t>exemplul urmator</a:t>
            </a:r>
          </a:p>
        </p:txBody>
      </p:sp>
      <p:sp>
        <p:nvSpPr>
          <p:cNvPr id="8192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192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990600" y="685800"/>
            <a:ext cx="6324600" cy="4691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&amp;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displays 2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25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[] on left of 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now displays 25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294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76200" y="1027113"/>
            <a:ext cx="5562600" cy="53562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A safe array example.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</a:rPr>
              <a:t>cstdlib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j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j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&amp;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Provide range checking for </a:t>
            </a:r>
            <a:r>
              <a:rPr lang="en-US" sz="1800" dirty="0" err="1">
                <a:solidFill>
                  <a:srgbClr val="696969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&lt;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||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</a:rPr>
              <a:t>Boundary Error</a:t>
            </a:r>
            <a:r>
              <a:rPr lang="en-US" sz="18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03000"/>
                </a:solidFill>
                <a:latin typeface="+mj-lt"/>
              </a:rPr>
              <a:t>exit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4114800" y="355600"/>
            <a:ext cx="4724400" cy="2843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alt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altLang="en-US" sz="1600" dirty="0"/>
              <a:t> main() {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altLang="en-US" sz="1600" dirty="0" err="1"/>
              <a:t>atype</a:t>
            </a:r>
            <a:r>
              <a:rPr lang="en-US" altLang="en-US" sz="1600" dirty="0"/>
              <a:t> ob(1, 2, 3);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altLang="en-US" sz="1600" dirty="0"/>
              <a:t>ob[1]; // </a:t>
            </a:r>
            <a:r>
              <a:rPr lang="en-US" altLang="en-US" sz="1800" b="1" dirty="0">
                <a:solidFill>
                  <a:srgbClr val="800000"/>
                </a:solidFill>
                <a:latin typeface="+mj-lt"/>
              </a:rPr>
              <a:t>displays</a:t>
            </a:r>
            <a:r>
              <a:rPr lang="en-US" altLang="en-US" sz="1600" dirty="0"/>
              <a:t> 2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altLang="en-US" sz="1600" dirty="0"/>
              <a:t>" ";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ob[1] = 25; // [] appears on left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altLang="en-US" sz="1600" dirty="0"/>
              <a:t> ob[1]; // displays 25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ob[3] = 44; 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             // generates runtime error, 3 out-of-range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altLang="en-US" sz="1600" dirty="0"/>
              <a:t> 0;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Operatorul de rezolutie de scop ::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152400" y="1933575"/>
            <a:ext cx="365760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b="1" dirty="0">
                <a:solidFill>
                  <a:srgbClr val="800000"/>
                </a:solidFill>
              </a:rPr>
              <a:t>int</a:t>
            </a:r>
            <a:r>
              <a:rPr lang="ro-RO" sz="2400" dirty="0">
                <a:solidFill>
                  <a:srgbClr val="000000"/>
                </a:solidFill>
              </a:rPr>
              <a:t> i</a:t>
            </a:r>
            <a:r>
              <a:rPr lang="ro-RO" sz="2400" dirty="0">
                <a:solidFill>
                  <a:srgbClr val="800080"/>
                </a:solidFill>
              </a:rPr>
              <a:t>;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696969"/>
                </a:solidFill>
              </a:rPr>
              <a:t>// global i</a:t>
            </a:r>
            <a:endParaRPr lang="en-US" sz="2400" dirty="0">
              <a:solidFill>
                <a:srgbClr val="696969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b="1" dirty="0">
                <a:solidFill>
                  <a:srgbClr val="800000"/>
                </a:solidFill>
              </a:rPr>
              <a:t>void</a:t>
            </a:r>
            <a:r>
              <a:rPr lang="ro-RO" sz="2400" dirty="0">
                <a:solidFill>
                  <a:srgbClr val="000000"/>
                </a:solidFill>
              </a:rPr>
              <a:t> f</a:t>
            </a:r>
            <a:r>
              <a:rPr lang="ro-RO" sz="2400" dirty="0">
                <a:solidFill>
                  <a:srgbClr val="808030"/>
                </a:solidFill>
              </a:rPr>
              <a:t>()</a:t>
            </a:r>
            <a:endParaRPr lang="en-US" sz="2400" dirty="0">
              <a:solidFill>
                <a:srgbClr val="80803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dirty="0">
                <a:solidFill>
                  <a:srgbClr val="800080"/>
                </a:solidFill>
              </a:rPr>
              <a:t>{</a:t>
            </a:r>
            <a:r>
              <a:rPr lang="ro-RO" sz="2400" dirty="0">
                <a:solidFill>
                  <a:srgbClr val="000000"/>
                </a:solidFill>
              </a:rPr>
              <a:t>    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sz="2400" b="1" dirty="0">
                <a:solidFill>
                  <a:srgbClr val="000000"/>
                </a:solidFill>
              </a:rPr>
              <a:t>	</a:t>
            </a:r>
            <a:r>
              <a:rPr lang="ro-RO" sz="2400" b="1" dirty="0">
                <a:solidFill>
                  <a:srgbClr val="800000"/>
                </a:solidFill>
              </a:rPr>
              <a:t>int</a:t>
            </a:r>
            <a:r>
              <a:rPr lang="ro-RO" sz="2400" dirty="0">
                <a:solidFill>
                  <a:srgbClr val="000000"/>
                </a:solidFill>
              </a:rPr>
              <a:t> i</a:t>
            </a:r>
            <a:r>
              <a:rPr lang="ro-RO" sz="2400" dirty="0">
                <a:solidFill>
                  <a:srgbClr val="800080"/>
                </a:solidFill>
              </a:rPr>
              <a:t>;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696969"/>
                </a:solidFill>
              </a:rPr>
              <a:t>// local i</a:t>
            </a:r>
            <a:r>
              <a:rPr lang="ro-RO" sz="2400" dirty="0">
                <a:solidFill>
                  <a:srgbClr val="000000"/>
                </a:solidFill>
              </a:rPr>
              <a:t>    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ro-RO" sz="2400" dirty="0">
                <a:solidFill>
                  <a:srgbClr val="000000"/>
                </a:solidFill>
              </a:rPr>
              <a:t>i </a:t>
            </a:r>
            <a:r>
              <a:rPr lang="ro-RO" sz="2400" dirty="0">
                <a:solidFill>
                  <a:srgbClr val="808030"/>
                </a:solidFill>
              </a:rPr>
              <a:t>=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008C00"/>
                </a:solidFill>
              </a:rPr>
              <a:t>10</a:t>
            </a:r>
            <a:r>
              <a:rPr lang="ro-RO" sz="2400" dirty="0">
                <a:solidFill>
                  <a:srgbClr val="800080"/>
                </a:solidFill>
              </a:rPr>
              <a:t>;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696969"/>
                </a:solidFill>
              </a:rPr>
              <a:t>// uses local i</a:t>
            </a:r>
            <a:r>
              <a:rPr lang="ro-RO" sz="2400" dirty="0">
                <a:solidFill>
                  <a:srgbClr val="808030"/>
                </a:solidFill>
              </a:rPr>
              <a:t>.</a:t>
            </a:r>
            <a:endParaRPr lang="en-US" sz="2400" dirty="0">
              <a:solidFill>
                <a:srgbClr val="80803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dirty="0">
                <a:solidFill>
                  <a:srgbClr val="800080"/>
                </a:solidFill>
              </a:rPr>
              <a:t>}</a:t>
            </a:r>
            <a:endParaRPr lang="en-US" altLang="ro-RO" sz="2400" b="1" dirty="0"/>
          </a:p>
        </p:txBody>
      </p:sp>
      <p:sp>
        <p:nvSpPr>
          <p:cNvPr id="12292" name="TextBox 5"/>
          <p:cNvSpPr txBox="1">
            <a:spLocks noChangeArrowheads="1"/>
          </p:cNvSpPr>
          <p:nvPr/>
        </p:nvSpPr>
        <p:spPr bwMode="auto">
          <a:xfrm>
            <a:off x="762000" y="4800600"/>
            <a:ext cx="3286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o-RO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962400" y="1905000"/>
            <a:ext cx="5029200" cy="3046988"/>
            <a:chOff x="4038600" y="1906012"/>
            <a:chExt cx="5029200" cy="3048275"/>
          </a:xfrm>
        </p:grpSpPr>
        <p:sp>
          <p:nvSpPr>
            <p:cNvPr id="12296" name="Rectangle 5"/>
            <p:cNvSpPr>
              <a:spLocks noChangeArrowheads="1"/>
            </p:cNvSpPr>
            <p:nvPr/>
          </p:nvSpPr>
          <p:spPr bwMode="auto">
            <a:xfrm>
              <a:off x="4038600" y="1906012"/>
              <a:ext cx="5029200" cy="304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ro-RO" sz="2400" b="1" dirty="0">
                  <a:solidFill>
                    <a:srgbClr val="800000"/>
                  </a:solidFill>
                </a:rPr>
                <a:t>int</a:t>
              </a:r>
              <a:r>
                <a:rPr lang="ro-RO" sz="2400" dirty="0"/>
                <a:t> i</a:t>
              </a:r>
              <a:r>
                <a:rPr lang="ro-RO" sz="2400" dirty="0">
                  <a:solidFill>
                    <a:srgbClr val="800080"/>
                  </a:solidFill>
                </a:rPr>
                <a:t>;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696969"/>
                  </a:solidFill>
                </a:rPr>
                <a:t>// global i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ro-RO" sz="2400" b="1" dirty="0">
                  <a:solidFill>
                    <a:srgbClr val="800000"/>
                  </a:solidFill>
                </a:rPr>
                <a:t>void</a:t>
              </a:r>
              <a:r>
                <a:rPr lang="ro-RO" sz="2400" dirty="0"/>
                <a:t> f</a:t>
              </a:r>
              <a:r>
                <a:rPr lang="ro-RO" sz="2400" dirty="0">
                  <a:solidFill>
                    <a:srgbClr val="808030"/>
                  </a:solidFill>
                </a:rPr>
                <a:t>()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ro-RO" sz="2400" dirty="0">
                  <a:solidFill>
                    <a:srgbClr val="800080"/>
                  </a:solidFill>
                </a:rPr>
                <a:t>{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en-US" sz="2400" b="1" dirty="0">
                  <a:solidFill>
                    <a:srgbClr val="800000"/>
                  </a:solidFill>
                </a:rPr>
                <a:t>	</a:t>
              </a:r>
              <a:r>
                <a:rPr lang="ro-RO" sz="2400" b="1" dirty="0">
                  <a:solidFill>
                    <a:srgbClr val="800000"/>
                  </a:solidFill>
                </a:rPr>
                <a:t>int</a:t>
              </a:r>
              <a:r>
                <a:rPr lang="ro-RO" sz="2400" dirty="0"/>
                <a:t> I</a:t>
              </a:r>
              <a:r>
                <a:rPr lang="en-US" sz="2400" dirty="0"/>
                <a:t> = 7</a:t>
              </a:r>
              <a:r>
                <a:rPr lang="ro-RO" sz="2400" dirty="0">
                  <a:solidFill>
                    <a:srgbClr val="800080"/>
                  </a:solidFill>
                </a:rPr>
                <a:t>;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696969"/>
                  </a:solidFill>
                </a:rPr>
                <a:t>// local i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en-US" sz="2400" dirty="0">
                  <a:solidFill>
                    <a:srgbClr val="800080"/>
                  </a:solidFill>
                </a:rPr>
                <a:t>	</a:t>
              </a:r>
              <a:r>
                <a:rPr lang="ro-RO" sz="2400" dirty="0">
                  <a:solidFill>
                    <a:srgbClr val="800080"/>
                  </a:solidFill>
                </a:rPr>
                <a:t>::</a:t>
              </a:r>
              <a:r>
                <a:rPr lang="ro-RO" sz="2400" dirty="0"/>
                <a:t>i </a:t>
              </a:r>
              <a:r>
                <a:rPr lang="ro-RO" sz="2400" dirty="0">
                  <a:solidFill>
                    <a:srgbClr val="808030"/>
                  </a:solidFill>
                </a:rPr>
                <a:t>=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008C00"/>
                  </a:solidFill>
                </a:rPr>
                <a:t>10</a:t>
              </a:r>
              <a:r>
                <a:rPr lang="ro-RO" sz="2400" dirty="0">
                  <a:solidFill>
                    <a:srgbClr val="800080"/>
                  </a:solidFill>
                </a:rPr>
                <a:t>;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696969"/>
                  </a:solidFill>
                </a:rPr>
                <a:t>// now refers to global i</a:t>
              </a:r>
              <a:endParaRPr lang="en-US" sz="2400" dirty="0">
                <a:solidFill>
                  <a:srgbClr val="696969"/>
                </a:solidFill>
              </a:endParaRPr>
            </a:p>
            <a:p>
              <a:pPr>
                <a:buFontTx/>
                <a:buNone/>
              </a:pPr>
              <a:r>
                <a:rPr lang="en-US" dirty="0" err="1">
                  <a:solidFill>
                    <a:srgbClr val="696969"/>
                  </a:solidFill>
                </a:rPr>
                <a:t>Cout</a:t>
              </a:r>
              <a:r>
                <a:rPr lang="en-US" dirty="0">
                  <a:solidFill>
                    <a:srgbClr val="696969"/>
                  </a:solidFill>
                </a:rPr>
                <a:t>&lt;&lt;::I;</a:t>
              </a:r>
            </a:p>
            <a:p>
              <a:pPr>
                <a:buFontTx/>
                <a:buNone/>
              </a:pP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ro-RO" sz="2400" dirty="0">
                  <a:solidFill>
                    <a:srgbClr val="800080"/>
                  </a:solidFill>
                </a:rPr>
                <a:t>}</a:t>
              </a:r>
              <a:endParaRPr lang="en-US" altLang="ro-RO" sz="2400" b="1" dirty="0"/>
            </a:p>
          </p:txBody>
        </p:sp>
        <p:sp>
          <p:nvSpPr>
            <p:cNvPr id="12297" name="TextBox 5"/>
            <p:cNvSpPr txBox="1">
              <a:spLocks noChangeArrowheads="1"/>
            </p:cNvSpPr>
            <p:nvPr/>
          </p:nvSpPr>
          <p:spPr bwMode="auto">
            <a:xfrm>
              <a:off x="4953000" y="3430656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sp>
        <p:nvSpPr>
          <p:cNvPr id="1229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1229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()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nu creem un nou fel de a chema functii</a:t>
            </a:r>
          </a:p>
          <a:p>
            <a:r>
              <a:rPr lang="en-US" altLang="en-US"/>
              <a:t>definim un mod de a chema functii cu numar arbitrar de parametrii</a:t>
            </a:r>
          </a:p>
          <a:p>
            <a:endParaRPr lang="en-US" altLang="en-US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838200" y="3929063"/>
            <a:ext cx="5564188" cy="923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sz="1600" b="1"/>
              <a:t>double operator()(int a, float f, char *s);</a:t>
            </a:r>
          </a:p>
          <a:p>
            <a:pPr marL="342900" indent="-342900">
              <a:buFontTx/>
              <a:buNone/>
            </a:pPr>
            <a:r>
              <a:rPr lang="en-US" altLang="en-US" sz="1600" b="1"/>
              <a:t>O(10, 23.34, "hi");</a:t>
            </a:r>
          </a:p>
          <a:p>
            <a:pPr marL="342900" indent="-342900">
              <a:buFontTx/>
              <a:buNone/>
            </a:pPr>
            <a:r>
              <a:rPr lang="en-US" altLang="en-US" sz="1600" b="1"/>
              <a:t>                                echivalent cu O.operator()(10, 23.34, "hi");</a:t>
            </a:r>
          </a:p>
        </p:txBody>
      </p:sp>
      <p:sp>
        <p:nvSpPr>
          <p:cNvPr id="8397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397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4038600" y="962025"/>
            <a:ext cx="4800600" cy="45243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Overload + for loc.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loc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loc temp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loc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7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8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can be executed by itself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can be used in expressions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5562600" y="4633913"/>
            <a:ext cx="1828800" cy="17668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b="1"/>
              <a:t>10 20</a:t>
            </a:r>
          </a:p>
          <a:p>
            <a:pPr marL="342900" indent="-342900">
              <a:buFontTx/>
              <a:buNone/>
            </a:pPr>
            <a:r>
              <a:rPr lang="en-US" altLang="en-US" b="1"/>
              <a:t>7 8</a:t>
            </a:r>
          </a:p>
          <a:p>
            <a:pPr marL="342900" indent="-342900">
              <a:buFontTx/>
              <a:buNone/>
            </a:pPr>
            <a:r>
              <a:rPr lang="en-US" altLang="en-US" b="1"/>
              <a:t>11 11</a:t>
            </a:r>
          </a:p>
        </p:txBody>
      </p:sp>
      <p:sp>
        <p:nvSpPr>
          <p:cNvPr id="849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499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195263" y="838200"/>
            <a:ext cx="4071937" cy="55768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cs typeface="Arial" pitchFamily="34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cs typeface="Arial" pitchFamily="34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cs typeface="Arial" pitchFamily="34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cs typeface="Arial" pitchFamily="34" charset="0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E34ADC"/>
                </a:solidFill>
                <a:latin typeface="+mn-lt"/>
                <a:cs typeface="Arial" pitchFamily="34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cs typeface="Arial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  <a:cs typeface="Arial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cs typeface="Arial" pitchFamily="34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cs typeface="Arial" pitchFamily="34" charset="0"/>
              </a:rPr>
              <a:t>// Overload ( ) for loc.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loc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}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3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 pe -&gt;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operator unar</a:t>
            </a:r>
          </a:p>
          <a:p>
            <a:r>
              <a:rPr lang="en-US" altLang="en-US"/>
              <a:t>obiect-&gt;element</a:t>
            </a:r>
          </a:p>
          <a:p>
            <a:pPr lvl="1"/>
            <a:r>
              <a:rPr lang="en-US" altLang="en-US"/>
              <a:t>obiect genereaza apelul</a:t>
            </a:r>
          </a:p>
          <a:p>
            <a:pPr lvl="1"/>
            <a:r>
              <a:rPr lang="en-US" altLang="en-US"/>
              <a:t>element trebuie sa fie accesibil</a:t>
            </a:r>
          </a:p>
          <a:p>
            <a:pPr lvl="1"/>
            <a:r>
              <a:rPr lang="en-US" altLang="en-US"/>
              <a:t>intoarce un pointer catre un obiect din clasa</a:t>
            </a:r>
          </a:p>
          <a:p>
            <a:pPr lvl="1"/>
            <a:endParaRPr lang="en-US" altLang="en-US"/>
          </a:p>
        </p:txBody>
      </p:sp>
      <p:sp>
        <p:nvSpPr>
          <p:cNvPr id="860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60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704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1600200" y="1143000"/>
            <a:ext cx="6400800" cy="48323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20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this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same as </a:t>
            </a:r>
            <a:r>
              <a:rPr lang="en-US" sz="2000" dirty="0" err="1">
                <a:solidFill>
                  <a:srgbClr val="696969"/>
                </a:solidFill>
                <a:latin typeface="+mn-lt"/>
              </a:rPr>
              <a:t>ob.i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ob</a:t>
            </a:r>
            <a:r>
              <a:rPr lang="en-US" sz="20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operatorului ,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operator binar</a:t>
            </a:r>
          </a:p>
          <a:p>
            <a:r>
              <a:rPr lang="en-US" altLang="en-US"/>
              <a:t>ar trebui ignorate toate valorile mai putin a celui mai din dreapta operand</a:t>
            </a:r>
          </a:p>
          <a:p>
            <a:endParaRPr lang="en-US" altLang="en-US"/>
          </a:p>
        </p:txBody>
      </p:sp>
      <p:sp>
        <p:nvSpPr>
          <p:cNvPr id="8806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806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152400" y="762000"/>
            <a:ext cx="4648200" cy="55403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          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comma for loc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loc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“;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4572000" y="831850"/>
            <a:ext cx="4419600" cy="44259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j-lt"/>
              </a:rPr>
              <a:t>// Overload + for loc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temp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longitude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000000"/>
              </a:solidFill>
              <a:latin typeface="+mj-lt"/>
            </a:endParaRP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loc 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5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30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ob1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j-lt"/>
              </a:rPr>
              <a:t>// displays 1 1, the value of ob3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latin typeface="+mj-lt"/>
              </a:rPr>
              <a:t> </a:t>
            </a:r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3733800" y="3468688"/>
            <a:ext cx="1676400" cy="20177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sz="1800" b="1"/>
              <a:t>10 20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5 30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10 60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</p:txBody>
      </p:sp>
      <p:sp>
        <p:nvSpPr>
          <p:cNvPr id="8909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909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5" grpId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4478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ro-RO" sz="4000" dirty="0"/>
              <a:t>Perspective</a:t>
            </a:r>
            <a:endParaRPr lang="ro-RO" altLang="ro-RO" sz="40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3429000"/>
          </a:xfrm>
        </p:spPr>
        <p:txBody>
          <a:bodyPr/>
          <a:lstStyle/>
          <a:p>
            <a:pPr>
              <a:buNone/>
              <a:defRPr/>
            </a:pPr>
            <a:r>
              <a:rPr lang="ro-RO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Curs 5</a:t>
            </a:r>
          </a:p>
          <a:p>
            <a:pPr>
              <a:buNone/>
              <a:defRPr/>
            </a:pPr>
            <a:endParaRPr lang="ro-RO" sz="28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None/>
              <a:defRPr/>
            </a:pPr>
            <a:r>
              <a:rPr lang="ro-RO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Recapitulare (static, parametrii </a:t>
            </a:r>
            <a:r>
              <a:rPr lang="ro-RO" sz="28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default</a:t>
            </a:r>
            <a:r>
              <a:rPr lang="ro-RO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funcții) si</a:t>
            </a:r>
          </a:p>
          <a:p>
            <a:pPr lvl="0">
              <a:defRPr/>
            </a:pPr>
            <a:r>
              <a:rPr lang="ro-RO" altLang="en-US" sz="2800" dirty="0"/>
              <a:t>supraîncărcarea funcțiilor in C++</a:t>
            </a:r>
          </a:p>
          <a:p>
            <a:pPr lvl="0">
              <a:defRPr/>
            </a:pPr>
            <a:r>
              <a:rPr lang="ro-RO" altLang="en-US" sz="2800" dirty="0"/>
              <a:t>supraîncărcarea operatorilor in C++</a:t>
            </a:r>
          </a:p>
          <a:p>
            <a:pPr lvl="0" eaLnBrk="1" hangingPunct="1">
              <a:defRPr/>
            </a:pPr>
            <a:endParaRPr lang="ro-RO" altLang="en-US" sz="2800" dirty="0"/>
          </a:p>
          <a:p>
            <a:pPr lvl="0" eaLnBrk="1" hangingPunct="1">
              <a:defRPr/>
            </a:pPr>
            <a:endParaRPr lang="ro-RO" altLang="en-US" sz="2800" dirty="0"/>
          </a:p>
          <a:p>
            <a:pPr marL="0" indent="0" eaLnBrk="1" hangingPunct="1">
              <a:buFontTx/>
              <a:buNone/>
              <a:defRPr/>
            </a:pPr>
            <a:endParaRPr lang="ro-RO" altLang="ro-RO" sz="2800" dirty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ro-RO" sz="2800" b="1" dirty="0">
                <a:latin typeface="Arial"/>
                <a:ea typeface="Arial"/>
                <a:cs typeface="Arial"/>
                <a:sym typeface="Arial"/>
              </a:rPr>
              <a:t>4. Static, supraîncărcarea funcțiilor, pointeri către funcții</a:t>
            </a:r>
            <a:endParaRPr lang="ro-RO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Clase locale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 altLang="ro-RO"/>
              <a:t>putem defini clase in clase sau functii</a:t>
            </a:r>
          </a:p>
          <a:p>
            <a:r>
              <a:rPr lang="en-US" altLang="ro-RO" b="1"/>
              <a:t>class</a:t>
            </a:r>
            <a:r>
              <a:rPr lang="en-US" altLang="ro-RO"/>
              <a:t> este o declaratie, deci defineste un scop</a:t>
            </a:r>
          </a:p>
          <a:p>
            <a:r>
              <a:rPr lang="en-US" altLang="ro-RO"/>
              <a:t>operatorul de rezolutie de scop ajuta in aceste cazuri</a:t>
            </a:r>
          </a:p>
          <a:p>
            <a:r>
              <a:rPr lang="en-US" altLang="ro-RO"/>
              <a:t>rar utilizate clase in clase</a:t>
            </a:r>
          </a:p>
          <a:p>
            <a:endParaRPr lang="en-US" altLang="ro-RO"/>
          </a:p>
        </p:txBody>
      </p:sp>
      <p:sp>
        <p:nvSpPr>
          <p:cNvPr id="133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1331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990600"/>
            <a:ext cx="4267200" cy="4114800"/>
          </a:xfrm>
        </p:spPr>
        <p:txBody>
          <a:bodyPr/>
          <a:lstStyle/>
          <a:p>
            <a:r>
              <a:rPr lang="en-US" altLang="ro-RO" sz="2400" dirty="0" err="1"/>
              <a:t>exemplu</a:t>
            </a:r>
            <a:r>
              <a:rPr lang="en-US" altLang="ro-RO" sz="2400" dirty="0"/>
              <a:t> de </a:t>
            </a:r>
            <a:r>
              <a:rPr lang="en-US" altLang="ro-RO" sz="2400" dirty="0" err="1"/>
              <a:t>clasa</a:t>
            </a:r>
            <a:r>
              <a:rPr lang="en-US" altLang="ro-RO" sz="2400" dirty="0"/>
              <a:t> in </a:t>
            </a:r>
            <a:r>
              <a:rPr lang="en-US" altLang="ro-RO" sz="2400" dirty="0" err="1"/>
              <a:t>functia</a:t>
            </a:r>
            <a:r>
              <a:rPr lang="en-US" altLang="ro-RO" sz="2400" dirty="0"/>
              <a:t> f()</a:t>
            </a:r>
          </a:p>
          <a:p>
            <a:r>
              <a:rPr lang="en-US" altLang="ro-RO" sz="2400" dirty="0" err="1"/>
              <a:t>restrictii</a:t>
            </a:r>
            <a:r>
              <a:rPr lang="en-US" altLang="ro-RO" sz="2400" dirty="0"/>
              <a:t>: </a:t>
            </a:r>
            <a:r>
              <a:rPr lang="en-US" altLang="ro-RO" sz="2400" dirty="0" err="1"/>
              <a:t>functii</a:t>
            </a:r>
            <a:r>
              <a:rPr lang="en-US" altLang="ro-RO" sz="2400" dirty="0"/>
              <a:t> definite in </a:t>
            </a:r>
            <a:r>
              <a:rPr lang="en-US" altLang="ro-RO" sz="2400" dirty="0" err="1"/>
              <a:t>clasa</a:t>
            </a:r>
            <a:endParaRPr lang="en-US" altLang="ro-RO" sz="2400" dirty="0"/>
          </a:p>
          <a:p>
            <a:r>
              <a:rPr lang="en-US" altLang="ro-RO" sz="2400" dirty="0"/>
              <a:t>nu </a:t>
            </a:r>
            <a:r>
              <a:rPr lang="en-US" altLang="ro-RO" sz="2400" dirty="0" err="1"/>
              <a:t>acceseaza</a:t>
            </a:r>
            <a:r>
              <a:rPr lang="en-US" altLang="ro-RO" sz="2400" dirty="0"/>
              <a:t> </a:t>
            </a:r>
            <a:r>
              <a:rPr lang="en-US" altLang="ro-RO" sz="2400" dirty="0" err="1"/>
              <a:t>variabilele</a:t>
            </a:r>
            <a:r>
              <a:rPr lang="en-US" altLang="ro-RO" sz="2400" dirty="0"/>
              <a:t> locale ale </a:t>
            </a:r>
            <a:r>
              <a:rPr lang="en-US" altLang="ro-RO" sz="2400" dirty="0" err="1"/>
              <a:t>functiei</a:t>
            </a:r>
            <a:endParaRPr lang="en-US" altLang="ro-RO" sz="2400" dirty="0"/>
          </a:p>
          <a:p>
            <a:r>
              <a:rPr lang="en-US" altLang="ro-RO" sz="2400" dirty="0" err="1"/>
              <a:t>acceseaza</a:t>
            </a:r>
            <a:r>
              <a:rPr lang="en-US" altLang="ro-RO" sz="2400" dirty="0"/>
              <a:t> </a:t>
            </a:r>
            <a:r>
              <a:rPr lang="en-US" altLang="ro-RO" sz="2400" dirty="0" err="1"/>
              <a:t>variabilele</a:t>
            </a:r>
            <a:r>
              <a:rPr lang="en-US" altLang="ro-RO" sz="2400" dirty="0"/>
              <a:t> definite static</a:t>
            </a:r>
          </a:p>
          <a:p>
            <a:r>
              <a:rPr lang="en-US" altLang="ro-RO" sz="2400" dirty="0" err="1"/>
              <a:t>fara</a:t>
            </a:r>
            <a:r>
              <a:rPr lang="en-US" altLang="ro-RO" sz="2400" dirty="0"/>
              <a:t> </a:t>
            </a:r>
            <a:r>
              <a:rPr lang="en-US" altLang="ro-RO" sz="2400" dirty="0" err="1"/>
              <a:t>variabile</a:t>
            </a:r>
            <a:r>
              <a:rPr lang="en-US" altLang="ro-RO" sz="2400" dirty="0"/>
              <a:t> static definite in </a:t>
            </a:r>
            <a:r>
              <a:rPr lang="en-US" altLang="ro-RO" sz="2400" dirty="0" err="1"/>
              <a:t>clasa</a:t>
            </a:r>
            <a:endParaRPr lang="en-US" altLang="ro-RO" sz="2400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" y="838200"/>
            <a:ext cx="4572000" cy="5078313"/>
            <a:chOff x="304800" y="228600"/>
            <a:chExt cx="4572000" cy="5078043"/>
          </a:xfrm>
        </p:grpSpPr>
        <p:sp>
          <p:nvSpPr>
            <p:cNvPr id="14342" name="Rectangle 4"/>
            <p:cNvSpPr>
              <a:spLocks noChangeArrowheads="1"/>
            </p:cNvSpPr>
            <p:nvPr/>
          </p:nvSpPr>
          <p:spPr bwMode="auto">
            <a:xfrm>
              <a:off x="304800" y="228600"/>
              <a:ext cx="4572000" cy="5078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ro-RO" sz="1800" dirty="0">
                  <a:solidFill>
                    <a:srgbClr val="004A43"/>
                  </a:solidFill>
                </a:rPr>
                <a:t>#include </a:t>
              </a:r>
              <a:r>
                <a:rPr lang="ro-RO" sz="1800" dirty="0">
                  <a:solidFill>
                    <a:srgbClr val="800000"/>
                  </a:solidFill>
                </a:rPr>
                <a:t>&lt;</a:t>
              </a:r>
              <a:r>
                <a:rPr lang="ro-RO" sz="1800" dirty="0">
                  <a:solidFill>
                    <a:srgbClr val="40015A"/>
                  </a:solidFill>
                </a:rPr>
                <a:t>iostream</a:t>
              </a:r>
              <a:r>
                <a:rPr lang="ro-RO" sz="1800" dirty="0">
                  <a:solidFill>
                    <a:srgbClr val="800000"/>
                  </a:solidFill>
                </a:rPr>
                <a:t>&gt;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using</a:t>
              </a:r>
              <a:r>
                <a:rPr lang="ro-RO" sz="1800" dirty="0"/>
                <a:t> </a:t>
              </a:r>
              <a:r>
                <a:rPr lang="ro-RO" sz="1800" b="1" dirty="0">
                  <a:solidFill>
                    <a:srgbClr val="800000"/>
                  </a:solidFill>
                </a:rPr>
                <a:t>namespace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666616"/>
                  </a:solidFill>
                </a:rPr>
                <a:t>std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void</a:t>
              </a:r>
              <a:r>
                <a:rPr lang="ro-RO" sz="1800" dirty="0"/>
                <a:t> f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400000"/>
                  </a:solidFill>
                </a:rPr>
                <a:t>main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/>
                <a:t>	</a:t>
              </a:r>
              <a:r>
                <a:rPr lang="ro-RO" sz="1800" dirty="0"/>
                <a:t>f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696969"/>
                  </a:solidFill>
                </a:rPr>
                <a:t>// myclass not known here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</a:t>
              </a:r>
              <a:r>
                <a:rPr lang="ro-RO" sz="1800" b="1" dirty="0">
                  <a:solidFill>
                    <a:srgbClr val="800000"/>
                  </a:solidFill>
                </a:rPr>
                <a:t>return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008C00"/>
                  </a:solidFill>
                </a:rPr>
                <a:t>0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void</a:t>
              </a:r>
              <a:r>
                <a:rPr lang="ro-RO" sz="1800" dirty="0"/>
                <a:t> f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</a:t>
              </a:r>
              <a:r>
                <a:rPr lang="ro-RO" sz="1800" b="1" dirty="0">
                  <a:solidFill>
                    <a:srgbClr val="800000"/>
                  </a:solidFill>
                </a:rPr>
                <a:t>class</a:t>
              </a:r>
              <a:r>
                <a:rPr lang="ro-RO" sz="1800" dirty="0"/>
                <a:t> myclass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	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	</a:t>
              </a: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i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E34ADC"/>
                  </a:solidFill>
                </a:rPr>
                <a:t>   </a:t>
              </a:r>
              <a:endParaRPr lang="en-US" sz="1800" dirty="0">
                <a:solidFill>
                  <a:srgbClr val="E34ADC"/>
                </a:solidFill>
              </a:endParaRPr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E34ADC"/>
                  </a:solidFill>
                </a:rPr>
                <a:t>	</a:t>
              </a:r>
              <a:r>
                <a:rPr lang="ro-RO" sz="1800" b="1" dirty="0">
                  <a:solidFill>
                    <a:srgbClr val="800000"/>
                  </a:solidFill>
                </a:rPr>
                <a:t>public</a:t>
              </a:r>
              <a:r>
                <a:rPr lang="ro-RO" sz="1800" dirty="0">
                  <a:solidFill>
                    <a:srgbClr val="E34ADC"/>
                  </a:solidFill>
                </a:rPr>
                <a:t>: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	</a:t>
              </a:r>
              <a:r>
                <a:rPr lang="ro-RO" sz="1800" b="1" dirty="0">
                  <a:solidFill>
                    <a:srgbClr val="800000"/>
                  </a:solidFill>
                </a:rPr>
                <a:t>void</a:t>
              </a:r>
              <a:r>
                <a:rPr lang="ro-RO" sz="1800" dirty="0"/>
                <a:t> put_i</a:t>
              </a:r>
              <a:r>
                <a:rPr lang="ro-RO" sz="1800" dirty="0">
                  <a:solidFill>
                    <a:srgbClr val="808030"/>
                  </a:solidFill>
                </a:rPr>
                <a:t>(</a:t>
              </a: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n</a:t>
              </a:r>
              <a:r>
                <a:rPr lang="ro-RO" sz="1800" dirty="0">
                  <a:solidFill>
                    <a:srgbClr val="808030"/>
                  </a:solidFill>
                </a:rPr>
                <a:t>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i</a:t>
              </a:r>
              <a:r>
                <a:rPr lang="ro-RO" sz="1800" dirty="0">
                  <a:solidFill>
                    <a:srgbClr val="808030"/>
                  </a:solidFill>
                </a:rPr>
                <a:t>=</a:t>
              </a:r>
              <a:r>
                <a:rPr lang="ro-RO" sz="1800" dirty="0"/>
                <a:t>n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	</a:t>
              </a: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get_i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r>
                <a:rPr lang="ro-RO" sz="1800" b="1" dirty="0">
                  <a:solidFill>
                    <a:srgbClr val="800000"/>
                  </a:solidFill>
                </a:rPr>
                <a:t>return</a:t>
              </a:r>
              <a:r>
                <a:rPr lang="ro-RO" sz="1800" dirty="0"/>
                <a:t> i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	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ob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/>
                <a:t>	</a:t>
              </a:r>
              <a:r>
                <a:rPr lang="ro-RO" sz="1800" dirty="0"/>
                <a:t>ob</a:t>
              </a:r>
              <a:r>
                <a:rPr lang="ro-RO" sz="1800" dirty="0">
                  <a:solidFill>
                    <a:srgbClr val="808030"/>
                  </a:solidFill>
                </a:rPr>
                <a:t>.</a:t>
              </a:r>
              <a:r>
                <a:rPr lang="ro-RO" sz="1800" dirty="0"/>
                <a:t>put_i</a:t>
              </a:r>
              <a:r>
                <a:rPr lang="ro-RO" sz="1800" dirty="0">
                  <a:solidFill>
                    <a:srgbClr val="808030"/>
                  </a:solidFill>
                </a:rPr>
                <a:t>(</a:t>
              </a:r>
              <a:r>
                <a:rPr lang="ro-RO" sz="1800" dirty="0">
                  <a:solidFill>
                    <a:srgbClr val="008C00"/>
                  </a:solidFill>
                </a:rPr>
                <a:t>10</a:t>
              </a:r>
              <a:r>
                <a:rPr lang="ro-RO" sz="1800" dirty="0">
                  <a:solidFill>
                    <a:srgbClr val="808030"/>
                  </a:solidFill>
                </a:rPr>
                <a:t>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>
                  <a:solidFill>
                    <a:srgbClr val="603000"/>
                  </a:solidFill>
                </a:rPr>
                <a:t>	</a:t>
              </a:r>
              <a:r>
                <a:rPr lang="ro-RO" sz="1800" dirty="0">
                  <a:solidFill>
                    <a:srgbClr val="603000"/>
                  </a:solidFill>
                </a:rPr>
                <a:t>cout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8030"/>
                  </a:solidFill>
                </a:rPr>
                <a:t>&lt;&lt;</a:t>
              </a:r>
              <a:r>
                <a:rPr lang="ro-RO" sz="1800" dirty="0"/>
                <a:t> ob</a:t>
              </a:r>
              <a:r>
                <a:rPr lang="ro-RO" sz="1800" dirty="0">
                  <a:solidFill>
                    <a:srgbClr val="808030"/>
                  </a:solidFill>
                </a:rPr>
                <a:t>.</a:t>
              </a:r>
              <a:r>
                <a:rPr lang="ro-RO" sz="1800" dirty="0"/>
                <a:t>get_i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endParaRPr lang="en-US" sz="1800" dirty="0">
                <a:solidFill>
                  <a:srgbClr val="800080"/>
                </a:solidFill>
              </a:endParaRPr>
            </a:p>
            <a:p>
              <a:pPr>
                <a:buFontTx/>
                <a:buNone/>
              </a:pPr>
              <a:endParaRPr lang="en-US" altLang="ro-RO" sz="1800" b="1" dirty="0">
                <a:solidFill>
                  <a:srgbClr val="800080"/>
                </a:solidFill>
              </a:endParaRPr>
            </a:p>
          </p:txBody>
        </p:sp>
        <p:sp>
          <p:nvSpPr>
            <p:cNvPr id="14343" name="TextBox 5"/>
            <p:cNvSpPr txBox="1">
              <a:spLocks noChangeArrowheads="1"/>
            </p:cNvSpPr>
            <p:nvPr/>
          </p:nvSpPr>
          <p:spPr bwMode="auto">
            <a:xfrm>
              <a:off x="1295400" y="2362087"/>
              <a:ext cx="3276600" cy="1766637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endParaRPr lang="en-US"/>
            </a:p>
            <a:p>
              <a:pPr>
                <a:buFontTx/>
                <a:buNone/>
              </a:pPr>
              <a:endParaRPr lang="en-US"/>
            </a:p>
            <a:p>
              <a:pPr>
                <a:buFontTx/>
                <a:buNone/>
              </a:pPr>
              <a:endParaRPr lang="ro-RO"/>
            </a:p>
          </p:txBody>
        </p:sp>
      </p:grpSp>
      <p:sp>
        <p:nvSpPr>
          <p:cNvPr id="1434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1434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Functii care intorc obiecte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o-RO" sz="2800" dirty="0"/>
              <a:t>o </a:t>
            </a:r>
            <a:r>
              <a:rPr lang="en-US" altLang="ro-RO" sz="2800" dirty="0" err="1"/>
              <a:t>functie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poate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intoarce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obiecte</a:t>
            </a:r>
            <a:endParaRPr lang="en-US" altLang="ro-RO" sz="2800" dirty="0"/>
          </a:p>
          <a:p>
            <a:r>
              <a:rPr lang="en-US" altLang="ro-RO" sz="2800" dirty="0"/>
              <a:t>un </a:t>
            </a:r>
            <a:r>
              <a:rPr lang="en-US" altLang="ro-RO" sz="2800" dirty="0" err="1"/>
              <a:t>obiect</a:t>
            </a:r>
            <a:r>
              <a:rPr lang="en-US" altLang="ro-RO" sz="2800" dirty="0"/>
              <a:t> </a:t>
            </a:r>
            <a:r>
              <a:rPr lang="en-US" altLang="ro-RO" sz="2800" dirty="0" err="1"/>
              <a:t>temporar</a:t>
            </a:r>
            <a:r>
              <a:rPr lang="en-US" altLang="ro-RO" sz="2800" dirty="0"/>
              <a:t> </a:t>
            </a:r>
            <a:r>
              <a:rPr lang="en-US" altLang="ro-RO" sz="2800" dirty="0" err="1"/>
              <a:t>este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creat</a:t>
            </a:r>
            <a:r>
              <a:rPr lang="en-US" altLang="ro-RO" sz="2800" dirty="0"/>
              <a:t> automat </a:t>
            </a:r>
            <a:r>
              <a:rPr lang="en-US" altLang="ro-RO" sz="2800" dirty="0" err="1"/>
              <a:t>pentru</a:t>
            </a:r>
            <a:r>
              <a:rPr lang="en-US" altLang="ro-RO" sz="2800" dirty="0"/>
              <a:t> a tine </a:t>
            </a:r>
            <a:r>
              <a:rPr lang="en-US" altLang="ro-RO" sz="2800" dirty="0" err="1"/>
              <a:t>informatiile</a:t>
            </a:r>
            <a:r>
              <a:rPr lang="en-US" altLang="ro-RO" sz="2800" dirty="0"/>
              <a:t> din </a:t>
            </a:r>
            <a:r>
              <a:rPr lang="en-US" altLang="ro-RO" sz="2800" dirty="0" err="1"/>
              <a:t>obiectul</a:t>
            </a:r>
            <a:r>
              <a:rPr lang="en-US" altLang="ro-RO" sz="2800" dirty="0"/>
              <a:t> de </a:t>
            </a:r>
            <a:r>
              <a:rPr lang="en-US" altLang="ro-RO" sz="2800" dirty="0" err="1"/>
              <a:t>intors</a:t>
            </a:r>
            <a:endParaRPr lang="en-US" altLang="ro-RO" sz="2800" dirty="0"/>
          </a:p>
          <a:p>
            <a:r>
              <a:rPr lang="en-US" altLang="ro-RO" sz="2800" dirty="0" err="1"/>
              <a:t>acesta</a:t>
            </a:r>
            <a:r>
              <a:rPr lang="en-US" altLang="ro-RO" sz="2800" dirty="0"/>
              <a:t> </a:t>
            </a:r>
            <a:r>
              <a:rPr lang="en-US" altLang="ro-RO" sz="2800" dirty="0" err="1"/>
              <a:t>este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obiectul</a:t>
            </a:r>
            <a:r>
              <a:rPr lang="en-US" altLang="ro-RO" sz="2800" dirty="0"/>
              <a:t> care </a:t>
            </a:r>
            <a:r>
              <a:rPr lang="en-US" altLang="ro-RO" sz="2800" dirty="0" err="1"/>
              <a:t>este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intors</a:t>
            </a:r>
            <a:endParaRPr lang="en-US" altLang="ro-RO" sz="2800" dirty="0"/>
          </a:p>
          <a:p>
            <a:r>
              <a:rPr lang="en-US" altLang="ro-RO" sz="2800" dirty="0" err="1"/>
              <a:t>dupa</a:t>
            </a:r>
            <a:r>
              <a:rPr lang="en-US" altLang="ro-RO" sz="2800" dirty="0"/>
              <a:t> </a:t>
            </a:r>
            <a:r>
              <a:rPr lang="en-US" altLang="ro-RO" sz="2800" dirty="0" err="1"/>
              <a:t>ce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valoarea</a:t>
            </a:r>
            <a:r>
              <a:rPr lang="en-US" altLang="ro-RO" sz="2800" dirty="0"/>
              <a:t> a </a:t>
            </a:r>
            <a:r>
              <a:rPr lang="en-US" altLang="ro-RO" sz="2800" dirty="0" err="1"/>
              <a:t>fost</a:t>
            </a:r>
            <a:r>
              <a:rPr lang="en-US" altLang="ro-RO" sz="2800" dirty="0"/>
              <a:t> </a:t>
            </a:r>
            <a:r>
              <a:rPr lang="en-US" altLang="ro-RO" sz="2800" dirty="0" err="1"/>
              <a:t>intoarsa</a:t>
            </a:r>
            <a:r>
              <a:rPr lang="en-US" altLang="ro-RO" sz="2800" dirty="0"/>
              <a:t>, </a:t>
            </a:r>
            <a:r>
              <a:rPr lang="en-US" altLang="ro-RO" sz="2800" dirty="0" err="1"/>
              <a:t>acest</a:t>
            </a:r>
            <a:r>
              <a:rPr lang="en-US" altLang="ro-RO" sz="2800" dirty="0"/>
              <a:t> </a:t>
            </a:r>
            <a:r>
              <a:rPr lang="en-US" altLang="ro-RO" sz="2800" dirty="0" err="1"/>
              <a:t>obiect</a:t>
            </a:r>
            <a:r>
              <a:rPr lang="en-US" altLang="ro-RO" sz="2800" dirty="0"/>
              <a:t> </a:t>
            </a:r>
            <a:r>
              <a:rPr lang="en-US" altLang="ro-RO" sz="2800" dirty="0" err="1"/>
              <a:t>este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distrus</a:t>
            </a:r>
            <a:endParaRPr lang="en-US" altLang="ro-RO" sz="2800" dirty="0"/>
          </a:p>
          <a:p>
            <a:r>
              <a:rPr lang="en-US" altLang="ro-RO" sz="2800" dirty="0" err="1"/>
              <a:t>probleme</a:t>
            </a:r>
            <a:r>
              <a:rPr lang="en-US" altLang="ro-RO" sz="2800" dirty="0"/>
              <a:t> cu </a:t>
            </a:r>
            <a:r>
              <a:rPr lang="en-US" altLang="ro-RO" sz="2800" dirty="0" err="1"/>
              <a:t>memoria</a:t>
            </a:r>
            <a:r>
              <a:rPr lang="en-US" altLang="ro-RO" sz="2800" dirty="0"/>
              <a:t> </a:t>
            </a:r>
            <a:r>
              <a:rPr lang="en-US" altLang="ro-RO" sz="2800" dirty="0" err="1"/>
              <a:t>dinamica</a:t>
            </a:r>
            <a:r>
              <a:rPr lang="en-US" altLang="ro-RO" sz="2800" dirty="0"/>
              <a:t>: </a:t>
            </a:r>
            <a:r>
              <a:rPr lang="en-US" altLang="ro-RO" sz="2800" dirty="0" err="1"/>
              <a:t>solutie</a:t>
            </a:r>
            <a:r>
              <a:rPr lang="en-US" altLang="ro-RO" sz="2800" dirty="0"/>
              <a:t> </a:t>
            </a:r>
            <a:r>
              <a:rPr lang="en-US" altLang="ro-RO" sz="2800" b="1" dirty="0" err="1"/>
              <a:t>polimorfism</a:t>
            </a:r>
            <a:r>
              <a:rPr lang="en-US" altLang="ro-RO" sz="2800" b="1" dirty="0"/>
              <a:t> </a:t>
            </a:r>
            <a:r>
              <a:rPr lang="en-US" altLang="ro-RO" sz="2800" b="1" dirty="0" err="1"/>
              <a:t>pe</a:t>
            </a:r>
            <a:r>
              <a:rPr lang="en-US" altLang="ro-RO" sz="2800" b="1" dirty="0"/>
              <a:t> = </a:t>
            </a:r>
            <a:r>
              <a:rPr lang="en-US" altLang="ro-RO" sz="2800" b="1" dirty="0" err="1"/>
              <a:t>si</a:t>
            </a:r>
            <a:r>
              <a:rPr lang="en-US" altLang="ro-RO" sz="2800" b="1" dirty="0"/>
              <a:t> </a:t>
            </a:r>
            <a:r>
              <a:rPr lang="en-US" altLang="ro-RO" sz="2800" b="1" dirty="0" err="1"/>
              <a:t>pe</a:t>
            </a:r>
            <a:r>
              <a:rPr lang="en-US" altLang="ro-RO" sz="2800" b="1" dirty="0"/>
              <a:t> </a:t>
            </a:r>
            <a:r>
              <a:rPr lang="en-US" altLang="ro-RO" sz="2800" b="1" dirty="0" err="1"/>
              <a:t>constructorul</a:t>
            </a:r>
            <a:r>
              <a:rPr lang="en-US" altLang="ro-RO" sz="2800" b="1" dirty="0"/>
              <a:t> de </a:t>
            </a:r>
            <a:r>
              <a:rPr lang="en-US" altLang="ro-RO" sz="2800" b="1" dirty="0" err="1"/>
              <a:t>copiere</a:t>
            </a:r>
            <a:endParaRPr lang="en-US" altLang="ro-RO" sz="2800" b="1" dirty="0"/>
          </a:p>
        </p:txBody>
      </p:sp>
      <p:sp>
        <p:nvSpPr>
          <p:cNvPr id="2150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150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EC82B5A6D8C744B4C9639945D2D39F" ma:contentTypeVersion="0" ma:contentTypeDescription="Creați un document nou." ma:contentTypeScope="" ma:versionID="ad7c3ec5233386522c921bf9bb55c99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080d5c2d9aab64fc2d8514934b56b5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4521F5-2C59-43FF-8446-0C6DA4EEE61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23A2B42-FCBB-4C56-8E63-5972B54590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3B0EF28-D7BB-444C-A5BA-2CF8741081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4610</TotalTime>
  <Words>5698</Words>
  <Application>Microsoft Office PowerPoint</Application>
  <PresentationFormat>On-screen Show (4:3)</PresentationFormat>
  <Paragraphs>1059</Paragraphs>
  <Slides>66</Slides>
  <Notes>66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66</vt:i4>
      </vt:variant>
    </vt:vector>
  </HeadingPairs>
  <TitlesOfParts>
    <vt:vector size="69" baseType="lpstr">
      <vt:lpstr>Default Design</vt:lpstr>
      <vt:lpstr>1_Default Design</vt:lpstr>
      <vt:lpstr>3_ipc</vt:lpstr>
      <vt:lpstr>PowerPoint Presentation</vt:lpstr>
      <vt:lpstr>Cuprins </vt:lpstr>
      <vt:lpstr>PowerPoint Presentation</vt:lpstr>
      <vt:lpstr>PowerPoint Presentation</vt:lpstr>
      <vt:lpstr>PowerPoint Presentation</vt:lpstr>
      <vt:lpstr>Operatorul de rezolutie de scop ::</vt:lpstr>
      <vt:lpstr>Clase locale</vt:lpstr>
      <vt:lpstr>PowerPoint Presentation</vt:lpstr>
      <vt:lpstr>Functii care intorc obiecte</vt:lpstr>
      <vt:lpstr>PowerPoint Presentation</vt:lpstr>
      <vt:lpstr>copierea prin operatorul =</vt:lpstr>
      <vt:lpstr>Supraincarcarea functiilor</vt:lpstr>
      <vt:lpstr>tipuri diferite pentru parametrul i</vt:lpstr>
      <vt:lpstr>numar diferit de parametri</vt:lpstr>
      <vt:lpstr>PowerPoint Presentation</vt:lpstr>
      <vt:lpstr>pointeri catre functii polimorfice</vt:lpstr>
      <vt:lpstr>PowerPoint Presentation</vt:lpstr>
      <vt:lpstr>Argumente implicite pentru functii</vt:lpstr>
      <vt:lpstr>Argumente implicite</vt:lpstr>
      <vt:lpstr>PowerPoint Presentation</vt:lpstr>
      <vt:lpstr>PowerPoint Presentation</vt:lpstr>
      <vt:lpstr>PowerPoint Presentation</vt:lpstr>
      <vt:lpstr>parametri impliciti</vt:lpstr>
      <vt:lpstr>PowerPoint Presentation</vt:lpstr>
      <vt:lpstr>PowerPoint Presentation</vt:lpstr>
      <vt:lpstr>parametri impliciti</vt:lpstr>
      <vt:lpstr>Ambiguitati pentru polimorfism de functii</vt:lpstr>
      <vt:lpstr>PowerPoint Presentation</vt:lpstr>
      <vt:lpstr>PowerPoint Presentation</vt:lpstr>
      <vt:lpstr>PowerPoint Presentation</vt:lpstr>
      <vt:lpstr>Supraincarcarea operatorilor in C++</vt:lpstr>
      <vt:lpstr>functii operator membri ai clasei</vt:lpstr>
      <vt:lpstr>PowerPoint Presentation</vt:lpstr>
      <vt:lpstr>PowerPoint Presentation</vt:lpstr>
      <vt:lpstr>PowerPoint Presentation</vt:lpstr>
      <vt:lpstr>PowerPoint Presentation</vt:lpstr>
      <vt:lpstr>Formele prefix si postfix</vt:lpstr>
      <vt:lpstr>supraincarcarea +=,*=, etc.</vt:lpstr>
      <vt:lpstr>Restrictii</vt:lpstr>
      <vt:lpstr>PowerPoint Presentation</vt:lpstr>
      <vt:lpstr>Supraincarcarea operatorilor ca functii prieten</vt:lpstr>
      <vt:lpstr>PowerPoint Presentation</vt:lpstr>
      <vt:lpstr>Restrictii pentru operatorii definiti ca prieten</vt:lpstr>
      <vt:lpstr>functii prieten pentru operatori unari</vt:lpstr>
      <vt:lpstr>PowerPoint Presentation</vt:lpstr>
      <vt:lpstr>pentru varianta postfix ++ --</vt:lpstr>
      <vt:lpstr>Diferente supraincarcarea prin membri sau prieteni</vt:lpstr>
      <vt:lpstr>PowerPoint Presentation</vt:lpstr>
      <vt:lpstr>PowerPoint Presentation</vt:lpstr>
      <vt:lpstr>supraincarcarea new si delete</vt:lpstr>
      <vt:lpstr>PowerPoint Presentation</vt:lpstr>
      <vt:lpstr>PowerPoint Presentation</vt:lpstr>
      <vt:lpstr>PowerPoint Presentation</vt:lpstr>
      <vt:lpstr>new si delete pentru array-uri</vt:lpstr>
      <vt:lpstr>supraincarcarea []</vt:lpstr>
      <vt:lpstr>PowerPoint Presentation</vt:lpstr>
      <vt:lpstr>PowerPoint Presentation</vt:lpstr>
      <vt:lpstr>PowerPoint Presentation</vt:lpstr>
      <vt:lpstr>PowerPoint Presentation</vt:lpstr>
      <vt:lpstr>supraincarcarea ()</vt:lpstr>
      <vt:lpstr>PowerPoint Presentation</vt:lpstr>
      <vt:lpstr>overload pe -&gt;</vt:lpstr>
      <vt:lpstr>PowerPoint Presentation</vt:lpstr>
      <vt:lpstr>supraincarcarea operatorului ,</vt:lpstr>
      <vt:lpstr>PowerPoint Presentation</vt:lpstr>
      <vt:lpstr>Perspective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andrei paun</cp:lastModifiedBy>
  <cp:revision>287</cp:revision>
  <dcterms:created xsi:type="dcterms:W3CDTF">1601-01-01T00:00:00Z</dcterms:created>
  <dcterms:modified xsi:type="dcterms:W3CDTF">2022-06-01T17:01:41Z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0x0101008EEC82B5A6D8C744B4C9639945D2D39F</vt:lpwstr>
  </property>
</Properties>
</file>