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4"/>
  </p:sldMasterIdLst>
  <p:notesMasterIdLst>
    <p:notesMasterId r:id="rId67"/>
  </p:notesMasterIdLst>
  <p:sldIdLst>
    <p:sldId id="256" r:id="rId5"/>
    <p:sldId id="257" r:id="rId6"/>
    <p:sldId id="327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329" r:id="rId32"/>
    <p:sldId id="332" r:id="rId33"/>
    <p:sldId id="287" r:id="rId34"/>
    <p:sldId id="302" r:id="rId35"/>
    <p:sldId id="303" r:id="rId36"/>
    <p:sldId id="304" r:id="rId37"/>
    <p:sldId id="305" r:id="rId38"/>
    <p:sldId id="288" r:id="rId39"/>
    <p:sldId id="306" r:id="rId40"/>
    <p:sldId id="307" r:id="rId41"/>
    <p:sldId id="309" r:id="rId42"/>
    <p:sldId id="289" r:id="rId43"/>
    <p:sldId id="311" r:id="rId44"/>
    <p:sldId id="290" r:id="rId45"/>
    <p:sldId id="314" r:id="rId46"/>
    <p:sldId id="291" r:id="rId47"/>
    <p:sldId id="292" r:id="rId48"/>
    <p:sldId id="315" r:id="rId49"/>
    <p:sldId id="316" r:id="rId50"/>
    <p:sldId id="317" r:id="rId51"/>
    <p:sldId id="294" r:id="rId52"/>
    <p:sldId id="320" r:id="rId53"/>
    <p:sldId id="322" r:id="rId54"/>
    <p:sldId id="323" r:id="rId55"/>
    <p:sldId id="325" r:id="rId56"/>
    <p:sldId id="333" r:id="rId57"/>
    <p:sldId id="334" r:id="rId58"/>
    <p:sldId id="295" r:id="rId59"/>
    <p:sldId id="296" r:id="rId60"/>
    <p:sldId id="297" r:id="rId61"/>
    <p:sldId id="298" r:id="rId62"/>
    <p:sldId id="299" r:id="rId63"/>
    <p:sldId id="300" r:id="rId64"/>
    <p:sldId id="324" r:id="rId65"/>
    <p:sldId id="301" r:id="rId66"/>
  </p:sldIdLst>
  <p:sldSz cx="10080625" cy="7559675"/>
  <p:notesSz cx="7099300" cy="10234613"/>
  <p:embeddedFontLst>
    <p:embeddedFont>
      <p:font typeface="Segoe UI" pitchFamily="34" charset="0"/>
      <p:regular r:id="rId68"/>
      <p:bold r:id="rId69"/>
      <p:italic r:id="rId70"/>
      <p:boldItalic r:id="rId71"/>
    </p:embeddedFont>
    <p:embeddedFont>
      <p:font typeface="Calibri" pitchFamily="34" charset="0"/>
      <p:regular r:id="rId72"/>
      <p:bold r:id="rId73"/>
      <p:italic r:id="rId74"/>
      <p:boldItalic r:id="rId75"/>
    </p:embeddedFont>
    <p:embeddedFont>
      <p:font typeface="Consolas" pitchFamily="49" charset="0"/>
      <p:regular r:id="rId76"/>
      <p:bold r:id="rId77"/>
      <p:italic r:id="rId78"/>
      <p:boldItalic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6949D7-1A6B-C317-9972-3699B3C4E3C5}" v="6" dt="2021-12-16T11:06:33.286"/>
  </p1510:revLst>
</p1510:revInfo>
</file>

<file path=ppt/tableStyles.xml><?xml version="1.0" encoding="utf-8"?>
<a:tblStyleLst xmlns:a="http://schemas.openxmlformats.org/drawingml/2006/main" def="{80906E42-FC15-4D1F-BC46-BAF136BD5474}">
  <a:tblStyle styleId="{80906E42-FC15-4D1F-BC46-BAF136BD54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-1386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font" Target="fonts/font1.fntdata"/><Relationship Id="rId76" Type="http://schemas.openxmlformats.org/officeDocument/2006/relationships/font" Target="fonts/font9.fntdata"/><Relationship Id="rId84" Type="http://schemas.microsoft.com/office/2015/10/relationships/revisionInfo" Target="revisionInfo.xml"/><Relationship Id="rId7" Type="http://schemas.openxmlformats.org/officeDocument/2006/relationships/slide" Target="slides/slide3.xml"/><Relationship Id="rId71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font" Target="fonts/font7.fntdata"/><Relationship Id="rId79" Type="http://schemas.openxmlformats.org/officeDocument/2006/relationships/font" Target="fonts/font12.fntdata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heme" Target="theme/them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5.fntdata"/><Relationship Id="rId80" Type="http://schemas.openxmlformats.org/officeDocument/2006/relationships/presProps" Target="presProps.xml"/><Relationship Id="rId85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A66949D7-1A6B-C317-9972-3699B3C4E3C5}"/>
    <pc:docChg chg="modSld">
      <pc:chgData name="ANCA MADALINA DOBROVAT" userId="S::anca.dobrovat@unibuc.ro::418a3c67-18b7-4c53-a114-ddac729b7caa" providerId="AD" clId="Web-{A66949D7-1A6B-C317-9972-3699B3C4E3C5}" dt="2021-12-16T11:06:32.380" v="4" actId="20577"/>
      <pc:docMkLst>
        <pc:docMk/>
      </pc:docMkLst>
      <pc:sldChg chg="addSp modSp">
        <pc:chgData name="ANCA MADALINA DOBROVAT" userId="S::anca.dobrovat@unibuc.ro::418a3c67-18b7-4c53-a114-ddac729b7caa" providerId="AD" clId="Web-{A66949D7-1A6B-C317-9972-3699B3C4E3C5}" dt="2021-12-16T11:06:32.380" v="4" actId="20577"/>
        <pc:sldMkLst>
          <pc:docMk/>
          <pc:sldMk cId="0" sldId="256"/>
        </pc:sldMkLst>
        <pc:spChg chg="add mod">
          <ac:chgData name="ANCA MADALINA DOBROVAT" userId="S::anca.dobrovat@unibuc.ro::418a3c67-18b7-4c53-a114-ddac729b7caa" providerId="AD" clId="Web-{A66949D7-1A6B-C317-9972-3699B3C4E3C5}" dt="2021-12-16T11:06:32.380" v="4" actId="20577"/>
          <ac:spMkLst>
            <pc:docMk/>
            <pc:sldMk cId="0" sldId="256"/>
            <ac:spMk id="2" creationId="{F9CD3E08-4E99-483B-8EF2-77660EC380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4017962" y="9721850"/>
            <a:ext cx="3055937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n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76287"/>
            <a:ext cx="5087937" cy="3811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n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" name="Google Shape;22;n"/>
          <p:cNvSpPr/>
          <p:nvPr/>
        </p:nvSpPr>
        <p:spPr>
          <a:xfrm>
            <a:off x="0" y="0"/>
            <a:ext cx="3068637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n"/>
          <p:cNvSpPr/>
          <p:nvPr/>
        </p:nvSpPr>
        <p:spPr>
          <a:xfrm>
            <a:off x="4017962" y="0"/>
            <a:ext cx="307022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n"/>
          <p:cNvSpPr/>
          <p:nvPr/>
        </p:nvSpPr>
        <p:spPr>
          <a:xfrm>
            <a:off x="0" y="9721850"/>
            <a:ext cx="3068637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n"/>
          <p:cNvSpPr txBox="1">
            <a:spLocks noGrp="1"/>
          </p:cNvSpPr>
          <p:nvPr>
            <p:ph type="sldNum" idx="3"/>
          </p:nvPr>
        </p:nvSpPr>
        <p:spPr>
          <a:xfrm>
            <a:off x="4017962" y="9721850"/>
            <a:ext cx="3055937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94595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42" name="Google Shape;42;p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" name="Google Shape;44;p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10</a:t>
            </a:fld>
            <a:endParaRPr/>
          </a:p>
        </p:txBody>
      </p:sp>
      <p:sp>
        <p:nvSpPr>
          <p:cNvPr id="165" name="Google Shape;165;p10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10</a:t>
            </a:fld>
            <a:endParaRPr/>
          </a:p>
        </p:txBody>
      </p:sp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7" name="Google Shape;167;p10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</a:t>
            </a:fld>
            <a:endParaRPr/>
          </a:p>
        </p:txBody>
      </p:sp>
      <p:sp>
        <p:nvSpPr>
          <p:cNvPr id="177" name="Google Shape;177;p1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</a:t>
            </a:fld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9" name="Google Shape;179;p1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cdba6605c_0_6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12</a:t>
            </a:fld>
            <a:endParaRPr/>
          </a:p>
        </p:txBody>
      </p:sp>
      <p:sp>
        <p:nvSpPr>
          <p:cNvPr id="203" name="Google Shape;203;g4cdba6605c_0_6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12</a:t>
            </a:fld>
            <a:endParaRPr/>
          </a:p>
        </p:txBody>
      </p:sp>
      <p:sp>
        <p:nvSpPr>
          <p:cNvPr id="204" name="Google Shape;204;g4cdba6605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5" name="Google Shape;205;g4cdba6605c_0_6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4cdba6605c_0_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cdba6605c_0_18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13</a:t>
            </a:fld>
            <a:endParaRPr/>
          </a:p>
        </p:txBody>
      </p:sp>
      <p:sp>
        <p:nvSpPr>
          <p:cNvPr id="216" name="Google Shape;216;g4cdba6605c_0_18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13</a:t>
            </a:fld>
            <a:endParaRPr/>
          </a:p>
        </p:txBody>
      </p:sp>
      <p:sp>
        <p:nvSpPr>
          <p:cNvPr id="217" name="Google Shape;217;g4cdba6605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8" name="Google Shape;218;g4cdba6605c_0_18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4cdba6605c_0_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cdba6605c_0_29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14</a:t>
            </a:fld>
            <a:endParaRPr/>
          </a:p>
        </p:txBody>
      </p:sp>
      <p:sp>
        <p:nvSpPr>
          <p:cNvPr id="229" name="Google Shape;229;g4cdba6605c_0_29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14</a:t>
            </a:fld>
            <a:endParaRPr/>
          </a:p>
        </p:txBody>
      </p:sp>
      <p:sp>
        <p:nvSpPr>
          <p:cNvPr id="230" name="Google Shape;230;g4cdba6605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1" name="Google Shape;231;g4cdba6605c_0_29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4cdba6605c_0_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cdba6605c_0_52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15</a:t>
            </a:fld>
            <a:endParaRPr/>
          </a:p>
        </p:txBody>
      </p:sp>
      <p:sp>
        <p:nvSpPr>
          <p:cNvPr id="242" name="Google Shape;242;g4cdba6605c_0_52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15</a:t>
            </a:fld>
            <a:endParaRPr/>
          </a:p>
        </p:txBody>
      </p:sp>
      <p:sp>
        <p:nvSpPr>
          <p:cNvPr id="243" name="Google Shape;243;g4cdba6605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4" name="Google Shape;244;g4cdba6605c_0_52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4cdba6605c_0_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cdba6605c_0_68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16</a:t>
            </a:fld>
            <a:endParaRPr/>
          </a:p>
        </p:txBody>
      </p:sp>
      <p:sp>
        <p:nvSpPr>
          <p:cNvPr id="255" name="Google Shape;255;g4cdba6605c_0_68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16</a:t>
            </a:fld>
            <a:endParaRPr/>
          </a:p>
        </p:txBody>
      </p:sp>
      <p:sp>
        <p:nvSpPr>
          <p:cNvPr id="256" name="Google Shape;256;g4cdba6605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7" name="Google Shape;257;g4cdba6605c_0_68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4cdba6605c_0_6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cdba6605c_0_87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17</a:t>
            </a:fld>
            <a:endParaRPr/>
          </a:p>
        </p:txBody>
      </p:sp>
      <p:sp>
        <p:nvSpPr>
          <p:cNvPr id="268" name="Google Shape;268;g4cdba6605c_0_87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17</a:t>
            </a:fld>
            <a:endParaRPr/>
          </a:p>
        </p:txBody>
      </p:sp>
      <p:sp>
        <p:nvSpPr>
          <p:cNvPr id="269" name="Google Shape;269;g4cdba6605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0" name="Google Shape;270;g4cdba6605c_0_87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4cdba6605c_0_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18</a:t>
            </a:fld>
            <a:endParaRPr/>
          </a:p>
        </p:txBody>
      </p:sp>
      <p:sp>
        <p:nvSpPr>
          <p:cNvPr id="281" name="Google Shape;281;p1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18</a:t>
            </a:fld>
            <a:endParaRPr/>
          </a:p>
        </p:txBody>
      </p:sp>
      <p:sp>
        <p:nvSpPr>
          <p:cNvPr id="282" name="Google Shape;2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1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19</a:t>
            </a:fld>
            <a:endParaRPr/>
          </a:p>
        </p:txBody>
      </p:sp>
      <p:sp>
        <p:nvSpPr>
          <p:cNvPr id="294" name="Google Shape;294;p1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19</a:t>
            </a:fld>
            <a:endParaRPr/>
          </a:p>
        </p:txBody>
      </p:sp>
      <p:sp>
        <p:nvSpPr>
          <p:cNvPr id="295" name="Google Shape;2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6" name="Google Shape;296;p1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56" name="Google Shape;56;p2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" name="Google Shape;58;p2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20</a:t>
            </a:fld>
            <a:endParaRPr/>
          </a:p>
        </p:txBody>
      </p:sp>
      <p:sp>
        <p:nvSpPr>
          <p:cNvPr id="307" name="Google Shape;307;p15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20</a:t>
            </a:fld>
            <a:endParaRPr/>
          </a:p>
        </p:txBody>
      </p:sp>
      <p:sp>
        <p:nvSpPr>
          <p:cNvPr id="308" name="Google Shape;3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9" name="Google Shape;309;p15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21</a:t>
            </a:fld>
            <a:endParaRPr/>
          </a:p>
        </p:txBody>
      </p:sp>
      <p:sp>
        <p:nvSpPr>
          <p:cNvPr id="320" name="Google Shape;320;p1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21</a:t>
            </a:fld>
            <a:endParaRPr/>
          </a:p>
        </p:txBody>
      </p:sp>
      <p:sp>
        <p:nvSpPr>
          <p:cNvPr id="321" name="Google Shape;3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2" name="Google Shape;322;p1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22</a:t>
            </a:fld>
            <a:endParaRPr/>
          </a:p>
        </p:txBody>
      </p:sp>
      <p:sp>
        <p:nvSpPr>
          <p:cNvPr id="334" name="Google Shape;334;p1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22</a:t>
            </a:fld>
            <a:endParaRPr/>
          </a:p>
        </p:txBody>
      </p:sp>
      <p:sp>
        <p:nvSpPr>
          <p:cNvPr id="335" name="Google Shape;3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6" name="Google Shape;336;p1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23</a:t>
            </a:fld>
            <a:endParaRPr/>
          </a:p>
        </p:txBody>
      </p:sp>
      <p:sp>
        <p:nvSpPr>
          <p:cNvPr id="348" name="Google Shape;348;p18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23</a:t>
            </a:fld>
            <a:endParaRPr/>
          </a:p>
        </p:txBody>
      </p:sp>
      <p:sp>
        <p:nvSpPr>
          <p:cNvPr id="349" name="Google Shape;3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0" name="Google Shape;350;p18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24</a:t>
            </a:fld>
            <a:endParaRPr/>
          </a:p>
        </p:txBody>
      </p:sp>
      <p:sp>
        <p:nvSpPr>
          <p:cNvPr id="362" name="Google Shape;362;p19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24</a:t>
            </a:fld>
            <a:endParaRPr/>
          </a:p>
        </p:txBody>
      </p:sp>
      <p:sp>
        <p:nvSpPr>
          <p:cNvPr id="363" name="Google Shape;3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4" name="Google Shape;364;p19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25</a:t>
            </a:fld>
            <a:endParaRPr/>
          </a:p>
        </p:txBody>
      </p:sp>
      <p:sp>
        <p:nvSpPr>
          <p:cNvPr id="375" name="Google Shape;375;p20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25</a:t>
            </a:fld>
            <a:endParaRPr/>
          </a:p>
        </p:txBody>
      </p:sp>
      <p:sp>
        <p:nvSpPr>
          <p:cNvPr id="376" name="Google Shape;3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7" name="Google Shape;377;p20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fbd6088af_0_13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26</a:t>
            </a:fld>
            <a:endParaRPr/>
          </a:p>
        </p:txBody>
      </p:sp>
      <p:sp>
        <p:nvSpPr>
          <p:cNvPr id="388" name="Google Shape;388;g4fbd6088af_0_13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26</a:t>
            </a:fld>
            <a:endParaRPr/>
          </a:p>
        </p:txBody>
      </p:sp>
      <p:sp>
        <p:nvSpPr>
          <p:cNvPr id="389" name="Google Shape;389;g4fbd6088a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0" name="Google Shape;390;g4fbd6088af_0_13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4fbd6088af_0_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27</a:t>
            </a:fld>
            <a:endParaRPr/>
          </a:p>
        </p:txBody>
      </p:sp>
      <p:sp>
        <p:nvSpPr>
          <p:cNvPr id="401" name="Google Shape;401;p2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27</a:t>
            </a:fld>
            <a:endParaRPr/>
          </a:p>
        </p:txBody>
      </p:sp>
      <p:sp>
        <p:nvSpPr>
          <p:cNvPr id="402" name="Google Shape;4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3" name="Google Shape;403;p2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30</a:t>
            </a:fld>
            <a:endParaRPr/>
          </a:p>
        </p:txBody>
      </p:sp>
      <p:sp>
        <p:nvSpPr>
          <p:cNvPr id="450" name="Google Shape;450;p2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30</a:t>
            </a:fld>
            <a:endParaRPr/>
          </a:p>
        </p:txBody>
      </p:sp>
      <p:sp>
        <p:nvSpPr>
          <p:cNvPr id="451" name="Google Shape;4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2" name="Google Shape;452;p2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35</a:t>
            </a:fld>
            <a:endParaRPr/>
          </a:p>
        </p:txBody>
      </p:sp>
      <p:sp>
        <p:nvSpPr>
          <p:cNvPr id="462" name="Google Shape;462;p2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35</a:t>
            </a:fld>
            <a:endParaRPr/>
          </a:p>
        </p:txBody>
      </p:sp>
      <p:sp>
        <p:nvSpPr>
          <p:cNvPr id="463" name="Google Shape;4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4" name="Google Shape;464;p2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39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39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41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41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42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42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43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43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fbd6088af_0_1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</a:t>
            </a:fld>
            <a:endParaRPr/>
          </a:p>
        </p:txBody>
      </p:sp>
      <p:sp>
        <p:nvSpPr>
          <p:cNvPr id="68" name="Google Shape;68;g4fbd6088af_0_1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</a:t>
            </a:fld>
            <a:endParaRPr/>
          </a:p>
        </p:txBody>
      </p:sp>
      <p:sp>
        <p:nvSpPr>
          <p:cNvPr id="69" name="Google Shape;69;g4fbd6088a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g4fbd6088af_0_1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4fbd6088af_0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44</a:t>
            </a:fld>
            <a:endParaRPr/>
          </a:p>
        </p:txBody>
      </p:sp>
      <p:sp>
        <p:nvSpPr>
          <p:cNvPr id="515" name="Google Shape;515;p28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44</a:t>
            </a:fld>
            <a:endParaRPr/>
          </a:p>
        </p:txBody>
      </p:sp>
      <p:sp>
        <p:nvSpPr>
          <p:cNvPr id="516" name="Google Shape;5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7" name="Google Shape;517;p28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271;g4ceff3631c_0_60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36C753B-23DE-4843-A896-254232F7536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45</a:t>
            </a:fld>
            <a:endParaRPr lang="en-US" sz="1800" dirty="0"/>
          </a:p>
        </p:txBody>
      </p:sp>
      <p:sp>
        <p:nvSpPr>
          <p:cNvPr id="96259" name="Google Shape;272;g4ceff3631c_0_60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421E934E-BB74-41D5-978D-DBA96E81920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45</a:t>
            </a:fld>
            <a:endParaRPr lang="en-US" sz="1800" dirty="0"/>
          </a:p>
        </p:txBody>
      </p:sp>
      <p:sp>
        <p:nvSpPr>
          <p:cNvPr id="96260" name="Google Shape;273;g4ceff3631c_0_60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96261" name="Google Shape;274;g4ceff3631c_0_60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6262" name="Google Shape;275;g4ceff3631c_0_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284;g4ceff3631c_0_75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D6A4196-C380-451A-AC83-BB6CB23CEFB5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46</a:t>
            </a:fld>
            <a:endParaRPr lang="en-US" sz="1800" dirty="0"/>
          </a:p>
        </p:txBody>
      </p:sp>
      <p:sp>
        <p:nvSpPr>
          <p:cNvPr id="97283" name="Google Shape;285;g4ceff3631c_0_75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A7E1EB18-E2BE-4D68-953D-5F49785F78C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46</a:t>
            </a:fld>
            <a:endParaRPr lang="en-US" sz="1800" dirty="0"/>
          </a:p>
        </p:txBody>
      </p:sp>
      <p:sp>
        <p:nvSpPr>
          <p:cNvPr id="97284" name="Google Shape;286;g4ceff3631c_0_75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97285" name="Google Shape;287;g4ceff3631c_0_75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7286" name="Google Shape;288;g4ceff3631c_0_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297;p12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D232494-EA57-40DA-9F85-70830129745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47</a:t>
            </a:fld>
            <a:endParaRPr lang="en-US" sz="1800" dirty="0"/>
          </a:p>
        </p:txBody>
      </p:sp>
      <p:sp>
        <p:nvSpPr>
          <p:cNvPr id="98307" name="Google Shape;298;p12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15DCA55C-0CBA-4243-8582-6F164AC0BA6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47</a:t>
            </a:fld>
            <a:endParaRPr lang="en-US" sz="1800" dirty="0"/>
          </a:p>
        </p:txBody>
      </p:sp>
      <p:sp>
        <p:nvSpPr>
          <p:cNvPr id="98308" name="Google Shape;299;p12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98309" name="Google Shape;300;p12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8310" name="Google Shape;301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48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48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49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49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346;g4ceff3631c_0_33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DE5BA14-8FD2-4C46-AD00-A8775BD5C2E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50</a:t>
            </a:fld>
            <a:endParaRPr lang="en-US" sz="1800" dirty="0"/>
          </a:p>
        </p:txBody>
      </p:sp>
      <p:sp>
        <p:nvSpPr>
          <p:cNvPr id="102403" name="Google Shape;347;g4ceff3631c_0_33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7BBB177-D12B-4D4C-8194-D9E7B6D1FF7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50</a:t>
            </a:fld>
            <a:endParaRPr lang="en-US" sz="1800" dirty="0"/>
          </a:p>
        </p:txBody>
      </p:sp>
      <p:sp>
        <p:nvSpPr>
          <p:cNvPr id="102404" name="Google Shape;348;g4ceff3631c_0_33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102405" name="Google Shape;349;g4ceff3631c_0_33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02406" name="Google Shape;350;g4ceff3631c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358;p14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C4D3DB7-0DD2-4C15-9124-54405E334F4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51</a:t>
            </a:fld>
            <a:endParaRPr lang="en-US" sz="1800" dirty="0"/>
          </a:p>
        </p:txBody>
      </p:sp>
      <p:sp>
        <p:nvSpPr>
          <p:cNvPr id="103427" name="Google Shape;359;p14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D577DF2-9FC9-4DB9-88B6-E11EFD1FD0B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51</a:t>
            </a:fld>
            <a:endParaRPr lang="en-US" sz="1800" dirty="0"/>
          </a:p>
        </p:txBody>
      </p:sp>
      <p:sp>
        <p:nvSpPr>
          <p:cNvPr id="103428" name="Google Shape;360;p14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103429" name="Google Shape;361;p14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03430" name="Google Shape;362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358;p14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C4D3DB7-0DD2-4C15-9124-54405E334F4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52</a:t>
            </a:fld>
            <a:endParaRPr lang="en-US" sz="1800" dirty="0"/>
          </a:p>
        </p:txBody>
      </p:sp>
      <p:sp>
        <p:nvSpPr>
          <p:cNvPr id="103427" name="Google Shape;359;p14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D577DF2-9FC9-4DB9-88B6-E11EFD1FD0B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52</a:t>
            </a:fld>
            <a:endParaRPr lang="en-US" sz="1800" dirty="0"/>
          </a:p>
        </p:txBody>
      </p:sp>
      <p:sp>
        <p:nvSpPr>
          <p:cNvPr id="103428" name="Google Shape;360;p14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103429" name="Google Shape;361;p14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03430" name="Google Shape;362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</a:t>
            </a:fld>
            <a:endParaRPr/>
          </a:p>
        </p:txBody>
      </p:sp>
      <p:sp>
        <p:nvSpPr>
          <p:cNvPr id="80" name="Google Shape;80;p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</a:t>
            </a:fld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2" name="Google Shape;82;p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f207d5e0a_0_28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55</a:t>
            </a:fld>
            <a:endParaRPr/>
          </a:p>
        </p:txBody>
      </p:sp>
      <p:sp>
        <p:nvSpPr>
          <p:cNvPr id="555" name="Google Shape;555;g6f207d5e0a_0_28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55</a:t>
            </a:fld>
            <a:endParaRPr/>
          </a:p>
        </p:txBody>
      </p:sp>
      <p:sp>
        <p:nvSpPr>
          <p:cNvPr id="556" name="Google Shape;556;g6f207d5e0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57" name="Google Shape;557;g6f207d5e0a_0_28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6f207d5e0a_0_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56</a:t>
            </a:fld>
            <a:endParaRPr/>
          </a:p>
        </p:txBody>
      </p:sp>
      <p:sp>
        <p:nvSpPr>
          <p:cNvPr id="568" name="Google Shape;568;p3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56</a:t>
            </a:fld>
            <a:endParaRPr/>
          </a:p>
        </p:txBody>
      </p:sp>
      <p:sp>
        <p:nvSpPr>
          <p:cNvPr id="569" name="Google Shape;56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0" name="Google Shape;570;p3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6f207d5e0a_0_0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57</a:t>
            </a:fld>
            <a:endParaRPr/>
          </a:p>
        </p:txBody>
      </p:sp>
      <p:sp>
        <p:nvSpPr>
          <p:cNvPr id="581" name="Google Shape;581;g6f207d5e0a_0_0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57</a:t>
            </a:fld>
            <a:endParaRPr/>
          </a:p>
        </p:txBody>
      </p:sp>
      <p:sp>
        <p:nvSpPr>
          <p:cNvPr id="582" name="Google Shape;582;g6f207d5e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3" name="Google Shape;583;g6f207d5e0a_0_0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6f207d5e0a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594" name="Google Shape;594;p32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595" name="Google Shape;59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96" name="Google Shape;596;p32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607" name="Google Shape;607;p3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608" name="Google Shape;60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09" name="Google Shape;609;p3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6f207d5e0a_0_15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622" name="Google Shape;622;g6f207d5e0a_0_15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623" name="Google Shape;623;g6f207d5e0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4" name="Google Shape;624;g6f207d5e0a_0_15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6f207d5e0a_0_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6f207d5e0a_0_15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622" name="Google Shape;622;g6f207d5e0a_0_15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623" name="Google Shape;623;g6f207d5e0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4" name="Google Shape;624;g6f207d5e0a_0_15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6f207d5e0a_0_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62</a:t>
            </a:fld>
            <a:endParaRPr/>
          </a:p>
        </p:txBody>
      </p:sp>
      <p:sp>
        <p:nvSpPr>
          <p:cNvPr id="635" name="Google Shape;635;p3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62</a:t>
            </a:fld>
            <a:endParaRPr/>
          </a:p>
        </p:txBody>
      </p:sp>
      <p:sp>
        <p:nvSpPr>
          <p:cNvPr id="636" name="Google Shape;63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37" name="Google Shape;637;p3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</a:t>
            </a:fld>
            <a:endParaRPr/>
          </a:p>
        </p:txBody>
      </p:sp>
      <p:sp>
        <p:nvSpPr>
          <p:cNvPr id="92" name="Google Shape;92;p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</a:t>
            </a:fld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</a:t>
            </a:fld>
            <a:endParaRPr/>
          </a:p>
        </p:txBody>
      </p:sp>
      <p:sp>
        <p:nvSpPr>
          <p:cNvPr id="120" name="Google Shape;120;p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</a:t>
            </a:fld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2" name="Google Shape;122;p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</a:t>
            </a:fld>
            <a:endParaRPr/>
          </a:p>
        </p:txBody>
      </p:sp>
      <p:sp>
        <p:nvSpPr>
          <p:cNvPr id="132" name="Google Shape;132;p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</a:t>
            </a:fld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4" name="Google Shape;134;p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</a:t>
            </a:fld>
            <a:endParaRPr/>
          </a:p>
        </p:txBody>
      </p:sp>
      <p:sp>
        <p:nvSpPr>
          <p:cNvPr id="152" name="Google Shape;152;p8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</a:t>
            </a:fld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p8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83" tIns="50392" rIns="100783" bIns="5039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6"/>
            <a:ext cx="9072563" cy="4989036"/>
          </a:xfrm>
          <a:prstGeom prst="rect">
            <a:avLst/>
          </a:prstGeom>
        </p:spPr>
        <p:txBody>
          <a:bodyPr vert="horz" lIns="100783" tIns="50392" rIns="100783" bIns="5039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700"/>
            <a:ext cx="2352146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BFB9-7DCE-4630-8DD4-63CE8EC47510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700"/>
            <a:ext cx="3192198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700"/>
            <a:ext cx="2352146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lvl1pPr algn="ctr" defTabSz="1007838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40" indent="-377940" algn="l" defTabSz="1007838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869" indent="-314949" algn="l" defTabSz="1007838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799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7" indent="-251960" algn="l" defTabSz="1007838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637" indent="-251960" algn="l" defTabSz="1007838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Anca.dobrovat@fmi.unibuc.r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://pypl.github.io/PYP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lvl="0">
              <a:lnSpc>
                <a:spcPct val="104000"/>
              </a:lnSpc>
              <a:buSzPts val="1800"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</a:t>
            </a:r>
            <a:r>
              <a:rPr lang="ro-RO" sz="1800" b="1" dirty="0"/>
              <a:t>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ş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</a:t>
            </a:r>
            <a:r>
              <a:rPr lang="ro-RO" sz="1800" b="1" dirty="0"/>
              <a:t>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49" name="Google Shape;4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"/>
          <p:cNvSpPr txBox="1"/>
          <p:nvPr/>
        </p:nvSpPr>
        <p:spPr>
          <a:xfrm>
            <a:off x="7096842" y="6918325"/>
            <a:ext cx="23824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 smtClean="0"/>
              <a:t>07 </a:t>
            </a:r>
            <a:r>
              <a:rPr lang="en-US" sz="1800" b="1" dirty="0"/>
              <a:t>/ 10 / </a:t>
            </a:r>
            <a:r>
              <a:rPr lang="en-US" sz="1800" b="1" dirty="0" smtClean="0"/>
              <a:t>2022</a:t>
            </a:r>
            <a:endParaRPr dirty="0"/>
          </a:p>
        </p:txBody>
      </p:sp>
      <p:sp>
        <p:nvSpPr>
          <p:cNvPr id="52" name="Google Shape;52;p3"/>
          <p:cNvSpPr txBox="1"/>
          <p:nvPr/>
        </p:nvSpPr>
        <p:spPr>
          <a:xfrm>
            <a:off x="968375" y="1847850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lvl="0" algn="ctr">
              <a:lnSpc>
                <a:spcPct val="72000"/>
              </a:lnSpc>
              <a:buSzPts val="4000"/>
            </a:pP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orientat</a:t>
            </a:r>
            <a:r>
              <a:rPr lang="ro-RO" sz="4000" b="1" dirty="0"/>
              <a:t>ă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/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6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suport</a:t>
            </a: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curs -</a:t>
            </a:r>
            <a:endParaRPr/>
          </a:p>
        </p:txBody>
      </p:sp>
      <p:sp>
        <p:nvSpPr>
          <p:cNvPr id="53" name="Google Shape;53;p3"/>
          <p:cNvSpPr txBox="1"/>
          <p:nvPr/>
        </p:nvSpPr>
        <p:spPr>
          <a:xfrm>
            <a:off x="2854325" y="49530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2400" b="1" dirty="0" smtClean="0"/>
              <a:t>23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/>
              <a:t>21 </a:t>
            </a:r>
            <a:r>
              <a:rPr lang="en-US" sz="2400" b="1" dirty="0" err="1"/>
              <a:t>si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26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1</a:t>
            </a:r>
            <a:endParaRPr dirty="0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xmlns="" id="{F9CD3E08-4E99-483B-8EF2-77660EC380F5}"/>
              </a:ext>
            </a:extLst>
          </p:cNvPr>
          <p:cNvSpPr txBox="1"/>
          <p:nvPr/>
        </p:nvSpPr>
        <p:spPr>
          <a:xfrm>
            <a:off x="6412212" y="3902334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cs typeface="Segoe UI"/>
              </a:rPr>
              <a:t>Anca </a:t>
            </a:r>
            <a:r>
              <a:rPr lang="en-US" sz="2400" b="1" dirty="0" err="1">
                <a:cs typeface="Segoe UI"/>
              </a:rPr>
              <a:t>Dobrov</a:t>
            </a:r>
            <a:r>
              <a:rPr lang="ro-RO" sz="2400" b="1" dirty="0" err="1">
                <a:cs typeface="Segoe UI"/>
              </a:rPr>
              <a:t>ăț</a:t>
            </a:r>
            <a:r>
              <a:rPr lang="en-US" sz="2400" dirty="0">
                <a:cs typeface="Segoe UI"/>
              </a:rPr>
              <a:t>​</a:t>
            </a:r>
          </a:p>
          <a:p>
            <a:pPr algn="ctr"/>
            <a:r>
              <a:rPr lang="ro-RO" sz="2400" b="1" dirty="0">
                <a:cs typeface="Segoe UI"/>
              </a:rPr>
              <a:t>Andrei Păun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172" name="Google Shape;17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2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74" name="Google Shape;174;p12"/>
          <p:cNvSpPr txBox="1"/>
          <p:nvPr/>
        </p:nvSpPr>
        <p:spPr>
          <a:xfrm>
            <a:off x="1035050" y="1646237"/>
            <a:ext cx="8434387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Regulamente UB si FMI 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Utilitatea cursului de Programare Orientata pe Obiecte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Prezentarea disciplinei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3.1 Obiectivele discipinei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3.3 Bibliografie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184" name="Google Shape;1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3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3.1 Obiectivele disciplinei</a:t>
            </a:r>
            <a:endParaRPr/>
          </a:p>
        </p:txBody>
      </p:sp>
      <p:sp>
        <p:nvSpPr>
          <p:cNvPr id="187" name="Google Shape;187;p13"/>
          <p:cNvSpPr txBox="1"/>
          <p:nvPr/>
        </p:nvSpPr>
        <p:spPr>
          <a:xfrm>
            <a:off x="182880" y="2082075"/>
            <a:ext cx="9658020" cy="4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  Curs de programare OO 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endParaRPr lang="ro-RO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  Oferă o </a:t>
            </a:r>
            <a:r>
              <a:rPr lang="ro-RO" sz="1800" b="1" dirty="0">
                <a:solidFill>
                  <a:schemeClr val="dk1"/>
                </a:solidFill>
              </a:rPr>
              <a:t>baza</a:t>
            </a:r>
            <a:r>
              <a:rPr lang="ro-RO" sz="1800" dirty="0">
                <a:solidFill>
                  <a:schemeClr val="dk1"/>
                </a:solidFill>
              </a:rPr>
              <a:t> de pornire pentru alte cursuri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endParaRPr lang="ro-RO" sz="18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o-RO" sz="1800" b="1" dirty="0"/>
              <a:t>  Obiectivul general al disciplinei: </a:t>
            </a:r>
            <a:r>
              <a:rPr lang="ro-RO" sz="1800" b="1" dirty="0">
                <a:solidFill>
                  <a:schemeClr val="dk1"/>
                </a:solidFill>
              </a:rPr>
              <a:t>	 	 	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o-RO" sz="1800" dirty="0">
                <a:solidFill>
                  <a:srgbClr val="CC0000"/>
                </a:solidFill>
              </a:rPr>
              <a:t>Formarea unei imagini generale, preliminare, despre programarea orientată pe obiecte (POO).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endParaRPr lang="ro-RO" sz="18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ro-RO" sz="1800" b="1" dirty="0"/>
              <a:t>  Obiective specifice:</a:t>
            </a:r>
            <a:r>
              <a:rPr lang="ro-RO" sz="1800" b="1" dirty="0">
                <a:solidFill>
                  <a:schemeClr val="dk1"/>
                </a:solidFill>
              </a:rPr>
              <a:t> 	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1. Înțelegerea fundamentelor paradigmei </a:t>
            </a:r>
            <a:r>
              <a:rPr lang="ro-RO" sz="1800" dirty="0" err="1">
                <a:solidFill>
                  <a:schemeClr val="dk1"/>
                </a:solidFill>
              </a:rPr>
              <a:t>programarii</a:t>
            </a:r>
            <a:r>
              <a:rPr lang="ro-RO" sz="1800" dirty="0">
                <a:solidFill>
                  <a:schemeClr val="dk1"/>
                </a:solidFill>
              </a:rPr>
              <a:t> orientate pe obiecte;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2. Înțelegerea conceptelor de clasă, interfață, moștenire, polimorfism;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3. Familiarizarea cu şabloanele de proiectare;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4. Dezvoltarea de aplicații de complexitate medie respectând principiile de dezvoltare ale POO;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5. Deprinderea cu noile facilităţi oferite de limbajul C++.</a:t>
            </a:r>
            <a:endParaRPr lang="ro-RO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210" name="Google Shape;21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5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12" name="Google Shape;212;p15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Programa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cursului</a:t>
            </a:r>
            <a:endParaRPr/>
          </a:p>
        </p:txBody>
      </p:sp>
      <p:sp>
        <p:nvSpPr>
          <p:cNvPr id="213" name="Google Shape;213;p15"/>
          <p:cNvSpPr txBox="1"/>
          <p:nvPr/>
        </p:nvSpPr>
        <p:spPr>
          <a:xfrm>
            <a:off x="773100" y="2174825"/>
            <a:ext cx="8610600" cy="4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1. Prezentarea disciplinei.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1.1 Principiile programării orientate pe obiecte.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1.2. Caracteristici.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1.3. Programa cursului, obiective, desfăşurare, examinare, bibliografie.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2. Recapitulare limbaj C (procedural) și introducerea în programarea orientată pe obiecte.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2.1 Funcții, transferul parametrilor, pointeri.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2.2 Deosebiri între C și C++.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2.3 Supradefinirea funcțiilor, Operații de intrare/ieșire, Tipul referință, Funcții în structuri. 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223" name="Google Shape;22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25" name="Google Shape;225;p16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26" name="Google Shape;226;p16"/>
          <p:cNvSpPr txBox="1"/>
          <p:nvPr/>
        </p:nvSpPr>
        <p:spPr>
          <a:xfrm>
            <a:off x="497125" y="2022750"/>
            <a:ext cx="9325200" cy="46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3. Proiectarea ascendenta a claselor. Incapsularea datelor in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3.1 Conceptele de clasa și obiect. Structura unei clase.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3.2 Constructorii și destructorul unei clase.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3.3 Metode de acces la membrii unei clase, pointerul this. Modificatori de acces în C++.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3.4 Declararea și implementarea metodelor în clasă și în afara clasei.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4. Supraîncărcarea funcțiilor și operatorilor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4.1 Clase și funcții friend.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4.2 Supraîncărcarea funcțiilor.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4.3 Supraîncărcarea operatorilor cu funcții friend.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4.4 Supraîncărcarea operatorilor cu funcții membru.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4.5 Observații.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236" name="Google Shape;23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7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38" name="Google Shape;238;p17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39" name="Google Shape;239;p17"/>
          <p:cNvSpPr txBox="1"/>
          <p:nvPr/>
        </p:nvSpPr>
        <p:spPr>
          <a:xfrm>
            <a:off x="489013" y="1951025"/>
            <a:ext cx="9102600" cy="46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5. Conversia datelor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5.1 Conversii între diferite tipuri de obiecte (operatorul cast, operatorul= și constructor de copiere).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5.2 Membrii constanți și statici ai unei clase in C++.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5.3 Modificatorul const, obiecte constante, pointeri constanți la obiecte și pointeri la obiecte constante.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6. Tratarea excepțiilor in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7. Proiectarea descendenta a claselor. Mostenirea in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7.1 Controlul accesului la clasa de bază.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7.2 Constructori, destructori şi moştenire.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7.3 Redefinirea membrilor unei clase de bază într-o clasa derivată.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7.4. Declaraţii de acces.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249" name="Google Shape;24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51" name="Google Shape;251;p18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52" name="Google Shape;252;p18"/>
          <p:cNvSpPr txBox="1"/>
          <p:nvPr/>
        </p:nvSpPr>
        <p:spPr>
          <a:xfrm>
            <a:off x="479975" y="1929000"/>
            <a:ext cx="8903700" cy="3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8. Funcții virtuale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8.1 Parametrizarea metodelor (polimorfism la executie).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8.2 Funcții virtuale în C++. Clase abstracte.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8.3 Destructori virtuali.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9. Mostenirea multiplă şi virtuală în C++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9.1 Moştenirea din clase de bază multiple.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9.2 Exemple, observaţii.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10. Controlul tipului în timpul rulării programului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10.1 Mecanisme de tip RTTI (Run Time Type Identification).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10.2 Moştenire multiplă şi identificatori de tip (dynamic_cast, typeid).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262" name="Google Shape;26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64" name="Google Shape;264;p19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65" name="Google Shape;265;p19"/>
          <p:cNvSpPr txBox="1"/>
          <p:nvPr/>
        </p:nvSpPr>
        <p:spPr>
          <a:xfrm>
            <a:off x="634250" y="1929000"/>
            <a:ext cx="8656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 	 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11. Parametrizarea datelor. Şabloane în C++. Clase generice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11.1 Funcții şi clase Template: Definiţii, Exemple, Implementare.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11.2 Clase Template derivate.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11.3 Specializare.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12. Biblioteca Standard Template Library - STL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12.1 Containere, iteratori şi algoritmi.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12.2 Clasele string, set, map / multimap, list, vector, etc.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275" name="Google Shape;27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0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77" name="Google Shape;277;p20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78" name="Google Shape;278;p20"/>
          <p:cNvSpPr txBox="1"/>
          <p:nvPr/>
        </p:nvSpPr>
        <p:spPr>
          <a:xfrm>
            <a:off x="514275" y="1929000"/>
            <a:ext cx="9398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 	 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13. Şabloane de proiectare (Design Pattern)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13.1 Definiţie şi clasificare.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13.2 Exemple de şabloane de proiectare (Singleton, Abstract Object Factory).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14. Recapitulare, concluzii, tratarea subiectelor de examen.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288" name="Google Shape;28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1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90" name="Google Shape;290;p21"/>
          <p:cNvSpPr txBox="1"/>
          <p:nvPr/>
        </p:nvSpPr>
        <p:spPr>
          <a:xfrm>
            <a:off x="239712" y="1265237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3.3 Bibliografie</a:t>
            </a:r>
            <a:endParaRPr/>
          </a:p>
        </p:txBody>
      </p:sp>
      <p:sp>
        <p:nvSpPr>
          <p:cNvPr id="291" name="Google Shape;291;p21"/>
          <p:cNvSpPr txBox="1"/>
          <p:nvPr/>
        </p:nvSpPr>
        <p:spPr>
          <a:xfrm>
            <a:off x="327074" y="1722425"/>
            <a:ext cx="9502725" cy="48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Bruce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Eckel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Thinking in C++ (2nd edition). Volume 1: Introduction to Standard C++. Prentice Hall, 2000.</a:t>
            </a:r>
            <a:endParaRPr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Bruce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Eckel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Chuck Allison. Thinking in C++ (2nd edition). Volume 2: Practical Programming. Prentice Hall, 2003.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US" sz="18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Bjarne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Stroustrup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: The C++ Programming Language, </a:t>
            </a:r>
            <a:r>
              <a:rPr lang="en-US" sz="18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Adisson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-Wesley, 3nd edition, 1997.</a:t>
            </a:r>
            <a:endParaRPr sz="180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4. Erich Gamma, Richard Helm, Ralph Johnson, John </a:t>
            </a:r>
            <a:r>
              <a:rPr lang="en-US" sz="18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Vlissides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: Design Patterns. Elements of Reusable Object-Oriented Software. Addison-Wesley, 1995.</a:t>
            </a:r>
            <a:endParaRPr sz="180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301" name="Google Shape;30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2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03" name="Google Shape;303;p22"/>
          <p:cNvSpPr txBox="1"/>
          <p:nvPr/>
        </p:nvSpPr>
        <p:spPr>
          <a:xfrm>
            <a:off x="239712" y="161575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ctr">
              <a:buClr>
                <a:srgbClr val="3333CC"/>
              </a:buClr>
              <a:buSzPts val="2000"/>
            </a:pPr>
            <a:r>
              <a:rPr lang="ro-RO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</a:t>
            </a:r>
            <a:r>
              <a:rPr lang="ro-RO" sz="2000" b="1" dirty="0">
                <a:solidFill>
                  <a:srgbClr val="3333CC"/>
                </a:solidFill>
              </a:rPr>
              <a:t>notare şi </a:t>
            </a:r>
            <a:r>
              <a:rPr lang="ro-RO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 lang="ro-RO" dirty="0"/>
          </a:p>
        </p:txBody>
      </p:sp>
      <p:sp>
        <p:nvSpPr>
          <p:cNvPr id="304" name="Google Shape;304;p22"/>
          <p:cNvSpPr txBox="1"/>
          <p:nvPr/>
        </p:nvSpPr>
        <p:spPr>
          <a:xfrm>
            <a:off x="549275" y="2357120"/>
            <a:ext cx="9236075" cy="413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lvl="0" algn="just">
              <a:buSzPts val="2000"/>
            </a:pP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</a:t>
            </a: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2 ore </a:t>
            </a:r>
            <a:r>
              <a:rPr lang="en-US" sz="20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2000" dirty="0" smtClean="0"/>
              <a:t>săptămână</a:t>
            </a:r>
            <a:r>
              <a:rPr lang="en-US" sz="2000" dirty="0" smtClean="0"/>
              <a:t> (MI) </a:t>
            </a:r>
            <a:r>
              <a:rPr lang="en-US" sz="2000" dirty="0" err="1" smtClean="0"/>
              <a:t>si</a:t>
            </a:r>
            <a:r>
              <a:rPr lang="en-US" sz="2000" dirty="0" smtClean="0"/>
              <a:t> 3 </a:t>
            </a:r>
            <a:r>
              <a:rPr lang="en-US" sz="2000" dirty="0"/>
              <a:t>ore </a:t>
            </a:r>
            <a:r>
              <a:rPr lang="en-US" sz="2000" dirty="0" err="1"/>
              <a:t>pe</a:t>
            </a:r>
            <a:r>
              <a:rPr lang="en-US" sz="2000" dirty="0"/>
              <a:t> </a:t>
            </a:r>
            <a:r>
              <a:rPr lang="ro-RO" sz="2000" dirty="0" smtClean="0"/>
              <a:t>săptămână</a:t>
            </a:r>
            <a:r>
              <a:rPr lang="en-US" sz="2000" dirty="0" smtClean="0"/>
              <a:t> (CTI)</a:t>
            </a:r>
          </a:p>
          <a:p>
            <a:pPr lvl="0" algn="just">
              <a:buSzPts val="2000"/>
            </a:pPr>
            <a:r>
              <a:rPr lang="en-US" sz="2000" dirty="0" smtClean="0"/>
              <a:t>  </a:t>
            </a:r>
            <a:endParaRPr lang="en-US" sz="2000" b="0" i="0" u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en-US" sz="2000" dirty="0" smtClean="0"/>
              <a:t>L</a:t>
            </a: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aborator</a:t>
            </a:r>
            <a:r>
              <a:rPr lang="ro-RO" sz="2000" dirty="0"/>
              <a:t>: </a:t>
            </a: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ore pe săptămân</a:t>
            </a:r>
            <a:r>
              <a:rPr lang="ro-RO" sz="2000" dirty="0"/>
              <a:t>ă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Seminar</a:t>
            </a:r>
            <a:r>
              <a:rPr lang="ro-RO" sz="2000" dirty="0"/>
              <a:t>: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ora </a:t>
            </a:r>
            <a:r>
              <a:rPr lang="ro-RO" sz="2000" dirty="0"/>
              <a:t>pe săptămână.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Disciplina</a:t>
            </a:r>
            <a:r>
              <a:rPr lang="ro-RO" sz="2000" dirty="0"/>
              <a:t>: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semestrul I, durata de desfășurare de 14 săptămâni.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 este de nivel elementar mediu şi se bazează pe cunoștințele 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C++ anterior 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dobândite.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Limbajul de programare folosit la </a:t>
            </a:r>
            <a:r>
              <a:rPr lang="ro-RO" sz="2000" dirty="0"/>
              <a:t>curs şi 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laborator este </a:t>
            </a:r>
            <a:r>
              <a:rPr lang="ro-RO" sz="2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C++</a:t>
            </a:r>
            <a:r>
              <a:rPr lang="ro-RO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0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63" name="Google Shape;6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4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dirty="0" err="1">
                <a:solidFill>
                  <a:srgbClr val="0C1C1D"/>
                </a:solidFill>
              </a:rPr>
              <a:t>Generalit</a:t>
            </a:r>
            <a:r>
              <a:rPr lang="vi-VN" sz="2800" b="1" dirty="0">
                <a:solidFill>
                  <a:srgbClr val="0C1C1D"/>
                </a:solidFill>
              </a:rPr>
              <a:t>ăţ</a:t>
            </a:r>
            <a:r>
              <a:rPr lang="en-US" sz="2800" b="1" dirty="0" err="1">
                <a:solidFill>
                  <a:srgbClr val="0C1C1D"/>
                </a:solidFill>
              </a:rPr>
              <a:t>i</a:t>
            </a:r>
            <a:r>
              <a:rPr lang="en-US" sz="2800" b="1" dirty="0">
                <a:solidFill>
                  <a:srgbClr val="0C1C1D"/>
                </a:solidFill>
              </a:rPr>
              <a:t> </a:t>
            </a:r>
            <a:r>
              <a:rPr lang="en-US" sz="2800" b="1" dirty="0" err="1">
                <a:solidFill>
                  <a:srgbClr val="0C1C1D"/>
                </a:solidFill>
              </a:rPr>
              <a:t>despre</a:t>
            </a:r>
            <a:r>
              <a:rPr lang="en-US" sz="2800" b="1" dirty="0">
                <a:solidFill>
                  <a:srgbClr val="0C1C1D"/>
                </a:solidFill>
              </a:rPr>
              <a:t> </a:t>
            </a:r>
            <a:r>
              <a:rPr lang="en-US" sz="2800" b="1" i="0" u="none" dirty="0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curs</a:t>
            </a:r>
            <a:endParaRPr/>
          </a:p>
        </p:txBody>
      </p:sp>
      <p:sp>
        <p:nvSpPr>
          <p:cNvPr id="65" name="Google Shape;65;p4"/>
          <p:cNvSpPr txBox="1"/>
          <p:nvPr/>
        </p:nvSpPr>
        <p:spPr>
          <a:xfrm>
            <a:off x="226503" y="1857375"/>
            <a:ext cx="9466847" cy="51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indent="-457200">
              <a:lnSpc>
                <a:spcPct val="150000"/>
              </a:lnSpc>
              <a:buSzPts val="2400"/>
              <a:buFont typeface="Arial"/>
              <a:buAutoNum type="arabicPeriod"/>
            </a:pPr>
            <a:r>
              <a:rPr lang="en-US" sz="2400" dirty="0"/>
              <a:t>Curs - </a:t>
            </a:r>
            <a:r>
              <a:rPr lang="en-US" sz="2400" dirty="0" err="1" smtClean="0"/>
              <a:t>vineri</a:t>
            </a:r>
            <a:r>
              <a:rPr lang="en-US" sz="2400" dirty="0" smtClean="0"/>
              <a:t>, </a:t>
            </a:r>
            <a:r>
              <a:rPr lang="en-US" sz="2400" dirty="0" err="1"/>
              <a:t>orele</a:t>
            </a:r>
            <a:r>
              <a:rPr lang="en-US" sz="2400" dirty="0"/>
              <a:t> </a:t>
            </a:r>
            <a:r>
              <a:rPr lang="en-US" sz="2400" dirty="0"/>
              <a:t>10 – 12 (MI</a:t>
            </a:r>
            <a:r>
              <a:rPr lang="en-US" sz="2400" dirty="0" smtClean="0"/>
              <a:t>)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smtClean="0"/>
              <a:t>16 </a:t>
            </a:r>
            <a:r>
              <a:rPr lang="en-US" sz="2400" dirty="0"/>
              <a:t>-</a:t>
            </a:r>
            <a:r>
              <a:rPr lang="en-US" sz="2400" dirty="0" smtClean="0"/>
              <a:t>19 </a:t>
            </a:r>
            <a:r>
              <a:rPr lang="en-US" sz="2400" dirty="0"/>
              <a:t>(</a:t>
            </a:r>
            <a:r>
              <a:rPr lang="en-US" sz="2400" dirty="0" smtClean="0"/>
              <a:t>CTI)</a:t>
            </a:r>
          </a:p>
          <a:p>
            <a:pPr marL="457200" indent="-457200">
              <a:lnSpc>
                <a:spcPct val="150000"/>
              </a:lnSpc>
              <a:buSzPts val="2400"/>
              <a:buFont typeface="Arial"/>
              <a:buAutoNum type="arabicPeriod"/>
            </a:pPr>
            <a:endParaRPr sz="24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dirty="0"/>
              <a:t>2. </a:t>
            </a:r>
            <a:r>
              <a:rPr lang="en-US" sz="2400" dirty="0" err="1"/>
              <a:t>Laborator</a:t>
            </a:r>
            <a:r>
              <a:rPr lang="en-US" sz="2400" dirty="0"/>
              <a:t> - in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saptamana</a:t>
            </a:r>
            <a:endParaRPr sz="24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dirty="0"/>
              <a:t>Seminar - o data la 2 </a:t>
            </a:r>
            <a:r>
              <a:rPr lang="en-US" sz="2400" dirty="0" err="1"/>
              <a:t>saptamani</a:t>
            </a:r>
            <a:endParaRPr sz="24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/>
              <a:t>4. </a:t>
            </a:r>
            <a:r>
              <a:rPr lang="en-US" sz="2400" dirty="0" err="1"/>
              <a:t>Prezenta</a:t>
            </a:r>
            <a:r>
              <a:rPr lang="en-US" sz="2400" dirty="0"/>
              <a:t> la curs/seminar: nu e </a:t>
            </a:r>
            <a:r>
              <a:rPr lang="en-US" sz="2400" dirty="0" err="1"/>
              <a:t>obligatorie</a:t>
            </a:r>
            <a:r>
              <a:rPr lang="en-US" sz="2400" dirty="0"/>
              <a:t>!</a:t>
            </a:r>
            <a:endParaRPr sz="2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/>
              <a:t>Laborator</a:t>
            </a:r>
            <a:r>
              <a:rPr lang="en-US" sz="2400" dirty="0"/>
              <a:t> – OBLIGATORIU</a:t>
            </a: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314" name="Google Shape;31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3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16" name="Google Shape;316;p23"/>
          <p:cNvSpPr txBox="1"/>
          <p:nvPr/>
        </p:nvSpPr>
        <p:spPr>
          <a:xfrm>
            <a:off x="239712" y="160051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17" name="Google Shape;317;p23"/>
          <p:cNvSpPr txBox="1"/>
          <p:nvPr/>
        </p:nvSpPr>
        <p:spPr>
          <a:xfrm>
            <a:off x="868362" y="2529205"/>
            <a:ext cx="84582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lvl="0" algn="just">
              <a:buSzPts val="2000"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 disciplinei </a:t>
            </a:r>
            <a:r>
              <a:rPr lang="ro-RO" sz="2000" dirty="0"/>
              <a:t>este împărțită î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14 cursuri.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Evaluarea studenților se face cumulativ prin:</a:t>
            </a:r>
            <a:endParaRPr lang="ro-RO" dirty="0"/>
          </a:p>
          <a:p>
            <a:pPr lvl="3" algn="just">
              <a:buSzPts val="2000"/>
              <a:buFont typeface="Arial" pitchFamily="34" charset="0"/>
              <a:buChar char="•"/>
            </a:pPr>
            <a:r>
              <a:rPr lang="ro-RO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lucrări practice (proiecte)</a:t>
            </a:r>
            <a:endParaRPr lang="ro-RO" dirty="0"/>
          </a:p>
          <a:p>
            <a:pPr lvl="3" algn="just">
              <a:buSzPts val="2000"/>
              <a:buFont typeface="Arial" pitchFamily="34" charset="0"/>
              <a:buChar char="•"/>
            </a:pPr>
            <a:r>
              <a:rPr lang="ro-RO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practic</a:t>
            </a:r>
            <a:endParaRPr lang="ro-RO" dirty="0"/>
          </a:p>
          <a:p>
            <a:pPr lvl="3" algn="just">
              <a:buSzPts val="2000"/>
              <a:buFont typeface="Arial" pitchFamily="34" charset="0"/>
              <a:buChar char="•"/>
            </a:pPr>
            <a:r>
              <a:rPr lang="ro-RO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scris</a:t>
            </a:r>
          </a:p>
          <a:p>
            <a:pPr lvl="3" algn="just">
              <a:buSzPts val="2000"/>
            </a:pP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o-RO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Toate cele 3 probe de evaluare sunt obligatorii.</a:t>
            </a:r>
            <a:endParaRPr lang="ro-RO" b="1" dirty="0">
              <a:solidFill>
                <a:srgbClr val="FF000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Condiții de promovare  - minim </a:t>
            </a:r>
            <a:r>
              <a:rPr lang="ro-RO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nota 5 la fiecare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2000" dirty="0"/>
              <a:t>parte de evaluare 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enunțată - mai sus se păstrează la oricare din eventualele examene restante ulteriore aferente acestui curs.</a:t>
            </a:r>
            <a:endParaRPr lang="ro-RO" dirty="0"/>
          </a:p>
          <a:p>
            <a:pPr marL="0" marR="0" lvl="0" indent="0" algn="just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327" name="Google Shape;32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4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29" name="Google Shape;329;p24"/>
          <p:cNvSpPr txBox="1"/>
          <p:nvPr/>
        </p:nvSpPr>
        <p:spPr>
          <a:xfrm>
            <a:off x="239712" y="131095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30" name="Google Shape;330;p24"/>
          <p:cNvSpPr txBox="1"/>
          <p:nvPr/>
        </p:nvSpPr>
        <p:spPr>
          <a:xfrm>
            <a:off x="773112" y="2591117"/>
            <a:ext cx="8382000" cy="472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o-RO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Cele 3 lucrări practice se realizează si se notează in cadrul laboratorului, după următorul program: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Săptămâna 1: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Test de evaluare a nivelului de intrare.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2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Atribuirea temelor pentru LP1.</a:t>
            </a:r>
            <a:endParaRPr lang="ro-RO" dirty="0"/>
          </a:p>
          <a:p>
            <a:pPr lvl="0">
              <a:spcBef>
                <a:spcPts val="400"/>
              </a:spcBef>
              <a:buSzPts val="1600"/>
            </a:pPr>
            <a:r>
              <a:rPr lang="ro-RO" sz="1600" b="1" dirty="0"/>
              <a:t>Săptămâna </a:t>
            </a:r>
            <a:r>
              <a:rPr lang="ro-RO" sz="1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3: </a:t>
            </a:r>
            <a:r>
              <a:rPr lang="ro-RO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Consultații pentru LP1.</a:t>
            </a:r>
            <a:endParaRPr lang="ro-RO" dirty="0"/>
          </a:p>
          <a:p>
            <a:pPr lvl="0">
              <a:spcBef>
                <a:spcPts val="400"/>
              </a:spcBef>
              <a:buSzPts val="1600"/>
            </a:pPr>
            <a:r>
              <a:rPr lang="ro-RO" sz="1600" b="1" dirty="0"/>
              <a:t>Săptămâna </a:t>
            </a:r>
            <a:r>
              <a:rPr lang="ro-RO" sz="1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4:</a:t>
            </a:r>
            <a:r>
              <a:rPr lang="ro-RO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Predare LP1.    </a:t>
            </a:r>
            <a:r>
              <a:rPr lang="ro-RO" sz="1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Termen predare LP1: TBA</a:t>
            </a:r>
            <a:r>
              <a:rPr lang="ro-RO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5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Evaluarea LP1.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6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Atribuirea temelor pentru LP2.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7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Consultații pentru LP2.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8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Predarea LP2.                      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Termen predare LP2: TBA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9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Evaluarea LP2.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10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Atribuirea temelor pentru LP3.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11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Consultații pentru LP3.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12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Predarea LP3.      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Termen predare LP3: TBA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13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Evaluarea LP3.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13/14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Test practic de laborator.</a:t>
            </a:r>
            <a:endParaRPr lang="ro-RO" dirty="0"/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FF0000"/>
              </a:buClr>
              <a:buSzPts val="1600"/>
            </a:pPr>
            <a:r>
              <a:rPr lang="ro-RO" sz="16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Prezenta la laborator in </a:t>
            </a:r>
            <a:r>
              <a:rPr lang="ro-RO" sz="1600" b="1" dirty="0">
                <a:solidFill>
                  <a:srgbClr val="FF0000"/>
                </a:solidFill>
              </a:rPr>
              <a:t>săptămânile </a:t>
            </a:r>
            <a:r>
              <a:rPr lang="ro-RO" sz="16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1, 2, 5, 6, 9, 10, 13, 14 pentru atribuirea si evaluarea lucrărilor practice si pentru susținerea testului practic este obligatorie.</a:t>
            </a:r>
            <a:endParaRPr lang="ro-RO" dirty="0"/>
          </a:p>
        </p:txBody>
      </p:sp>
      <p:sp>
        <p:nvSpPr>
          <p:cNvPr id="331" name="Google Shape;331;p24"/>
          <p:cNvSpPr txBox="1"/>
          <p:nvPr/>
        </p:nvSpPr>
        <p:spPr>
          <a:xfrm>
            <a:off x="773112" y="1807527"/>
            <a:ext cx="8339137" cy="528637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ro-RO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Regulamentul de laborator este orientativ. Fiecare tutore de laborator are dreptul sa-l adapteze cerințelor grupelor sale!</a:t>
            </a:r>
            <a:endParaRPr lang="ro-RO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341" name="Google Shape;34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5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43" name="Google Shape;343;p25"/>
          <p:cNvSpPr txBox="1"/>
          <p:nvPr/>
        </p:nvSpPr>
        <p:spPr>
          <a:xfrm>
            <a:off x="239712" y="126523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</p:txBody>
      </p:sp>
      <p:sp>
        <p:nvSpPr>
          <p:cNvPr id="344" name="Google Shape;344;p25"/>
          <p:cNvSpPr txBox="1"/>
          <p:nvPr/>
        </p:nvSpPr>
        <p:spPr>
          <a:xfrm>
            <a:off x="669925" y="2513647"/>
            <a:ext cx="8839200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lvl="0">
              <a:lnSpc>
                <a:spcPct val="80000"/>
              </a:lnSpc>
              <a:buSzPts val="2000"/>
            </a:pP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Consultațiile de laborator </a:t>
            </a:r>
            <a:r>
              <a:rPr lang="ro-RO" sz="1800" dirty="0"/>
              <a:t>se desfășoară 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 baza întrebărilor studenților. </a:t>
            </a:r>
            <a:endParaRPr lang="ro-RO" sz="1800" dirty="0"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80000"/>
              </a:lnSpc>
              <a:spcBef>
                <a:spcPts val="400"/>
              </a:spcBef>
              <a:buSzPts val="2000"/>
            </a:pP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 la laborator </a:t>
            </a:r>
            <a:r>
              <a:rPr lang="ro-RO" sz="1800" dirty="0"/>
              <a:t>in săptămânile 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 4, 7, 8, 11, 12 pentru consultații </a:t>
            </a:r>
            <a:r>
              <a:rPr lang="ro-RO" sz="1800" dirty="0"/>
              <a:t>este recomandată, dar facultativă.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Lucrările practice se realizează individual. </a:t>
            </a:r>
            <a:endParaRPr lang="ro-RO" sz="1800" dirty="0"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Notarea fiecărei lucrări practice se va face cu note de la 1 la </a:t>
            </a:r>
            <a:r>
              <a:rPr lang="ro-RO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(nu </a:t>
            </a:r>
            <a:r>
              <a:rPr lang="en-US" sz="18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neaparat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intregi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ro-RO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sz="1800" dirty="0"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SzPts val="2000"/>
            </a:pP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Atribuirea temelor pentru lucrările practice se face prin prezentarea la laborator </a:t>
            </a:r>
            <a:r>
              <a:rPr lang="ro-RO" sz="1800" dirty="0"/>
              <a:t>in săptămâna precizată 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 sus sau in oricare din următoarele </a:t>
            </a:r>
            <a:r>
              <a:rPr lang="ro-RO" sz="1800" dirty="0"/>
              <a:t>2 săptămâni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o-RO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Indiferent de data la care un student se prezintă pentru a primi tema pentru una dintre lucr</a:t>
            </a:r>
            <a:r>
              <a:rPr lang="ro-RO" sz="1800" b="1" dirty="0">
                <a:solidFill>
                  <a:srgbClr val="FF0000"/>
                </a:solidFill>
              </a:rPr>
              <a:t>ă</a:t>
            </a:r>
            <a:r>
              <a:rPr lang="ro-RO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rile practice, termenul de predare a acesteia rămâne cel precizat in regulament.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1800" dirty="0"/>
              <a:t>In consecință, 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tema pentru o </a:t>
            </a:r>
            <a:r>
              <a:rPr lang="ro-RO" sz="1800" dirty="0"/>
              <a:t>lucrare practică 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 mai poate </a:t>
            </a:r>
            <a:r>
              <a:rPr lang="ro-RO" sz="1800" dirty="0"/>
              <a:t>fi preluată 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după expirarea termenului ei de predare.</a:t>
            </a:r>
            <a:endParaRPr lang="ro-RO" sz="1800" dirty="0"/>
          </a:p>
        </p:txBody>
      </p:sp>
      <p:sp>
        <p:nvSpPr>
          <p:cNvPr id="345" name="Google Shape;345;p25"/>
          <p:cNvSpPr txBox="1"/>
          <p:nvPr/>
        </p:nvSpPr>
        <p:spPr>
          <a:xfrm>
            <a:off x="773112" y="1792287"/>
            <a:ext cx="8339137" cy="528637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Regulamentul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laborator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orientativ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tutore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laborator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dreptul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-l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adapteze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cerintelor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grupelor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sale!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355" name="Google Shape;35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6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57" name="Google Shape;357;p26"/>
          <p:cNvSpPr txBox="1"/>
          <p:nvPr/>
        </p:nvSpPr>
        <p:spPr>
          <a:xfrm>
            <a:off x="239712" y="126523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</p:txBody>
      </p:sp>
      <p:sp>
        <p:nvSpPr>
          <p:cNvPr id="358" name="Google Shape;358;p26"/>
          <p:cNvSpPr txBox="1"/>
          <p:nvPr/>
        </p:nvSpPr>
        <p:spPr>
          <a:xfrm>
            <a:off x="669925" y="2621583"/>
            <a:ext cx="8839200" cy="4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Predarea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lucrarilor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practice se face la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adresa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indicata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tutorele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laborator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,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inainte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termenele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limita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predare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, indicate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mai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sus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fiecare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LP. </a:t>
            </a:r>
            <a:endParaRPr sz="180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0" i="0" u="none">
              <a:solidFill>
                <a:schemeClr val="tx1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Dupa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expirarea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termenelor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respective,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lucrarea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practica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se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mai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poate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trimite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prin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email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pentru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o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perioada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gratie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de 2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zile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(48 de ore). </a:t>
            </a:r>
            <a:endParaRPr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chemeClr val="tx1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Pentru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fiecare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zi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partiala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intarziere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se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vor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scadea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2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puncte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din nota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atribuita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lucrare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. </a:t>
            </a:r>
            <a:endParaRPr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chemeClr val="tx1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Dupa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expirarea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termenului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gratie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,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lucrarea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nu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va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mai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fi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acceptata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va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fi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notata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cu 1.</a:t>
            </a:r>
            <a:endParaRPr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9" name="Google Shape;359;p26"/>
          <p:cNvSpPr txBox="1"/>
          <p:nvPr/>
        </p:nvSpPr>
        <p:spPr>
          <a:xfrm>
            <a:off x="773112" y="1807527"/>
            <a:ext cx="8339137" cy="528637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Regulamentul de laborator este orientativ. Fiecare tutore de laborator are dreptul sa-l adapteze cerintelor grupelor sale!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369" name="Google Shape;36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7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71" name="Google Shape;371;p27"/>
          <p:cNvSpPr txBox="1"/>
          <p:nvPr/>
        </p:nvSpPr>
        <p:spPr>
          <a:xfrm>
            <a:off x="239712" y="167671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72" name="Google Shape;372;p27"/>
          <p:cNvSpPr txBox="1"/>
          <p:nvPr/>
        </p:nvSpPr>
        <p:spPr>
          <a:xfrm>
            <a:off x="669925" y="2208847"/>
            <a:ext cx="8839200" cy="41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</a:rPr>
              <a:t>Nota </a:t>
            </a:r>
            <a:r>
              <a:rPr lang="en-US" sz="1800" b="1" dirty="0" err="1">
                <a:solidFill>
                  <a:schemeClr val="tx1"/>
                </a:solidFill>
              </a:rPr>
              <a:t>laborator</a:t>
            </a:r>
            <a:r>
              <a:rPr lang="en-US" sz="1800" b="1" dirty="0">
                <a:solidFill>
                  <a:schemeClr val="tx1"/>
                </a:solidFill>
              </a:rPr>
              <a:t> =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medie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aritmetica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celor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3 note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obtinute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proiecte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1" i="0" u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evidentierea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unor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lucrari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practice,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tutorele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laborator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acorda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bonus de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pana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2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puncte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nota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proiecte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endParaRPr sz="18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Studentii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obtin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cel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putin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nota 5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activitatea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proiecte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nu pot intra in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vor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trebui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refaca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aceasta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activitate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inainte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restanta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382" name="Google Shape;38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8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84" name="Google Shape;384;p28"/>
          <p:cNvSpPr txBox="1"/>
          <p:nvPr/>
        </p:nvSpPr>
        <p:spPr>
          <a:xfrm>
            <a:off x="239712" y="149383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</p:txBody>
      </p:sp>
      <p:sp>
        <p:nvSpPr>
          <p:cNvPr id="385" name="Google Shape;385;p28"/>
          <p:cNvSpPr txBox="1"/>
          <p:nvPr/>
        </p:nvSpPr>
        <p:spPr>
          <a:xfrm>
            <a:off x="639750" y="2012315"/>
            <a:ext cx="9220530" cy="501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18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practic</a:t>
            </a:r>
            <a:r>
              <a:rPr lang="en-US" sz="18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(</a:t>
            </a:r>
            <a:r>
              <a:rPr lang="en-US" sz="18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Colocviu</a:t>
            </a:r>
            <a:r>
              <a:rPr lang="en-US" sz="18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) -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in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saptamana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14</a:t>
            </a:r>
            <a:endParaRPr sz="1800" b="1" dirty="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dirty="0">
              <a:latin typeface="Arial" pitchFamily="34" charset="0"/>
              <a:cs typeface="Arial" pitchFamily="34" charset="0"/>
            </a:endParaRPr>
          </a:p>
          <a:p>
            <a:pPr marL="457200" marR="0" lvl="0" indent="-355600" algn="l" rtl="0">
              <a:lnSpc>
                <a:spcPct val="150000"/>
              </a:lnSpc>
              <a:spcAft>
                <a:spcPts val="0"/>
              </a:spcAft>
              <a:buSzPts val="2000"/>
              <a:buChar char="-"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onsta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dintr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-un program care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trebuie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realizat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individual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-un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timp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limitat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(90 de minute – in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varianta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fata in fata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2h in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varianta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online)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va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avea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un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nivel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mediu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. </a:t>
            </a:r>
            <a:endParaRPr sz="1800" b="0" i="0" u="none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800" dirty="0">
              <a:latin typeface="Arial" pitchFamily="34" charset="0"/>
              <a:cs typeface="Arial" pitchFamily="34" charset="0"/>
            </a:endParaRPr>
          </a:p>
          <a:p>
            <a:pPr marL="457200" marR="0" lvl="0" indent="-35560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Notare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de la 1 la </a:t>
            </a:r>
            <a:r>
              <a:rPr lang="en-US" sz="1800" b="0" i="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10, nu </a:t>
            </a:r>
            <a:r>
              <a:rPr lang="en-US" sz="1800" b="0" i="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neaparat</a:t>
            </a:r>
            <a:r>
              <a:rPr lang="en-US" sz="1800" b="0" i="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intregi</a:t>
            </a:r>
            <a:r>
              <a:rPr lang="en-US" sz="1800" b="0" i="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(pot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exista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pana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la 3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puncte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bonus).</a:t>
            </a:r>
            <a:endParaRPr sz="1800" b="0" i="0" u="none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800" dirty="0">
              <a:latin typeface="Arial" pitchFamily="34" charset="0"/>
              <a:cs typeface="Arial" pitchFamily="34" charset="0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practic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este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obligatoriu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. </a:t>
            </a:r>
            <a:endParaRPr sz="1800" b="1" i="0" u="none" dirty="0">
              <a:solidFill>
                <a:srgbClr val="FF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Studentii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care 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nu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obtin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cel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putin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nota 5 la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practic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laborator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nu pot intra in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examen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vor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trebui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sa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il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dea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din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nou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,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inainte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prezentarea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la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restanta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.</a:t>
            </a:r>
            <a:endParaRPr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395" name="Google Shape;39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disciplinei</a:t>
            </a:r>
            <a:endParaRPr/>
          </a:p>
        </p:txBody>
      </p:sp>
      <p:sp>
        <p:nvSpPr>
          <p:cNvPr id="397" name="Google Shape;397;p29"/>
          <p:cNvSpPr txBox="1"/>
          <p:nvPr/>
        </p:nvSpPr>
        <p:spPr>
          <a:xfrm>
            <a:off x="239712" y="158527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98" name="Google Shape;398;p29"/>
          <p:cNvSpPr txBox="1"/>
          <p:nvPr/>
        </p:nvSpPr>
        <p:spPr>
          <a:xfrm>
            <a:off x="639750" y="2164714"/>
            <a:ext cx="8610600" cy="481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20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scris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: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onsta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dintr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-un set de 18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457200" marR="0" lvl="0" indent="-355600" algn="l" rtl="0">
              <a:lnSpc>
                <a:spcPct val="150000"/>
              </a:lnSpc>
              <a:spcAft>
                <a:spcPts val="0"/>
              </a:spcAft>
              <a:buSzPts val="2000"/>
              <a:buFont typeface="Arial"/>
              <a:buChar char="-"/>
            </a:pP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6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teorie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457200" marR="0" lvl="0" indent="-355600" algn="l" rtl="0">
              <a:lnSpc>
                <a:spcPct val="150000"/>
              </a:lnSpc>
              <a:spcAft>
                <a:spcPts val="0"/>
              </a:spcAft>
              <a:buSzPts val="2000"/>
              <a:buFont typeface="Arial"/>
              <a:buChar char="-"/>
            </a:pP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12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practice.</a:t>
            </a:r>
            <a:endParaRPr sz="20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200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Notarea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testului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scris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se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va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face cu o nota de la 1 la 10 (1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punct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din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oficiu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cate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0,5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puncte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pentru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fiecare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raspuns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corect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la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cele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18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). </a:t>
            </a:r>
            <a:endParaRPr sz="20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Studentii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nu pot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lua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examenul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decat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daca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obtin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cel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putin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nota 5 la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scris</a:t>
            </a:r>
            <a:r>
              <a:rPr lang="en-US" sz="20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.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408" name="Google Shape;40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0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410" name="Google Shape;410;p30"/>
          <p:cNvSpPr txBox="1"/>
          <p:nvPr/>
        </p:nvSpPr>
        <p:spPr>
          <a:xfrm>
            <a:off x="239712" y="126523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</p:txBody>
      </p:sp>
      <p:sp>
        <p:nvSpPr>
          <p:cNvPr id="411" name="Google Shape;411;p30"/>
          <p:cNvSpPr txBox="1"/>
          <p:nvPr/>
        </p:nvSpPr>
        <p:spPr>
          <a:xfrm>
            <a:off x="639762" y="1874837"/>
            <a:ext cx="9220518" cy="42668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i="0" u="none" dirty="0" err="1">
                <a:solidFill>
                  <a:srgbClr val="000000"/>
                </a:solidFill>
              </a:rPr>
              <a:t>Examenul</a:t>
            </a:r>
            <a:r>
              <a:rPr lang="en-US" sz="1800" i="0" u="none" dirty="0">
                <a:solidFill>
                  <a:srgbClr val="000000"/>
                </a:solidFill>
              </a:rPr>
              <a:t> se </a:t>
            </a:r>
            <a:r>
              <a:rPr lang="en-US" sz="1800" i="0" u="none" dirty="0" err="1">
                <a:solidFill>
                  <a:srgbClr val="000000"/>
                </a:solidFill>
              </a:rPr>
              <a:t>considera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luat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daca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studentul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respectiv</a:t>
            </a:r>
            <a:r>
              <a:rPr lang="en-US" sz="1800" i="0" u="none" dirty="0">
                <a:solidFill>
                  <a:srgbClr val="000000"/>
                </a:solidFill>
              </a:rPr>
              <a:t> a </a:t>
            </a:r>
            <a:r>
              <a:rPr lang="en-US" sz="1800" i="0" u="none" dirty="0" err="1">
                <a:solidFill>
                  <a:srgbClr val="000000"/>
                </a:solidFill>
              </a:rPr>
              <a:t>obtinut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FF0000"/>
                </a:solidFill>
              </a:rPr>
              <a:t>cel</a:t>
            </a:r>
            <a:r>
              <a:rPr lang="en-US" sz="1800" i="0" u="none" dirty="0">
                <a:solidFill>
                  <a:srgbClr val="FF0000"/>
                </a:solidFill>
              </a:rPr>
              <a:t> </a:t>
            </a:r>
            <a:r>
              <a:rPr lang="en-US" sz="1800" i="0" u="none" dirty="0" err="1">
                <a:solidFill>
                  <a:srgbClr val="FF0000"/>
                </a:solidFill>
              </a:rPr>
              <a:t>putin</a:t>
            </a:r>
            <a:r>
              <a:rPr lang="en-US" sz="1800" i="0" u="none" dirty="0">
                <a:solidFill>
                  <a:srgbClr val="FF0000"/>
                </a:solidFill>
              </a:rPr>
              <a:t> nota 5 la </a:t>
            </a:r>
            <a:r>
              <a:rPr lang="en-US" sz="1800" i="0" u="none" dirty="0" err="1">
                <a:solidFill>
                  <a:srgbClr val="FF0000"/>
                </a:solidFill>
              </a:rPr>
              <a:t>fiecare</a:t>
            </a:r>
            <a:r>
              <a:rPr lang="en-US" sz="1800" i="0" u="none" dirty="0">
                <a:solidFill>
                  <a:srgbClr val="FF0000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dintre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cele</a:t>
            </a:r>
            <a:r>
              <a:rPr lang="en-US" sz="1800" i="0" u="none" dirty="0">
                <a:solidFill>
                  <a:schemeClr val="tx1"/>
                </a:solidFill>
              </a:rPr>
              <a:t> 3 </a:t>
            </a:r>
            <a:r>
              <a:rPr lang="en-US" sz="1800" i="0" u="none" dirty="0" err="1">
                <a:solidFill>
                  <a:schemeClr val="tx1"/>
                </a:solidFill>
              </a:rPr>
              <a:t>evaluari</a:t>
            </a:r>
            <a:r>
              <a:rPr lang="en-US" sz="1800" i="0" u="none" dirty="0">
                <a:solidFill>
                  <a:schemeClr val="tx1"/>
                </a:solidFill>
              </a:rPr>
              <a:t> (</a:t>
            </a:r>
            <a:r>
              <a:rPr lang="en-US" sz="1800" i="0" u="none" dirty="0" err="1">
                <a:solidFill>
                  <a:schemeClr val="tx1"/>
                </a:solidFill>
              </a:rPr>
              <a:t>activitatea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practica</a:t>
            </a:r>
            <a:r>
              <a:rPr lang="en-US" sz="1800" i="0" u="none" dirty="0">
                <a:solidFill>
                  <a:schemeClr val="tx1"/>
                </a:solidFill>
              </a:rPr>
              <a:t> din </a:t>
            </a:r>
            <a:r>
              <a:rPr lang="en-US" sz="1800" i="0" u="none" dirty="0" err="1">
                <a:solidFill>
                  <a:schemeClr val="tx1"/>
                </a:solidFill>
              </a:rPr>
              <a:t>timpul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semestrului</a:t>
            </a:r>
            <a:r>
              <a:rPr lang="en-US" sz="1800" i="0" u="none" dirty="0">
                <a:solidFill>
                  <a:schemeClr val="tx1"/>
                </a:solidFill>
              </a:rPr>
              <a:t>, </a:t>
            </a:r>
            <a:r>
              <a:rPr lang="en-US" sz="1800" i="0" u="none" dirty="0" err="1">
                <a:solidFill>
                  <a:schemeClr val="tx1"/>
                </a:solidFill>
              </a:rPr>
              <a:t>testul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practic</a:t>
            </a:r>
            <a:r>
              <a:rPr lang="en-US" sz="1800" i="0" u="none" dirty="0">
                <a:solidFill>
                  <a:schemeClr val="tx1"/>
                </a:solidFill>
              </a:rPr>
              <a:t> de </a:t>
            </a:r>
            <a:r>
              <a:rPr lang="en-US" sz="1800" i="0" u="none" dirty="0" err="1">
                <a:solidFill>
                  <a:schemeClr val="tx1"/>
                </a:solidFill>
              </a:rPr>
              <a:t>laborator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si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testul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scris</a:t>
            </a:r>
            <a:r>
              <a:rPr lang="en-US" sz="1800" i="0" u="none" dirty="0">
                <a:solidFill>
                  <a:schemeClr val="tx1"/>
                </a:solidFill>
              </a:rPr>
              <a:t>). </a:t>
            </a:r>
            <a:endParaRPr sz="18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i="0" u="none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i="0" u="none" dirty="0">
                <a:solidFill>
                  <a:srgbClr val="000000"/>
                </a:solidFill>
              </a:rPr>
              <a:t>In </a:t>
            </a:r>
            <a:r>
              <a:rPr lang="en-US" sz="1800" i="0" u="none" dirty="0" err="1">
                <a:solidFill>
                  <a:srgbClr val="000000"/>
                </a:solidFill>
              </a:rPr>
              <a:t>aceasta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situatie</a:t>
            </a:r>
            <a:r>
              <a:rPr lang="en-US" sz="1800" i="0" u="none" dirty="0">
                <a:solidFill>
                  <a:srgbClr val="000000"/>
                </a:solidFill>
              </a:rPr>
              <a:t>, nota </a:t>
            </a:r>
            <a:r>
              <a:rPr lang="en-US" sz="1800" i="0" u="none" dirty="0" err="1">
                <a:solidFill>
                  <a:srgbClr val="000000"/>
                </a:solidFill>
              </a:rPr>
              <a:t>finala</a:t>
            </a:r>
            <a:r>
              <a:rPr lang="en-US" sz="1800" i="0" u="none" dirty="0">
                <a:solidFill>
                  <a:srgbClr val="000000"/>
                </a:solidFill>
              </a:rPr>
              <a:t> a </a:t>
            </a:r>
            <a:r>
              <a:rPr lang="en-US" sz="1800" i="0" u="none" dirty="0" err="1">
                <a:solidFill>
                  <a:srgbClr val="000000"/>
                </a:solidFill>
              </a:rPr>
              <a:t>fiecarui</a:t>
            </a:r>
            <a:r>
              <a:rPr lang="en-US" sz="1800" i="0" u="none" dirty="0">
                <a:solidFill>
                  <a:srgbClr val="000000"/>
                </a:solidFill>
              </a:rPr>
              <a:t> student se </a:t>
            </a:r>
            <a:r>
              <a:rPr lang="en-US" sz="1800" i="0" u="none" dirty="0" err="1">
                <a:solidFill>
                  <a:srgbClr val="000000"/>
                </a:solidFill>
              </a:rPr>
              <a:t>calculeaza</a:t>
            </a:r>
            <a:r>
              <a:rPr lang="en-US" sz="1800" i="0" u="none" dirty="0">
                <a:solidFill>
                  <a:srgbClr val="000000"/>
                </a:solidFill>
              </a:rPr>
              <a:t> ca </a:t>
            </a:r>
            <a:r>
              <a:rPr lang="en-US" sz="1800" i="0" u="none" dirty="0" err="1">
                <a:solidFill>
                  <a:srgbClr val="000000"/>
                </a:solidFill>
              </a:rPr>
              <a:t>medie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ponderata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intre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notele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obtinute</a:t>
            </a:r>
            <a:r>
              <a:rPr lang="en-US" sz="1800" i="0" u="none" dirty="0">
                <a:solidFill>
                  <a:srgbClr val="000000"/>
                </a:solidFill>
              </a:rPr>
              <a:t> la </a:t>
            </a:r>
            <a:r>
              <a:rPr lang="en-US" sz="1800" i="0" u="none" dirty="0" err="1">
                <a:solidFill>
                  <a:srgbClr val="000000"/>
                </a:solidFill>
              </a:rPr>
              <a:t>cele</a:t>
            </a:r>
            <a:r>
              <a:rPr lang="en-US" sz="1800" i="0" u="none" dirty="0">
                <a:solidFill>
                  <a:srgbClr val="000000"/>
                </a:solidFill>
              </a:rPr>
              <a:t> 3 </a:t>
            </a:r>
            <a:r>
              <a:rPr lang="en-US" sz="1800" i="0" u="none" dirty="0" err="1">
                <a:solidFill>
                  <a:srgbClr val="000000"/>
                </a:solidFill>
              </a:rPr>
              <a:t>evaluari</a:t>
            </a:r>
            <a:r>
              <a:rPr lang="en-US" sz="1800" i="0" u="none" dirty="0">
                <a:solidFill>
                  <a:srgbClr val="000000"/>
                </a:solidFill>
              </a:rPr>
              <a:t>, </a:t>
            </a:r>
            <a:r>
              <a:rPr lang="en-US" sz="1800" i="0" u="none" dirty="0" err="1">
                <a:solidFill>
                  <a:srgbClr val="000000"/>
                </a:solidFill>
              </a:rPr>
              <a:t>ponderile</a:t>
            </a:r>
            <a:r>
              <a:rPr lang="en-US" sz="1800" i="0" u="none" dirty="0">
                <a:solidFill>
                  <a:srgbClr val="000000"/>
                </a:solidFill>
              </a:rPr>
              <a:t> cu care </a:t>
            </a:r>
            <a:r>
              <a:rPr lang="en-US" sz="1800" i="0" u="none" dirty="0" err="1">
                <a:solidFill>
                  <a:srgbClr val="000000"/>
                </a:solidFill>
              </a:rPr>
              <a:t>cele</a:t>
            </a:r>
            <a:r>
              <a:rPr lang="en-US" sz="1800" i="0" u="none" dirty="0">
                <a:solidFill>
                  <a:srgbClr val="000000"/>
                </a:solidFill>
              </a:rPr>
              <a:t> 3 note intra in </a:t>
            </a:r>
            <a:r>
              <a:rPr lang="en-US" sz="1800" i="0" u="none" dirty="0" err="1">
                <a:solidFill>
                  <a:srgbClr val="000000"/>
                </a:solidFill>
              </a:rPr>
              <a:t>medie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fiind</a:t>
            </a:r>
            <a:r>
              <a:rPr lang="en-US" sz="1800" i="0" u="none" dirty="0">
                <a:solidFill>
                  <a:srgbClr val="000000"/>
                </a:solidFill>
              </a:rPr>
              <a:t>:</a:t>
            </a:r>
            <a:endParaRPr sz="1800" dirty="0"/>
          </a:p>
          <a:p>
            <a:pPr lvl="2">
              <a:buClr>
                <a:srgbClr val="FF0000"/>
              </a:buClr>
              <a:buSzPts val="2000"/>
              <a:buFont typeface="Arial" pitchFamily="34" charset="0"/>
              <a:buChar char="•"/>
            </a:pPr>
            <a:r>
              <a:rPr lang="en-US" sz="1800" i="0" u="none" strike="noStrike" cap="none" dirty="0">
                <a:solidFill>
                  <a:srgbClr val="FF0000"/>
                </a:solidFill>
              </a:rPr>
              <a:t>25% - nota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pe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lucrarile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 practice (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proiecte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)</a:t>
            </a:r>
            <a:endParaRPr sz="1800" dirty="0"/>
          </a:p>
          <a:p>
            <a:pPr lvl="2">
              <a:buClr>
                <a:srgbClr val="FF0000"/>
              </a:buClr>
              <a:buSzPts val="2000"/>
              <a:buFont typeface="Arial" pitchFamily="34" charset="0"/>
              <a:buChar char="•"/>
            </a:pPr>
            <a:r>
              <a:rPr lang="en-US" sz="1800" i="0" u="none" strike="noStrike" cap="none" dirty="0">
                <a:solidFill>
                  <a:srgbClr val="FF0000"/>
                </a:solidFill>
              </a:rPr>
              <a:t>25% - nota la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testul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practic</a:t>
            </a:r>
            <a:endParaRPr sz="1800" dirty="0"/>
          </a:p>
          <a:p>
            <a:pPr lvl="2">
              <a:buClr>
                <a:srgbClr val="FF0000"/>
              </a:buClr>
              <a:buSzPts val="2000"/>
              <a:buFont typeface="Arial" pitchFamily="34" charset="0"/>
              <a:buChar char="•"/>
            </a:pPr>
            <a:r>
              <a:rPr lang="en-US" sz="1800" i="0" u="none" strike="noStrike" cap="none" dirty="0">
                <a:solidFill>
                  <a:srgbClr val="FF0000"/>
                </a:solidFill>
              </a:rPr>
              <a:t>50% - nota la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testul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scris</a:t>
            </a:r>
            <a:endParaRPr sz="18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1800" b="1" dirty="0"/>
              <a:t>Seminar</a:t>
            </a:r>
            <a:r>
              <a:rPr lang="en-US" sz="1800" dirty="0">
                <a:solidFill>
                  <a:schemeClr val="tx1"/>
                </a:solidFill>
              </a:rPr>
              <a:t> - maxim 0.5p care se </a:t>
            </a:r>
            <a:r>
              <a:rPr lang="en-US" sz="1800" dirty="0" err="1">
                <a:solidFill>
                  <a:schemeClr val="tx1"/>
                </a:solidFill>
              </a:rPr>
              <a:t>adauga</a:t>
            </a:r>
            <a:r>
              <a:rPr lang="en-US" sz="1800" dirty="0">
                <a:solidFill>
                  <a:schemeClr val="tx1"/>
                </a:solidFill>
              </a:rPr>
              <a:t> la </a:t>
            </a:r>
            <a:r>
              <a:rPr lang="en-US" sz="1800" u="sng" dirty="0">
                <a:solidFill>
                  <a:schemeClr val="tx1"/>
                </a:solidFill>
              </a:rPr>
              <a:t>nota de la </a:t>
            </a:r>
            <a:r>
              <a:rPr lang="en-US" sz="1800" u="sng" dirty="0" err="1">
                <a:solidFill>
                  <a:schemeClr val="tx1"/>
                </a:solidFill>
              </a:rPr>
              <a:t>testul</a:t>
            </a:r>
            <a:r>
              <a:rPr lang="en-US" sz="1800" u="sng" dirty="0">
                <a:solidFill>
                  <a:schemeClr val="tx1"/>
                </a:solidFill>
              </a:rPr>
              <a:t> </a:t>
            </a:r>
            <a:r>
              <a:rPr lang="en-US" sz="1800" u="sng" dirty="0" err="1">
                <a:solidFill>
                  <a:schemeClr val="tx1"/>
                </a:solidFill>
              </a:rPr>
              <a:t>scris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b="1" dirty="0" err="1">
                <a:solidFill>
                  <a:schemeClr val="tx1"/>
                </a:solidFill>
              </a:rPr>
              <a:t>daca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si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numai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daca</a:t>
            </a:r>
            <a:r>
              <a:rPr lang="en-US" sz="1800" dirty="0">
                <a:solidFill>
                  <a:schemeClr val="tx1"/>
                </a:solidFill>
              </a:rPr>
              <a:t>, nota de la </a:t>
            </a:r>
            <a:r>
              <a:rPr lang="en-US" sz="1800" dirty="0" err="1">
                <a:solidFill>
                  <a:schemeClr val="tx1"/>
                </a:solidFill>
              </a:rPr>
              <a:t>testul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scris</a:t>
            </a:r>
            <a:r>
              <a:rPr lang="en-US" sz="1800" dirty="0">
                <a:solidFill>
                  <a:schemeClr val="tx1"/>
                </a:solidFill>
              </a:rPr>
              <a:t> &gt;=5.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756047" y="1371599"/>
            <a:ext cx="8568531" cy="528779"/>
          </a:xfrm>
        </p:spPr>
        <p:txBody>
          <a:bodyPr>
            <a:normAutofit/>
          </a:bodyPr>
          <a:lstStyle/>
          <a:p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Modificari</a:t>
            </a:r>
            <a:endParaRPr lang="en-US" altLang="ro-RO" sz="28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824812" y="2159106"/>
            <a:ext cx="8568531" cy="4535805"/>
          </a:xfrm>
        </p:spPr>
        <p:txBody>
          <a:bodyPr>
            <a:normAutofit lnSpcReduction="10000"/>
          </a:bodyPr>
          <a:lstStyle/>
          <a:p>
            <a:r>
              <a:rPr lang="en-US" altLang="ro-RO" sz="3100" dirty="0" err="1"/>
              <a:t>Laborator</a:t>
            </a:r>
            <a:r>
              <a:rPr lang="en-US" altLang="ro-RO" sz="3100" dirty="0"/>
              <a:t>: </a:t>
            </a:r>
            <a:r>
              <a:rPr lang="en-US" altLang="ro-RO" sz="3100" dirty="0" err="1"/>
              <a:t>notare</a:t>
            </a:r>
            <a:r>
              <a:rPr lang="en-US" altLang="ro-RO" sz="3100" dirty="0"/>
              <a:t> </a:t>
            </a:r>
            <a:r>
              <a:rPr lang="en-US" altLang="ro-RO" sz="3100" dirty="0" err="1"/>
              <a:t>mai</a:t>
            </a:r>
            <a:r>
              <a:rPr lang="en-US" altLang="ro-RO" sz="3100" dirty="0"/>
              <a:t> “</a:t>
            </a:r>
            <a:r>
              <a:rPr lang="en-US" altLang="ro-RO" sz="3100" dirty="0" err="1"/>
              <a:t>clara</a:t>
            </a:r>
            <a:r>
              <a:rPr lang="en-US" altLang="ro-RO" sz="3100" dirty="0"/>
              <a:t>”</a:t>
            </a:r>
          </a:p>
          <a:p>
            <a:endParaRPr lang="en-US" altLang="ro-RO" sz="3100" dirty="0"/>
          </a:p>
          <a:p>
            <a:r>
              <a:rPr lang="en-US" altLang="ro-RO" sz="3100" dirty="0"/>
              <a:t>Seminar: 0.5 bonus la nota de la </a:t>
            </a:r>
            <a:r>
              <a:rPr lang="en-US" altLang="ro-RO" sz="3100" dirty="0" err="1"/>
              <a:t>examenul</a:t>
            </a:r>
            <a:r>
              <a:rPr lang="en-US" altLang="ro-RO" sz="3100" dirty="0"/>
              <a:t> </a:t>
            </a:r>
            <a:r>
              <a:rPr lang="en-US" altLang="ro-RO" sz="3100" dirty="0" err="1"/>
              <a:t>scris</a:t>
            </a:r>
            <a:r>
              <a:rPr lang="en-US" altLang="ro-RO" sz="3100" dirty="0"/>
              <a:t> </a:t>
            </a:r>
            <a:r>
              <a:rPr lang="en-US" altLang="ro-RO" sz="3100" dirty="0" err="1"/>
              <a:t>pentru</a:t>
            </a:r>
            <a:r>
              <a:rPr lang="en-US" altLang="ro-RO" sz="3100" dirty="0"/>
              <a:t> max. </a:t>
            </a:r>
            <a:r>
              <a:rPr lang="en-US" altLang="ro-RO" sz="3100" dirty="0" smtClean="0"/>
              <a:t>25% </a:t>
            </a:r>
            <a:r>
              <a:rPr lang="en-US" altLang="ro-RO" sz="3100" dirty="0"/>
              <a:t>din </a:t>
            </a:r>
            <a:r>
              <a:rPr lang="en-US" altLang="ro-RO" sz="3100" dirty="0" err="1"/>
              <a:t>studenti</a:t>
            </a:r>
            <a:endParaRPr lang="en-US" altLang="ro-RO" sz="3100" dirty="0"/>
          </a:p>
          <a:p>
            <a:endParaRPr lang="en-US" altLang="ro-RO" sz="3100" dirty="0"/>
          </a:p>
          <a:p>
            <a:r>
              <a:rPr lang="en-US" altLang="ro-RO" sz="3100" dirty="0" err="1"/>
              <a:t>Prezenta</a:t>
            </a:r>
            <a:r>
              <a:rPr lang="en-US" altLang="ro-RO" sz="3100" dirty="0"/>
              <a:t> la curs: 0.5 bonus la nota de la </a:t>
            </a:r>
            <a:r>
              <a:rPr lang="en-US" altLang="ro-RO" sz="3100" dirty="0" err="1"/>
              <a:t>examenul</a:t>
            </a:r>
            <a:r>
              <a:rPr lang="en-US" altLang="ro-RO" sz="3100" dirty="0"/>
              <a:t> </a:t>
            </a:r>
            <a:r>
              <a:rPr lang="en-US" altLang="ro-RO" sz="3100" dirty="0" err="1"/>
              <a:t>scris</a:t>
            </a:r>
            <a:r>
              <a:rPr lang="en-US" altLang="ro-RO" sz="3100" dirty="0"/>
              <a:t> </a:t>
            </a:r>
            <a:r>
              <a:rPr lang="en-US" altLang="ro-RO" sz="3100" dirty="0" err="1"/>
              <a:t>pentru</a:t>
            </a:r>
            <a:r>
              <a:rPr lang="en-US" altLang="ro-RO" sz="3100" dirty="0"/>
              <a:t> </a:t>
            </a:r>
            <a:r>
              <a:rPr lang="en-US" altLang="ro-RO" sz="3100" dirty="0" err="1"/>
              <a:t>primii</a:t>
            </a:r>
            <a:r>
              <a:rPr lang="en-US" altLang="ro-RO" sz="3100" dirty="0"/>
              <a:t> </a:t>
            </a:r>
            <a:r>
              <a:rPr lang="en-US" altLang="ro-RO" sz="3100" dirty="0" smtClean="0"/>
              <a:t>25% </a:t>
            </a:r>
            <a:r>
              <a:rPr lang="en-US" altLang="ro-RO" sz="3100" dirty="0" err="1"/>
              <a:t>dintre</a:t>
            </a:r>
            <a:r>
              <a:rPr lang="en-US" altLang="ro-RO" sz="3100" dirty="0"/>
              <a:t> </a:t>
            </a:r>
            <a:r>
              <a:rPr lang="en-US" altLang="ro-RO" sz="3100" dirty="0" err="1"/>
              <a:t>studenti</a:t>
            </a:r>
            <a:r>
              <a:rPr lang="en-US" altLang="ro-RO" sz="3100" dirty="0"/>
              <a:t> KAHOOT</a:t>
            </a:r>
          </a:p>
          <a:p>
            <a:endParaRPr lang="en-US" altLang="ro-RO" sz="3100" dirty="0">
              <a:solidFill>
                <a:srgbClr val="FF0000"/>
              </a:solidFill>
            </a:endParaRPr>
          </a:p>
          <a:p>
            <a:r>
              <a:rPr lang="en-US" altLang="ro-RO" sz="3100" dirty="0" err="1">
                <a:solidFill>
                  <a:srgbClr val="FF0000"/>
                </a:solidFill>
              </a:rPr>
              <a:t>bonusuri</a:t>
            </a:r>
            <a:r>
              <a:rPr lang="en-US" altLang="ro-RO" sz="3100" dirty="0">
                <a:solidFill>
                  <a:srgbClr val="FF0000"/>
                </a:solidFill>
              </a:rPr>
              <a:t> </a:t>
            </a:r>
            <a:r>
              <a:rPr lang="en-US" altLang="ro-RO" sz="3100" dirty="0" err="1">
                <a:solidFill>
                  <a:srgbClr val="FF0000"/>
                </a:solidFill>
              </a:rPr>
              <a:t>dupa</a:t>
            </a:r>
            <a:r>
              <a:rPr lang="en-US" altLang="ro-RO" sz="3100" dirty="0">
                <a:solidFill>
                  <a:srgbClr val="FF0000"/>
                </a:solidFill>
              </a:rPr>
              <a:t> </a:t>
            </a:r>
            <a:r>
              <a:rPr lang="en-US" altLang="ro-RO" sz="3100" dirty="0" err="1">
                <a:solidFill>
                  <a:srgbClr val="FF0000"/>
                </a:solidFill>
              </a:rPr>
              <a:t>ce</a:t>
            </a:r>
            <a:r>
              <a:rPr lang="en-US" altLang="ro-RO" sz="3100" dirty="0">
                <a:solidFill>
                  <a:srgbClr val="FF0000"/>
                </a:solidFill>
              </a:rPr>
              <a:t> se </a:t>
            </a:r>
            <a:r>
              <a:rPr lang="en-US" altLang="ro-RO" sz="3100" dirty="0" err="1">
                <a:solidFill>
                  <a:srgbClr val="FF0000"/>
                </a:solidFill>
              </a:rPr>
              <a:t>promoveaza</a:t>
            </a:r>
            <a:r>
              <a:rPr lang="en-US" altLang="ro-RO" sz="3100" dirty="0">
                <a:solidFill>
                  <a:srgbClr val="FF0000"/>
                </a:solidFill>
              </a:rPr>
              <a:t> </a:t>
            </a:r>
            <a:r>
              <a:rPr lang="en-US" altLang="ro-RO" sz="3100" dirty="0" err="1">
                <a:solidFill>
                  <a:srgbClr val="FF0000"/>
                </a:solidFill>
              </a:rPr>
              <a:t>examenul</a:t>
            </a:r>
            <a:r>
              <a:rPr lang="en-US" altLang="ro-RO" sz="3100" dirty="0">
                <a:solidFill>
                  <a:srgbClr val="FF0000"/>
                </a:solidFill>
              </a:rPr>
              <a:t> </a:t>
            </a:r>
            <a:r>
              <a:rPr lang="en-US" altLang="ro-RO" sz="3100" dirty="0" err="1">
                <a:solidFill>
                  <a:srgbClr val="FF0000"/>
                </a:solidFill>
              </a:rPr>
              <a:t>scris</a:t>
            </a:r>
            <a:endParaRPr lang="en-US" altLang="ro-RO" sz="3100" dirty="0">
              <a:solidFill>
                <a:srgbClr val="FF0000"/>
              </a:solidFill>
            </a:endParaRPr>
          </a:p>
        </p:txBody>
      </p:sp>
      <p:sp>
        <p:nvSpPr>
          <p:cNvPr id="4" name="Google Shape;407;p30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" name="Google Shape;40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96;p2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disciplinei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04031" y="1371599"/>
            <a:ext cx="9072563" cy="389203"/>
          </a:xfrm>
        </p:spPr>
        <p:txBody>
          <a:bodyPr>
            <a:normAutofit fontScale="90000"/>
          </a:bodyPr>
          <a:lstStyle/>
          <a:p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Kahoot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04031" y="1931566"/>
            <a:ext cx="9072563" cy="4989036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Arial" pitchFamily="34" charset="0"/>
                <a:cs typeface="Arial" pitchFamily="34" charset="0"/>
              </a:rPr>
              <a:t>Se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va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defini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un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nume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unic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de forma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261popescu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unde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popescu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numele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familie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261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grupa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sz="2600" dirty="0">
              <a:latin typeface="Arial" pitchFamily="34" charset="0"/>
              <a:cs typeface="Arial" pitchFamily="34" charset="0"/>
            </a:endParaRPr>
          </a:p>
          <a:p>
            <a:r>
              <a:rPr lang="en-US" sz="2600" dirty="0" err="1">
                <a:latin typeface="Arial" pitchFamily="34" charset="0"/>
                <a:cs typeface="Arial" pitchFamily="34" charset="0"/>
              </a:rPr>
              <a:t>Daca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sunt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mai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multi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studenti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cu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acelasi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nume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in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grupa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respectiva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adaugati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initiala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/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initialele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prenumelui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sz="2600" dirty="0">
              <a:latin typeface="Arial" pitchFamily="34" charset="0"/>
              <a:cs typeface="Arial" pitchFamily="34" charset="0"/>
            </a:endParaRP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261</a:t>
            </a:r>
            <a:r>
              <a:rPr lang="en-US" sz="2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popescu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p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261</a:t>
            </a:r>
            <a:r>
              <a:rPr lang="en-US" sz="26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popescu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pr</a:t>
            </a:r>
            <a:endParaRPr lang="en-US" dirty="0"/>
          </a:p>
        </p:txBody>
      </p:sp>
      <p:sp>
        <p:nvSpPr>
          <p:cNvPr id="4" name="Google Shape;407;p30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" name="Google Shape;40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96;p2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disciplinei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31" y="592297"/>
            <a:ext cx="9072563" cy="1259946"/>
          </a:xfrm>
        </p:spPr>
        <p:txBody>
          <a:bodyPr>
            <a:normAutofit/>
          </a:bodyPr>
          <a:lstStyle/>
          <a:p>
            <a:r>
              <a:rPr lang="ro-RO" altLang="ro-RO" sz="2800" b="1" dirty="0">
                <a:latin typeface="Arial" pitchFamily="34" charset="0"/>
                <a:cs typeface="Arial" pitchFamily="34" charset="0"/>
              </a:rPr>
              <a:t>Să ne cunoaștem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24826" y="1848626"/>
            <a:ext cx="8568531" cy="497889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o-RO" altLang="ro-RO" sz="2800" dirty="0">
                <a:latin typeface="Arial" pitchFamily="34" charset="0"/>
                <a:cs typeface="Arial" pitchFamily="34" charset="0"/>
              </a:rPr>
              <a:t>Cine pred</a:t>
            </a:r>
            <a:r>
              <a:rPr lang="vi-VN" altLang="ro-RO" sz="28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800" dirty="0">
                <a:latin typeface="Arial" pitchFamily="34" charset="0"/>
                <a:cs typeface="Arial" pitchFamily="34" charset="0"/>
              </a:rPr>
              <a:t>? </a:t>
            </a:r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ro-RO" sz="2800" u="sng" dirty="0">
                <a:latin typeface="Arial" pitchFamily="34" charset="0"/>
                <a:cs typeface="Arial" pitchFamily="34" charset="0"/>
              </a:rPr>
              <a:t>Curs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: </a:t>
            </a:r>
            <a:r>
              <a:rPr lang="ro-RO" altLang="ro-RO" sz="2800" dirty="0">
                <a:latin typeface="Arial" pitchFamily="34" charset="0"/>
                <a:cs typeface="Arial" pitchFamily="34" charset="0"/>
              </a:rPr>
              <a:t>Anca Dobrovăț</a:t>
            </a:r>
          </a:p>
          <a:p>
            <a:r>
              <a:rPr lang="en-US" altLang="ro-RO" sz="2800" dirty="0">
                <a:latin typeface="Arial" pitchFamily="34" charset="0"/>
                <a:cs typeface="Arial" pitchFamily="34" charset="0"/>
                <a:hlinkClick r:id="rId3"/>
              </a:rPr>
              <a:t>anca.dobrovat@fmi.unibuc.ro</a:t>
            </a:r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ro-RO" sz="2800" u="sng" dirty="0">
                <a:latin typeface="Arial" pitchFamily="34" charset="0"/>
                <a:cs typeface="Arial" pitchFamily="34" charset="0"/>
              </a:rPr>
              <a:t>Seminar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ro-RO" sz="2800" dirty="0" smtClean="0">
                <a:latin typeface="Arial" pitchFamily="34" charset="0"/>
                <a:cs typeface="Arial" pitchFamily="34" charset="0"/>
              </a:rPr>
              <a:t>?</a:t>
            </a:r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ro-RO" sz="2800" u="sng" dirty="0" err="1">
                <a:latin typeface="Arial" pitchFamily="34" charset="0"/>
                <a:cs typeface="Arial" pitchFamily="34" charset="0"/>
              </a:rPr>
              <a:t>Laboratoare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altLang="ro-RO" sz="2800" dirty="0">
                <a:latin typeface="Arial" pitchFamily="34" charset="0"/>
                <a:cs typeface="Arial" pitchFamily="34" charset="0"/>
              </a:rPr>
              <a:t>Marius </a:t>
            </a:r>
            <a:r>
              <a:rPr lang="en-US" altLang="ro-RO" sz="2800" dirty="0" err="1" smtClean="0">
                <a:latin typeface="Arial" pitchFamily="34" charset="0"/>
                <a:cs typeface="Arial" pitchFamily="34" charset="0"/>
              </a:rPr>
              <a:t>Miclu</a:t>
            </a:r>
            <a:r>
              <a:rPr lang="ro-RO" altLang="ro-RO" sz="2800" dirty="0">
                <a:latin typeface="Arial" pitchFamily="34" charset="0"/>
                <a:cs typeface="Arial" pitchFamily="34" charset="0"/>
              </a:rPr>
              <a:t>ț</a:t>
            </a:r>
            <a:r>
              <a:rPr lang="ro-RO" altLang="ro-RO" sz="28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altLang="ro-RO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altLang="ro-RO" sz="2800" dirty="0" err="1" smtClean="0">
                <a:latin typeface="Arial" pitchFamily="34" charset="0"/>
                <a:cs typeface="Arial" pitchFamily="34" charset="0"/>
              </a:rPr>
              <a:t>Câmpeanu</a:t>
            </a:r>
            <a:r>
              <a:rPr lang="en-US" altLang="ro-RO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(261, 262)</a:t>
            </a:r>
          </a:p>
          <a:p>
            <a:r>
              <a:rPr lang="en-US" altLang="ro-RO" sz="2800" dirty="0" smtClean="0">
                <a:latin typeface="Arial" pitchFamily="34" charset="0"/>
                <a:cs typeface="Arial" pitchFamily="34" charset="0"/>
              </a:rPr>
              <a:t>Octavian </a:t>
            </a:r>
            <a:r>
              <a:rPr lang="en-US" altLang="ro-RO" sz="2800" dirty="0" err="1" smtClean="0">
                <a:latin typeface="Arial" pitchFamily="34" charset="0"/>
                <a:cs typeface="Arial" pitchFamily="34" charset="0"/>
              </a:rPr>
              <a:t>Avasiloaei</a:t>
            </a:r>
            <a:r>
              <a:rPr lang="en-US" altLang="ro-RO" sz="2800" dirty="0" smtClean="0">
                <a:latin typeface="Arial" pitchFamily="34" charset="0"/>
                <a:cs typeface="Arial" pitchFamily="34" charset="0"/>
              </a:rPr>
              <a:t> - Com</a:t>
            </a:r>
            <a:r>
              <a:rPr lang="ro-RO" altLang="ro-RO" sz="2800" dirty="0">
                <a:latin typeface="Arial" pitchFamily="34" charset="0"/>
                <a:cs typeface="Arial" pitchFamily="34" charset="0"/>
              </a:rPr>
              <a:t>ă</a:t>
            </a:r>
            <a:r>
              <a:rPr lang="en-US" altLang="ro-RO" sz="2800" dirty="0" err="1" smtClean="0">
                <a:latin typeface="Arial" pitchFamily="34" charset="0"/>
                <a:cs typeface="Arial" pitchFamily="34" charset="0"/>
              </a:rPr>
              <a:t>nescu</a:t>
            </a:r>
            <a:r>
              <a:rPr lang="en-US" altLang="ro-RO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(263, </a:t>
            </a:r>
            <a:r>
              <a:rPr lang="en-US" altLang="ro-RO" sz="2800" dirty="0" smtClean="0">
                <a:latin typeface="Arial" pitchFamily="34" charset="0"/>
                <a:cs typeface="Arial" pitchFamily="34" charset="0"/>
              </a:rPr>
              <a:t>264)</a:t>
            </a:r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r>
              <a:rPr lang="en-US" altLang="ro-RO" sz="2800" dirty="0" err="1" smtClean="0">
                <a:latin typeface="Arial" pitchFamily="34" charset="0"/>
                <a:cs typeface="Arial" pitchFamily="34" charset="0"/>
              </a:rPr>
              <a:t>Szmeteanc</a:t>
            </a:r>
            <a:r>
              <a:rPr lang="ro-RO" altLang="ro-RO" sz="2800" dirty="0">
                <a:latin typeface="Arial" pitchFamily="34" charset="0"/>
                <a:cs typeface="Arial" pitchFamily="34" charset="0"/>
              </a:rPr>
              <a:t>ă</a:t>
            </a:r>
            <a:r>
              <a:rPr lang="en-US" altLang="ro-RO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Eduard (2121, 2122</a:t>
            </a:r>
            <a:r>
              <a:rPr lang="en-US" altLang="ro-RO" sz="28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ro-RO" altLang="ro-RO" sz="2800" dirty="0">
                <a:latin typeface="Arial" pitchFamily="34" charset="0"/>
                <a:cs typeface="Arial" pitchFamily="34" charset="0"/>
              </a:rPr>
              <a:t>Anca Dobrovăț</a:t>
            </a:r>
            <a:r>
              <a:rPr lang="en-US" altLang="ro-RO" sz="2800" dirty="0" smtClean="0">
                <a:latin typeface="Arial" pitchFamily="34" charset="0"/>
                <a:cs typeface="Arial" pitchFamily="34" charset="0"/>
              </a:rPr>
              <a:t> (2111, 2112)</a:t>
            </a:r>
            <a:endParaRPr lang="ro-RO" altLang="ro-RO" sz="2800" dirty="0">
              <a:latin typeface="Arial" pitchFamily="34" charset="0"/>
              <a:cs typeface="Arial" pitchFamily="34" charset="0"/>
            </a:endParaRPr>
          </a:p>
          <a:p>
            <a:endParaRPr lang="ro-RO" altLang="ro-RO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Google Shape;62;p4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" name="Google Shape;6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457" name="Google Shape;45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4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459" name="Google Shape;459;p34"/>
          <p:cNvSpPr txBox="1"/>
          <p:nvPr/>
        </p:nvSpPr>
        <p:spPr>
          <a:xfrm>
            <a:off x="1035050" y="1646237"/>
            <a:ext cx="8729662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Regulamente UB si FMI 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Utilitatea cursului de Programare Orientata pe Obiecte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Prezentarea disciplinei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Primul curs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56047" y="1931917"/>
            <a:ext cx="9058513" cy="2944883"/>
          </a:xfrm>
        </p:spPr>
        <p:txBody>
          <a:bodyPr/>
          <a:lstStyle/>
          <a:p>
            <a:pPr eaLnBrk="1" hangingPunct="1"/>
            <a:r>
              <a:rPr lang="ro-RO" altLang="ro-RO" sz="2000" dirty="0">
                <a:latin typeface="+mj-lt"/>
              </a:rPr>
              <a:t>Bjarne Stroustrup în 1979 la Bell Laboratories in Murray Hill, New Jersey</a:t>
            </a:r>
            <a:endParaRPr lang="en-US" altLang="ro-RO" sz="2000" dirty="0">
              <a:latin typeface="+mj-lt"/>
            </a:endParaRPr>
          </a:p>
          <a:p>
            <a:pPr eaLnBrk="1" hangingPunct="1"/>
            <a:endParaRPr lang="ro-RO" altLang="ro-RO" sz="2000" dirty="0">
              <a:latin typeface="+mj-lt"/>
            </a:endParaRPr>
          </a:p>
          <a:p>
            <a:pPr eaLnBrk="1" hangingPunct="1"/>
            <a:r>
              <a:rPr lang="ro-RO" altLang="ro-RO" sz="2000" dirty="0">
                <a:latin typeface="+mj-lt"/>
              </a:rPr>
              <a:t>5 revizii: 1998 ANSI+ISO, 2003 (corrigendum), 2011 (</a:t>
            </a:r>
            <a:r>
              <a:rPr lang="ro-RO" altLang="ro-RO" sz="2000" dirty="0">
                <a:solidFill>
                  <a:srgbClr val="FF0000"/>
                </a:solidFill>
                <a:latin typeface="+mj-lt"/>
              </a:rPr>
              <a:t>C++11/0x</a:t>
            </a:r>
            <a:r>
              <a:rPr lang="ro-RO" altLang="ro-RO" sz="2000" dirty="0">
                <a:latin typeface="+mj-lt"/>
              </a:rPr>
              <a:t>), 2014, 2017 (</a:t>
            </a:r>
            <a:r>
              <a:rPr lang="ro-RO" altLang="ro-RO" sz="2000" dirty="0">
                <a:solidFill>
                  <a:srgbClr val="FF0000"/>
                </a:solidFill>
                <a:latin typeface="+mj-lt"/>
              </a:rPr>
              <a:t>C++ 17/1z</a:t>
            </a:r>
            <a:r>
              <a:rPr lang="ro-RO" altLang="ro-RO" sz="2000" dirty="0">
                <a:latin typeface="+mj-lt"/>
              </a:rPr>
              <a:t>)</a:t>
            </a:r>
          </a:p>
          <a:p>
            <a:pPr eaLnBrk="1" hangingPunct="1"/>
            <a:endParaRPr lang="en-US" altLang="ro-RO" sz="2000" dirty="0">
              <a:latin typeface="+mj-lt"/>
            </a:endParaRPr>
          </a:p>
          <a:p>
            <a:pPr eaLnBrk="1" hangingPunct="1"/>
            <a:r>
              <a:rPr lang="ro-RO" altLang="ro-RO" sz="2000" dirty="0">
                <a:latin typeface="+mj-lt"/>
              </a:rPr>
              <a:t>Următoarea plănuită în 2020 (C++2a)</a:t>
            </a:r>
          </a:p>
          <a:p>
            <a:pPr eaLnBrk="1" hangingPunct="1"/>
            <a:endParaRPr lang="ro-RO" altLang="ro-RO" sz="2000" dirty="0">
              <a:latin typeface="+mj-lt"/>
            </a:endParaRPr>
          </a:p>
          <a:p>
            <a:pPr eaLnBrk="1" hangingPunct="1"/>
            <a:r>
              <a:rPr lang="ro-RO" altLang="ro-RO" sz="2000" dirty="0">
                <a:latin typeface="+mj-lt"/>
              </a:rPr>
              <a:t>Versiunea 1998: Standard C++, C++98</a:t>
            </a:r>
          </a:p>
          <a:p>
            <a:pPr eaLnBrk="1" hangingPunct="1"/>
            <a:endParaRPr lang="ro-RO" altLang="ro-RO" sz="2000" dirty="0">
              <a:latin typeface="+mj-lt"/>
            </a:endParaRPr>
          </a:p>
        </p:txBody>
      </p:sp>
      <p:sp>
        <p:nvSpPr>
          <p:cNvPr id="14340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1434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756047" y="2067666"/>
            <a:ext cx="8647033" cy="3967373"/>
          </a:xfrm>
        </p:spPr>
        <p:txBody>
          <a:bodyPr>
            <a:noAutofit/>
          </a:bodyPr>
          <a:lstStyle/>
          <a:p>
            <a:r>
              <a:rPr lang="ro-RO" sz="2400" dirty="0">
                <a:latin typeface="+mj-lt"/>
              </a:rPr>
              <a:t>C++98: a definit standardul inițial, toate chestiunile de limbaj, STL</a:t>
            </a:r>
            <a:endParaRPr lang="en-US" sz="2400" dirty="0">
              <a:latin typeface="+mj-lt"/>
            </a:endParaRPr>
          </a:p>
          <a:p>
            <a:endParaRPr lang="ro-RO" sz="2400" dirty="0">
              <a:latin typeface="+mj-lt"/>
            </a:endParaRPr>
          </a:p>
          <a:p>
            <a:r>
              <a:rPr lang="ro-RO" sz="2400" dirty="0">
                <a:latin typeface="+mj-lt"/>
              </a:rPr>
              <a:t>C++03: bugfix o unic</a:t>
            </a:r>
            <a:r>
              <a:rPr lang="vi-VN" sz="2400" dirty="0">
                <a:latin typeface="+mj-lt"/>
              </a:rPr>
              <a:t>ă</a:t>
            </a:r>
            <a:r>
              <a:rPr lang="ro-RO" sz="2400" dirty="0">
                <a:latin typeface="+mj-lt"/>
              </a:rPr>
              <a:t> chestie nou</a:t>
            </a:r>
            <a:r>
              <a:rPr lang="vi-VN" sz="2400" dirty="0">
                <a:latin typeface="+mj-lt"/>
              </a:rPr>
              <a:t>ă</a:t>
            </a:r>
            <a:r>
              <a:rPr lang="ro-RO" sz="2400" dirty="0">
                <a:latin typeface="+mj-lt"/>
              </a:rPr>
              <a:t>: value initialization</a:t>
            </a:r>
          </a:p>
          <a:p>
            <a:endParaRPr lang="en-US" sz="2400" dirty="0">
              <a:latin typeface="+mj-lt"/>
            </a:endParaRPr>
          </a:p>
          <a:p>
            <a:r>
              <a:rPr lang="ro-RO" sz="2400" dirty="0">
                <a:latin typeface="+mj-lt"/>
              </a:rPr>
              <a:t>C++11: initializer lists, rvalue references, moving constructors, lambda functions, final, constant null pointer, etc.</a:t>
            </a:r>
          </a:p>
          <a:p>
            <a:endParaRPr lang="en-US" sz="2400" dirty="0">
              <a:latin typeface="+mj-lt"/>
            </a:endParaRPr>
          </a:p>
          <a:p>
            <a:r>
              <a:rPr lang="ro-RO" sz="2400" dirty="0">
                <a:latin typeface="+mj-lt"/>
              </a:rPr>
              <a:t>C++14: generic lambdas, binary literals, auto, variable template</a:t>
            </a:r>
            <a:r>
              <a:rPr lang="en-US" sz="2400" dirty="0">
                <a:latin typeface="+mj-lt"/>
              </a:rPr>
              <a:t>, etc.</a:t>
            </a:r>
            <a:r>
              <a:rPr lang="ro-RO" sz="2400" dirty="0">
                <a:latin typeface="+mj-lt"/>
              </a:rPr>
              <a:t>  </a:t>
            </a:r>
          </a:p>
        </p:txBody>
      </p:sp>
      <p:sp>
        <p:nvSpPr>
          <p:cNvPr id="15363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15364" name="Google Shape;125;p27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756047" y="1937597"/>
            <a:ext cx="8568531" cy="2634403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+mj-lt"/>
              </a:rPr>
              <a:t>C++17:</a:t>
            </a:r>
          </a:p>
          <a:p>
            <a:endParaRPr lang="en-US" sz="1800" dirty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+mj-lt"/>
              </a:rPr>
              <a:t>If </a:t>
            </a:r>
            <a:r>
              <a:rPr lang="en-US" sz="1800" dirty="0" err="1">
                <a:latin typeface="+mj-lt"/>
              </a:rPr>
              <a:t>constexpr</a:t>
            </a:r>
            <a:r>
              <a:rPr lang="en-US" sz="1800" dirty="0">
                <a:latin typeface="+mj-lt"/>
              </a:rPr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+mj-lt"/>
              </a:rPr>
              <a:t>Inline variables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+mj-lt"/>
              </a:rPr>
              <a:t>Nested namespace definitions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+mj-lt"/>
              </a:rPr>
              <a:t>Class template argument deduction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+mj-lt"/>
              </a:rPr>
              <a:t>Hexadecimal literals</a:t>
            </a:r>
          </a:p>
          <a:p>
            <a:r>
              <a:rPr lang="en-US" sz="1800" dirty="0">
                <a:latin typeface="+mj-lt"/>
              </a:rPr>
              <a:t>etc</a:t>
            </a:r>
            <a:endParaRPr lang="ro-RO" sz="1800" dirty="0">
              <a:latin typeface="+mj-lt"/>
            </a:endParaRP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1357102" y="5294895"/>
            <a:ext cx="7908818" cy="1209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 eaLnBrk="0" hangingPunct="0"/>
            <a:r>
              <a:rPr lang="en-US" sz="1800" b="1" dirty="0" err="1">
                <a:solidFill>
                  <a:srgbClr val="007020"/>
                </a:solidFill>
                <a:latin typeface="Consolas" pitchFamily="49" charset="0"/>
              </a:rPr>
              <a:t>typename</a:t>
            </a:r>
            <a:r>
              <a:rPr lang="en-US" sz="1800" dirty="0">
                <a:solidFill>
                  <a:srgbClr val="333333"/>
                </a:solidFill>
              </a:rPr>
              <a:t> </a:t>
            </a:r>
            <a:r>
              <a:rPr lang="en-US" sz="1800" dirty="0">
                <a:solidFill>
                  <a:srgbClr val="333333"/>
                </a:solidFill>
                <a:latin typeface="-apple-system"/>
              </a:rPr>
              <a:t>is permitted for template </a:t>
            </a:r>
            <a:r>
              <a:rPr lang="en-US" sz="1800" dirty="0" err="1">
                <a:solidFill>
                  <a:srgbClr val="333333"/>
                </a:solidFill>
                <a:latin typeface="-apple-system"/>
              </a:rPr>
              <a:t>template</a:t>
            </a:r>
            <a:r>
              <a:rPr lang="en-US" sz="1800" dirty="0">
                <a:solidFill>
                  <a:srgbClr val="333333"/>
                </a:solidFill>
                <a:latin typeface="-apple-system"/>
              </a:rPr>
              <a:t> parameter declarations 	(e.g.,</a:t>
            </a:r>
            <a:r>
              <a:rPr lang="en-US" sz="1800" dirty="0">
                <a:solidFill>
                  <a:srgbClr val="333333"/>
                </a:solidFill>
              </a:rPr>
              <a:t> </a:t>
            </a:r>
          </a:p>
          <a:p>
            <a:pPr eaLnBrk="0" hangingPunct="0"/>
            <a:r>
              <a:rPr lang="en-US" sz="1800" b="1" dirty="0">
                <a:solidFill>
                  <a:srgbClr val="007020"/>
                </a:solidFill>
                <a:latin typeface="Consolas" pitchFamily="49" charset="0"/>
              </a:rPr>
              <a:t>template</a:t>
            </a:r>
            <a:r>
              <a:rPr lang="en-US" sz="1800" dirty="0">
                <a:solidFill>
                  <a:srgbClr val="666600"/>
                </a:solidFill>
                <a:latin typeface="Consolas" pitchFamily="49" charset="0"/>
              </a:rPr>
              <a:t>&lt;</a:t>
            </a:r>
            <a:r>
              <a:rPr lang="en-US" sz="1800" b="1" dirty="0">
                <a:solidFill>
                  <a:srgbClr val="007020"/>
                </a:solidFill>
                <a:latin typeface="Consolas" pitchFamily="49" charset="0"/>
              </a:rPr>
              <a:t>template</a:t>
            </a:r>
            <a:r>
              <a:rPr lang="en-US" sz="1800" dirty="0">
                <a:solidFill>
                  <a:srgbClr val="4070A0"/>
                </a:solidFill>
                <a:latin typeface="Consolas" pitchFamily="49" charset="0"/>
              </a:rPr>
              <a:t>&lt;</a:t>
            </a:r>
            <a:r>
              <a:rPr lang="en-US" sz="1800" dirty="0" err="1">
                <a:solidFill>
                  <a:srgbClr val="4070A0"/>
                </a:solidFill>
                <a:latin typeface="Consolas" pitchFamily="49" charset="0"/>
              </a:rPr>
              <a:t>typename</a:t>
            </a:r>
            <a:r>
              <a:rPr lang="en-US" sz="1800" dirty="0">
                <a:solidFill>
                  <a:srgbClr val="4070A0"/>
                </a:solidFill>
                <a:latin typeface="Consolas" pitchFamily="49" charset="0"/>
              </a:rPr>
              <a:t>&gt;</a:t>
            </a:r>
            <a:r>
              <a:rPr lang="en-US" sz="1800" dirty="0">
                <a:solidFill>
                  <a:srgbClr val="666666"/>
                </a:solidFill>
                <a:latin typeface="Consolas" pitchFamily="49" charset="0"/>
              </a:rPr>
              <a:t> </a:t>
            </a:r>
            <a:r>
              <a:rPr lang="en-US" sz="1800" b="1" dirty="0" err="1">
                <a:solidFill>
                  <a:srgbClr val="007020"/>
                </a:solidFill>
                <a:latin typeface="Consolas" pitchFamily="49" charset="0"/>
              </a:rPr>
              <a:t>typename</a:t>
            </a:r>
            <a:r>
              <a:rPr lang="en-US" sz="1800" dirty="0">
                <a:solidFill>
                  <a:srgbClr val="666666"/>
                </a:solidFill>
                <a:latin typeface="Consolas" pitchFamily="49" charset="0"/>
              </a:rPr>
              <a:t> X</a:t>
            </a:r>
            <a:r>
              <a:rPr lang="en-US" sz="1800" dirty="0">
                <a:solidFill>
                  <a:srgbClr val="666600"/>
                </a:solidFill>
                <a:latin typeface="Consolas" pitchFamily="49" charset="0"/>
              </a:rPr>
              <a:t>&gt;</a:t>
            </a:r>
            <a:r>
              <a:rPr lang="en-US" sz="1800" dirty="0">
                <a:solidFill>
                  <a:srgbClr val="666666"/>
                </a:solidFill>
                <a:latin typeface="Consolas" pitchFamily="49" charset="0"/>
              </a:rPr>
              <a:t> </a:t>
            </a:r>
            <a:r>
              <a:rPr lang="en-US" sz="1800" b="1" dirty="0" err="1">
                <a:solidFill>
                  <a:srgbClr val="007020"/>
                </a:solidFill>
                <a:latin typeface="Consolas" pitchFamily="49" charset="0"/>
              </a:rPr>
              <a:t>struct</a:t>
            </a:r>
            <a:r>
              <a:rPr lang="en-US" sz="1800" dirty="0">
                <a:solidFill>
                  <a:srgbClr val="666666"/>
                </a:solidFill>
                <a:latin typeface="Consolas" pitchFamily="49" charset="0"/>
              </a:rPr>
              <a:t> </a:t>
            </a:r>
            <a:r>
              <a:rPr lang="en-US" sz="1800" dirty="0">
                <a:solidFill>
                  <a:srgbClr val="666600"/>
                </a:solidFill>
              </a:rPr>
              <a:t>…)</a:t>
            </a:r>
            <a:r>
              <a:rPr lang="en-US" sz="1800" dirty="0"/>
              <a:t> </a:t>
            </a:r>
          </a:p>
          <a:p>
            <a:endParaRPr lang="ro-RO" sz="1800" dirty="0"/>
          </a:p>
        </p:txBody>
      </p:sp>
      <p:sp>
        <p:nvSpPr>
          <p:cNvPr id="16388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16389" name="Google Shape;125;p27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03237" y="1938337"/>
            <a:ext cx="9059862" cy="406622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&lt;iostream&gt;                               (fără .h)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using namespace std;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cout, cin                                     (fără &amp;) 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// comentarii pe o linie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declarare variabile</a:t>
            </a:r>
            <a:endParaRPr lang="en-US" altLang="ro-RO" sz="2000" dirty="0">
              <a:latin typeface="+mj-lt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ro-RO" sz="2000" dirty="0" err="1">
                <a:solidFill>
                  <a:schemeClr val="tx1"/>
                </a:solidFill>
              </a:rPr>
              <a:t>Tipul</a:t>
            </a:r>
            <a:r>
              <a:rPr lang="en-US" altLang="ro-RO" sz="2000" dirty="0">
                <a:solidFill>
                  <a:schemeClr val="tx1"/>
                </a:solidFill>
              </a:rPr>
              <a:t> de date </a:t>
            </a:r>
            <a:r>
              <a:rPr lang="en-US" altLang="ro-RO" sz="2000" dirty="0" err="1">
                <a:solidFill>
                  <a:schemeClr val="tx1"/>
                </a:solidFill>
              </a:rPr>
              <a:t>bool</a:t>
            </a:r>
            <a:r>
              <a:rPr lang="en-US" altLang="ro-RO" sz="2000" dirty="0">
                <a:solidFill>
                  <a:schemeClr val="tx1"/>
                </a:solidFill>
              </a:rPr>
              <a:t> </a:t>
            </a:r>
          </a:p>
          <a:p>
            <a:pPr eaLnBrk="1" hangingPunct="1"/>
            <a:r>
              <a:rPr lang="en-US" altLang="ro-RO" sz="2000" dirty="0">
                <a:solidFill>
                  <a:schemeClr val="tx1"/>
                </a:solidFill>
                <a:latin typeface="+mj-lt"/>
              </a:rPr>
              <a:t>                   </a:t>
            </a:r>
            <a:r>
              <a:rPr lang="ro-RO" altLang="ro-RO" sz="1800" dirty="0">
                <a:latin typeface="+mn-lt"/>
              </a:rPr>
              <a:t>se definesc true şi false (1 si 0)</a:t>
            </a:r>
            <a:r>
              <a:rPr lang="en-US" altLang="ro-RO" sz="1800" dirty="0">
                <a:latin typeface="+mn-lt"/>
              </a:rPr>
              <a:t>;</a:t>
            </a:r>
            <a:endParaRPr lang="ro-RO" altLang="ro-RO" sz="1800" dirty="0">
              <a:latin typeface="+mn-lt"/>
            </a:endParaRPr>
          </a:p>
          <a:p>
            <a:pPr eaLnBrk="1" hangingPunct="1"/>
            <a:r>
              <a:rPr lang="en-US" altLang="ro-RO" sz="1800" dirty="0">
                <a:latin typeface="+mn-lt"/>
              </a:rPr>
              <a:t>                     </a:t>
            </a:r>
            <a:r>
              <a:rPr lang="ro-RO" altLang="ro-RO" sz="1800" dirty="0">
                <a:latin typeface="+mn-lt"/>
              </a:rPr>
              <a:t>C99 nu îl definește ca bool ci ca _Bool (fără true/false)</a:t>
            </a:r>
          </a:p>
          <a:p>
            <a:pPr eaLnBrk="1" hangingPunct="1"/>
            <a:r>
              <a:rPr lang="en-US" altLang="ro-RO" sz="1800" dirty="0">
                <a:latin typeface="+mn-lt"/>
              </a:rPr>
              <a:t>                     </a:t>
            </a:r>
            <a:r>
              <a:rPr lang="ro-RO" altLang="ro-RO" sz="1800" dirty="0">
                <a:latin typeface="+mn-lt"/>
              </a:rPr>
              <a:t>&lt;stdbool.h&gt; pentru compatibilitate</a:t>
            </a:r>
          </a:p>
          <a:p>
            <a:pPr eaLnBrk="1" hangingPunct="1"/>
            <a:endParaRPr lang="ro-RO" altLang="ro-RO" sz="2000" dirty="0">
              <a:latin typeface="+mj-lt"/>
            </a:endParaRPr>
          </a:p>
        </p:txBody>
      </p:sp>
      <p:sp>
        <p:nvSpPr>
          <p:cNvPr id="17412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1741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5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469" name="Google Shape;46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71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472" name="Google Shape;472;p35"/>
          <p:cNvSpPr txBox="1"/>
          <p:nvPr/>
        </p:nvSpPr>
        <p:spPr>
          <a:xfrm>
            <a:off x="457200" y="1584325"/>
            <a:ext cx="9336087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Intrări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ieşiri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/>
              <a:t>O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biectele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plus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funcţiile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scanf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necesită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specificarea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formatelor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73" name="Google Shape;473;p35"/>
          <p:cNvSpPr txBox="1"/>
          <p:nvPr/>
        </p:nvSpPr>
        <p:spPr>
          <a:xfrm>
            <a:off x="198120" y="3444546"/>
            <a:ext cx="9585630" cy="34896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 operator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care are ca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simbol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simboluri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x,y,z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&gt;&gt;x;  // operator&gt;&gt;(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cin,x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dirty="0"/>
              <a:t>: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intoarce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fluxul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care s-a extras data x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4000"/>
              </a:lnSpc>
              <a:buSzPts val="1800"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&gt;&gt;y&gt;&gt;z; </a:t>
            </a:r>
            <a:r>
              <a:rPr lang="en-US" sz="1800" dirty="0"/>
              <a:t>// operator&gt;&gt;(operator &gt;&gt;(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cin,y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z) 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&lt;&lt;x; // operator&lt;&lt;(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cout,x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: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intoarce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fluxul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in care s-a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4000"/>
              </a:lnSpc>
              <a:buSzPts val="1800"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&lt;&lt;y&lt;&lt;z; // </a:t>
            </a:r>
            <a:r>
              <a:rPr lang="en-US" sz="1800" dirty="0"/>
              <a:t>operator&lt;&lt;(operator&lt;&lt;(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cout,y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),z)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336021" y="2199224"/>
            <a:ext cx="9240573" cy="441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2000" dirty="0">
                <a:solidFill>
                  <a:srgbClr val="004A43"/>
                </a:solidFill>
              </a:rPr>
              <a:t>#include </a:t>
            </a:r>
            <a:r>
              <a:rPr lang="en-US" sz="2000" dirty="0">
                <a:solidFill>
                  <a:srgbClr val="800000"/>
                </a:solidFill>
              </a:rPr>
              <a:t>&lt;</a:t>
            </a:r>
            <a:r>
              <a:rPr lang="en-US" sz="2000" dirty="0" err="1">
                <a:solidFill>
                  <a:srgbClr val="40015A"/>
                </a:solidFill>
              </a:rPr>
              <a:t>iostream</a:t>
            </a:r>
            <a:r>
              <a:rPr lang="en-US" sz="2000" dirty="0">
                <a:solidFill>
                  <a:srgbClr val="800000"/>
                </a:solidFill>
              </a:rPr>
              <a:t>&gt;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using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namespace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6616"/>
                </a:solidFill>
              </a:rPr>
              <a:t>std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400000"/>
                </a:solidFill>
              </a:rPr>
              <a:t>main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This is output.</a:t>
            </a:r>
            <a:r>
              <a:rPr lang="en-US" sz="2000" dirty="0">
                <a:solidFill>
                  <a:srgbClr val="0F69FF"/>
                </a:solidFill>
              </a:rPr>
              <a:t>\n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96969"/>
                </a:solidFill>
              </a:rPr>
              <a:t>// this is a single line comment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96969"/>
                </a:solidFill>
              </a:rPr>
              <a:t>	/* you can still use C style comments */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96969"/>
                </a:solidFill>
              </a:rPr>
              <a:t>	// input a number using &gt;&gt;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Enter a number: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cin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&gt;&gt;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96969"/>
                </a:solidFill>
              </a:rPr>
              <a:t>	// now, output a number using &lt;&lt;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 squared is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>
                <a:solidFill>
                  <a:srgbClr val="808030"/>
                </a:solidFill>
              </a:rPr>
              <a:t>*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F69FF"/>
                </a:solidFill>
              </a:rPr>
              <a:t>\n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return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0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r>
              <a:rPr lang="en-US" sz="2000" dirty="0"/>
              <a:t> </a:t>
            </a:r>
            <a:endParaRPr lang="en-US" altLang="ro-RO" sz="2000" dirty="0"/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1176073" y="1763925"/>
            <a:ext cx="203621" cy="317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endParaRPr lang="ro-RO"/>
          </a:p>
        </p:txBody>
      </p:sp>
      <p:sp>
        <p:nvSpPr>
          <p:cNvPr id="19460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1946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336021" y="2077304"/>
            <a:ext cx="9324578" cy="397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ro-RO" sz="1800" dirty="0">
                <a:solidFill>
                  <a:srgbClr val="004A43"/>
                </a:solidFill>
              </a:rPr>
              <a:t>#include </a:t>
            </a:r>
            <a:r>
              <a:rPr lang="ro-RO" sz="1800" dirty="0">
                <a:solidFill>
                  <a:srgbClr val="800000"/>
                </a:solidFill>
              </a:rPr>
              <a:t>&lt;</a:t>
            </a:r>
            <a:r>
              <a:rPr lang="ro-RO" sz="1800" dirty="0">
                <a:solidFill>
                  <a:srgbClr val="40015A"/>
                </a:solidFill>
              </a:rPr>
              <a:t>iostream</a:t>
            </a:r>
            <a:r>
              <a:rPr lang="ro-RO" sz="1800" dirty="0">
                <a:solidFill>
                  <a:srgbClr val="800000"/>
                </a:solidFill>
              </a:rPr>
              <a:t>&gt;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using</a:t>
            </a:r>
            <a:r>
              <a:rPr lang="ro-RO" sz="1800" dirty="0"/>
              <a:t> </a:t>
            </a:r>
            <a:r>
              <a:rPr lang="ro-RO" sz="1800" b="1" dirty="0">
                <a:solidFill>
                  <a:srgbClr val="800000"/>
                </a:solidFill>
              </a:rPr>
              <a:t>namespace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66616"/>
                </a:solidFill>
              </a:rPr>
              <a:t>std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400000"/>
                </a:solidFill>
              </a:rPr>
              <a:t>main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{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float</a:t>
            </a:r>
            <a:r>
              <a:rPr lang="ro-RO" sz="1800" dirty="0"/>
              <a:t> f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char</a:t>
            </a:r>
            <a:r>
              <a:rPr lang="ro-RO" sz="1800" dirty="0"/>
              <a:t> str</a:t>
            </a:r>
            <a:r>
              <a:rPr lang="ro-RO" sz="1800" dirty="0">
                <a:solidFill>
                  <a:srgbClr val="808030"/>
                </a:solidFill>
              </a:rPr>
              <a:t>[</a:t>
            </a:r>
            <a:r>
              <a:rPr lang="ro-RO" sz="1800" dirty="0">
                <a:solidFill>
                  <a:srgbClr val="008C00"/>
                </a:solidFill>
              </a:rPr>
              <a:t>80</a:t>
            </a:r>
            <a:r>
              <a:rPr lang="ro-RO" sz="1800" dirty="0">
                <a:solidFill>
                  <a:srgbClr val="808030"/>
                </a:solidFill>
              </a:rPr>
              <a:t>]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double</a:t>
            </a:r>
            <a:r>
              <a:rPr lang="ro-RO" sz="1800" dirty="0"/>
              <a:t> 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Enter two floating point numbers: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cin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&gt;&gt;</a:t>
            </a:r>
            <a:r>
              <a:rPr lang="ro-RO" sz="1800" dirty="0"/>
              <a:t> f </a:t>
            </a:r>
            <a:r>
              <a:rPr lang="ro-RO" sz="1800" dirty="0">
                <a:solidFill>
                  <a:srgbClr val="808030"/>
                </a:solidFill>
              </a:rPr>
              <a:t>&gt;&gt;</a:t>
            </a:r>
            <a:r>
              <a:rPr lang="ro-RO" sz="1800" dirty="0"/>
              <a:t> 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Enter a string: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cin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&gt;&gt;</a:t>
            </a:r>
            <a:r>
              <a:rPr lang="ro-RO" sz="1800" dirty="0"/>
              <a:t> str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f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d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str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return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008C00"/>
                </a:solidFill>
              </a:rPr>
              <a:t>0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}</a:t>
            </a:r>
            <a:endParaRPr lang="en-US" altLang="ro-RO" sz="1800" dirty="0"/>
          </a:p>
        </p:txBody>
      </p:sp>
      <p:sp>
        <p:nvSpPr>
          <p:cNvPr id="20483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2048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950720" y="6107986"/>
            <a:ext cx="7589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ro-RO" altLang="ro-RO" sz="2000" dirty="0"/>
              <a:t>citirea string-urilor se face pană la primul caracter alb</a:t>
            </a:r>
          </a:p>
          <a:p>
            <a:pPr eaLnBrk="1" hangingPunct="1"/>
            <a:r>
              <a:rPr lang="ro-RO" altLang="ro-RO" sz="2000" dirty="0"/>
              <a:t>se poate face afișare folosind toate caracterele speciale \n, \t, etc.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932120" y="2883706"/>
            <a:ext cx="7056438" cy="287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it-IT" sz="2000" dirty="0">
                <a:solidFill>
                  <a:srgbClr val="696969"/>
                </a:solidFill>
              </a:rPr>
              <a:t>/* Incorrect in C89. OK in C++. */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int</a:t>
            </a:r>
            <a:r>
              <a:rPr lang="it-IT" sz="2000" dirty="0"/>
              <a:t> f</a:t>
            </a:r>
            <a:r>
              <a:rPr lang="it-IT" sz="2000" dirty="0">
                <a:solidFill>
                  <a:srgbClr val="808030"/>
                </a:solidFill>
              </a:rPr>
              <a:t>()</a:t>
            </a:r>
            <a:r>
              <a:rPr lang="it-IT" sz="2000" dirty="0"/>
              <a:t> </a:t>
            </a:r>
          </a:p>
          <a:p>
            <a:r>
              <a:rPr lang="it-IT" sz="2000" dirty="0">
                <a:solidFill>
                  <a:srgbClr val="800080"/>
                </a:solidFill>
              </a:rPr>
              <a:t>{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	int</a:t>
            </a:r>
            <a:r>
              <a:rPr lang="it-IT" sz="2000" dirty="0"/>
              <a:t> i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dirty="0"/>
              <a:t>	i </a:t>
            </a:r>
            <a:r>
              <a:rPr lang="it-IT" sz="2000" dirty="0">
                <a:solidFill>
                  <a:srgbClr val="808030"/>
                </a:solidFill>
              </a:rPr>
              <a:t>=</a:t>
            </a:r>
            <a:r>
              <a:rPr lang="it-IT" sz="2000" dirty="0"/>
              <a:t> </a:t>
            </a:r>
            <a:r>
              <a:rPr lang="it-IT" sz="2000" dirty="0">
                <a:solidFill>
                  <a:srgbClr val="008C00"/>
                </a:solidFill>
              </a:rPr>
              <a:t>10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	int</a:t>
            </a:r>
            <a:r>
              <a:rPr lang="it-IT" sz="2000" dirty="0"/>
              <a:t> j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  <a:r>
              <a:rPr lang="it-IT" sz="2000" dirty="0">
                <a:solidFill>
                  <a:srgbClr val="696969"/>
                </a:solidFill>
              </a:rPr>
              <a:t>/* aici problema de compilare in C */</a:t>
            </a:r>
            <a:r>
              <a:rPr lang="it-IT" sz="2000" dirty="0"/>
              <a:t> </a:t>
            </a:r>
          </a:p>
          <a:p>
            <a:r>
              <a:rPr lang="it-IT" sz="2000" dirty="0"/>
              <a:t>	j </a:t>
            </a:r>
            <a:r>
              <a:rPr lang="it-IT" sz="2000" dirty="0">
                <a:solidFill>
                  <a:srgbClr val="808030"/>
                </a:solidFill>
              </a:rPr>
              <a:t>=</a:t>
            </a:r>
            <a:r>
              <a:rPr lang="it-IT" sz="2000" dirty="0"/>
              <a:t> i</a:t>
            </a:r>
            <a:r>
              <a:rPr lang="it-IT" sz="2000" dirty="0">
                <a:solidFill>
                  <a:srgbClr val="808030"/>
                </a:solidFill>
              </a:rPr>
              <a:t>*</a:t>
            </a:r>
            <a:r>
              <a:rPr lang="it-IT" sz="2000" dirty="0">
                <a:solidFill>
                  <a:srgbClr val="008C00"/>
                </a:solidFill>
              </a:rPr>
              <a:t>2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	return</a:t>
            </a:r>
            <a:r>
              <a:rPr lang="it-IT" sz="2000" dirty="0"/>
              <a:t> j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dirty="0">
                <a:solidFill>
                  <a:srgbClr val="800080"/>
                </a:solidFill>
              </a:rPr>
              <a:t>}</a:t>
            </a:r>
            <a:endParaRPr lang="en-US" altLang="ro-RO" sz="2000" dirty="0"/>
          </a:p>
        </p:txBody>
      </p:sp>
      <p:sp>
        <p:nvSpPr>
          <p:cNvPr id="22532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2253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84320" y="1801666"/>
            <a:ext cx="2685600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r>
              <a:rPr lang="it-IT" sz="2000" b="1" dirty="0">
                <a:solidFill>
                  <a:schemeClr val="tx1"/>
                </a:solidFill>
              </a:rPr>
              <a:t>Variabilele locale</a:t>
            </a:r>
            <a:endParaRPr lang="en-US" altLang="ro-RO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6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483" name="Google Shape;48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6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85" name="Google Shape;485;p36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65442" y="1767205"/>
            <a:ext cx="9418638" cy="5146675"/>
            <a:chOff x="182562" y="1736725"/>
            <a:chExt cx="8930958" cy="5146675"/>
          </a:xfrm>
        </p:grpSpPr>
        <p:sp>
          <p:nvSpPr>
            <p:cNvPr id="486" name="Google Shape;486;p36"/>
            <p:cNvSpPr txBox="1"/>
            <p:nvPr/>
          </p:nvSpPr>
          <p:spPr>
            <a:xfrm>
              <a:off x="182562" y="1736725"/>
              <a:ext cx="8869997" cy="5146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Supraîncărcarea</a:t>
              </a:r>
              <a:r>
                <a:rPr lang="en-US" sz="2000" b="1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1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funcţiilor</a:t>
              </a:r>
              <a:r>
                <a:rPr lang="en-US" sz="2000" b="1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(un </a:t>
              </a:r>
              <a:r>
                <a:rPr lang="en-US" sz="2000" b="1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caz</a:t>
              </a:r>
              <a:r>
                <a:rPr lang="en-US" sz="2000" b="1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de </a:t>
              </a:r>
              <a:r>
                <a:rPr lang="en-US" sz="2000" b="1" i="1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Polimorfism</a:t>
              </a:r>
              <a:r>
                <a:rPr lang="en-US" sz="2000" b="1" i="1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la </a:t>
              </a:r>
              <a:r>
                <a:rPr lang="en-US" sz="2000" b="1" i="1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compilare</a:t>
              </a:r>
              <a:r>
                <a:rPr lang="en-US" sz="2000" b="1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endPara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itchFamily="34" charset="0"/>
                <a:buChar char="•"/>
              </a:pPr>
              <a:r>
                <a:rPr lang="en-US" sz="1800" dirty="0" err="1"/>
                <a:t>U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tilizarea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mai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multor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funcţii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care au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acelaşi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nume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</a:p>
            <a:p>
              <a:pPr>
                <a:lnSpc>
                  <a:spcPct val="104000"/>
                </a:lnSpc>
                <a:buSzPts val="2000"/>
                <a:buFont typeface="Arial" pitchFamily="34" charset="0"/>
                <a:buChar char="•"/>
              </a:pP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Identificarea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se face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prin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numărul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de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parametri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şi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tipul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lor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lang="en-US" sz="1800" b="1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ro-RO" altLang="ro-RO" sz="1800" b="1" dirty="0"/>
                <a:t>ipul de întoarcere nu e suficient pentru </a:t>
              </a:r>
              <a:r>
                <a:rPr lang="en-US" altLang="ro-RO" sz="1800" b="1" dirty="0"/>
                <a:t>a face </a:t>
              </a:r>
              <a:r>
                <a:rPr lang="ro-RO" altLang="ro-RO" sz="1800" b="1" dirty="0"/>
                <a:t>diferența</a:t>
              </a: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itchFamily="34" charset="0"/>
                <a:buChar char="•"/>
              </a:pPr>
              <a:endPara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104000"/>
                </a:lnSpc>
                <a:buSzPts val="2000"/>
                <a:buFont typeface="Arial" pitchFamily="34" charset="0"/>
                <a:buChar char="•"/>
              </a:pPr>
              <a:r>
                <a:rPr lang="ro-RO" altLang="ro-RO" sz="1800" dirty="0"/>
                <a:t>simplicitate/corectitudine de cod</a:t>
              </a: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endPara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Exemplu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2000" b="1" dirty="0"/>
                <a:t>void </a:t>
              </a:r>
              <a:r>
                <a:rPr lang="en-US" sz="2000" b="1" dirty="0" err="1"/>
                <a:t>afis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lang="en-US" sz="2000" b="1" i="0" u="none" dirty="0" err="1">
                  <a:solidFill>
                    <a:srgbClr val="000000"/>
                  </a:solidFill>
                </a:rPr>
                <a:t>int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a)			</a:t>
              </a:r>
              <a:endParaRPr sz="2000"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{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	</a:t>
              </a:r>
              <a:r>
                <a:rPr lang="en-US" sz="2000" dirty="0" err="1"/>
                <a:t>cout</a:t>
              </a:r>
              <a:r>
                <a:rPr lang="en-US" sz="2000" dirty="0"/>
                <a:t>&lt;&lt;”</a:t>
              </a:r>
              <a:r>
                <a:rPr lang="en-US" sz="2000" dirty="0" err="1"/>
                <a:t>int</a:t>
              </a:r>
              <a:r>
                <a:rPr lang="en-US" sz="2000" dirty="0"/>
                <a:t>”&lt;&lt;a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}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endPara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2000" b="1" dirty="0">
                  <a:solidFill>
                    <a:schemeClr val="dk1"/>
                  </a:solidFill>
                </a:rPr>
                <a:t>void </a:t>
              </a:r>
              <a:r>
                <a:rPr lang="en-US" sz="2000" b="1" dirty="0" err="1">
                  <a:solidFill>
                    <a:schemeClr val="dk1"/>
                  </a:solidFill>
                </a:rPr>
                <a:t>afis</a:t>
              </a:r>
              <a:r>
                <a:rPr lang="en-US" sz="2000" dirty="0">
                  <a:solidFill>
                    <a:schemeClr val="dk1"/>
                  </a:solidFill>
                </a:rPr>
                <a:t> (</a:t>
              </a:r>
              <a:r>
                <a:rPr lang="en-US" sz="2000" b="1" dirty="0" err="1">
                  <a:solidFill>
                    <a:schemeClr val="dk1"/>
                  </a:solidFill>
                </a:rPr>
                <a:t>int</a:t>
              </a:r>
              <a:r>
                <a:rPr lang="en-US" sz="2000" dirty="0">
                  <a:solidFill>
                    <a:schemeClr val="dk1"/>
                  </a:solidFill>
                </a:rPr>
                <a:t> a, </a:t>
              </a:r>
              <a:r>
                <a:rPr lang="en-US" sz="2000" dirty="0" err="1">
                  <a:solidFill>
                    <a:schemeClr val="dk1"/>
                  </a:solidFill>
                </a:rPr>
                <a:t>int</a:t>
              </a:r>
              <a:r>
                <a:rPr lang="en-US" sz="2000" dirty="0">
                  <a:solidFill>
                    <a:schemeClr val="dk1"/>
                  </a:solidFill>
                </a:rPr>
                <a:t> b)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	</a:t>
              </a:r>
              <a:endParaRPr sz="2000"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{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	</a:t>
              </a:r>
              <a:r>
                <a:rPr lang="en-US" sz="2000" dirty="0" err="1"/>
                <a:t>cout</a:t>
              </a:r>
              <a:r>
                <a:rPr lang="en-US" sz="2000" dirty="0"/>
                <a:t>&lt;&lt;”char”&lt;&lt;a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}</a:t>
              </a:r>
              <a:endParaRPr/>
            </a:p>
          </p:txBody>
        </p:sp>
        <p:sp>
          <p:nvSpPr>
            <p:cNvPr id="8" name="Google Shape;486;p36"/>
            <p:cNvSpPr txBox="1"/>
            <p:nvPr/>
          </p:nvSpPr>
          <p:spPr>
            <a:xfrm>
              <a:off x="6370003" y="4556125"/>
              <a:ext cx="2743517" cy="1875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 err="1"/>
                <a:t>Apel</a:t>
              </a:r>
              <a:r>
                <a:rPr lang="en-US" sz="2000" b="1" dirty="0"/>
                <a:t>:</a:t>
              </a: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1" dirty="0"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 err="1"/>
                <a:t>afis</a:t>
              </a:r>
              <a:r>
                <a:rPr lang="en-US" sz="2000" b="1" dirty="0"/>
                <a:t> (7);</a:t>
              </a: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1" dirty="0"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 err="1"/>
                <a:t>afis</a:t>
              </a:r>
              <a:r>
                <a:rPr lang="en-US" sz="2000" b="1" dirty="0"/>
                <a:t> (1,2);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093720" y="4145280"/>
              <a:ext cx="3169920" cy="1203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18560" y="5730240"/>
              <a:ext cx="2575560" cy="2895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75" name="Google Shape;7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5"/>
          <p:cNvSpPr txBox="1"/>
          <p:nvPr/>
        </p:nvSpPr>
        <p:spPr>
          <a:xfrm>
            <a:off x="2322512" y="979487"/>
            <a:ext cx="5543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r>
              <a:rPr lang="en-US" sz="2800" b="1" i="0" u="none" dirty="0" err="1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cursului</a:t>
            </a:r>
            <a:endParaRPr/>
          </a:p>
        </p:txBody>
      </p:sp>
      <p:sp>
        <p:nvSpPr>
          <p:cNvPr id="77" name="Google Shape;77;p5"/>
          <p:cNvSpPr txBox="1"/>
          <p:nvPr/>
        </p:nvSpPr>
        <p:spPr>
          <a:xfrm>
            <a:off x="1035050" y="1933575"/>
            <a:ext cx="8658300" cy="4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Regulamente UB si FMI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6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483" name="Google Shape;48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6"/>
          <p:cNvSpPr txBox="1"/>
          <p:nvPr/>
        </p:nvSpPr>
        <p:spPr>
          <a:xfrm>
            <a:off x="3897312" y="53371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85" name="Google Shape;485;p36"/>
          <p:cNvSpPr txBox="1"/>
          <p:nvPr/>
        </p:nvSpPr>
        <p:spPr>
          <a:xfrm>
            <a:off x="239712" y="98615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12591" y="1437224"/>
            <a:ext cx="5040313" cy="5918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ro-RO" sz="1800" dirty="0">
                <a:solidFill>
                  <a:srgbClr val="004A43"/>
                </a:solidFill>
              </a:rPr>
              <a:t>#include </a:t>
            </a:r>
            <a:r>
              <a:rPr lang="ro-RO" sz="1800" dirty="0">
                <a:solidFill>
                  <a:srgbClr val="800000"/>
                </a:solidFill>
              </a:rPr>
              <a:t>&lt;</a:t>
            </a:r>
            <a:r>
              <a:rPr lang="ro-RO" sz="1800" dirty="0">
                <a:solidFill>
                  <a:srgbClr val="40015A"/>
                </a:solidFill>
              </a:rPr>
              <a:t>iostream</a:t>
            </a:r>
            <a:r>
              <a:rPr lang="ro-RO" sz="1800" dirty="0">
                <a:solidFill>
                  <a:srgbClr val="800000"/>
                </a:solidFill>
              </a:rPr>
              <a:t>&gt;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using</a:t>
            </a:r>
            <a:r>
              <a:rPr lang="ro-RO" sz="1800" dirty="0"/>
              <a:t> </a:t>
            </a:r>
            <a:r>
              <a:rPr lang="ro-RO" sz="1800" b="1" dirty="0">
                <a:solidFill>
                  <a:srgbClr val="800000"/>
                </a:solidFill>
              </a:rPr>
              <a:t>namespace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66616"/>
                </a:solidFill>
              </a:rPr>
              <a:t>std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endParaRPr lang="en-US" sz="1800" dirty="0">
              <a:solidFill>
                <a:srgbClr val="696969"/>
              </a:solidFill>
            </a:endParaRPr>
          </a:p>
          <a:p>
            <a:r>
              <a:rPr lang="ro-RO" sz="1800" dirty="0">
                <a:solidFill>
                  <a:srgbClr val="696969"/>
                </a:solidFill>
              </a:rPr>
              <a:t>// abs is overloaded three ways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double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double</a:t>
            </a:r>
            <a:r>
              <a:rPr lang="ro-RO" sz="1800" dirty="0"/>
              <a:t> d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long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long</a:t>
            </a:r>
            <a:r>
              <a:rPr lang="ro-RO" sz="1800" dirty="0"/>
              <a:t> l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endParaRPr lang="en-US" sz="1800" b="1" dirty="0">
              <a:solidFill>
                <a:srgbClr val="800000"/>
              </a:solidFill>
            </a:endParaRPr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400000"/>
                </a:solidFill>
              </a:rPr>
              <a:t>main</a:t>
            </a:r>
            <a:r>
              <a:rPr lang="ro-RO" sz="1800" dirty="0">
                <a:solidFill>
                  <a:srgbClr val="808030"/>
                </a:solidFill>
              </a:rPr>
              <a:t>()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{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(-</a:t>
            </a:r>
            <a:r>
              <a:rPr lang="ro-RO" sz="1800" dirty="0">
                <a:solidFill>
                  <a:srgbClr val="008C00"/>
                </a:solidFill>
              </a:rPr>
              <a:t>10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(-</a:t>
            </a:r>
            <a:r>
              <a:rPr lang="ro-RO" sz="1800" dirty="0">
                <a:solidFill>
                  <a:srgbClr val="008000"/>
                </a:solidFill>
              </a:rPr>
              <a:t>11.0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(-</a:t>
            </a:r>
            <a:r>
              <a:rPr lang="ro-RO" sz="1800" dirty="0">
                <a:solidFill>
                  <a:srgbClr val="008C00"/>
                </a:solidFill>
              </a:rPr>
              <a:t>9</a:t>
            </a:r>
            <a:r>
              <a:rPr lang="ro-RO" sz="1800" dirty="0">
                <a:solidFill>
                  <a:srgbClr val="006600"/>
                </a:solidFill>
              </a:rPr>
              <a:t>L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return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008C00"/>
                </a:solidFill>
              </a:rPr>
              <a:t>0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}</a:t>
            </a:r>
            <a:r>
              <a:rPr lang="ro-RO" sz="1800" dirty="0"/>
              <a:t> </a:t>
            </a:r>
            <a:endParaRPr lang="en-US" sz="1800" dirty="0"/>
          </a:p>
          <a:p>
            <a:endParaRPr lang="en-US" sz="1800" b="1" dirty="0">
              <a:solidFill>
                <a:srgbClr val="800000"/>
              </a:solidFill>
            </a:endParaRPr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{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Using integer abs()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return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8030"/>
                </a:solidFill>
              </a:rPr>
              <a:t>&lt;</a:t>
            </a:r>
            <a:r>
              <a:rPr lang="ro-RO" sz="1800" dirty="0">
                <a:solidFill>
                  <a:srgbClr val="008C00"/>
                </a:solidFill>
              </a:rPr>
              <a:t>0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80"/>
                </a:solidFill>
              </a:rPr>
              <a:t>?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-</a:t>
            </a:r>
            <a:r>
              <a:rPr lang="ro-RO" sz="1800" dirty="0"/>
              <a:t>i </a:t>
            </a:r>
            <a:r>
              <a:rPr lang="ro-RO" sz="1800" dirty="0">
                <a:solidFill>
                  <a:srgbClr val="800080"/>
                </a:solidFill>
              </a:rPr>
              <a:t>: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}</a:t>
            </a:r>
            <a:endParaRPr lang="en-US" altLang="ro-RO" sz="1800" b="1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872302" y="1715382"/>
            <a:ext cx="5040313" cy="314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</a:rPr>
              <a:t>double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03000"/>
                </a:solidFill>
              </a:rPr>
              <a:t>abs</a:t>
            </a:r>
            <a:r>
              <a:rPr lang="en-US" sz="1800" dirty="0">
                <a:solidFill>
                  <a:srgbClr val="808030"/>
                </a:solidFill>
              </a:rPr>
              <a:t>(</a:t>
            </a:r>
            <a:r>
              <a:rPr lang="en-US" sz="1800" b="1" dirty="0">
                <a:solidFill>
                  <a:srgbClr val="800000"/>
                </a:solidFill>
              </a:rPr>
              <a:t>double</a:t>
            </a:r>
            <a:r>
              <a:rPr lang="en-US" sz="1800" dirty="0"/>
              <a:t> d</a:t>
            </a:r>
            <a:r>
              <a:rPr lang="en-US" sz="1800" dirty="0">
                <a:solidFill>
                  <a:srgbClr val="808030"/>
                </a:solidFill>
              </a:rPr>
              <a:t>)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{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en-US" sz="1800" dirty="0" err="1">
                <a:solidFill>
                  <a:srgbClr val="603000"/>
                </a:solidFill>
              </a:rPr>
              <a:t>cout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&lt;&lt;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0000E6"/>
                </a:solidFill>
              </a:rPr>
              <a:t>Using double abs()</a:t>
            </a:r>
            <a:r>
              <a:rPr lang="en-US" sz="1800" dirty="0">
                <a:solidFill>
                  <a:srgbClr val="0F69FF"/>
                </a:solidFill>
              </a:rPr>
              <a:t>\n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b="1" dirty="0">
                <a:solidFill>
                  <a:srgbClr val="800000"/>
                </a:solidFill>
              </a:rPr>
              <a:t>	return</a:t>
            </a:r>
            <a:r>
              <a:rPr lang="en-US" sz="1800" dirty="0"/>
              <a:t> d</a:t>
            </a:r>
            <a:r>
              <a:rPr lang="en-US" sz="1800" dirty="0">
                <a:solidFill>
                  <a:srgbClr val="808030"/>
                </a:solidFill>
              </a:rPr>
              <a:t>&lt;</a:t>
            </a:r>
            <a:r>
              <a:rPr lang="en-US" sz="1800" dirty="0">
                <a:solidFill>
                  <a:srgbClr val="008000"/>
                </a:solidFill>
              </a:rPr>
              <a:t>0.0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80"/>
                </a:solidFill>
              </a:rPr>
              <a:t>?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-</a:t>
            </a:r>
            <a:r>
              <a:rPr lang="en-US" sz="1800" dirty="0"/>
              <a:t>d </a:t>
            </a:r>
            <a:r>
              <a:rPr lang="en-US" sz="1800" dirty="0">
                <a:solidFill>
                  <a:srgbClr val="800080"/>
                </a:solidFill>
              </a:rPr>
              <a:t>:</a:t>
            </a:r>
            <a:r>
              <a:rPr lang="en-US" sz="1800" dirty="0"/>
              <a:t> d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}</a:t>
            </a:r>
            <a:r>
              <a:rPr lang="en-US" sz="1800" dirty="0"/>
              <a:t> </a:t>
            </a:r>
          </a:p>
          <a:p>
            <a:endParaRPr lang="en-US" sz="1800" b="1" dirty="0">
              <a:solidFill>
                <a:srgbClr val="800000"/>
              </a:solidFill>
            </a:endParaRPr>
          </a:p>
          <a:p>
            <a:r>
              <a:rPr lang="en-US" sz="1800" b="1" dirty="0">
                <a:solidFill>
                  <a:srgbClr val="800000"/>
                </a:solidFill>
              </a:rPr>
              <a:t>long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03000"/>
                </a:solidFill>
              </a:rPr>
              <a:t>abs</a:t>
            </a:r>
            <a:r>
              <a:rPr lang="en-US" sz="1800" dirty="0">
                <a:solidFill>
                  <a:srgbClr val="808030"/>
                </a:solidFill>
              </a:rPr>
              <a:t>(</a:t>
            </a:r>
            <a:r>
              <a:rPr lang="en-US" sz="1800" b="1" dirty="0">
                <a:solidFill>
                  <a:srgbClr val="800000"/>
                </a:solidFill>
              </a:rPr>
              <a:t>long</a:t>
            </a:r>
            <a:r>
              <a:rPr lang="en-US" sz="1800" dirty="0"/>
              <a:t> l</a:t>
            </a:r>
            <a:r>
              <a:rPr lang="en-US" sz="1800" dirty="0">
                <a:solidFill>
                  <a:srgbClr val="808030"/>
                </a:solidFill>
              </a:rPr>
              <a:t>)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{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en-US" sz="1800" dirty="0" err="1">
                <a:solidFill>
                  <a:srgbClr val="603000"/>
                </a:solidFill>
              </a:rPr>
              <a:t>cout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&lt;&lt;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0000E6"/>
                </a:solidFill>
              </a:rPr>
              <a:t>Using long abs()</a:t>
            </a:r>
            <a:r>
              <a:rPr lang="en-US" sz="1800" dirty="0">
                <a:solidFill>
                  <a:srgbClr val="0F69FF"/>
                </a:solidFill>
              </a:rPr>
              <a:t>\n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b="1" dirty="0">
                <a:solidFill>
                  <a:srgbClr val="800000"/>
                </a:solidFill>
              </a:rPr>
              <a:t>	return</a:t>
            </a:r>
            <a:r>
              <a:rPr lang="en-US" sz="1800" dirty="0"/>
              <a:t> l</a:t>
            </a:r>
            <a:r>
              <a:rPr lang="en-US" sz="1800" dirty="0">
                <a:solidFill>
                  <a:srgbClr val="808030"/>
                </a:solidFill>
              </a:rPr>
              <a:t>&lt;</a:t>
            </a:r>
            <a:r>
              <a:rPr lang="en-US" sz="1800" dirty="0">
                <a:solidFill>
                  <a:srgbClr val="008C00"/>
                </a:solidFill>
              </a:rPr>
              <a:t>0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80"/>
                </a:solidFill>
              </a:rPr>
              <a:t>?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-</a:t>
            </a:r>
            <a:r>
              <a:rPr lang="en-US" sz="1800" dirty="0"/>
              <a:t>l </a:t>
            </a:r>
            <a:r>
              <a:rPr lang="en-US" sz="1800" dirty="0">
                <a:solidFill>
                  <a:srgbClr val="800080"/>
                </a:solidFill>
              </a:rPr>
              <a:t>:</a:t>
            </a:r>
            <a:r>
              <a:rPr lang="en-US" sz="1800" dirty="0"/>
              <a:t> l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}</a:t>
            </a:r>
            <a:endParaRPr lang="en-US" altLang="ro-RO" sz="1800" b="1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156166" y="5363324"/>
            <a:ext cx="3528219" cy="139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altLang="ro-RO" dirty="0"/>
              <a:t>Using integer abs()</a:t>
            </a:r>
          </a:p>
          <a:p>
            <a:r>
              <a:rPr lang="en-US" altLang="ro-RO" dirty="0"/>
              <a:t>10</a:t>
            </a:r>
          </a:p>
          <a:p>
            <a:r>
              <a:rPr lang="en-US" altLang="ro-RO" dirty="0"/>
              <a:t>Using double abs()</a:t>
            </a:r>
          </a:p>
          <a:p>
            <a:r>
              <a:rPr lang="en-US" altLang="ro-RO" dirty="0"/>
              <a:t>11</a:t>
            </a:r>
          </a:p>
          <a:p>
            <a:r>
              <a:rPr lang="en-US" altLang="ro-RO" dirty="0"/>
              <a:t>Using long abs()</a:t>
            </a:r>
          </a:p>
          <a:p>
            <a:r>
              <a:rPr lang="en-US" altLang="ro-RO" dirty="0"/>
              <a:t>9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496" name="Google Shape;49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7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98" name="Google Shape;498;p37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499" name="Google Shape;499;p37"/>
          <p:cNvSpPr txBox="1"/>
          <p:nvPr/>
        </p:nvSpPr>
        <p:spPr>
          <a:xfrm>
            <a:off x="92075" y="1646237"/>
            <a:ext cx="9418637" cy="5146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Funcţii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funcţie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pot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mulţi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18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/>
              <a:t>La </a:t>
            </a:r>
            <a:r>
              <a:rPr lang="en-US" sz="1800" dirty="0" err="1"/>
              <a:t>apel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omite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specificarea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formali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care au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declarate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Argumentele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amplasate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sfârşitul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listei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1800"/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void f (</a:t>
            </a:r>
            <a:r>
              <a:rPr lang="en-US" sz="1800" dirty="0" err="1"/>
              <a:t>int</a:t>
            </a:r>
            <a:r>
              <a:rPr lang="en-US" sz="1800" dirty="0"/>
              <a:t> a,</a:t>
            </a:r>
            <a:r>
              <a:rPr lang="en-US" sz="1800" b="1" dirty="0"/>
              <a:t> </a:t>
            </a:r>
            <a:r>
              <a:rPr lang="en-US" sz="1800" b="1" dirty="0" err="1"/>
              <a:t>int</a:t>
            </a:r>
            <a:r>
              <a:rPr lang="en-US" sz="1800" b="1" dirty="0"/>
              <a:t> b = 12</a:t>
            </a:r>
            <a:r>
              <a:rPr lang="en-US" sz="1800" dirty="0"/>
              <a:t>){  </a:t>
            </a:r>
            <a:r>
              <a:rPr lang="en-US" sz="1800" dirty="0" err="1"/>
              <a:t>cout</a:t>
            </a:r>
            <a:r>
              <a:rPr lang="en-US" sz="1800" dirty="0"/>
              <a:t>&lt;&lt;a&lt;&lt;” - “&lt;&lt;b&lt;&lt;</a:t>
            </a:r>
            <a:r>
              <a:rPr lang="en-US" sz="1800" dirty="0" err="1"/>
              <a:t>endl</a:t>
            </a:r>
            <a:r>
              <a:rPr lang="en-US" sz="1800" dirty="0"/>
              <a:t>;}</a:t>
            </a:r>
          </a:p>
          <a:p>
            <a:pPr lvl="2">
              <a:lnSpc>
                <a:spcPct val="104000"/>
              </a:lnSpc>
              <a:buSzPts val="1100"/>
            </a:pPr>
            <a:endParaRPr lang="en-US" sz="1800" dirty="0"/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 err="1"/>
              <a:t>int</a:t>
            </a:r>
            <a:r>
              <a:rPr lang="en-US" sz="1800" dirty="0"/>
              <a:t> main(){</a:t>
            </a:r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  f(1);</a:t>
            </a:r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  f(1,20);</a:t>
            </a:r>
          </a:p>
          <a:p>
            <a:pPr lvl="2">
              <a:lnSpc>
                <a:spcPct val="104000"/>
              </a:lnSpc>
              <a:buSzPts val="1100"/>
            </a:pPr>
            <a:endParaRPr lang="en-US" sz="1800" dirty="0"/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  return 0;</a:t>
            </a:r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496" name="Google Shape;49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7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98" name="Google Shape;498;p37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499" name="Google Shape;499;p37"/>
          <p:cNvSpPr txBox="1"/>
          <p:nvPr/>
        </p:nvSpPr>
        <p:spPr>
          <a:xfrm>
            <a:off x="92075" y="1646237"/>
            <a:ext cx="3336925" cy="4873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Funcţii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2;p36"/>
          <p:cNvSpPr>
            <a:spLocks noChangeArrowheads="1"/>
          </p:cNvSpPr>
          <p:nvPr/>
        </p:nvSpPr>
        <p:spPr bwMode="auto">
          <a:xfrm>
            <a:off x="443277" y="2148959"/>
            <a:ext cx="9417333" cy="466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Valorile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implicite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se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specifică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o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singură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dată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definiţie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(de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obicei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prototip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). 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using namespace std;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void f (</a:t>
            </a:r>
            <a:r>
              <a:rPr lang="en-US" sz="1800" dirty="0" err="1"/>
              <a:t>int</a:t>
            </a:r>
            <a:r>
              <a:rPr lang="en-US" sz="1800" dirty="0"/>
              <a:t> a, </a:t>
            </a:r>
            <a:r>
              <a:rPr lang="en-US" sz="1800" b="1" dirty="0" err="1"/>
              <a:t>int</a:t>
            </a:r>
            <a:r>
              <a:rPr lang="en-US" sz="1800" b="1" dirty="0"/>
              <a:t> b </a:t>
            </a:r>
            <a:r>
              <a:rPr lang="en-US" sz="1800" b="1"/>
              <a:t>= 12</a:t>
            </a:r>
            <a:r>
              <a:rPr lang="en-US" sz="1800"/>
              <a:t>); </a:t>
            </a:r>
            <a:r>
              <a:rPr lang="en-US" sz="1800" dirty="0"/>
              <a:t>// </a:t>
            </a:r>
            <a:r>
              <a:rPr lang="en-US" sz="1800" b="1" dirty="0" err="1"/>
              <a:t>prototip</a:t>
            </a:r>
            <a:r>
              <a:rPr lang="en-US" sz="1800" b="1" dirty="0"/>
              <a:t> cu </a:t>
            </a:r>
            <a:r>
              <a:rPr lang="en-US" sz="1800" b="1" dirty="0" err="1"/>
              <a:t>mentionarea</a:t>
            </a:r>
            <a:r>
              <a:rPr lang="en-US" sz="1800" b="1" dirty="0"/>
              <a:t> </a:t>
            </a:r>
            <a:r>
              <a:rPr lang="en-US" sz="1800" b="1" dirty="0" err="1"/>
              <a:t>valorii</a:t>
            </a:r>
            <a:r>
              <a:rPr lang="en-US" sz="1800" b="1" dirty="0"/>
              <a:t> </a:t>
            </a:r>
            <a:r>
              <a:rPr lang="en-US" sz="1800" b="1" dirty="0" err="1"/>
              <a:t>implicite</a:t>
            </a:r>
            <a:r>
              <a:rPr lang="en-US" sz="1800" b="1" dirty="0"/>
              <a:t> </a:t>
            </a:r>
            <a:r>
              <a:rPr lang="en-US" sz="1800" b="1" dirty="0" err="1"/>
              <a:t>pentru</a:t>
            </a:r>
            <a:r>
              <a:rPr lang="en-US" sz="1800" b="1" dirty="0"/>
              <a:t> b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{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  f(1);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1800" dirty="0"/>
              <a:t>  f(1,20); 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1800" dirty="0"/>
              <a:t>return 0;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}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void f (</a:t>
            </a:r>
            <a:r>
              <a:rPr lang="en-US" sz="1800" dirty="0" err="1"/>
              <a:t>int</a:t>
            </a:r>
            <a:r>
              <a:rPr lang="en-US" sz="1800" dirty="0"/>
              <a:t> a, </a:t>
            </a:r>
            <a:r>
              <a:rPr lang="en-US" sz="1800" dirty="0" err="1"/>
              <a:t>int</a:t>
            </a:r>
            <a:r>
              <a:rPr lang="en-US" sz="1800" dirty="0"/>
              <a:t> b) {  </a:t>
            </a:r>
            <a:r>
              <a:rPr lang="en-US" sz="1800" dirty="0" err="1"/>
              <a:t>cout</a:t>
            </a:r>
            <a:r>
              <a:rPr lang="en-US" sz="1800" dirty="0"/>
              <a:t>&lt;&lt;a&lt;&lt;" - "&lt;&lt;b&lt;&lt;</a:t>
            </a:r>
            <a:r>
              <a:rPr lang="en-US" sz="1800" dirty="0" err="1"/>
              <a:t>endl</a:t>
            </a:r>
            <a:r>
              <a:rPr lang="en-US" sz="1800" dirty="0"/>
              <a:t>; }</a:t>
            </a:r>
          </a:p>
          <a:p>
            <a:pPr>
              <a:lnSpc>
                <a:spcPct val="104000"/>
              </a:lnSpc>
            </a:pPr>
            <a:endParaRPr lang="en-US" sz="1800" b="1" dirty="0"/>
          </a:p>
          <a:p>
            <a:pPr>
              <a:lnSpc>
                <a:spcPct val="104000"/>
              </a:lnSpc>
            </a:pPr>
            <a:endParaRPr lang="en-US" sz="1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8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09" name="Google Shape;50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11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512" name="Google Shape;512;p38"/>
          <p:cNvSpPr txBox="1"/>
          <p:nvPr/>
        </p:nvSpPr>
        <p:spPr>
          <a:xfrm>
            <a:off x="1361900" y="1811650"/>
            <a:ext cx="8267700" cy="4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Alocare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dinamica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/>
              <a:t>i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*pi;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pi=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pi; //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elibereaza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zona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adresata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pi -o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neocupata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pi=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(2);//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zona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initializeaza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zona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valoarea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pi=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[2]; //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vector de 2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de tip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intreg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 [ ] 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pi; //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elibereaza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intreg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vectorul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//-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new se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foloseste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delete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//-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new [ ] se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foloseste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delete [ ]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9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22" name="Google Shape;52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24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525" name="Google Shape;525;p39"/>
          <p:cNvSpPr txBox="1"/>
          <p:nvPr/>
        </p:nvSpPr>
        <p:spPr>
          <a:xfrm>
            <a:off x="544500" y="1736725"/>
            <a:ext cx="8812200" cy="53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en-US" sz="18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4000"/>
              </a:lnSpc>
              <a:buClr>
                <a:srgbClr val="FFFFFF"/>
              </a:buClr>
              <a:buSzPts val="2000"/>
            </a:pPr>
            <a:r>
              <a:rPr lang="en-US" sz="1800" dirty="0"/>
              <a:t>O </a:t>
            </a:r>
            <a:r>
              <a:rPr lang="en-US" sz="1800" dirty="0" err="1"/>
              <a:t>referinţă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, in </a:t>
            </a:r>
            <a:r>
              <a:rPr lang="en-US" sz="1800" dirty="0" err="1"/>
              <a:t>esenta</a:t>
            </a:r>
            <a:r>
              <a:rPr lang="en-US" sz="1800" dirty="0"/>
              <a:t>, un pointer implicit, care </a:t>
            </a:r>
            <a:r>
              <a:rPr lang="en-US" sz="1800" dirty="0" err="1"/>
              <a:t>actioneaza</a:t>
            </a:r>
            <a:r>
              <a:rPr lang="en-US" sz="1800" dirty="0"/>
              <a:t> ca un alt </a:t>
            </a:r>
            <a:r>
              <a:rPr lang="en-US" sz="1800" dirty="0" err="1"/>
              <a:t>nume</a:t>
            </a:r>
            <a:r>
              <a:rPr lang="en-US" sz="1800" dirty="0"/>
              <a:t> al </a:t>
            </a:r>
            <a:r>
              <a:rPr lang="en-US" sz="1800" dirty="0" err="1"/>
              <a:t>unui</a:t>
            </a:r>
            <a:r>
              <a:rPr lang="en-US" sz="1800" dirty="0"/>
              <a:t> </a:t>
            </a:r>
            <a:r>
              <a:rPr lang="en-US" sz="1800" dirty="0" err="1"/>
              <a:t>obiect</a:t>
            </a:r>
            <a:r>
              <a:rPr lang="en-US" sz="1800" dirty="0"/>
              <a:t> (</a:t>
            </a:r>
            <a:r>
              <a:rPr lang="en-US" sz="1800" dirty="0" err="1"/>
              <a:t>variabila</a:t>
            </a:r>
            <a:r>
              <a:rPr lang="en-US" sz="1800" dirty="0"/>
              <a:t>).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pi,j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; //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alt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variabila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pi=&amp;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// pi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adresa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variabilei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*pi=3;   //in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zona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adresata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pi se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afla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valoarea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526" name="Google Shape;526;p39"/>
          <p:cNvSpPr txBox="1"/>
          <p:nvPr/>
        </p:nvSpPr>
        <p:spPr>
          <a:xfrm>
            <a:off x="500062" y="6226810"/>
            <a:ext cx="9283700" cy="646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folosită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referinţă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momentul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devenind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 alias (un alt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al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obiectului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cu care a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fost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278;p39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39939" name="Google Shape;279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Google Shape;281;p39"/>
          <p:cNvSpPr>
            <a:spLocks noChangeArrowheads="1"/>
          </p:cNvSpPr>
          <p:nvPr/>
        </p:nvSpPr>
        <p:spPr bwMode="auto">
          <a:xfrm>
            <a:off x="616039" y="1644250"/>
            <a:ext cx="2325281" cy="45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 algn="ctr">
              <a:lnSpc>
                <a:spcPct val="150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sz="1800" dirty="0"/>
          </a:p>
        </p:txBody>
      </p:sp>
      <p:sp>
        <p:nvSpPr>
          <p:cNvPr id="39941" name="Google Shape;282;p39"/>
          <p:cNvSpPr txBox="1">
            <a:spLocks noChangeArrowheads="1"/>
          </p:cNvSpPr>
          <p:nvPr/>
        </p:nvSpPr>
        <p:spPr bwMode="auto">
          <a:xfrm>
            <a:off x="548640" y="2320008"/>
            <a:ext cx="9296399" cy="449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/>
          <a:lstStyle/>
          <a:p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r>
              <a:rPr lang="en-US" sz="1800" dirty="0"/>
              <a:t>using namespace std;</a:t>
            </a:r>
          </a:p>
          <a:p>
            <a:endParaRPr lang="en-US" sz="1800" dirty="0"/>
          </a:p>
          <a:p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a = 20;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&amp; ref = a;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20 20</a:t>
            </a:r>
          </a:p>
          <a:p>
            <a:r>
              <a:rPr lang="en-US" sz="1800" dirty="0"/>
              <a:t>  </a:t>
            </a:r>
            <a:r>
              <a:rPr lang="en-US" sz="1800" b="1" dirty="0">
                <a:solidFill>
                  <a:srgbClr val="FF0000"/>
                </a:solidFill>
              </a:rPr>
              <a:t>ref++;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21 21 </a:t>
            </a:r>
          </a:p>
          <a:p>
            <a:r>
              <a:rPr lang="en-US" sz="1800" dirty="0"/>
              <a:t>  return 0;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b="1" dirty="0" err="1">
                <a:solidFill>
                  <a:schemeClr val="accent2"/>
                </a:solidFill>
              </a:rPr>
              <a:t>Obs</a:t>
            </a:r>
            <a:r>
              <a:rPr lang="en-US" sz="1800" b="1" dirty="0">
                <a:solidFill>
                  <a:schemeClr val="accent2"/>
                </a:solidFill>
              </a:rPr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spre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deosebire</a:t>
            </a:r>
            <a:r>
              <a:rPr lang="en-US" sz="1800" b="1" dirty="0">
                <a:solidFill>
                  <a:schemeClr val="accent2"/>
                </a:solidFill>
              </a:rPr>
              <a:t> de </a:t>
            </a:r>
            <a:r>
              <a:rPr lang="en-US" sz="1800" b="1" dirty="0" err="1">
                <a:solidFill>
                  <a:schemeClr val="accent2"/>
                </a:solidFill>
              </a:rPr>
              <a:t>pointeri</a:t>
            </a:r>
            <a:r>
              <a:rPr lang="en-US" sz="1800" b="1" dirty="0">
                <a:solidFill>
                  <a:schemeClr val="accent2"/>
                </a:solidFill>
              </a:rPr>
              <a:t> care la </a:t>
            </a:r>
            <a:r>
              <a:rPr lang="en-US" sz="1800" b="1" dirty="0" err="1">
                <a:solidFill>
                  <a:schemeClr val="accent2"/>
                </a:solidFill>
              </a:rPr>
              <a:t>incrementare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trec</a:t>
            </a:r>
            <a:r>
              <a:rPr lang="en-US" sz="1800" b="1" dirty="0">
                <a:solidFill>
                  <a:schemeClr val="accent2"/>
                </a:solidFill>
              </a:rPr>
              <a:t> la un alt </a:t>
            </a:r>
            <a:r>
              <a:rPr lang="en-US" sz="1800" b="1" dirty="0" err="1">
                <a:solidFill>
                  <a:schemeClr val="accent2"/>
                </a:solidFill>
              </a:rPr>
              <a:t>obiect</a:t>
            </a:r>
            <a:r>
              <a:rPr lang="en-US" sz="1800" b="1" dirty="0">
                <a:solidFill>
                  <a:schemeClr val="accent2"/>
                </a:solidFill>
              </a:rPr>
              <a:t> de </a:t>
            </a:r>
            <a:r>
              <a:rPr lang="en-US" sz="1800" b="1" dirty="0" err="1">
                <a:solidFill>
                  <a:schemeClr val="accent2"/>
                </a:solidFill>
              </a:rPr>
              <a:t>acelasi</a:t>
            </a:r>
            <a:r>
              <a:rPr lang="en-US" sz="1800" b="1" dirty="0">
                <a:solidFill>
                  <a:schemeClr val="accent2"/>
                </a:solidFill>
              </a:rPr>
              <a:t> tip, </a:t>
            </a:r>
            <a:r>
              <a:rPr lang="en-US" sz="1800" b="1" dirty="0" err="1">
                <a:solidFill>
                  <a:schemeClr val="accent2"/>
                </a:solidFill>
              </a:rPr>
              <a:t>incrementarea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referintei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implica</a:t>
            </a:r>
            <a:r>
              <a:rPr lang="en-US" sz="1800" b="1" dirty="0">
                <a:solidFill>
                  <a:schemeClr val="accent2"/>
                </a:solidFill>
              </a:rPr>
              <a:t>, de </a:t>
            </a:r>
            <a:r>
              <a:rPr lang="en-US" sz="1800" b="1" dirty="0" err="1">
                <a:solidFill>
                  <a:schemeClr val="accent2"/>
                </a:solidFill>
              </a:rPr>
              <a:t>fapt</a:t>
            </a:r>
            <a:r>
              <a:rPr lang="en-US" sz="1800" b="1" dirty="0">
                <a:solidFill>
                  <a:schemeClr val="accent2"/>
                </a:solidFill>
              </a:rPr>
              <a:t>, </a:t>
            </a:r>
            <a:r>
              <a:rPr lang="en-US" sz="1800" b="1" dirty="0" err="1">
                <a:solidFill>
                  <a:schemeClr val="accent2"/>
                </a:solidFill>
              </a:rPr>
              <a:t>incrementarea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valorii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referite</a:t>
            </a:r>
            <a:r>
              <a:rPr lang="en-US" sz="18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oogle Shape;291;p40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40963" name="Google Shape;292;p4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Google Shape;295;p40"/>
          <p:cNvSpPr txBox="1">
            <a:spLocks noChangeArrowheads="1"/>
          </p:cNvSpPr>
          <p:nvPr/>
        </p:nvSpPr>
        <p:spPr bwMode="auto">
          <a:xfrm>
            <a:off x="243841" y="2167608"/>
            <a:ext cx="9464040" cy="474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/>
          <a:lstStyle/>
          <a:p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r>
              <a:rPr lang="en-US" sz="1800" dirty="0"/>
              <a:t>using namespace std;</a:t>
            </a:r>
          </a:p>
          <a:p>
            <a:endParaRPr lang="en-US" sz="1800" dirty="0"/>
          </a:p>
          <a:p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a = 20;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&amp; ref = a;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20 20</a:t>
            </a:r>
          </a:p>
          <a:p>
            <a:r>
              <a:rPr lang="en-US" sz="1800" dirty="0"/>
              <a:t>  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b = 50;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  ref = b;</a:t>
            </a:r>
          </a:p>
          <a:p>
            <a:r>
              <a:rPr lang="en-US" sz="1800" dirty="0"/>
              <a:t>  ref--;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49 49</a:t>
            </a:r>
          </a:p>
          <a:p>
            <a:r>
              <a:rPr lang="en-US" sz="1800" dirty="0"/>
              <a:t>  return 0;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b="1" dirty="0">
                <a:solidFill>
                  <a:schemeClr val="accent2"/>
                </a:solidFill>
              </a:rPr>
              <a:t>            </a:t>
            </a:r>
            <a:r>
              <a:rPr lang="en-US" sz="1800" b="1" dirty="0" err="1">
                <a:solidFill>
                  <a:schemeClr val="accent2"/>
                </a:solidFill>
              </a:rPr>
              <a:t>Obs</a:t>
            </a:r>
            <a:r>
              <a:rPr lang="en-US" sz="1800" b="1" dirty="0">
                <a:solidFill>
                  <a:schemeClr val="accent2"/>
                </a:solidFill>
              </a:rPr>
              <a:t>: in </a:t>
            </a:r>
            <a:r>
              <a:rPr lang="en-US" sz="1800" b="1" dirty="0" err="1">
                <a:solidFill>
                  <a:schemeClr val="accent2"/>
                </a:solidFill>
              </a:rPr>
              <a:t>afara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initializarii</a:t>
            </a:r>
            <a:r>
              <a:rPr lang="en-US" sz="1800" b="1" dirty="0">
                <a:solidFill>
                  <a:schemeClr val="accent2"/>
                </a:solidFill>
              </a:rPr>
              <a:t>, nu </a:t>
            </a:r>
            <a:r>
              <a:rPr lang="en-US" sz="1800" b="1" dirty="0" err="1">
                <a:solidFill>
                  <a:schemeClr val="accent2"/>
                </a:solidFill>
              </a:rPr>
              <a:t>puteti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modifica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obiectul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spre</a:t>
            </a:r>
            <a:r>
              <a:rPr lang="en-US" sz="1800" b="1" dirty="0">
                <a:solidFill>
                  <a:schemeClr val="accent2"/>
                </a:solidFill>
              </a:rPr>
              <a:t> care </a:t>
            </a:r>
            <a:r>
              <a:rPr lang="en-US" sz="1800" b="1" dirty="0" err="1">
                <a:solidFill>
                  <a:schemeClr val="accent2"/>
                </a:solidFill>
              </a:rPr>
              <a:t>indica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referinta</a:t>
            </a:r>
            <a:r>
              <a:rPr lang="en-US" sz="18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Google Shape;281;p39"/>
          <p:cNvSpPr>
            <a:spLocks noChangeArrowheads="1"/>
          </p:cNvSpPr>
          <p:nvPr/>
        </p:nvSpPr>
        <p:spPr bwMode="auto">
          <a:xfrm>
            <a:off x="616039" y="1644250"/>
            <a:ext cx="2325281" cy="45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 algn="ctr">
              <a:lnSpc>
                <a:spcPct val="150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sz="1800" dirty="0"/>
          </a:p>
        </p:txBody>
      </p:sp>
      <p:sp>
        <p:nvSpPr>
          <p:cNvPr id="7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304;p41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41987" name="Google Shape;305;p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6" name="Google Shape;306;p41"/>
          <p:cNvSpPr/>
          <p:nvPr/>
        </p:nvSpPr>
        <p:spPr>
          <a:xfrm>
            <a:off x="239766" y="2327099"/>
            <a:ext cx="9116315" cy="3586022"/>
          </a:xfrm>
          <a:prstGeom prst="rect">
            <a:avLst/>
          </a:prstGeom>
          <a:noFill/>
          <a:ln>
            <a:noFill/>
          </a:ln>
        </p:spPr>
        <p:txBody>
          <a:bodyPr spcFirstLastPara="1" lIns="89991" tIns="44996" rIns="89991" bIns="44996"/>
          <a:lstStyle/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referinta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să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initializata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când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definita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dacă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membra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un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parametru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functie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valoare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returnata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endParaRPr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  <a:sym typeface="Arial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referintele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nule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interzise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intr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-un program C++ valid.</a:t>
            </a:r>
            <a:endParaRPr sz="20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nu se </a:t>
            </a:r>
            <a:r>
              <a:rPr lang="en-US" sz="2000" dirty="0" err="1">
                <a:latin typeface="+mn-lt"/>
              </a:rPr>
              <a:t>poate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obtine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adresa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unei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referinte</a:t>
            </a:r>
            <a:r>
              <a:rPr lang="en-US" sz="2000" dirty="0">
                <a:latin typeface="+mn-lt"/>
              </a:rPr>
              <a:t>.</a:t>
            </a:r>
            <a:endParaRPr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nu se pot </a:t>
            </a:r>
            <a:r>
              <a:rPr lang="en-US" sz="2000" dirty="0" err="1">
                <a:latin typeface="+mn-lt"/>
              </a:rPr>
              <a:t>crea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tablouri</a:t>
            </a:r>
            <a:r>
              <a:rPr lang="en-US" sz="2000" dirty="0">
                <a:latin typeface="+mn-lt"/>
              </a:rPr>
              <a:t> de </a:t>
            </a:r>
            <a:r>
              <a:rPr lang="en-US" sz="2000" dirty="0" err="1">
                <a:latin typeface="+mn-lt"/>
              </a:rPr>
              <a:t>referinte</a:t>
            </a:r>
            <a:r>
              <a:rPr lang="en-US" sz="2000" dirty="0">
                <a:latin typeface="+mn-lt"/>
              </a:rPr>
              <a:t>.</a:t>
            </a:r>
            <a:endParaRPr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nu se </a:t>
            </a:r>
            <a:r>
              <a:rPr lang="en-US" sz="2000" dirty="0" err="1">
                <a:latin typeface="+mn-lt"/>
              </a:rPr>
              <a:t>poate</a:t>
            </a:r>
            <a:r>
              <a:rPr lang="en-US" sz="2000" dirty="0">
                <a:latin typeface="+mn-lt"/>
              </a:rPr>
              <a:t> face </a:t>
            </a:r>
            <a:r>
              <a:rPr lang="en-US" sz="2000" dirty="0" err="1">
                <a:latin typeface="+mn-lt"/>
              </a:rPr>
              <a:t>referinta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catre</a:t>
            </a:r>
            <a:r>
              <a:rPr lang="en-US" sz="2000" dirty="0">
                <a:latin typeface="+mn-lt"/>
              </a:rPr>
              <a:t> un camp de </a:t>
            </a:r>
            <a:r>
              <a:rPr lang="en-US" sz="2000" dirty="0" err="1">
                <a:latin typeface="+mn-lt"/>
              </a:rPr>
              <a:t>biti</a:t>
            </a:r>
            <a:r>
              <a:rPr lang="en-US" sz="2000" dirty="0">
                <a:latin typeface="+mn-lt"/>
              </a:rPr>
              <a:t>.</a:t>
            </a:r>
            <a:endParaRPr sz="2000" dirty="0">
              <a:latin typeface="+mn-lt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endParaRPr sz="2000" dirty="0">
              <a:latin typeface="+mn-lt"/>
            </a:endParaRPr>
          </a:p>
        </p:txBody>
      </p:sp>
      <p:sp>
        <p:nvSpPr>
          <p:cNvPr id="5" name="Google Shape;281;p39"/>
          <p:cNvSpPr>
            <a:spLocks noChangeArrowheads="1"/>
          </p:cNvSpPr>
          <p:nvPr/>
        </p:nvSpPr>
        <p:spPr bwMode="auto">
          <a:xfrm>
            <a:off x="616039" y="1644250"/>
            <a:ext cx="2325281" cy="45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 algn="ctr">
              <a:lnSpc>
                <a:spcPct val="150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sz="1800" dirty="0"/>
          </a:p>
        </p:txBody>
      </p:sp>
      <p:sp>
        <p:nvSpPr>
          <p:cNvPr id="6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1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49" name="Google Shape;54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1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51" name="Google Shape;551;p41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552" name="Google Shape;552;p41"/>
          <p:cNvSpPr txBox="1"/>
          <p:nvPr/>
        </p:nvSpPr>
        <p:spPr>
          <a:xfrm>
            <a:off x="331775" y="1554151"/>
            <a:ext cx="3615385" cy="54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Transmiterea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parametrilor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Google Shape;320;p42"/>
          <p:cNvGraphicFramePr/>
          <p:nvPr/>
        </p:nvGraphicFramePr>
        <p:xfrm>
          <a:off x="799659" y="2102260"/>
          <a:ext cx="8732750" cy="51206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35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73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206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f(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x){   x = x *2;}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g(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*x){  *x = *x + 30;}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main()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{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 = 10;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f(x);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("x = %d\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n”,x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g(&amp;x);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("x = %d\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n“,x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return 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C++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#include 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iostream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using namespace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std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f(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x){   x = x *2;} //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valoare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g(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*x){  *x = *x + 30;} //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pointer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void h(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&amp;x){ x = x + 50;} //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prin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referinta</a:t>
                      </a:r>
                      <a:endParaRPr sz="1800" b="1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main()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{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 = 10;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f(x);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&lt;&lt;"x = "&lt;&lt;x&lt;&lt;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g(&amp;x);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&lt;&lt;"x = "&lt;&lt;x&lt;&lt;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h(x);</a:t>
                      </a:r>
                      <a:endParaRPr sz="1800" b="1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&lt;&lt;"x = "&lt;&lt;x&lt;&lt;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return 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1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49" name="Google Shape;54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1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51" name="Google Shape;551;p41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552" name="Google Shape;552;p41"/>
          <p:cNvSpPr txBox="1"/>
          <p:nvPr/>
        </p:nvSpPr>
        <p:spPr>
          <a:xfrm>
            <a:off x="331775" y="1554151"/>
            <a:ext cx="3615385" cy="54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Transmiterea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parametrilor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31;p43"/>
          <p:cNvSpPr/>
          <p:nvPr/>
        </p:nvSpPr>
        <p:spPr>
          <a:xfrm>
            <a:off x="332521" y="2270370"/>
            <a:ext cx="9051561" cy="3962790"/>
          </a:xfrm>
          <a:prstGeom prst="rect">
            <a:avLst/>
          </a:prstGeom>
          <a:noFill/>
          <a:ln>
            <a:noFill/>
          </a:ln>
        </p:spPr>
        <p:txBody>
          <a:bodyPr spcFirstLastPara="1" lIns="89991" tIns="44996" rIns="89991" bIns="44996"/>
          <a:lstStyle/>
          <a:p>
            <a:pPr>
              <a:lnSpc>
                <a:spcPct val="104000"/>
              </a:lnSpc>
              <a:defRPr/>
            </a:pPr>
            <a:r>
              <a:rPr lang="en-US" sz="2000" dirty="0" err="1"/>
              <a:t>Observatii</a:t>
            </a:r>
            <a:r>
              <a:rPr lang="en-US" sz="2000" dirty="0"/>
              <a:t> </a:t>
            </a:r>
            <a:r>
              <a:rPr lang="en-US" sz="2000" dirty="0" err="1"/>
              <a:t>generale</a:t>
            </a:r>
            <a:endParaRPr sz="2000" dirty="0"/>
          </a:p>
          <a:p>
            <a:pPr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parametrii</a:t>
            </a:r>
            <a:r>
              <a:rPr lang="en-US" sz="2000" dirty="0"/>
              <a:t> </a:t>
            </a:r>
            <a:r>
              <a:rPr lang="en-US" sz="2000" dirty="0" err="1"/>
              <a:t>formali</a:t>
            </a:r>
            <a:r>
              <a:rPr lang="en-US" sz="2000" dirty="0"/>
              <a:t> -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creati</a:t>
            </a:r>
            <a:r>
              <a:rPr lang="en-US" sz="2000" dirty="0"/>
              <a:t> la </a:t>
            </a:r>
            <a:r>
              <a:rPr lang="en-US" sz="2000" dirty="0" err="1"/>
              <a:t>intrarea</a:t>
            </a:r>
            <a:r>
              <a:rPr lang="en-US" sz="2000" dirty="0"/>
              <a:t> </a:t>
            </a:r>
            <a:r>
              <a:rPr lang="en-US" sz="2000" dirty="0" err="1"/>
              <a:t>intr</a:t>
            </a:r>
            <a:r>
              <a:rPr lang="en-US" sz="2000" dirty="0"/>
              <a:t>-o </a:t>
            </a:r>
            <a:r>
              <a:rPr lang="en-US" sz="2000" dirty="0" err="1"/>
              <a:t>functie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distrusi</a:t>
            </a:r>
            <a:r>
              <a:rPr lang="en-US" sz="2000" dirty="0"/>
              <a:t> la </a:t>
            </a:r>
            <a:r>
              <a:rPr lang="en-US" sz="2000" dirty="0" err="1"/>
              <a:t>retur</a:t>
            </a:r>
            <a:r>
              <a:rPr lang="en-US" sz="2000" dirty="0"/>
              <a:t>;</a:t>
            </a:r>
            <a:endParaRPr sz="2000" dirty="0"/>
          </a:p>
          <a:p>
            <a:pPr marL="457152"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valoare</a:t>
            </a:r>
            <a:r>
              <a:rPr lang="en-US" sz="2000" dirty="0"/>
              <a:t> - </a:t>
            </a:r>
            <a:r>
              <a:rPr lang="en-US" sz="2000" dirty="0" err="1"/>
              <a:t>copiaza</a:t>
            </a:r>
            <a:r>
              <a:rPr lang="en-US" sz="2000" dirty="0"/>
              <a:t> </a:t>
            </a:r>
            <a:r>
              <a:rPr lang="en-US" sz="2000" dirty="0" err="1"/>
              <a:t>valoarea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</a:t>
            </a:r>
            <a:r>
              <a:rPr lang="en-US" sz="2000" dirty="0" err="1"/>
              <a:t>intr</a:t>
            </a:r>
            <a:r>
              <a:rPr lang="en-US" sz="2000" dirty="0"/>
              <a:t>-un </a:t>
            </a:r>
            <a:r>
              <a:rPr lang="en-US" sz="2000" dirty="0" err="1"/>
              <a:t>parametru</a:t>
            </a:r>
            <a:r>
              <a:rPr lang="en-US" sz="2000" dirty="0"/>
              <a:t> formal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nu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</a:t>
            </a:r>
            <a:r>
              <a:rPr lang="en-US" sz="2000" dirty="0" err="1"/>
              <a:t>argumentului</a:t>
            </a:r>
            <a:r>
              <a:rPr lang="en-US" sz="2000" dirty="0"/>
              <a:t>;</a:t>
            </a:r>
            <a:endParaRPr sz="2000" dirty="0"/>
          </a:p>
          <a:p>
            <a:pPr marL="457152"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referinta</a:t>
            </a:r>
            <a:r>
              <a:rPr lang="en-US" sz="2000" dirty="0"/>
              <a:t> - in </a:t>
            </a:r>
            <a:r>
              <a:rPr lang="en-US" sz="2000" dirty="0" err="1"/>
              <a:t>parametru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copiata</a:t>
            </a:r>
            <a:r>
              <a:rPr lang="en-US" sz="2000" dirty="0"/>
              <a:t> </a:t>
            </a:r>
            <a:r>
              <a:rPr lang="en-US" sz="2000" dirty="0" err="1"/>
              <a:t>adresa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 </a:t>
            </a:r>
            <a:r>
              <a:rPr lang="en-US" sz="2000" dirty="0" err="1"/>
              <a:t>argumentului</a:t>
            </a:r>
            <a:r>
              <a:rPr lang="en-US" sz="2000" dirty="0"/>
              <a:t>.</a:t>
            </a:r>
            <a:endParaRPr sz="2000" dirty="0"/>
          </a:p>
          <a:p>
            <a:pPr marL="457152"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functiile</a:t>
            </a:r>
            <a:r>
              <a:rPr lang="en-US" sz="2000" dirty="0"/>
              <a:t>, cu </a:t>
            </a:r>
            <a:r>
              <a:rPr lang="en-US" sz="2000" dirty="0" err="1"/>
              <a:t>exceptia</a:t>
            </a:r>
            <a:r>
              <a:rPr lang="en-US" sz="2000" dirty="0"/>
              <a:t> </a:t>
            </a:r>
            <a:r>
              <a:rPr lang="en-US" sz="2000" dirty="0" err="1"/>
              <a:t>celor</a:t>
            </a:r>
            <a:r>
              <a:rPr lang="en-US" sz="2000" dirty="0"/>
              <a:t> de tip void, pot fi </a:t>
            </a:r>
            <a:r>
              <a:rPr lang="en-US" sz="2000" dirty="0" err="1"/>
              <a:t>folosite</a:t>
            </a:r>
            <a:r>
              <a:rPr lang="en-US" sz="2000" dirty="0"/>
              <a:t> </a:t>
            </a:r>
            <a:r>
              <a:rPr lang="en-US" sz="2000" dirty="0" err="1"/>
              <a:t>ca</a:t>
            </a:r>
            <a:r>
              <a:rPr lang="en-US" sz="2000" dirty="0"/>
              <a:t> operand in </a:t>
            </a:r>
            <a:r>
              <a:rPr lang="en-US" sz="2000" dirty="0" err="1"/>
              <a:t>orice</a:t>
            </a:r>
            <a:r>
              <a:rPr lang="en-US" sz="2000" dirty="0"/>
              <a:t> </a:t>
            </a:r>
            <a:r>
              <a:rPr lang="en-US" sz="2000" dirty="0" err="1"/>
              <a:t>expresie</a:t>
            </a:r>
            <a:r>
              <a:rPr lang="en-US" sz="2000" dirty="0"/>
              <a:t> </a:t>
            </a:r>
            <a:r>
              <a:rPr lang="en-US" sz="2000" dirty="0" err="1"/>
              <a:t>valida</a:t>
            </a:r>
            <a:r>
              <a:rPr lang="en-US" sz="2000" dirty="0"/>
              <a:t>.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87" name="Google Shape;8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6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89" name="Google Shape;89;p6"/>
          <p:cNvSpPr txBox="1"/>
          <p:nvPr/>
        </p:nvSpPr>
        <p:spPr>
          <a:xfrm>
            <a:off x="1035050" y="1933575"/>
            <a:ext cx="8658225" cy="428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Regulamente UB si FMI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4. 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353;p45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46083" name="Google Shape;354;p4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5" name="Google Shape;355;p45"/>
          <p:cNvSpPr/>
          <p:nvPr/>
        </p:nvSpPr>
        <p:spPr>
          <a:xfrm>
            <a:off x="332521" y="1797930"/>
            <a:ext cx="9051561" cy="5403768"/>
          </a:xfrm>
          <a:prstGeom prst="rect">
            <a:avLst/>
          </a:prstGeom>
          <a:noFill/>
          <a:ln>
            <a:noFill/>
          </a:ln>
        </p:spPr>
        <p:txBody>
          <a:bodyPr spcFirstLastPara="1" lIns="89991" tIns="44996" rIns="89991" bIns="44996"/>
          <a:lstStyle/>
          <a:p>
            <a:pPr>
              <a:lnSpc>
                <a:spcPct val="104000"/>
              </a:lnSpc>
              <a:defRPr/>
            </a:pPr>
            <a:r>
              <a:rPr lang="en-US" sz="1800" b="1" dirty="0" err="1">
                <a:solidFill>
                  <a:schemeClr val="accent2"/>
                </a:solidFill>
              </a:rPr>
              <a:t>Cand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tipul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returnat</a:t>
            </a:r>
            <a:r>
              <a:rPr lang="en-US" sz="1800" b="1" dirty="0">
                <a:solidFill>
                  <a:schemeClr val="accent2"/>
                </a:solidFill>
              </a:rPr>
              <a:t> de o </a:t>
            </a:r>
            <a:r>
              <a:rPr lang="en-US" sz="1800" b="1" dirty="0" err="1">
                <a:solidFill>
                  <a:schemeClr val="accent2"/>
                </a:solidFill>
              </a:rPr>
              <a:t>functie</a:t>
            </a:r>
            <a:r>
              <a:rPr lang="en-US" sz="1800" b="1" dirty="0">
                <a:solidFill>
                  <a:schemeClr val="accent2"/>
                </a:solidFill>
              </a:rPr>
              <a:t> nu </a:t>
            </a:r>
            <a:r>
              <a:rPr lang="en-US" sz="1800" b="1" dirty="0" err="1">
                <a:solidFill>
                  <a:schemeClr val="accent2"/>
                </a:solidFill>
              </a:rPr>
              <a:t>este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declarat</a:t>
            </a:r>
            <a:r>
              <a:rPr lang="en-US" sz="1800" b="1" dirty="0">
                <a:solidFill>
                  <a:schemeClr val="accent2"/>
                </a:solidFill>
              </a:rPr>
              <a:t> explicit, i se </a:t>
            </a:r>
            <a:r>
              <a:rPr lang="en-US" sz="1800" b="1" dirty="0" err="1">
                <a:solidFill>
                  <a:schemeClr val="accent2"/>
                </a:solidFill>
              </a:rPr>
              <a:t>atribuie</a:t>
            </a:r>
            <a:r>
              <a:rPr lang="en-US" sz="1800" b="1" dirty="0">
                <a:solidFill>
                  <a:schemeClr val="accent2"/>
                </a:solidFill>
              </a:rPr>
              <a:t> automat int.</a:t>
            </a:r>
            <a:endParaRPr sz="1800" b="1" dirty="0">
              <a:solidFill>
                <a:schemeClr val="accent2"/>
              </a:solidFill>
            </a:endParaRPr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r>
              <a:rPr lang="en-US" sz="1800" dirty="0" err="1"/>
              <a:t>Tipul</a:t>
            </a:r>
            <a:r>
              <a:rPr lang="en-US" sz="1800" dirty="0"/>
              <a:t>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cunoscut</a:t>
            </a:r>
            <a:r>
              <a:rPr lang="en-US" sz="1800" dirty="0"/>
              <a:t> </a:t>
            </a:r>
            <a:r>
              <a:rPr lang="en-US" sz="1800" dirty="0" err="1"/>
              <a:t>inainte</a:t>
            </a:r>
            <a:r>
              <a:rPr lang="en-US" sz="1800" dirty="0"/>
              <a:t> de </a:t>
            </a:r>
            <a:r>
              <a:rPr lang="en-US" sz="1800" dirty="0" err="1"/>
              <a:t>apel</a:t>
            </a:r>
            <a:r>
              <a:rPr lang="en-US" sz="1800" dirty="0"/>
              <a:t>.</a:t>
            </a: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1800" b="1" dirty="0"/>
              <a:t>f (double x)</a:t>
            </a:r>
            <a:endParaRPr sz="1800" b="1" dirty="0"/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1800" b="1" dirty="0"/>
              <a:t>{</a:t>
            </a:r>
            <a:endParaRPr sz="1800" b="1" dirty="0"/>
          </a:p>
          <a:p>
            <a:pPr indent="457152"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1800" b="1" dirty="0"/>
              <a:t>return x;</a:t>
            </a:r>
            <a:endParaRPr sz="1800" b="1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b="1" dirty="0"/>
              <a:t>}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b="1" dirty="0" err="1">
                <a:solidFill>
                  <a:schemeClr val="accent2"/>
                </a:solidFill>
              </a:rPr>
              <a:t>Prototipul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unei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functii</a:t>
            </a:r>
            <a:r>
              <a:rPr lang="en-US" sz="1800" b="1" dirty="0">
                <a:solidFill>
                  <a:schemeClr val="accent2"/>
                </a:solidFill>
              </a:rPr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permite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declararea</a:t>
            </a:r>
            <a:r>
              <a:rPr lang="en-US" sz="1800" b="1" dirty="0">
                <a:solidFill>
                  <a:schemeClr val="accent2"/>
                </a:solidFill>
              </a:rPr>
              <a:t> in </a:t>
            </a:r>
            <a:r>
              <a:rPr lang="en-US" sz="1800" b="1" dirty="0" err="1">
                <a:solidFill>
                  <a:schemeClr val="accent2"/>
                </a:solidFill>
              </a:rPr>
              <a:t>afara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si</a:t>
            </a:r>
            <a:r>
              <a:rPr lang="en-US" sz="1800" b="1" dirty="0">
                <a:solidFill>
                  <a:schemeClr val="accent2"/>
                </a:solidFill>
              </a:rPr>
              <a:t> a </a:t>
            </a:r>
            <a:r>
              <a:rPr lang="en-US" sz="1800" b="1" dirty="0" err="1">
                <a:solidFill>
                  <a:schemeClr val="accent2"/>
                </a:solidFill>
              </a:rPr>
              <a:t>numarului</a:t>
            </a:r>
            <a:r>
              <a:rPr lang="en-US" sz="1800" b="1" dirty="0">
                <a:solidFill>
                  <a:schemeClr val="accent2"/>
                </a:solidFill>
              </a:rPr>
              <a:t> de </a:t>
            </a:r>
            <a:r>
              <a:rPr lang="en-US" sz="1800" b="1" dirty="0" err="1">
                <a:solidFill>
                  <a:schemeClr val="accent2"/>
                </a:solidFill>
              </a:rPr>
              <a:t>parametri</a:t>
            </a:r>
            <a:r>
              <a:rPr lang="en-US" sz="1800" b="1" dirty="0">
                <a:solidFill>
                  <a:schemeClr val="accent2"/>
                </a:solidFill>
              </a:rPr>
              <a:t> / </a:t>
            </a:r>
            <a:r>
              <a:rPr lang="en-US" sz="1800" b="1" dirty="0" err="1">
                <a:solidFill>
                  <a:schemeClr val="accent2"/>
                </a:solidFill>
              </a:rPr>
              <a:t>tipul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lor</a:t>
            </a:r>
            <a:r>
              <a:rPr lang="en-US" sz="1800" b="1" dirty="0">
                <a:solidFill>
                  <a:schemeClr val="accent2"/>
                </a:solidFill>
              </a:rPr>
              <a:t>:</a:t>
            </a:r>
            <a:endParaRPr sz="1800" b="1" dirty="0">
              <a:solidFill>
                <a:schemeClr val="accent2"/>
              </a:solidFill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lang="en-US"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void f(</a:t>
            </a:r>
            <a:r>
              <a:rPr lang="en-US" sz="1800" dirty="0" err="1"/>
              <a:t>int</a:t>
            </a:r>
            <a:r>
              <a:rPr lang="en-US" sz="1800" dirty="0"/>
              <a:t>); // </a:t>
            </a:r>
            <a:r>
              <a:rPr lang="en-US" sz="1800" dirty="0" err="1"/>
              <a:t>antet</a:t>
            </a:r>
            <a:r>
              <a:rPr lang="en-US" sz="1800" dirty="0"/>
              <a:t> / </a:t>
            </a:r>
            <a:r>
              <a:rPr lang="en-US" sz="1800" dirty="0" err="1"/>
              <a:t>prototip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main() { </a:t>
            </a:r>
            <a:r>
              <a:rPr lang="en-US" sz="1800" dirty="0" err="1"/>
              <a:t>cout</a:t>
            </a:r>
            <a:r>
              <a:rPr lang="en-US" sz="1800" dirty="0"/>
              <a:t>&lt;&lt; f(50); }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void f( </a:t>
            </a:r>
            <a:r>
              <a:rPr lang="en-US" sz="1800" dirty="0" err="1"/>
              <a:t>int</a:t>
            </a:r>
            <a:r>
              <a:rPr lang="en-US" sz="1800" dirty="0"/>
              <a:t> x)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{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	// </a:t>
            </a:r>
            <a:r>
              <a:rPr lang="en-US" sz="1800" dirty="0" err="1"/>
              <a:t>corp</a:t>
            </a:r>
            <a:r>
              <a:rPr lang="en-US" sz="1800" dirty="0"/>
              <a:t> </a:t>
            </a:r>
            <a:r>
              <a:rPr lang="en-US" sz="1800" dirty="0" err="1"/>
              <a:t>functie</a:t>
            </a:r>
            <a:r>
              <a:rPr lang="en-US" sz="1800" dirty="0"/>
              <a:t>;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}</a:t>
            </a:r>
            <a:endParaRPr sz="1800" dirty="0"/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</p:txBody>
      </p:sp>
      <p:sp>
        <p:nvSpPr>
          <p:cNvPr id="6" name="Google Shape;550;p41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51;p41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365;p46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47107" name="Google Shape;366;p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Google Shape;367;p46"/>
          <p:cNvSpPr>
            <a:spLocks noChangeArrowheads="1"/>
          </p:cNvSpPr>
          <p:nvPr/>
        </p:nvSpPr>
        <p:spPr bwMode="auto">
          <a:xfrm>
            <a:off x="612066" y="1426880"/>
            <a:ext cx="2684666" cy="45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Functii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in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structuri</a:t>
            </a: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</p:txBody>
      </p:sp>
      <p:graphicFrame>
        <p:nvGraphicFramePr>
          <p:cNvPr id="369" name="Google Shape;369;p46"/>
          <p:cNvGraphicFramePr/>
          <p:nvPr/>
        </p:nvGraphicFramePr>
        <p:xfrm>
          <a:off x="1287339" y="1808939"/>
          <a:ext cx="8175650" cy="5669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87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69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C</a:t>
                      </a:r>
                      <a:endParaRPr sz="18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#include &lt;</a:t>
                      </a:r>
                      <a:r>
                        <a:rPr lang="en-US" sz="1800" dirty="0" err="1"/>
                        <a:t>stdio.h</a:t>
                      </a:r>
                      <a:r>
                        <a:rPr lang="en-US" sz="1800" dirty="0"/>
                        <a:t>&gt;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#include &lt;</a:t>
                      </a:r>
                      <a:r>
                        <a:rPr lang="en-US" sz="1800" dirty="0" err="1"/>
                        <a:t>stdlib.h</a:t>
                      </a:r>
                      <a:r>
                        <a:rPr lang="en-US" sz="1800" dirty="0"/>
                        <a:t>&gt;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struct</a:t>
                      </a:r>
                      <a:r>
                        <a:rPr lang="en-US" sz="1800" dirty="0"/>
                        <a:t> test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x;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{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printf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("x= %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d",x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);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}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}A;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main()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</a:t>
                      </a:r>
                      <a:r>
                        <a:rPr lang="en-US" sz="1800" dirty="0" err="1"/>
                        <a:t>scanf</a:t>
                      </a:r>
                      <a:r>
                        <a:rPr lang="en-US" sz="1800" dirty="0"/>
                        <a:t>("%d",&amp;</a:t>
                      </a:r>
                      <a:r>
                        <a:rPr lang="en-US" sz="1800" dirty="0" err="1"/>
                        <a:t>A.x</a:t>
                      </a:r>
                      <a:r>
                        <a:rPr lang="en-US" sz="1800" dirty="0"/>
                        <a:t>);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A.afis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(); /* error ‘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struct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test’ has no member called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 */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1800" dirty="0"/>
                        <a:t>   return 0;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}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C++</a:t>
                      </a:r>
                      <a:endParaRPr sz="18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#include &lt;</a:t>
                      </a:r>
                      <a:r>
                        <a:rPr lang="en-US" sz="1800" dirty="0" err="1"/>
                        <a:t>iostream</a:t>
                      </a:r>
                      <a:r>
                        <a:rPr lang="en-US" sz="1800" dirty="0"/>
                        <a:t>&gt;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using namespace std;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struct</a:t>
                      </a:r>
                      <a:r>
                        <a:rPr lang="en-US" sz="1800" dirty="0"/>
                        <a:t> test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x;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{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&lt;&lt;"x= "&lt;&lt;x;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}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}A;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main()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</a:t>
                      </a:r>
                      <a:r>
                        <a:rPr lang="en-US" sz="1800" dirty="0" err="1"/>
                        <a:t>cin</a:t>
                      </a:r>
                      <a:r>
                        <a:rPr lang="en-US" sz="1800" dirty="0"/>
                        <a:t>&gt;&gt;</a:t>
                      </a:r>
                      <a:r>
                        <a:rPr lang="en-US" sz="1800" dirty="0" err="1"/>
                        <a:t>A.x</a:t>
                      </a:r>
                      <a:r>
                        <a:rPr lang="en-US" sz="1800" dirty="0"/>
                        <a:t>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</a:t>
                      </a:r>
                      <a:r>
                        <a:rPr lang="en-US" sz="1800" dirty="0" err="1"/>
                        <a:t>A.afis</a:t>
                      </a:r>
                      <a:r>
                        <a:rPr lang="en-US" sz="1800" dirty="0"/>
                        <a:t>();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return 0;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}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Google Shape;550;p41"/>
          <p:cNvSpPr txBox="1"/>
          <p:nvPr/>
        </p:nvSpPr>
        <p:spPr>
          <a:xfrm>
            <a:off x="3897312" y="48799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51;p41"/>
          <p:cNvSpPr txBox="1"/>
          <p:nvPr/>
        </p:nvSpPr>
        <p:spPr>
          <a:xfrm>
            <a:off x="239712" y="94043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365;p46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47107" name="Google Shape;366;p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Google Shape;367;p46"/>
          <p:cNvSpPr>
            <a:spLocks noChangeArrowheads="1"/>
          </p:cNvSpPr>
          <p:nvPr/>
        </p:nvSpPr>
        <p:spPr bwMode="auto">
          <a:xfrm>
            <a:off x="612066" y="1426880"/>
            <a:ext cx="2684666" cy="45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Functii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in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structuri</a:t>
            </a: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</p:txBody>
      </p:sp>
      <p:sp>
        <p:nvSpPr>
          <p:cNvPr id="6" name="Google Shape;550;p41"/>
          <p:cNvSpPr txBox="1"/>
          <p:nvPr/>
        </p:nvSpPr>
        <p:spPr>
          <a:xfrm>
            <a:off x="3897312" y="48799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51;p41"/>
          <p:cNvSpPr txBox="1"/>
          <p:nvPr/>
        </p:nvSpPr>
        <p:spPr>
          <a:xfrm>
            <a:off x="239712" y="94043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8" name="Google Shape;565;p42"/>
          <p:cNvSpPr txBox="1"/>
          <p:nvPr/>
        </p:nvSpPr>
        <p:spPr>
          <a:xfrm>
            <a:off x="5181600" y="1889124"/>
            <a:ext cx="4526777" cy="504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Exista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mecanism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care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avea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totusi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C?</a:t>
            </a:r>
            <a:endParaRPr lang="en-US" sz="2000" dirty="0"/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A: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utilizand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pointerii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endParaRPr lang="en-US" sz="200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/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/>
              <a:t>Q: </a:t>
            </a:r>
            <a:r>
              <a:rPr lang="en-US" sz="2000" dirty="0" err="1"/>
              <a:t>Codul</a:t>
            </a:r>
            <a:r>
              <a:rPr lang="en-US" sz="2000" dirty="0"/>
              <a:t> </a:t>
            </a:r>
            <a:r>
              <a:rPr lang="en-US" sz="2000" dirty="0" err="1"/>
              <a:t>alaturat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valid </a:t>
            </a:r>
            <a:r>
              <a:rPr lang="en-US" sz="2000" dirty="0" err="1"/>
              <a:t>si</a:t>
            </a:r>
            <a:r>
              <a:rPr lang="en-US" sz="2000" dirty="0"/>
              <a:t> in C++?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A: Nu,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 am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folosit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“this” ca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identificator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tarziu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despre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“this”).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/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totusi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C, de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folosim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/>
              <a:t>A: </a:t>
            </a:r>
            <a:r>
              <a:rPr lang="en-US" sz="2000" dirty="0" err="1"/>
              <a:t>Pentru</a:t>
            </a:r>
            <a:r>
              <a:rPr lang="en-US" sz="2000" dirty="0"/>
              <a:t> ca e </a:t>
            </a:r>
            <a:r>
              <a:rPr lang="en-US" sz="2000" dirty="0" err="1"/>
              <a:t>dificil</a:t>
            </a:r>
            <a:r>
              <a:rPr lang="en-US" sz="2000" dirty="0"/>
              <a:t> de </a:t>
            </a:r>
            <a:r>
              <a:rPr lang="en-US" sz="2000" dirty="0" err="1"/>
              <a:t>emulat</a:t>
            </a:r>
            <a:r>
              <a:rPr lang="en-US" sz="2000" dirty="0"/>
              <a:t> </a:t>
            </a:r>
            <a:r>
              <a:rPr lang="en-US" sz="2000" dirty="0" err="1"/>
              <a:t>ascunderea</a:t>
            </a:r>
            <a:r>
              <a:rPr lang="en-US" sz="2000" dirty="0"/>
              <a:t> </a:t>
            </a:r>
            <a:r>
              <a:rPr lang="en-US" sz="2000" dirty="0" err="1"/>
              <a:t>informatiei</a:t>
            </a:r>
            <a:r>
              <a:rPr lang="en-US" sz="2000" dirty="0"/>
              <a:t>, </a:t>
            </a:r>
            <a:r>
              <a:rPr lang="en-US" sz="2000" dirty="0" err="1"/>
              <a:t>principiu</a:t>
            </a:r>
            <a:r>
              <a:rPr lang="en-US" sz="2000" dirty="0"/>
              <a:t> de </a:t>
            </a:r>
            <a:r>
              <a:rPr lang="en-US" sz="2000" dirty="0" err="1"/>
              <a:t>baza</a:t>
            </a:r>
            <a:r>
              <a:rPr lang="en-US" sz="2000" dirty="0"/>
              <a:t> in POO.</a:t>
            </a:r>
            <a:endParaRPr sz="200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1960" y="2054801"/>
            <a:ext cx="4312921" cy="4801314"/>
            <a:chOff x="441960" y="2054801"/>
            <a:chExt cx="4312921" cy="4801314"/>
          </a:xfrm>
        </p:grpSpPr>
        <p:sp>
          <p:nvSpPr>
            <p:cNvPr id="10" name="Rectangle 9"/>
            <p:cNvSpPr/>
            <p:nvPr/>
          </p:nvSpPr>
          <p:spPr>
            <a:xfrm>
              <a:off x="463551" y="2054801"/>
              <a:ext cx="4291330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/>
                <a:t>#include &lt;</a:t>
              </a:r>
              <a:r>
                <a:rPr lang="en-US" sz="1800" dirty="0" err="1"/>
                <a:t>stdio.h</a:t>
              </a:r>
              <a:r>
                <a:rPr lang="en-US" sz="1800" dirty="0"/>
                <a:t>&gt;</a:t>
              </a:r>
            </a:p>
            <a:p>
              <a:r>
                <a:rPr lang="en-US" sz="1800" dirty="0"/>
                <a:t>#include &lt;</a:t>
              </a:r>
              <a:r>
                <a:rPr lang="en-US" sz="1800" dirty="0" err="1"/>
                <a:t>stdlib.h</a:t>
              </a:r>
              <a:r>
                <a:rPr lang="en-US" sz="1800" dirty="0"/>
                <a:t>&gt;</a:t>
              </a:r>
            </a:p>
            <a:p>
              <a:endParaRPr lang="en-US" sz="1800" dirty="0"/>
            </a:p>
            <a:p>
              <a:r>
                <a:rPr lang="en-US" sz="1800" dirty="0" err="1"/>
                <a:t>struct</a:t>
              </a:r>
              <a:r>
                <a:rPr lang="en-US" sz="1800" dirty="0"/>
                <a:t> test {</a:t>
              </a:r>
            </a:p>
            <a:p>
              <a:r>
                <a:rPr lang="en-US" sz="1800" dirty="0"/>
                <a:t>  </a:t>
              </a:r>
              <a:r>
                <a:rPr lang="en-US" sz="1800" dirty="0" err="1"/>
                <a:t>int</a:t>
              </a:r>
              <a:r>
                <a:rPr lang="en-US" sz="1800" dirty="0"/>
                <a:t> x;</a:t>
              </a:r>
            </a:p>
            <a:p>
              <a:r>
                <a:rPr lang="en-US" sz="1800" dirty="0"/>
                <a:t>  void (*</a:t>
              </a:r>
              <a:r>
                <a:rPr lang="en-US" sz="1800" dirty="0" err="1"/>
                <a:t>afis</a:t>
              </a:r>
              <a:r>
                <a:rPr lang="en-US" sz="1800" dirty="0"/>
                <a:t>)(</a:t>
              </a:r>
              <a:r>
                <a:rPr lang="en-US" sz="1800" dirty="0" err="1"/>
                <a:t>struct</a:t>
              </a:r>
              <a:r>
                <a:rPr lang="en-US" sz="1800" dirty="0"/>
                <a:t> test *this);</a:t>
              </a:r>
            </a:p>
            <a:p>
              <a:r>
                <a:rPr lang="en-US" sz="1800" dirty="0"/>
                <a:t>};</a:t>
              </a:r>
            </a:p>
            <a:p>
              <a:endParaRPr lang="en-US" sz="1800" dirty="0"/>
            </a:p>
            <a:p>
              <a:r>
                <a:rPr lang="en-US" sz="1800" dirty="0"/>
                <a:t>void </a:t>
              </a:r>
              <a:r>
                <a:rPr lang="en-US" sz="1800" dirty="0" err="1"/>
                <a:t>afis_implicit</a:t>
              </a:r>
              <a:r>
                <a:rPr lang="en-US" sz="1800" dirty="0"/>
                <a:t>(</a:t>
              </a:r>
              <a:r>
                <a:rPr lang="en-US" sz="1800" dirty="0" err="1"/>
                <a:t>struct</a:t>
              </a:r>
              <a:r>
                <a:rPr lang="en-US" sz="1800" dirty="0"/>
                <a:t> test *this) {</a:t>
              </a:r>
            </a:p>
            <a:p>
              <a:r>
                <a:rPr lang="en-US" sz="1800" dirty="0"/>
                <a:t>  </a:t>
              </a:r>
              <a:r>
                <a:rPr lang="en-US" sz="1800" dirty="0" err="1"/>
                <a:t>printf</a:t>
              </a:r>
              <a:r>
                <a:rPr lang="en-US" sz="1800" dirty="0"/>
                <a:t>("x= %</a:t>
              </a:r>
              <a:r>
                <a:rPr lang="en-US" sz="1800" dirty="0" err="1"/>
                <a:t>d",this</a:t>
              </a:r>
              <a:r>
                <a:rPr lang="en-US" sz="1800" dirty="0"/>
                <a:t>-&gt;x);</a:t>
              </a:r>
            </a:p>
            <a:p>
              <a:r>
                <a:rPr lang="en-US" sz="1800" dirty="0"/>
                <a:t>}</a:t>
              </a:r>
            </a:p>
            <a:p>
              <a:endParaRPr lang="en-US" sz="1800" dirty="0"/>
            </a:p>
            <a:p>
              <a:r>
                <a:rPr lang="en-US" sz="1800" dirty="0" err="1"/>
                <a:t>int</a:t>
              </a:r>
              <a:r>
                <a:rPr lang="en-US" sz="1800" dirty="0"/>
                <a:t> main() {</a:t>
              </a:r>
            </a:p>
            <a:p>
              <a:r>
                <a:rPr lang="en-US" sz="1800" dirty="0"/>
                <a:t>  </a:t>
              </a:r>
              <a:r>
                <a:rPr lang="en-US" sz="1800" dirty="0" err="1"/>
                <a:t>struct</a:t>
              </a:r>
              <a:r>
                <a:rPr lang="en-US" sz="1800" dirty="0"/>
                <a:t> test A = {3, </a:t>
              </a:r>
              <a:r>
                <a:rPr lang="en-US" sz="1800" dirty="0" err="1"/>
                <a:t>afis_implicit</a:t>
              </a:r>
              <a:r>
                <a:rPr lang="en-US" sz="1800" dirty="0"/>
                <a:t>};</a:t>
              </a:r>
            </a:p>
            <a:p>
              <a:r>
                <a:rPr lang="en-US" sz="1800" dirty="0"/>
                <a:t>  </a:t>
              </a:r>
              <a:r>
                <a:rPr lang="en-US" sz="1800" dirty="0" err="1"/>
                <a:t>A.afis</a:t>
              </a:r>
              <a:r>
                <a:rPr lang="en-US" sz="1800" dirty="0"/>
                <a:t>(&amp;A);</a:t>
              </a:r>
            </a:p>
            <a:p>
              <a:r>
                <a:rPr lang="en-US" sz="1800" dirty="0"/>
                <a:t>  return 0;</a:t>
              </a:r>
            </a:p>
            <a:p>
              <a:r>
                <a:rPr lang="en-US" sz="1800" dirty="0"/>
                <a:t>}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1960" y="3459480"/>
              <a:ext cx="3048000" cy="35052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2440" y="4297680"/>
              <a:ext cx="3733800" cy="94488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24840" y="5623560"/>
              <a:ext cx="3276600" cy="38100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04031" y="2038246"/>
            <a:ext cx="9072563" cy="4989036"/>
          </a:xfrm>
        </p:spPr>
        <p:txBody>
          <a:bodyPr/>
          <a:lstStyle/>
          <a:p>
            <a:r>
              <a:rPr lang="en-US" altLang="ro-RO" dirty="0" err="1"/>
              <a:t>ce</a:t>
            </a:r>
            <a:r>
              <a:rPr lang="en-US" altLang="ro-RO" dirty="0"/>
              <a:t> </a:t>
            </a:r>
            <a:r>
              <a:rPr lang="en-US" altLang="ro-RO" dirty="0" err="1"/>
              <a:t>este</a:t>
            </a:r>
            <a:r>
              <a:rPr lang="en-US" altLang="ro-RO" dirty="0"/>
              <a:t> </a:t>
            </a:r>
            <a:r>
              <a:rPr lang="en-US" altLang="ro-RO" dirty="0" err="1"/>
              <a:t>programarea</a:t>
            </a:r>
            <a:endParaRPr lang="en-US" altLang="ro-RO" dirty="0"/>
          </a:p>
          <a:p>
            <a:r>
              <a:rPr lang="en-US" altLang="ro-RO" dirty="0" err="1"/>
              <a:t>definirea</a:t>
            </a:r>
            <a:r>
              <a:rPr lang="en-US" altLang="ro-RO" dirty="0"/>
              <a:t> </a:t>
            </a:r>
            <a:r>
              <a:rPr lang="en-US" altLang="ro-RO" dirty="0" err="1"/>
              <a:t>programatorului</a:t>
            </a:r>
            <a:r>
              <a:rPr lang="en-US" altLang="ro-RO" dirty="0"/>
              <a:t>: </a:t>
            </a:r>
          </a:p>
          <a:p>
            <a:pPr lvl="1"/>
            <a:r>
              <a:rPr lang="en-US" altLang="ro-RO" dirty="0" err="1"/>
              <a:t>rezolva</a:t>
            </a:r>
            <a:r>
              <a:rPr lang="en-US" altLang="ro-RO" dirty="0"/>
              <a:t> </a:t>
            </a:r>
            <a:r>
              <a:rPr lang="en-US" altLang="ro-RO" dirty="0" err="1"/>
              <a:t>problema</a:t>
            </a:r>
            <a:endParaRPr lang="en-US" altLang="ro-RO" dirty="0"/>
          </a:p>
          <a:p>
            <a:r>
              <a:rPr lang="en-US" altLang="ro-RO" dirty="0" err="1"/>
              <a:t>definirea</a:t>
            </a:r>
            <a:r>
              <a:rPr lang="en-US" altLang="ro-RO" dirty="0"/>
              <a:t> </a:t>
            </a:r>
            <a:r>
              <a:rPr lang="en-US" altLang="ro-RO" dirty="0" err="1"/>
              <a:t>informaticianului</a:t>
            </a:r>
            <a:r>
              <a:rPr lang="en-US" altLang="ro-RO" dirty="0"/>
              <a:t>: </a:t>
            </a:r>
          </a:p>
          <a:p>
            <a:pPr lvl="1"/>
            <a:r>
              <a:rPr lang="en-US" altLang="ro-RO" dirty="0" err="1"/>
              <a:t>rezolva</a:t>
            </a:r>
            <a:r>
              <a:rPr lang="en-US" altLang="ro-RO" dirty="0"/>
              <a:t> </a:t>
            </a:r>
            <a:r>
              <a:rPr lang="en-US" altLang="ro-RO" dirty="0" err="1"/>
              <a:t>problema</a:t>
            </a:r>
            <a:r>
              <a:rPr lang="en-US" altLang="ro-RO" dirty="0"/>
              <a:t> </a:t>
            </a:r>
            <a:r>
              <a:rPr lang="en-US" altLang="ro-RO" b="1" dirty="0" err="1">
                <a:solidFill>
                  <a:schemeClr val="tx2"/>
                </a:solidFill>
              </a:rPr>
              <a:t>bine</a:t>
            </a:r>
            <a:endParaRPr lang="en-US" altLang="ro-RO" b="1" dirty="0">
              <a:solidFill>
                <a:schemeClr val="tx2"/>
              </a:solidFill>
            </a:endParaRPr>
          </a:p>
          <a:p>
            <a:endParaRPr lang="en-US" altLang="ro-RO" dirty="0"/>
          </a:p>
        </p:txBody>
      </p:sp>
      <p:sp>
        <p:nvSpPr>
          <p:cNvPr id="4" name="Google Shape;407;p30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" name="Google Shape;40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63;p42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9" name="Google Shape;564;p42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026" y="1799731"/>
            <a:ext cx="9386704" cy="592949"/>
          </a:xfrm>
        </p:spPr>
        <p:txBody>
          <a:bodyPr>
            <a:normAutofit/>
          </a:bodyPr>
          <a:lstStyle/>
          <a:p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Rezolvarea</a:t>
            </a:r>
            <a:r>
              <a:rPr lang="en-US" altLang="ro-RO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“</a:t>
            </a:r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</a:t>
            </a:r>
            <a:r>
              <a:rPr lang="en-US" altLang="ro-RO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bine</a:t>
            </a:r>
            <a:r>
              <a:rPr lang="en-US" altLang="ro-RO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” a </a:t>
            </a:r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unei</a:t>
            </a:r>
            <a:r>
              <a:rPr lang="en-US" altLang="ro-RO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probleme</a:t>
            </a:r>
            <a:endParaRPr lang="en-US" altLang="ro-RO" sz="28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04031" y="2434486"/>
            <a:ext cx="9072563" cy="437779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o-RO" dirty="0"/>
              <a:t>“</a:t>
            </a:r>
            <a:r>
              <a:rPr lang="en-US" altLang="ro-RO" dirty="0" err="1"/>
              <a:t>bine</a:t>
            </a:r>
            <a:r>
              <a:rPr lang="en-US" altLang="ro-RO" dirty="0"/>
              <a:t>” </a:t>
            </a:r>
            <a:r>
              <a:rPr lang="en-US" altLang="ro-RO" dirty="0" err="1"/>
              <a:t>depinde</a:t>
            </a:r>
            <a:r>
              <a:rPr lang="en-US" altLang="ro-RO" dirty="0"/>
              <a:t> de </a:t>
            </a:r>
            <a:r>
              <a:rPr lang="en-US" altLang="ro-RO" dirty="0" err="1"/>
              <a:t>caz</a:t>
            </a:r>
            <a:endParaRPr lang="en-US" altLang="ro-RO" dirty="0"/>
          </a:p>
          <a:p>
            <a:pPr lvl="1">
              <a:lnSpc>
                <a:spcPct val="90000"/>
              </a:lnSpc>
            </a:pPr>
            <a:r>
              <a:rPr lang="en-US" altLang="ro-RO" dirty="0" err="1"/>
              <a:t>drivere</a:t>
            </a:r>
            <a:r>
              <a:rPr lang="en-US" altLang="ro-RO" dirty="0"/>
              <a:t>: cat </a:t>
            </a:r>
            <a:r>
              <a:rPr lang="en-US" altLang="ro-RO" dirty="0" err="1"/>
              <a:t>mai</a:t>
            </a:r>
            <a:r>
              <a:rPr lang="en-US" altLang="ro-RO" dirty="0"/>
              <a:t> </a:t>
            </a:r>
            <a:r>
              <a:rPr lang="en-US" altLang="ro-RO" dirty="0" err="1"/>
              <a:t>repede</a:t>
            </a:r>
            <a:r>
              <a:rPr lang="en-US" altLang="ro-RO" dirty="0"/>
              <a:t> (</a:t>
            </a:r>
            <a:r>
              <a:rPr lang="en-US" altLang="ro-RO" dirty="0" err="1"/>
              <a:t>asamblare</a:t>
            </a:r>
            <a:r>
              <a:rPr lang="en-US" altLang="ro-RO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ro-RO" dirty="0" err="1"/>
              <a:t>jocuri</a:t>
            </a:r>
            <a:r>
              <a:rPr lang="en-US" altLang="ro-RO" dirty="0"/>
              <a:t> de </a:t>
            </a:r>
            <a:r>
              <a:rPr lang="en-US" altLang="ro-RO" dirty="0" err="1"/>
              <a:t>celulare</a:t>
            </a:r>
            <a:r>
              <a:rPr lang="en-US" altLang="ro-RO" dirty="0"/>
              <a:t>: </a:t>
            </a:r>
            <a:r>
              <a:rPr lang="en-US" altLang="ro-RO" dirty="0" err="1"/>
              <a:t>memorie</a:t>
            </a:r>
            <a:r>
              <a:rPr lang="en-US" altLang="ro-RO" dirty="0"/>
              <a:t> mica</a:t>
            </a:r>
          </a:p>
          <a:p>
            <a:pPr lvl="1">
              <a:lnSpc>
                <a:spcPct val="90000"/>
              </a:lnSpc>
            </a:pPr>
            <a:r>
              <a:rPr lang="en-US" altLang="ro-RO" dirty="0" err="1"/>
              <a:t>rachete</a:t>
            </a:r>
            <a:r>
              <a:rPr lang="en-US" altLang="ro-RO" dirty="0"/>
              <a:t>, </a:t>
            </a:r>
            <a:r>
              <a:rPr lang="en-US" altLang="ro-RO" dirty="0" err="1"/>
              <a:t>medicale</a:t>
            </a:r>
            <a:r>
              <a:rPr lang="en-US" altLang="ro-RO" dirty="0"/>
              <a:t>: </a:t>
            </a:r>
            <a:r>
              <a:rPr lang="en-US" altLang="ro-RO" dirty="0" err="1"/>
              <a:t>erori</a:t>
            </a:r>
            <a:r>
              <a:rPr lang="en-US" altLang="ro-RO" dirty="0"/>
              <a:t> </a:t>
            </a:r>
            <a:r>
              <a:rPr lang="en-US" altLang="ro-RO" dirty="0" err="1"/>
              <a:t>duc</a:t>
            </a:r>
            <a:r>
              <a:rPr lang="en-US" altLang="ro-RO" dirty="0"/>
              <a:t> la </a:t>
            </a:r>
            <a:r>
              <a:rPr lang="en-US" altLang="ro-RO" dirty="0" err="1"/>
              <a:t>pierderi</a:t>
            </a:r>
            <a:r>
              <a:rPr lang="en-US" altLang="ro-RO" dirty="0"/>
              <a:t> de </a:t>
            </a:r>
            <a:r>
              <a:rPr lang="en-US" altLang="ro-RO" dirty="0" err="1"/>
              <a:t>vieti</a:t>
            </a:r>
            <a:endParaRPr lang="en-US" altLang="ro-RO" dirty="0"/>
          </a:p>
          <a:p>
            <a:pPr lvl="1">
              <a:lnSpc>
                <a:spcPct val="90000"/>
              </a:lnSpc>
            </a:pPr>
            <a:endParaRPr lang="en-US" altLang="ro-RO" dirty="0"/>
          </a:p>
          <a:p>
            <a:pPr>
              <a:lnSpc>
                <a:spcPct val="90000"/>
              </a:lnSpc>
            </a:pPr>
            <a:r>
              <a:rPr lang="en-US" altLang="ro-RO" dirty="0" err="1"/>
              <a:t>programarea</a:t>
            </a:r>
            <a:r>
              <a:rPr lang="en-US" altLang="ro-RO" dirty="0"/>
              <a:t> OO: cod </a:t>
            </a:r>
            <a:r>
              <a:rPr lang="en-US" altLang="ro-RO" dirty="0" err="1"/>
              <a:t>mai</a:t>
            </a:r>
            <a:r>
              <a:rPr lang="en-US" altLang="ro-RO" dirty="0"/>
              <a:t> </a:t>
            </a:r>
            <a:r>
              <a:rPr lang="en-US" altLang="ro-RO" dirty="0" err="1"/>
              <a:t>corect</a:t>
            </a:r>
            <a:endParaRPr lang="en-US" altLang="ro-RO" dirty="0"/>
          </a:p>
          <a:p>
            <a:pPr lvl="1">
              <a:lnSpc>
                <a:spcPct val="90000"/>
              </a:lnSpc>
            </a:pPr>
            <a:r>
              <a:rPr lang="en-US" altLang="ro-RO" dirty="0"/>
              <a:t>Microsoft: nu </a:t>
            </a:r>
            <a:r>
              <a:rPr lang="en-US" altLang="ro-RO" dirty="0" err="1"/>
              <a:t>conteaza</a:t>
            </a:r>
            <a:r>
              <a:rPr lang="en-US" altLang="ro-RO" dirty="0"/>
              <a:t> </a:t>
            </a:r>
            <a:r>
              <a:rPr lang="en-US" altLang="ro-RO" dirty="0" err="1"/>
              <a:t>erorile</a:t>
            </a:r>
            <a:r>
              <a:rPr lang="en-US" altLang="ro-RO" dirty="0"/>
              <a:t> </a:t>
            </a:r>
            <a:r>
              <a:rPr lang="en-US" altLang="ro-RO" dirty="0" err="1"/>
              <a:t>minore</a:t>
            </a:r>
            <a:r>
              <a:rPr lang="en-US" altLang="ro-RO" dirty="0"/>
              <a:t>, </a:t>
            </a:r>
            <a:r>
              <a:rPr lang="en-US" altLang="ro-RO" dirty="0" err="1"/>
              <a:t>conteaza</a:t>
            </a:r>
            <a:r>
              <a:rPr lang="en-US" altLang="ro-RO" dirty="0"/>
              <a:t> data </a:t>
            </a:r>
            <a:r>
              <a:rPr lang="en-US" altLang="ro-RO" dirty="0" err="1"/>
              <a:t>lansarii</a:t>
            </a:r>
            <a:r>
              <a:rPr lang="en-US" altLang="ro-RO" dirty="0"/>
              <a:t>  </a:t>
            </a:r>
          </a:p>
        </p:txBody>
      </p:sp>
      <p:sp>
        <p:nvSpPr>
          <p:cNvPr id="4" name="Google Shape;407;p30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" name="Google Shape;40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63;p42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564;p42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2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62" name="Google Shape;56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2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64" name="Google Shape;564;p42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565" name="Google Shape;565;p42"/>
          <p:cNvSpPr txBox="1"/>
          <p:nvPr/>
        </p:nvSpPr>
        <p:spPr>
          <a:xfrm>
            <a:off x="1189037" y="1889124"/>
            <a:ext cx="8046900" cy="399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/>
              <a:t>utilizate</a:t>
            </a:r>
            <a:r>
              <a:rPr lang="en-US" sz="2000" b="1" dirty="0"/>
              <a:t> in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POO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342900" marR="0" lvl="0" indent="-3397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b="1" i="0" u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iecte</a:t>
            </a:r>
            <a:endParaRPr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endParaRPr lang="en-US"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Mostenire</a:t>
            </a:r>
            <a:endParaRPr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Ascunderea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informatiei</a:t>
            </a:r>
            <a:endParaRPr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Polimorfism</a:t>
            </a:r>
            <a:endParaRPr lang="en-US"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1" dirty="0"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dirty="0" err="1"/>
              <a:t>Sabloane</a:t>
            </a:r>
            <a:r>
              <a:rPr lang="en-US" sz="2000" b="1" dirty="0"/>
              <a:t> – nu </a:t>
            </a:r>
            <a:r>
              <a:rPr lang="en-US" sz="2000" b="1" dirty="0" err="1"/>
              <a:t>sunt</a:t>
            </a:r>
            <a:r>
              <a:rPr lang="en-US" sz="2000" b="1" dirty="0"/>
              <a:t> </a:t>
            </a:r>
            <a:r>
              <a:rPr lang="en-US" sz="2000" b="1" dirty="0" err="1"/>
              <a:t>utilizate</a:t>
            </a:r>
            <a:r>
              <a:rPr lang="en-US" sz="2000" b="1" dirty="0"/>
              <a:t> strict POO (</a:t>
            </a:r>
            <a:r>
              <a:rPr lang="en-US" sz="2000" b="1" dirty="0" err="1"/>
              <a:t>mai</a:t>
            </a:r>
            <a:r>
              <a:rPr lang="en-US" sz="2000" b="1" dirty="0"/>
              <a:t> general, se </a:t>
            </a:r>
            <a:r>
              <a:rPr lang="en-US" sz="2000" b="1" dirty="0" err="1"/>
              <a:t>refera</a:t>
            </a:r>
            <a:r>
              <a:rPr lang="en-US" sz="2000" b="1" dirty="0"/>
              <a:t> la  </a:t>
            </a:r>
            <a:r>
              <a:rPr lang="en-US" sz="2000" b="1" dirty="0" err="1"/>
              <a:t>Programarea</a:t>
            </a:r>
            <a:r>
              <a:rPr lang="en-US" sz="2000" b="1" dirty="0"/>
              <a:t> </a:t>
            </a:r>
            <a:r>
              <a:rPr lang="en-US" sz="2000" b="1" dirty="0" err="1"/>
              <a:t>generica</a:t>
            </a:r>
            <a:r>
              <a:rPr lang="en-US" sz="2000" b="1" dirty="0"/>
              <a:t>)</a:t>
            </a:r>
            <a:endParaRPr i="1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3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75" name="Google Shape;57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3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77" name="Google Shape;577;p43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578" name="Google Shape;578;p43"/>
          <p:cNvSpPr txBox="1"/>
          <p:nvPr/>
        </p:nvSpPr>
        <p:spPr>
          <a:xfrm>
            <a:off x="549275" y="1838324"/>
            <a:ext cx="8815387" cy="416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class X{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//</a:t>
            </a:r>
            <a:r>
              <a:rPr lang="en-US" sz="2000" dirty="0"/>
              <a:t>date </a:t>
            </a:r>
            <a:r>
              <a:rPr lang="en-US" sz="2000" dirty="0" err="1"/>
              <a:t>membre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//</a:t>
            </a:r>
            <a:r>
              <a:rPr lang="en-US" sz="2000" dirty="0" err="1"/>
              <a:t>metode</a:t>
            </a:r>
            <a:r>
              <a:rPr lang="en-US" sz="2000" dirty="0"/>
              <a:t> (</a:t>
            </a:r>
            <a:r>
              <a:rPr lang="en-US" sz="2000" dirty="0" err="1"/>
              <a:t>functii</a:t>
            </a:r>
            <a:r>
              <a:rPr lang="en-US" sz="2000" dirty="0"/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membre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argument implicit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obiectu</a:t>
            </a:r>
            <a:r>
              <a:rPr lang="en-US" sz="2000" dirty="0" err="1"/>
              <a:t>l</a:t>
            </a:r>
            <a:r>
              <a:rPr lang="en-US" sz="2000" dirty="0"/>
              <a:t> </a:t>
            </a:r>
            <a:r>
              <a:rPr lang="en-US" sz="2000" dirty="0" err="1"/>
              <a:t>curent</a:t>
            </a:r>
            <a:r>
              <a:rPr lang="en-US" sz="2000" dirty="0"/>
              <a:t>)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};</a:t>
            </a:r>
            <a:endParaRPr sz="20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mentioneaza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proprietatile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generale</a:t>
            </a:r>
            <a:r>
              <a:rPr lang="en-US" sz="2000" dirty="0">
                <a:solidFill>
                  <a:schemeClr val="dk1"/>
                </a:solidFill>
              </a:rPr>
              <a:t> ale </a:t>
            </a:r>
            <a:r>
              <a:rPr lang="en-US" sz="2000" dirty="0" err="1">
                <a:solidFill>
                  <a:schemeClr val="dk1"/>
                </a:solidFill>
              </a:rPr>
              <a:t>obiectelor</a:t>
            </a:r>
            <a:r>
              <a:rPr lang="en-US" sz="2000" dirty="0">
                <a:solidFill>
                  <a:schemeClr val="dk1"/>
                </a:solidFill>
              </a:rPr>
              <a:t> din </a:t>
            </a:r>
            <a:r>
              <a:rPr lang="en-US" sz="2000" dirty="0" err="1">
                <a:solidFill>
                  <a:schemeClr val="dk1"/>
                </a:solidFill>
              </a:rPr>
              <a:t>clasa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respectiva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•</a:t>
            </a:r>
            <a:r>
              <a:rPr lang="en-US" sz="2000" dirty="0" err="1" smtClean="0">
                <a:solidFill>
                  <a:schemeClr val="dk1"/>
                </a:solidFill>
              </a:rPr>
              <a:t>folositoare</a:t>
            </a:r>
            <a:r>
              <a:rPr lang="en-US" sz="2000" dirty="0" smtClean="0">
                <a:solidFill>
                  <a:schemeClr val="dk1"/>
                </a:solidFill>
              </a:rPr>
              <a:t> </a:t>
            </a:r>
            <a:r>
              <a:rPr lang="en-US" sz="2000" dirty="0">
                <a:solidFill>
                  <a:schemeClr val="dk1"/>
                </a:solidFill>
              </a:rPr>
              <a:t>la </a:t>
            </a:r>
            <a:r>
              <a:rPr lang="en-US" sz="2000" dirty="0" err="1">
                <a:solidFill>
                  <a:schemeClr val="dk1"/>
                </a:solidFill>
              </a:rPr>
              <a:t>encapsulare</a:t>
            </a:r>
            <a:r>
              <a:rPr lang="en-US" sz="2000" dirty="0">
                <a:solidFill>
                  <a:schemeClr val="dk1"/>
                </a:solidFill>
              </a:rPr>
              <a:t> (</a:t>
            </a:r>
            <a:r>
              <a:rPr lang="en-US" sz="2000" dirty="0" err="1">
                <a:solidFill>
                  <a:schemeClr val="dk1"/>
                </a:solidFill>
              </a:rPr>
              <a:t>ascunderea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informatiei</a:t>
            </a:r>
            <a:r>
              <a:rPr lang="en-US" sz="2000" dirty="0">
                <a:solidFill>
                  <a:schemeClr val="dk1"/>
                </a:solidFill>
              </a:rPr>
              <a:t>)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reutilizare</a:t>
            </a:r>
            <a:r>
              <a:rPr lang="en-US" sz="2000" dirty="0">
                <a:solidFill>
                  <a:schemeClr val="dk1"/>
                </a:solidFill>
              </a:rPr>
              <a:t> de cod: </a:t>
            </a:r>
            <a:r>
              <a:rPr lang="en-US" sz="2000" dirty="0" err="1">
                <a:solidFill>
                  <a:schemeClr val="dk1"/>
                </a:solidFill>
              </a:rPr>
              <a:t>mostenire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4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88" name="Google Shape;58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44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90" name="Google Shape;590;p44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591" name="Google Shape;591;p44"/>
          <p:cNvSpPr txBox="1"/>
          <p:nvPr/>
        </p:nvSpPr>
        <p:spPr>
          <a:xfrm>
            <a:off x="549275" y="1838325"/>
            <a:ext cx="8815500" cy="3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este o instanta a unei clase care are o anumita stare (reprezentata prin valoare) si are un comportament (reprezentat prin functii) la un anumit moment de timp.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•au stare si actiuni (metode/functii)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•au interfata (actiuni) si o parte ascunsa (starea)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•Sunt grupate in clase, obiecte cu aceleasi proprietati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 orientat obiect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este o colectie de obiecte care interactioneaza unul cu celalalt prin mesaje (aplicand o metoda).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5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601" name="Google Shape;60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03" name="Google Shape;603;p4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04" name="Google Shape;604;p45"/>
          <p:cNvSpPr txBox="1"/>
          <p:nvPr/>
        </p:nvSpPr>
        <p:spPr>
          <a:xfrm>
            <a:off x="709600" y="1985950"/>
            <a:ext cx="8751900" cy="3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 concepte (caracteristici) ale POO sunt: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Incapsularea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contopirea datelor cu codul (metode de prelucrare si acces la date) în clase, ducând la o localizare mai bună a erorilor şi la modularizarea problemei de rezolvat;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Moştenirea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posibilitatea de a extinde o clasa prin adaugarea de noi functionalitati;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•multe obiecte au proprietati similare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•reutilizare de cod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6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614" name="Google Shape;61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46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16" name="Google Shape;616;p46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17" name="Google Shape;617;p46"/>
          <p:cNvSpPr txBox="1"/>
          <p:nvPr/>
        </p:nvSpPr>
        <p:spPr>
          <a:xfrm>
            <a:off x="709612" y="1985962"/>
            <a:ext cx="8751887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 concepte (caracteristici) ale POO sunt: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Ascunderea informatiei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6"/>
          <p:cNvSpPr txBox="1"/>
          <p:nvPr/>
        </p:nvSpPr>
        <p:spPr>
          <a:xfrm>
            <a:off x="2011362" y="3108325"/>
            <a:ext cx="512127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foarte importanta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public, protected, private</a:t>
            </a:r>
            <a:endParaRPr/>
          </a:p>
        </p:txBody>
      </p:sp>
      <p:graphicFrame>
        <p:nvGraphicFramePr>
          <p:cNvPr id="619" name="Google Shape;619;p46"/>
          <p:cNvGraphicFramePr/>
          <p:nvPr/>
        </p:nvGraphicFramePr>
        <p:xfrm>
          <a:off x="1047750" y="4284662"/>
          <a:ext cx="7073900" cy="1841500"/>
        </p:xfrm>
        <a:graphic>
          <a:graphicData uri="http://schemas.openxmlformats.org/drawingml/2006/table">
            <a:tbl>
              <a:tblPr>
                <a:noFill/>
                <a:tableStyleId>{80906E42-FC15-4D1F-BC46-BAF136BD5474}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Avem acces?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/>
                    </a:p>
                  </a:txBody>
                  <a:tcPr marL="90000" marR="90000" marT="76425" marB="4680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Aceeasi clasa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Clase derivate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/>
                    </a:p>
                  </a:txBody>
                  <a:tcPr marL="90000" marR="90000" marT="76425" marB="468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 clase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/>
                    </a:p>
                  </a:txBody>
                  <a:tcPr marL="90000" marR="90000" marT="76425" marB="4680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2144712" y="73183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Regulamente UB si FMI</a:t>
            </a:r>
            <a:endParaRPr/>
          </a:p>
        </p:txBody>
      </p:sp>
      <p:sp>
        <p:nvSpPr>
          <p:cNvPr id="101" name="Google Shape;101;p7"/>
          <p:cNvSpPr txBox="1"/>
          <p:nvPr/>
        </p:nvSpPr>
        <p:spPr>
          <a:xfrm>
            <a:off x="315912" y="1493837"/>
            <a:ext cx="95250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Lucruri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stiut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regulament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privind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activitatea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studenților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la UB: </a:t>
            </a:r>
            <a:r>
              <a:rPr lang="en-US" sz="2000" dirty="0">
                <a:solidFill>
                  <a:srgbClr val="3333CC"/>
                </a:solidFill>
                <a:latin typeface="+mn-lt"/>
              </a:rPr>
              <a:t>https://www.unibuc.ro/wp-content/uploads/sites/7/2018/07/Regulament-privind-activitatea-profesionala-a-studentilor-2018.pdf</a:t>
            </a:r>
            <a:endParaRPr dirty="0">
              <a:latin typeface="+mn-l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regulament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etică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și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profesionalism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la FMI:</a:t>
            </a:r>
            <a:endParaRPr dirty="0">
              <a:latin typeface="+mn-l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3775" y="4745990"/>
            <a:ext cx="8321675" cy="15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/>
          <p:nvPr/>
        </p:nvSpPr>
        <p:spPr>
          <a:xfrm>
            <a:off x="3093720" y="6858316"/>
            <a:ext cx="6797040" cy="39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81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incidente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minore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un incident major =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exmatriculare</a:t>
            </a:r>
            <a:endParaRPr/>
          </a:p>
        </p:txBody>
      </p:sp>
      <p:sp>
        <p:nvSpPr>
          <p:cNvPr id="104" name="Google Shape;104;p7"/>
          <p:cNvSpPr txBox="1"/>
          <p:nvPr/>
        </p:nvSpPr>
        <p:spPr>
          <a:xfrm>
            <a:off x="620712" y="3932237"/>
            <a:ext cx="8610600" cy="39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333CC"/>
                </a:solidFill>
              </a:rPr>
              <a:t>http://fmi.unibuc.ro/ro/pdf/2015/consiliu/Regulament_etica_FMI.pdf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7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629" name="Google Shape;62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47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31" name="Google Shape;631;p47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32" name="Google Shape;632;p47"/>
          <p:cNvSpPr txBox="1"/>
          <p:nvPr/>
        </p:nvSpPr>
        <p:spPr>
          <a:xfrm>
            <a:off x="709600" y="1985947"/>
            <a:ext cx="8751900" cy="208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caracteristici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ale POO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Polimorfismul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(la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discutii</a:t>
            </a:r>
            <a:r>
              <a:rPr lang="en-US" sz="20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ample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tarziu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–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ierarhie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obtinuta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mostenire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metodă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ierarhie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2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7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629" name="Google Shape;62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47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31" name="Google Shape;631;p47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32" name="Google Shape;632;p47"/>
          <p:cNvSpPr txBox="1"/>
          <p:nvPr/>
        </p:nvSpPr>
        <p:spPr>
          <a:xfrm>
            <a:off x="709600" y="1985947"/>
            <a:ext cx="8751900" cy="4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 concept important in POO: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Sabloane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•cod </a:t>
            </a:r>
            <a:r>
              <a:rPr lang="en-US" sz="2000" dirty="0" err="1">
                <a:solidFill>
                  <a:schemeClr val="dk1"/>
                </a:solidFill>
              </a:rPr>
              <a:t>mai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sigur</a:t>
            </a:r>
            <a:r>
              <a:rPr lang="en-US" sz="2000" dirty="0">
                <a:solidFill>
                  <a:schemeClr val="dk1"/>
                </a:solidFill>
              </a:rPr>
              <a:t>/</a:t>
            </a:r>
            <a:r>
              <a:rPr lang="en-US" sz="2000" dirty="0" err="1">
                <a:solidFill>
                  <a:schemeClr val="dk1"/>
                </a:solidFill>
              </a:rPr>
              <a:t>reutilizare</a:t>
            </a:r>
            <a:r>
              <a:rPr lang="en-US" sz="2000" dirty="0">
                <a:solidFill>
                  <a:schemeClr val="dk1"/>
                </a:solidFill>
              </a:rPr>
              <a:t> de cod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putem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implementa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lista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inlantuita</a:t>
            </a:r>
            <a:r>
              <a:rPr lang="en-US" sz="2000" dirty="0">
                <a:solidFill>
                  <a:schemeClr val="dk1"/>
                </a:solidFill>
              </a:rPr>
              <a:t> de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</a:t>
            </a:r>
            <a:r>
              <a:rPr lang="en-US" sz="2000" dirty="0" err="1">
                <a:solidFill>
                  <a:schemeClr val="dk1"/>
                </a:solidFill>
              </a:rPr>
              <a:t>intregi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</a:t>
            </a:r>
            <a:r>
              <a:rPr lang="en-US" sz="2000" dirty="0" err="1">
                <a:solidFill>
                  <a:schemeClr val="dk1"/>
                </a:solidFill>
              </a:rPr>
              <a:t>caractere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–float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</a:t>
            </a:r>
            <a:r>
              <a:rPr lang="en-US" sz="2000" dirty="0" err="1">
                <a:solidFill>
                  <a:schemeClr val="dk1"/>
                </a:solidFill>
              </a:rPr>
              <a:t>obiecte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2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8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642" name="Google Shape;642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48"/>
          <p:cNvSpPr txBox="1"/>
          <p:nvPr/>
        </p:nvSpPr>
        <p:spPr>
          <a:xfrm>
            <a:off x="2322512" y="836612"/>
            <a:ext cx="55435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Perspective</a:t>
            </a:r>
            <a:endParaRPr/>
          </a:p>
        </p:txBody>
      </p:sp>
      <p:sp>
        <p:nvSpPr>
          <p:cNvPr id="644" name="Google Shape;644;p48"/>
          <p:cNvSpPr txBox="1"/>
          <p:nvPr/>
        </p:nvSpPr>
        <p:spPr>
          <a:xfrm>
            <a:off x="1136650" y="1879600"/>
            <a:ext cx="8235950" cy="433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Se vor discuta directiile principale ale cursului, feedback-ul studentilor fiind hotarator in acest aspect 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intelegerea notiunilor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intrebari si sugestii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Cursul 2: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Introducere in OOP. </a:t>
            </a: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Clase. Obiecte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127" name="Google Shape;12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29" name="Google Shape;129;p9"/>
          <p:cNvSpPr txBox="1"/>
          <p:nvPr/>
        </p:nvSpPr>
        <p:spPr>
          <a:xfrm>
            <a:off x="1035050" y="1933575"/>
            <a:ext cx="8658225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1. Regulamente UB si FMI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4. 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139" name="Google Shape;13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0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3896375" y="1812390"/>
            <a:ext cx="331693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hlinkClick r:id="rId4"/>
              </a:rPr>
              <a:t>http://pypl.github.io/PYPL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00497" y="1370430"/>
            <a:ext cx="6211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PYPL </a:t>
            </a:r>
            <a:r>
              <a:rPr lang="en-US" sz="2400" dirty="0" err="1"/>
              <a:t>PopularitY</a:t>
            </a:r>
            <a:r>
              <a:rPr lang="en-US" sz="2400" dirty="0"/>
              <a:t> of Programming Language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24911" y="6565186"/>
            <a:ext cx="58153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Majoritatea</a:t>
            </a:r>
            <a:r>
              <a:rPr lang="en-US" dirty="0"/>
              <a:t>  pot </a:t>
            </a:r>
            <a:r>
              <a:rPr lang="vi-VN" dirty="0"/>
              <a:t>fi considerate limbaje OO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</a:t>
            </a:r>
            <a:r>
              <a:rPr lang="vi-VN" dirty="0"/>
              <a:t>imbaje destul de cunoscute care nu sunt OO sunt Go, Julia și Rust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39537" y="1797150"/>
            <a:ext cx="1947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Captura</a:t>
            </a:r>
            <a:r>
              <a:rPr lang="en-US" sz="2400" dirty="0"/>
              <a:t> din: 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41" y="2248139"/>
            <a:ext cx="4383565" cy="4317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1"/>
          <p:cNvSpPr txBox="1"/>
          <p:nvPr/>
        </p:nvSpPr>
        <p:spPr>
          <a:xfrm>
            <a:off x="239712" y="1570037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None/>
            </a:pPr>
            <a:r>
              <a:rPr lang="en-US" sz="2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Paradigme</a:t>
            </a:r>
            <a:r>
              <a:rPr lang="en-US" sz="2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2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i="0" u="none" dirty="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Stil</a:t>
            </a:r>
            <a:r>
              <a:rPr lang="en-US" sz="22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fundamental de a </a:t>
            </a:r>
            <a:r>
              <a:rPr lang="en-US" sz="22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programa</a:t>
            </a:r>
            <a:endParaRPr/>
          </a:p>
        </p:txBody>
      </p:sp>
      <p:sp>
        <p:nvSpPr>
          <p:cNvPr id="161" name="Google Shape;161;p11"/>
          <p:cNvSpPr txBox="1"/>
          <p:nvPr/>
        </p:nvSpPr>
        <p:spPr>
          <a:xfrm>
            <a:off x="106679" y="2164397"/>
            <a:ext cx="9897745" cy="405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Dictează: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 Cum se reprezintă datele problemei </a:t>
            </a:r>
            <a:r>
              <a:rPr lang="ro-RO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(variabile, funcții, obiecte, fapte, constrângeri etc.)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 Cum se prelucrează reprezentarea </a:t>
            </a:r>
            <a:r>
              <a:rPr lang="ro-RO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(atribuiri, evaluări, fire de execuție, continuări, fluxuri etc.)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Favorizează un set de concepte si tehnici de programare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indent="-127000">
              <a:lnSpc>
                <a:spcPct val="150000"/>
              </a:lnSpc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 Influențează </a:t>
            </a:r>
            <a:r>
              <a:rPr lang="ro-RO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felul în </a:t>
            </a: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care sunt gândiți algoritmii de rezolvare a problemelor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indent="-127000">
              <a:lnSpc>
                <a:spcPct val="150000"/>
              </a:lnSpc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ro-RO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Limbaje </a:t>
            </a:r>
            <a:r>
              <a:rPr lang="ro-RO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– în </a:t>
            </a:r>
            <a:r>
              <a:rPr lang="ro-RO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general </a:t>
            </a:r>
            <a:r>
              <a:rPr lang="ro-RO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multiparadigm</a:t>
            </a:r>
            <a:r>
              <a:rPr lang="vi-VN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(ex: </a:t>
            </a:r>
            <a:r>
              <a:rPr lang="ro-RO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Python</a:t>
            </a:r>
            <a:r>
              <a:rPr lang="ro-RO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– imperativ, funcțional, orientat pe obiecte)</a:t>
            </a:r>
            <a:endParaRPr lang="ro-RO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Google Shape;162;p11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B4845975F6BB418248BD8CCBCA1CBF" ma:contentTypeVersion="0" ma:contentTypeDescription="Creați un document nou." ma:contentTypeScope="" ma:versionID="aeab8dd3ad11cea8d085e9da587240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080d5c2d9aab64fc2d8514934b56b5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7C7564-DC5D-4DB9-B7BF-9787B336D0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7DF723-73D2-4897-8AF7-002912D2D9E2}"/>
</file>

<file path=customXml/itemProps3.xml><?xml version="1.0" encoding="utf-8"?>
<ds:datastoreItem xmlns:ds="http://schemas.openxmlformats.org/officeDocument/2006/customXml" ds:itemID="{89B2B019-8FB3-44E5-AED4-3517A4660B5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</TotalTime>
  <Words>4801</Words>
  <Application>Microsoft Office PowerPoint</Application>
  <PresentationFormat>Custom</PresentationFormat>
  <Paragraphs>1003</Paragraphs>
  <Slides>62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-apple-system</vt:lpstr>
      <vt:lpstr>Segoe UI</vt:lpstr>
      <vt:lpstr>Calibri</vt:lpstr>
      <vt:lpstr>Consolas</vt:lpstr>
      <vt:lpstr>Noto Sans Symbols</vt:lpstr>
      <vt:lpstr>Times New Roman</vt:lpstr>
      <vt:lpstr>Office Theme</vt:lpstr>
      <vt:lpstr>PowerPoint Presentation</vt:lpstr>
      <vt:lpstr>PowerPoint Presentation</vt:lpstr>
      <vt:lpstr>Să ne cunoaștem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Modificari</vt:lpstr>
      <vt:lpstr>Kahoot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Rezolvarea “mai bine” a unei probleme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apaun</dc:creator>
  <cp:lastModifiedBy>Mihai-Sorin Stupariu</cp:lastModifiedBy>
  <cp:revision>113</cp:revision>
  <dcterms:modified xsi:type="dcterms:W3CDTF">2022-10-06T11:33:42Z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0x01010062B4845975F6BB418248BD8CCBCA1CBF</vt:lpwstr>
  </property>
</Properties>
</file>