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7"/>
  </p:notesMasterIdLst>
  <p:sldIdLst>
    <p:sldId id="256" r:id="rId7"/>
    <p:sldId id="257" r:id="rId8"/>
    <p:sldId id="553" r:id="rId9"/>
    <p:sldId id="599" r:id="rId10"/>
    <p:sldId id="600" r:id="rId11"/>
    <p:sldId id="556" r:id="rId12"/>
    <p:sldId id="557" r:id="rId13"/>
    <p:sldId id="560" r:id="rId14"/>
    <p:sldId id="561" r:id="rId15"/>
    <p:sldId id="601" r:id="rId16"/>
    <p:sldId id="563" r:id="rId17"/>
    <p:sldId id="602" r:id="rId18"/>
    <p:sldId id="565" r:id="rId19"/>
    <p:sldId id="603" r:id="rId20"/>
    <p:sldId id="604" r:id="rId21"/>
    <p:sldId id="605" r:id="rId22"/>
    <p:sldId id="606" r:id="rId23"/>
    <p:sldId id="570" r:id="rId24"/>
    <p:sldId id="571" r:id="rId25"/>
    <p:sldId id="607" r:id="rId26"/>
    <p:sldId id="573" r:id="rId27"/>
    <p:sldId id="574" r:id="rId28"/>
    <p:sldId id="576" r:id="rId29"/>
    <p:sldId id="578" r:id="rId30"/>
    <p:sldId id="513" r:id="rId31"/>
    <p:sldId id="514" r:id="rId32"/>
    <p:sldId id="595" r:id="rId33"/>
    <p:sldId id="596" r:id="rId34"/>
    <p:sldId id="597" r:id="rId35"/>
    <p:sldId id="611" r:id="rId36"/>
    <p:sldId id="598" r:id="rId37"/>
    <p:sldId id="588" r:id="rId38"/>
    <p:sldId id="589" r:id="rId39"/>
    <p:sldId id="590" r:id="rId40"/>
    <p:sldId id="591" r:id="rId41"/>
    <p:sldId id="581" r:id="rId42"/>
    <p:sldId id="582" r:id="rId43"/>
    <p:sldId id="583" r:id="rId44"/>
    <p:sldId id="585" r:id="rId45"/>
    <p:sldId id="586" r:id="rId46"/>
    <p:sldId id="515" r:id="rId47"/>
    <p:sldId id="594" r:id="rId48"/>
    <p:sldId id="538" r:id="rId49"/>
    <p:sldId id="539" r:id="rId50"/>
    <p:sldId id="540" r:id="rId51"/>
    <p:sldId id="541" r:id="rId52"/>
    <p:sldId id="543" r:id="rId53"/>
    <p:sldId id="592" r:id="rId54"/>
    <p:sldId id="593" r:id="rId55"/>
    <p:sldId id="610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73E9E-0D39-C9E4-DCDA-D49C2EB80231}" v="19" dt="2021-12-16T11:00:28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65" d="100"/>
          <a:sy n="65" d="100"/>
        </p:scale>
        <p:origin x="-1308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6B573E9E-0D39-C9E4-DCDA-D49C2EB80231}"/>
    <pc:docChg chg="modSld">
      <pc:chgData name="ANCA MADALINA DOBROVAT" userId="S::anca.dobrovat@unibuc.ro::418a3c67-18b7-4c53-a114-ddac729b7caa" providerId="AD" clId="Web-{6B573E9E-0D39-C9E4-DCDA-D49C2EB80231}" dt="2021-12-16T11:00:28.545" v="18" actId="20577"/>
      <pc:docMkLst>
        <pc:docMk/>
      </pc:docMkLst>
      <pc:sldChg chg="modSp">
        <pc:chgData name="ANCA MADALINA DOBROVAT" userId="S::anca.dobrovat@unibuc.ro::418a3c67-18b7-4c53-a114-ddac729b7caa" providerId="AD" clId="Web-{6B573E9E-0D39-C9E4-DCDA-D49C2EB80231}" dt="2021-12-16T11:00:28.545" v="18" actId="20577"/>
        <pc:sldMkLst>
          <pc:docMk/>
          <pc:sldMk cId="0" sldId="256"/>
        </pc:sldMkLst>
        <pc:spChg chg="mod">
          <ac:chgData name="ANCA MADALINA DOBROVAT" userId="S::anca.dobrovat@unibuc.ro::418a3c67-18b7-4c53-a114-ddac729b7caa" providerId="AD" clId="Web-{6B573E9E-0D39-C9E4-DCDA-D49C2EB80231}" dt="2021-12-16T11:00:28.545" v="18" actId="20577"/>
          <ac:spMkLst>
            <pc:docMk/>
            <pc:sldMk cId="0" sldId="256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0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14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14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15</a:t>
            </a:fld>
            <a:endParaRPr lang="en-US" sz="17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15</a:t>
            </a:fld>
            <a:endParaRPr lang="en-US" sz="17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16</a:t>
            </a:fld>
            <a:endParaRPr lang="en-US" sz="17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16</a:t>
            </a:fld>
            <a:endParaRPr lang="en-US" sz="17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17</a:t>
            </a:fld>
            <a:endParaRPr lang="en-US" sz="17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17</a:t>
            </a:fld>
            <a:endParaRPr lang="en-US" sz="17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18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18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19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19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20</a:t>
            </a:fld>
            <a:endParaRPr lang="en-US" sz="17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20</a:t>
            </a:fld>
            <a:endParaRPr lang="en-US" sz="17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21</a:t>
            </a:fld>
            <a:endParaRPr lang="en-US" sz="17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21</a:t>
            </a:fld>
            <a:endParaRPr lang="en-US" sz="17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22</a:t>
            </a:fld>
            <a:endParaRPr lang="en-US" sz="17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22</a:t>
            </a:fld>
            <a:endParaRPr lang="en-US" sz="17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ceff3631c_0_89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372" name="Google Shape;372;g4ceff3631c_0_89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373" name="Google Shape;373;g4ceff3631c_0_89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74" name="Google Shape;374;g4ceff3631c_0_89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75" name="Google Shape;375;g4ceff3631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396" name="Google Shape;396;p15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397" name="Google Shape;397;p15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8" name="Google Shape;398;p1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9" name="Google Shape;3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eff3631c_0_11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sz="1700"/>
          </a:p>
        </p:txBody>
      </p:sp>
      <p:sp>
        <p:nvSpPr>
          <p:cNvPr id="432" name="Google Shape;432;g4ceff3631c_0_11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sz="1700"/>
          </a:p>
        </p:txBody>
      </p:sp>
      <p:sp>
        <p:nvSpPr>
          <p:cNvPr id="433" name="Google Shape;433;g4ceff3631c_0_11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4" name="Google Shape;434;g4ceff3631c_0_11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5" name="Google Shape;435;g4ceff3631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sz="1700"/>
          </a:p>
        </p:txBody>
      </p:sp>
      <p:sp>
        <p:nvSpPr>
          <p:cNvPr id="444" name="Google Shape;444;p18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sz="1700"/>
          </a:p>
        </p:txBody>
      </p:sp>
      <p:sp>
        <p:nvSpPr>
          <p:cNvPr id="445" name="Google Shape;445;p18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ceff3631c_0_16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sz="1700"/>
          </a:p>
        </p:txBody>
      </p:sp>
      <p:sp>
        <p:nvSpPr>
          <p:cNvPr id="458" name="Google Shape;458;g4ceff3631c_0_16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sz="1700"/>
          </a:p>
        </p:txBody>
      </p:sp>
      <p:sp>
        <p:nvSpPr>
          <p:cNvPr id="459" name="Google Shape;459;g4ceff3631c_0_16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0" name="Google Shape;460;g4ceff3631c_0_16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1" name="Google Shape;461;g4ceff3631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ceff3631c_0_142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39</a:t>
            </a:fld>
            <a:endParaRPr sz="1700"/>
          </a:p>
        </p:txBody>
      </p:sp>
      <p:sp>
        <p:nvSpPr>
          <p:cNvPr id="483" name="Google Shape;483;g4ceff3631c_0_142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39</a:t>
            </a:fld>
            <a:endParaRPr sz="1700"/>
          </a:p>
        </p:txBody>
      </p:sp>
      <p:sp>
        <p:nvSpPr>
          <p:cNvPr id="484" name="Google Shape;484;g4ceff3631c_0_142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5" name="Google Shape;485;g4ceff3631c_0_142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6" name="Google Shape;486;g4ceff3631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ceff3631c_0_193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40</a:t>
            </a:fld>
            <a:endParaRPr sz="1700"/>
          </a:p>
        </p:txBody>
      </p:sp>
      <p:sp>
        <p:nvSpPr>
          <p:cNvPr id="495" name="Google Shape;495;g4ceff3631c_0_193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40</a:t>
            </a:fld>
            <a:endParaRPr sz="1700"/>
          </a:p>
        </p:txBody>
      </p:sp>
      <p:sp>
        <p:nvSpPr>
          <p:cNvPr id="496" name="Google Shape;496;g4ceff3631c_0_193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7" name="Google Shape;497;g4ceff3631c_0_193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8" name="Google Shape;498;g4ceff3631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50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7</a:t>
            </a:fld>
            <a:endParaRPr/>
          </a:p>
        </p:txBody>
      </p:sp>
      <p:sp>
        <p:nvSpPr>
          <p:cNvPr id="462" name="Google Shape;462;p24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7</a:t>
            </a:fld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4" name="Google Shape;464;p24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Google Shape;50;p3"/>
          <p:cNvSpPr txBox="1"/>
          <p:nvPr/>
        </p:nvSpPr>
        <p:spPr>
          <a:xfrm>
            <a:off x="5059362" y="2895600"/>
            <a:ext cx="4054475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9144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</a:pPr>
            <a:r>
              <a:rPr lang="ro-RO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Dobrovăț</a:t>
            </a:r>
          </a:p>
          <a:p>
            <a:pPr marL="9144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000" b="1">
                <a:solidFill>
                  <a:srgbClr val="000000"/>
                </a:solidFill>
                <a:latin typeface="Arial"/>
                <a:cs typeface="Arial"/>
              </a:rPr>
              <a:t>Andrei Păun</a:t>
            </a:r>
            <a:endParaRPr lang="ro-RO"/>
          </a:p>
        </p:txBody>
      </p:sp>
      <p:sp>
        <p:nvSpPr>
          <p:cNvPr id="14" name="Google Shape;51;p3"/>
          <p:cNvSpPr txBox="1"/>
          <p:nvPr/>
        </p:nvSpPr>
        <p:spPr>
          <a:xfrm>
            <a:off x="6357067" y="6232525"/>
            <a:ext cx="2382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 smtClean="0"/>
              <a:t>14 </a:t>
            </a:r>
            <a:r>
              <a:rPr lang="en-US" sz="1800" b="1" dirty="0"/>
              <a:t>/ 10 / </a:t>
            </a:r>
            <a:r>
              <a:rPr lang="en-US" sz="1800" b="1" dirty="0" smtClean="0"/>
              <a:t>2022</a:t>
            </a:r>
            <a:endParaRPr dirty="0"/>
          </a:p>
        </p:txBody>
      </p:sp>
      <p:sp>
        <p:nvSpPr>
          <p:cNvPr id="15" name="Google Shape;52;p3"/>
          <p:cNvSpPr txBox="1"/>
          <p:nvPr/>
        </p:nvSpPr>
        <p:spPr>
          <a:xfrm>
            <a:off x="228600" y="11620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16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26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74256" y="1303824"/>
            <a:ext cx="5493144" cy="532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#include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o-RO" sz="2000" dirty="0">
                <a:solidFill>
                  <a:srgbClr val="40015A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using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66616"/>
                </a:solidFill>
                <a:latin typeface="Arial" pitchFamily="34" charset="0"/>
                <a:cs typeface="Arial" pitchFamily="34" charset="0"/>
              </a:rPr>
              <a:t>std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abs is overloaded three ways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i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40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(-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(-</a:t>
            </a:r>
            <a:r>
              <a:rPr lang="ro-RO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11.0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(-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ro-RO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i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Using integer abs()</a:t>
            </a:r>
            <a:r>
              <a:rPr lang="ro-RO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i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i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i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419601" y="1371600"/>
            <a:ext cx="4572000" cy="255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Using double abs()</a:t>
            </a:r>
            <a:r>
              <a:rPr lang="en-US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return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0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Using long abs()</a:t>
            </a:r>
            <a:r>
              <a:rPr lang="en-US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return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584176" y="4343400"/>
            <a:ext cx="3200400" cy="230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ro-RO" dirty="0"/>
              <a:t>Using integer abs()</a:t>
            </a:r>
          </a:p>
          <a:p>
            <a:r>
              <a:rPr lang="en-US" altLang="ro-RO" dirty="0"/>
              <a:t>10</a:t>
            </a:r>
          </a:p>
          <a:p>
            <a:r>
              <a:rPr lang="en-US" altLang="ro-RO" dirty="0"/>
              <a:t>Using double abs()</a:t>
            </a:r>
          </a:p>
          <a:p>
            <a:r>
              <a:rPr lang="en-US" altLang="ro-RO" dirty="0"/>
              <a:t>11</a:t>
            </a:r>
          </a:p>
          <a:p>
            <a:r>
              <a:rPr lang="en-US" altLang="ro-RO" dirty="0"/>
              <a:t>Using long abs()</a:t>
            </a:r>
          </a:p>
          <a:p>
            <a:r>
              <a:rPr lang="en-US" altLang="ro-RO" dirty="0"/>
              <a:t>9</a:t>
            </a:r>
          </a:p>
        </p:txBody>
      </p:sp>
      <p:sp>
        <p:nvSpPr>
          <p:cNvPr id="9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/>
        </p:nvSpPr>
        <p:spPr>
          <a:xfrm>
            <a:off x="83520" y="1371600"/>
            <a:ext cx="8543520" cy="4668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Într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-o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pot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mulţi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apel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omite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formali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b="1" dirty="0">
              <a:solidFill>
                <a:srgbClr val="FF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Argumentele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amplasate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sfârşitul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listei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</a:t>
            </a:r>
            <a:endParaRPr sz="200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304799" y="1949496"/>
            <a:ext cx="8639629" cy="452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6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= 12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mentionarea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b) {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- "&lt;&lt;b&lt;&lt;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}</a:t>
            </a:r>
          </a:p>
          <a:p>
            <a:pPr>
              <a:lnSpc>
                <a:spcPct val="104000"/>
              </a:lnSpc>
            </a:pPr>
            <a:endParaRPr lang="en-US" sz="1600" b="1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6200" y="1371600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7499520" cy="42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*pi;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pi;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-o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considera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neocupata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(2);//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2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[2];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un vector de 2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elemente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de tip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 [ ]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vectorul</a:t>
            </a:r>
            <a:endParaRPr sz="180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//-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//-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[ ]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 [ ]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/>
        </p:nvSpPr>
        <p:spPr>
          <a:xfrm>
            <a:off x="493908" y="1447800"/>
            <a:ext cx="7993429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referinţă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esenta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un pointer implicit, care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actioneaza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ca un alt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unui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variabila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b="1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pi,j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&amp;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=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//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alt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pi=&amp;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// pi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*pi=3;   //in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se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afla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3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453600" y="5648849"/>
            <a:ext cx="8421120" cy="58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228600" y="1219200"/>
            <a:ext cx="31749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497665" y="1868292"/>
            <a:ext cx="8432639" cy="407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ref++;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21 21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deosebire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pointeri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la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trec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la un alt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acelasi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tip,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implica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fapt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21185" y="1966414"/>
            <a:ext cx="8584704" cy="39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= 50;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ref = b;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ref--;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49 49</a:t>
            </a:r>
          </a:p>
          <a:p>
            <a:endParaRPr lang="en-US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initializarii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puteti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modifica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76200" y="1371600"/>
            <a:ext cx="37083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9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217489" y="2111102"/>
            <a:ext cx="8269287" cy="3253174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obtine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adresa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unei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pot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crea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tablouri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catre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un camp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biti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254001" y="1295400"/>
            <a:ext cx="34035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25360" y="1907132"/>
          <a:ext cx="7921360" cy="47378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03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17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22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 x = x *2;}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*x = *x + 30;}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main()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%d\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n”,x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%d\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n“,x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x){   x = x *2;} //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valoare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*x){  *x = *x + 30;} //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pointer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void h(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&amp;x){ x = x + 50;} //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referinta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main() 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h(x);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0424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01626" y="2059639"/>
            <a:ext cx="8210550" cy="3594971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7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pPr>
              <a:defRPr/>
            </a:pP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Recapitularea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discu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ţ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iilor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din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cursul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anterior (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Generalităţi despre curs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, R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eguli de comportament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Diferențe cu C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Generalităţi despre OOP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Principiile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program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rii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orientate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</a:p>
          <a:p>
            <a:pPr>
              <a:defRPr/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obiecte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modificatori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acces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functii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prieten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constructori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 / destructor</a:t>
            </a:r>
            <a:endParaRPr lang="ro-RO" altLang="ro-RO" sz="2000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FontTx/>
              <a:buNone/>
              <a:defRPr/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58;p34"/>
          <p:cNvSpPr txBox="1"/>
          <p:nvPr/>
        </p:nvSpPr>
        <p:spPr>
          <a:xfrm>
            <a:off x="1600200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301626" y="1371600"/>
            <a:ext cx="8210550" cy="4902200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Cand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returnat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o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explicit, i se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atribuie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automat int.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trebuie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cunoscut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inainte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 (double x) {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 indent="414683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return x;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Prototipul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numarului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parametri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lor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void f(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prototip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main() 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 f(50); 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void f(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x) {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corp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}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555197" y="1294440"/>
            <a:ext cx="3178603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</a:pPr>
            <a:endParaRPr lang="en-US" sz="1600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graphicFrame>
        <p:nvGraphicFramePr>
          <p:cNvPr id="369" name="Google Shape;369;p46"/>
          <p:cNvGraphicFramePr/>
          <p:nvPr/>
        </p:nvGraphicFramePr>
        <p:xfrm>
          <a:off x="381000" y="1641037"/>
          <a:ext cx="8202750" cy="51430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430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struct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test {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x;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afis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{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("x= %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d",x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}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}A;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main() {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scanf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("%d",&amp;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A.x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A.afis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(); /* error ‘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struct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test’ has no member called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afis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() */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return 0;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struct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test {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x;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afis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sz="20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{</a:t>
                      </a:r>
                      <a:endParaRPr sz="20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&lt;&lt;"x= "&lt;&lt;x;</a:t>
                      </a:r>
                      <a:endParaRPr sz="20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}</a:t>
                      </a:r>
                      <a:endParaRPr sz="20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}A;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main()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cin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&gt;&gt;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A.x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A.afis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();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return 0;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555197" y="1294440"/>
            <a:ext cx="3254803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</a:pPr>
            <a:endParaRPr lang="en-US" sz="1600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8" name="Google Shape;565;p42"/>
          <p:cNvSpPr txBox="1"/>
          <p:nvPr/>
        </p:nvSpPr>
        <p:spPr>
          <a:xfrm>
            <a:off x="4700160" y="1713779"/>
            <a:ext cx="4106179" cy="457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C?</a:t>
            </a:r>
            <a:endParaRPr lang="en-US" sz="1800" dirty="0"/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/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/>
              <a:t>Q: </a:t>
            </a:r>
            <a:r>
              <a:rPr lang="en-US" sz="1800" dirty="0" err="1"/>
              <a:t>Codul</a:t>
            </a:r>
            <a:r>
              <a:rPr lang="en-US" sz="1800" dirty="0"/>
              <a:t> </a:t>
            </a:r>
            <a:r>
              <a:rPr lang="en-US" sz="1800" dirty="0" err="1"/>
              <a:t>alaturat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valid </a:t>
            </a:r>
            <a:r>
              <a:rPr lang="en-US" sz="1800" dirty="0" err="1"/>
              <a:t>si</a:t>
            </a:r>
            <a:r>
              <a:rPr lang="en-US" sz="1800" dirty="0"/>
              <a:t> in C++?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Nu,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 am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 ca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identificator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“this”).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/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C, de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/>
              <a:t>A: </a:t>
            </a:r>
            <a:r>
              <a:rPr lang="en-US" sz="1800" dirty="0" err="1"/>
              <a:t>Pentru</a:t>
            </a:r>
            <a:r>
              <a:rPr lang="en-US" sz="1800" dirty="0"/>
              <a:t> ca e </a:t>
            </a:r>
            <a:r>
              <a:rPr lang="en-US" sz="1800" dirty="0" err="1"/>
              <a:t>dificil</a:t>
            </a:r>
            <a:r>
              <a:rPr lang="en-US" sz="1800" dirty="0"/>
              <a:t> de </a:t>
            </a:r>
            <a:r>
              <a:rPr lang="en-US" sz="1800" dirty="0" err="1"/>
              <a:t>emulat</a:t>
            </a:r>
            <a:r>
              <a:rPr lang="en-US" sz="1800" dirty="0"/>
              <a:t> </a:t>
            </a:r>
            <a:r>
              <a:rPr lang="en-US" sz="1800" dirty="0" err="1"/>
              <a:t>ascunderea</a:t>
            </a:r>
            <a:r>
              <a:rPr lang="en-US" sz="1800" dirty="0"/>
              <a:t> </a:t>
            </a:r>
            <a:r>
              <a:rPr lang="en-US" sz="1800" dirty="0" err="1"/>
              <a:t>informatiei</a:t>
            </a:r>
            <a:r>
              <a:rPr lang="en-US" sz="1800" dirty="0"/>
              <a:t>, </a:t>
            </a:r>
            <a:r>
              <a:rPr lang="en-US" sz="1800" dirty="0" err="1"/>
              <a:t>principiu</a:t>
            </a:r>
            <a:r>
              <a:rPr lang="en-US" sz="1800" dirty="0"/>
              <a:t> de </a:t>
            </a:r>
            <a:r>
              <a:rPr lang="en-US" sz="1800" dirty="0" err="1"/>
              <a:t>baza</a:t>
            </a:r>
            <a:r>
              <a:rPr lang="en-US" sz="1800" dirty="0"/>
              <a:t> in POO.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400896" y="1864078"/>
            <a:ext cx="3912193" cy="4431983"/>
            <a:chOff x="441960" y="2054801"/>
            <a:chExt cx="4312921" cy="4885440"/>
          </a:xfrm>
        </p:grpSpPr>
        <p:sp>
          <p:nvSpPr>
            <p:cNvPr id="10" name="Rectangle 9"/>
            <p:cNvSpPr/>
            <p:nvPr/>
          </p:nvSpPr>
          <p:spPr>
            <a:xfrm>
              <a:off x="463551" y="2054801"/>
              <a:ext cx="4291330" cy="4885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#include &lt;</a:t>
              </a:r>
              <a:r>
                <a:rPr lang="en-US" sz="1600" dirty="0" err="1"/>
                <a:t>stdio.h</a:t>
              </a:r>
              <a:r>
                <a:rPr lang="en-US" sz="1600" dirty="0"/>
                <a:t>&gt;</a:t>
              </a:r>
            </a:p>
            <a:p>
              <a:r>
                <a:rPr lang="en-US" sz="1600" dirty="0"/>
                <a:t>#include &lt;</a:t>
              </a:r>
              <a:r>
                <a:rPr lang="en-US" sz="1600" dirty="0" err="1"/>
                <a:t>stdlib.h</a:t>
              </a:r>
              <a:r>
                <a:rPr lang="en-US" sz="1600" dirty="0"/>
                <a:t>&gt;</a:t>
              </a:r>
            </a:p>
            <a:p>
              <a:endParaRPr lang="en-US" sz="1600" dirty="0"/>
            </a:p>
            <a:p>
              <a:r>
                <a:rPr lang="en-US" sz="1600" dirty="0" err="1"/>
                <a:t>struct</a:t>
              </a:r>
              <a:r>
                <a:rPr lang="en-US" sz="1600" dirty="0"/>
                <a:t> test {</a:t>
              </a:r>
            </a:p>
            <a:p>
              <a:r>
                <a:rPr lang="en-US" sz="1600" dirty="0"/>
                <a:t>  </a:t>
              </a:r>
              <a:r>
                <a:rPr lang="en-US" sz="1600" dirty="0" err="1"/>
                <a:t>int</a:t>
              </a:r>
              <a:r>
                <a:rPr lang="en-US" sz="1600" dirty="0"/>
                <a:t> x;</a:t>
              </a:r>
            </a:p>
            <a:p>
              <a:r>
                <a:rPr lang="en-US" sz="1600" dirty="0"/>
                <a:t>  void (*</a:t>
              </a:r>
              <a:r>
                <a:rPr lang="en-US" sz="1600" dirty="0" err="1"/>
                <a:t>afis</a:t>
              </a:r>
              <a:r>
                <a:rPr lang="en-US" sz="1600" dirty="0"/>
                <a:t>)(</a:t>
              </a:r>
              <a:r>
                <a:rPr lang="en-US" sz="1600" dirty="0" err="1"/>
                <a:t>struct</a:t>
              </a:r>
              <a:r>
                <a:rPr lang="en-US" sz="1600" dirty="0"/>
                <a:t> test *this);</a:t>
              </a:r>
            </a:p>
            <a:p>
              <a:r>
                <a:rPr lang="en-US" sz="1600" dirty="0"/>
                <a:t>};</a:t>
              </a:r>
            </a:p>
            <a:p>
              <a:endParaRPr lang="en-US" sz="1600" dirty="0"/>
            </a:p>
            <a:p>
              <a:r>
                <a:rPr lang="en-US" sz="1600" dirty="0"/>
                <a:t>void </a:t>
              </a:r>
              <a:r>
                <a:rPr lang="en-US" sz="1600" dirty="0" err="1"/>
                <a:t>afis_implicit</a:t>
              </a:r>
              <a:r>
                <a:rPr lang="en-US" sz="1600" dirty="0"/>
                <a:t>(</a:t>
              </a:r>
              <a:r>
                <a:rPr lang="en-US" sz="1600" dirty="0" err="1"/>
                <a:t>struct</a:t>
              </a:r>
              <a:r>
                <a:rPr lang="en-US" sz="1600" dirty="0"/>
                <a:t> test *this) {</a:t>
              </a:r>
            </a:p>
            <a:p>
              <a:r>
                <a:rPr lang="en-US" sz="1600" dirty="0"/>
                <a:t>  </a:t>
              </a:r>
              <a:r>
                <a:rPr lang="en-US" sz="1600" dirty="0" err="1"/>
                <a:t>printf</a:t>
              </a:r>
              <a:r>
                <a:rPr lang="en-US" sz="1600" dirty="0"/>
                <a:t>("x= %</a:t>
              </a:r>
              <a:r>
                <a:rPr lang="en-US" sz="1600" dirty="0" err="1"/>
                <a:t>d",this</a:t>
              </a:r>
              <a:r>
                <a:rPr lang="en-US" sz="1600" dirty="0"/>
                <a:t>-&gt;x);</a:t>
              </a:r>
            </a:p>
            <a:p>
              <a:r>
                <a:rPr lang="en-US" sz="1600" dirty="0"/>
                <a:t>}</a:t>
              </a:r>
            </a:p>
            <a:p>
              <a:endParaRPr lang="en-US" sz="1600" dirty="0"/>
            </a:p>
            <a:p>
              <a:r>
                <a:rPr lang="en-US" sz="1600" dirty="0" err="1"/>
                <a:t>int</a:t>
              </a:r>
              <a:r>
                <a:rPr lang="en-US" sz="1600" dirty="0"/>
                <a:t> main() {</a:t>
              </a:r>
            </a:p>
            <a:p>
              <a:r>
                <a:rPr lang="en-US" sz="1600" dirty="0"/>
                <a:t>  </a:t>
              </a:r>
              <a:r>
                <a:rPr lang="en-US" sz="1600" dirty="0" err="1"/>
                <a:t>struct</a:t>
              </a:r>
              <a:r>
                <a:rPr lang="en-US" sz="1600" dirty="0"/>
                <a:t> test A = {3, </a:t>
              </a:r>
              <a:r>
                <a:rPr lang="en-US" sz="1600" dirty="0" err="1"/>
                <a:t>afis_implicit</a:t>
              </a:r>
              <a:r>
                <a:rPr lang="en-US" sz="1600" dirty="0"/>
                <a:t>};</a:t>
              </a:r>
            </a:p>
            <a:p>
              <a:r>
                <a:rPr lang="en-US" sz="1600" dirty="0"/>
                <a:t>  </a:t>
              </a:r>
              <a:r>
                <a:rPr lang="en-US" sz="1600" dirty="0" err="1"/>
                <a:t>A.afis</a:t>
              </a:r>
              <a:r>
                <a:rPr lang="en-US" sz="1600" dirty="0"/>
                <a:t>(&amp;A);</a:t>
              </a:r>
            </a:p>
            <a:p>
              <a:r>
                <a:rPr lang="en-US" sz="1600" dirty="0"/>
                <a:t>  return 0;</a:t>
              </a:r>
            </a:p>
            <a:p>
              <a:r>
                <a:rPr lang="en-US" sz="1600" dirty="0"/>
                <a:t>}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1960" y="3459480"/>
              <a:ext cx="3048000" cy="35052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2440" y="4297680"/>
              <a:ext cx="3733800" cy="9448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840" y="5623560"/>
              <a:ext cx="3276600" cy="3810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1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/>
          <p:nvPr/>
        </p:nvSpPr>
        <p:spPr>
          <a:xfrm>
            <a:off x="301085" y="1484039"/>
            <a:ext cx="7661979" cy="49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STL (Standard Template Library)</a:t>
            </a:r>
            <a:endParaRPr b="1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800" b="1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#include &lt;vector&gt;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main()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vector&lt;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v;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v.push_back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(10);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v.push_back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(20);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v.push_back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(30);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vector&lt;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&gt;::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iterator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for(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v.begin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!=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v.end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++)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&lt;&lt;*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&lt;&lt;" ";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sz="1600"/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/>
          <p:nvPr/>
        </p:nvSpPr>
        <p:spPr>
          <a:xfrm>
            <a:off x="1078599" y="1713920"/>
            <a:ext cx="7299072" cy="38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Clasa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Obiect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Incapsularea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Modularitatea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Ierarhizarea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compilare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executie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, etc.</a:t>
            </a:r>
            <a:endParaRPr sz="2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0"/>
            <a:ext cx="2895600" cy="4572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53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au stare şi acțiuni (metode/funcţii)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au interfață (acțiuni) şi o parte ascunsă (starea)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Sunt grupate în clase, obiecte cu aceleași proprietăți</a:t>
            </a:r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orientat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colec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obiecte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care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interactioneaz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unul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cu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cel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lalt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mesaje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aplicand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metod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</a:t>
            </a:r>
            <a:endParaRPr lang="ro-RO" altLang="ro-RO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1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86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menționează proprietățile generale ale obiectelor din clasa respectivă</a:t>
            </a:r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folositoare la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ncapsulare (ascunderea informației)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reutilizare de cod: moștenire</a:t>
            </a:r>
          </a:p>
        </p:txBody>
      </p: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7" name="Rectangle 6"/>
          <p:cNvSpPr/>
          <p:nvPr/>
        </p:nvSpPr>
        <p:spPr>
          <a:xfrm>
            <a:off x="609600" y="1846516"/>
            <a:ext cx="8077200" cy="246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class X{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date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membre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–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argument implicit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obiectu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};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cu “class”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obiectele instanţiază clase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similare cu struct-uri şi union-uri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au funcții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specificatorii de acces: public, private, protected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default: private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protected: pentru moștenire, vorbim mai târziu</a:t>
            </a:r>
          </a:p>
        </p:txBody>
      </p:sp>
      <p:sp>
        <p:nvSpPr>
          <p:cNvPr id="593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93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38200" y="1905000"/>
            <a:ext cx="5715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class</a:t>
            </a:r>
            <a:r>
              <a:rPr lang="ro-RO" dirty="0"/>
              <a:t> nume_clasă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</a:p>
          <a:p>
            <a:r>
              <a:rPr lang="ro-RO" b="1" dirty="0">
                <a:solidFill>
                  <a:srgbClr val="800000"/>
                </a:solidFill>
              </a:rPr>
              <a:t>	private</a:t>
            </a:r>
            <a:r>
              <a:rPr lang="ro-RO" dirty="0"/>
              <a:t>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696969"/>
                </a:solidFill>
              </a:rPr>
              <a:t>// ...</a:t>
            </a:r>
            <a:r>
              <a:rPr lang="ro-RO" dirty="0"/>
              <a:t> </a:t>
            </a:r>
          </a:p>
          <a:p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r>
              <a:rPr lang="ro-RO" dirty="0"/>
              <a:t> listă_obiecte</a:t>
            </a:r>
            <a:r>
              <a:rPr lang="ro-RO" dirty="0">
                <a:solidFill>
                  <a:srgbClr val="800080"/>
                </a:solidFill>
              </a:rPr>
              <a:t>;</a:t>
            </a:r>
            <a:endParaRPr lang="ro-RO" altLang="ro-RO" i="1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867400"/>
            <a:ext cx="8534400" cy="762000"/>
          </a:xfrm>
          <a:noFill/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en-US" altLang="ro-RO" sz="2800" dirty="0"/>
              <a:t> </a:t>
            </a:r>
            <a:r>
              <a:rPr lang="ro-RO" altLang="ro-RO" sz="2800" dirty="0"/>
              <a:t>putem trece de la public la private şi iar la public, etc.</a:t>
            </a:r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28600" y="1828800"/>
            <a:ext cx="5029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private </a:t>
            </a:r>
            <a:r>
              <a:rPr lang="en-US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din </a:t>
            </a:r>
            <a:r>
              <a:rPr lang="en-US" sz="2000" dirty="0" err="1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oficiu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acestea sunt  publice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acum din nou  private </a:t>
            </a:r>
            <a:endParaRPr lang="en-US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înapoi la public </a:t>
            </a:r>
            <a:endParaRPr lang="en-US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24400" y="1828800"/>
            <a:ext cx="4267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752600"/>
            <a:ext cx="8216856" cy="4038599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Bjarne Stroustrup în 1979 la Bell Laboratories in Murray Hill, New Jersey</a:t>
            </a:r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5 revizii: 1998 ANSI+ISO, 2003 (corrigendum), 2011 (</a:t>
            </a:r>
            <a:r>
              <a:rPr lang="ro-RO" altLang="ro-RO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C++11/0x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), 2014, 2017 (</a:t>
            </a:r>
            <a:r>
              <a:rPr lang="ro-RO" altLang="ro-RO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C++ 17/1z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Următoarea plănuită în 2020 (C++2a)</a:t>
            </a: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Versiunea 1998: Standard C++, C++98</a:t>
            </a: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se folosește mai mult a doua variantă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un membru (ne-static) al clasei nu poate avea inițializare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nu putem avea ca membri obiecte de tipul clasei (putem avea pointeri la tipul clasei)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nu auto, extern, register</a:t>
            </a:r>
          </a:p>
          <a:p>
            <a:pPr eaLnBrk="1" hangingPunct="1">
              <a:lnSpc>
                <a:spcPct val="90000"/>
              </a:lnSpc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variabilele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instanta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(instance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variabiles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membri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de tip date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ai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clasei</a:t>
            </a:r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altLang="ro-RO" sz="2400" dirty="0">
                <a:latin typeface="Arial" pitchFamily="34" charset="0"/>
                <a:cs typeface="Arial" pitchFamily="34" charset="0"/>
              </a:rPr>
              <a:t>in general private</a:t>
            </a:r>
          </a:p>
          <a:p>
            <a:pPr lvl="1" eaLnBrk="1" hangingPunct="1"/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viteza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se pot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folosi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“public”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dar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 LA ACEST CURS</a:t>
            </a:r>
          </a:p>
        </p:txBody>
      </p:sp>
      <p:sp>
        <p:nvSpPr>
          <p:cNvPr id="245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6002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91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/>
              <a:t>init(), push(), pop() sunt funcții membru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/>
              <a:t>stck, tos: variabile membru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57400" y="2028825"/>
            <a:ext cx="5791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#define SIZE 100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This creates the class stack.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pop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18288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se creează un tip nou de date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un obiect instanţiază clasa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funcțiile membru sunt date prin semnătură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pentru definirea fiecărei funcții se folosește ::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402829" y="2133600"/>
            <a:ext cx="2271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dirty="0" err="1">
                <a:latin typeface="Arial" pitchFamily="34" charset="0"/>
                <a:cs typeface="Arial" pitchFamily="34" charset="0"/>
              </a:rPr>
              <a:t>mystack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066800" y="4038600"/>
            <a:ext cx="7239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dirty="0">
                <a:latin typeface="Arial" pitchFamily="34" charset="0"/>
                <a:cs typeface="Arial" pitchFamily="34" charset="0"/>
              </a:rPr>
              <a:t>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if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Stack is full.</a:t>
            </a:r>
            <a:r>
              <a:rPr lang="en-US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	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867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:: scope resolution operator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şi alte clase pot folosi numele push() şi pop()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după instantiere, pentru apelul push()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mystack.push(5);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programul complet în continuare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676400" y="3810000"/>
            <a:ext cx="2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</a:rPr>
              <a:t>stack </a:t>
            </a:r>
            <a:r>
              <a:rPr lang="en-US" altLang="ro-RO" b="1" dirty="0" err="1">
                <a:solidFill>
                  <a:srgbClr val="FF0000"/>
                </a:solidFill>
              </a:rPr>
              <a:t>mystack</a:t>
            </a:r>
            <a:r>
              <a:rPr lang="en-US" altLang="ro-RO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304800" y="744538"/>
            <a:ext cx="365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#define SIZE 100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This creates the class stack.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tos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is full.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581400" y="550863"/>
            <a:ext cx="5334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underflow.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--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stack2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create two stack objects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/>
          <p:nvPr/>
        </p:nvSpPr>
        <p:spPr>
          <a:xfrm>
            <a:off x="152400" y="13716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endParaRPr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b="1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ascunderea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informaţii</a:t>
            </a:r>
            <a:r>
              <a:rPr lang="en-US" dirty="0">
                <a:latin typeface="Arial" pitchFamily="34" charset="0"/>
                <a:cs typeface="Arial" pitchFamily="34" charset="0"/>
              </a:rPr>
              <a:t> (data-hiding);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separarea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externe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accesibile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altor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interne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ascunse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celorlalter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defineşte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apartenenţa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proprietăţi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faţă</a:t>
            </a:r>
            <a:r>
              <a:rPr lang="en-US" dirty="0">
                <a:latin typeface="Arial" pitchFamily="34" charset="0"/>
                <a:cs typeface="Arial" pitchFamily="34" charset="0"/>
              </a:rPr>
              <a:t> de un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doar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proprii</a:t>
            </a:r>
            <a:r>
              <a:rPr lang="en-US" dirty="0"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latin typeface="Arial" pitchFamily="34" charset="0"/>
                <a:cs typeface="Arial" pitchFamily="34" charset="0"/>
              </a:rPr>
              <a:t> pot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accesa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acestuia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/>
        </p:nvSpPr>
        <p:spPr>
          <a:xfrm>
            <a:off x="643632" y="1524001"/>
            <a:ext cx="793845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453" name="Google Shape;453;p53"/>
          <p:cNvSpPr/>
          <p:nvPr/>
        </p:nvSpPr>
        <p:spPr>
          <a:xfrm>
            <a:off x="1824441" y="2133600"/>
            <a:ext cx="4645191" cy="8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 sz="1600"/>
          </a:p>
        </p:txBody>
      </p:sp>
      <p:graphicFrame>
        <p:nvGraphicFramePr>
          <p:cNvPr id="454" name="Google Shape;454;p53"/>
          <p:cNvGraphicFramePr/>
          <p:nvPr/>
        </p:nvGraphicFramePr>
        <p:xfrm>
          <a:off x="950265" y="3272495"/>
          <a:ext cx="7584135" cy="2413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7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06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32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27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155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Avem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acces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2400"/>
                    </a:p>
                  </a:txBody>
                  <a:tcPr marL="82953" marR="82953" marT="41481" marB="4148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2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/>
          <p:nvPr/>
        </p:nvSpPr>
        <p:spPr>
          <a:xfrm>
            <a:off x="643623" y="1387010"/>
            <a:ext cx="7938459" cy="41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2021420" y="2192704"/>
            <a:ext cx="4820168" cy="415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class Test 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private: 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public: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void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a) {x = a;}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main()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Test t;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t.x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34; //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inaccesibil</a:t>
            </a:r>
            <a:endParaRPr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t.set_x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(34); // ok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/>
          <p:nvPr/>
        </p:nvSpPr>
        <p:spPr>
          <a:xfrm>
            <a:off x="1078599" y="1713921"/>
            <a:ext cx="7298963" cy="342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compunerea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simple.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de tip “has a”)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Moştenirea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între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care 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mosteneste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structura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comportarea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definită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de tip “is a”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“is like a”);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4982250"/>
          </a:xfrm>
        </p:spPr>
        <p:txBody>
          <a:bodyPr/>
          <a:lstStyle/>
          <a:p>
            <a:r>
              <a:rPr lang="ro-RO" sz="2400" dirty="0">
                <a:latin typeface="Arial" pitchFamily="34" charset="0"/>
                <a:cs typeface="Arial" pitchFamily="34" charset="0"/>
              </a:rPr>
              <a:t>C++98: a definit standardul inițial, toate chestiunile de limbaj, STL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ro-RO" sz="2400" dirty="0">
              <a:latin typeface="Arial" pitchFamily="34" charset="0"/>
              <a:cs typeface="Arial" pitchFamily="34" charset="0"/>
            </a:endParaRPr>
          </a:p>
          <a:p>
            <a:r>
              <a:rPr lang="ro-RO" sz="2400" dirty="0">
                <a:latin typeface="Arial" pitchFamily="34" charset="0"/>
                <a:cs typeface="Arial" pitchFamily="34" charset="0"/>
              </a:rPr>
              <a:t>C++03: bugfix o unic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 chestie nou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: value initialization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ro-RO" sz="2400" dirty="0">
                <a:latin typeface="Arial" pitchFamily="34" charset="0"/>
                <a:cs typeface="Arial" pitchFamily="34" charset="0"/>
              </a:rPr>
              <a:t>C++11: initializer lists, rvalue references, moving constructors, lambda functions, final, constant null pointer, etc.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ro-RO" sz="2400" dirty="0">
                <a:latin typeface="Arial" pitchFamily="34" charset="0"/>
                <a:cs typeface="Arial" pitchFamily="34" charset="0"/>
              </a:rPr>
              <a:t>C++14: generic lambdas, binary literals, auto, variable template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etc.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536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5364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/>
          <p:nvPr/>
        </p:nvSpPr>
        <p:spPr>
          <a:xfrm>
            <a:off x="4299420" y="1447800"/>
            <a:ext cx="1720380" cy="51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2519002" y="1969764"/>
            <a:ext cx="3918342" cy="393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string </a:t>
            </a:r>
            <a:r>
              <a:rPr lang="en-US" sz="2200" dirty="0" err="1"/>
              <a:t>nume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vechime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Curs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string </a:t>
            </a:r>
            <a:r>
              <a:rPr lang="en-US" sz="2200" dirty="0" err="1"/>
              <a:t>denumire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r>
              <a:rPr lang="en-US" sz="2200" b="1" dirty="0">
                <a:solidFill>
                  <a:srgbClr val="FF0000"/>
                </a:solidFill>
              </a:rPr>
              <a:t> p;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19812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multe obiecte au proprietăți similare</a:t>
            </a:r>
          </a:p>
          <a:p>
            <a:pPr eaLnBrk="1" hangingPunct="1">
              <a:buFontTx/>
              <a:buNone/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reutilizare de cod</a:t>
            </a:r>
          </a:p>
        </p:txBody>
      </p:sp>
      <p:sp>
        <p:nvSpPr>
          <p:cNvPr id="102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02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1242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terminologie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de ba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z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ă, clas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superclasă subclasă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părinte, fiu</a:t>
            </a:r>
          </a:p>
          <a:p>
            <a:pPr lvl="1"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mai târziu: funcții virtuale, identificare de tipuri in timpul rulării (RTTI)</a:t>
            </a:r>
          </a:p>
        </p:txBody>
      </p:sp>
      <p:sp>
        <p:nvSpPr>
          <p:cNvPr id="532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32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încorporarea componentelor unei clase în alta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refolosire de cod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detalii mai subtile pentru tipuri şi subtipuri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de baz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, clas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conține toate elementele clasei de baz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, mai adăug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noi elemente</a:t>
            </a:r>
          </a:p>
        </p:txBody>
      </p:sp>
      <p:sp>
        <p:nvSpPr>
          <p:cNvPr id="481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481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04800" y="1460242"/>
            <a:ext cx="457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floors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area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// …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house e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house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bedrooms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baths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set_bedrooms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get_bedrooms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419600" y="2949476"/>
            <a:ext cx="457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tip acces: public, private, protected</a:t>
            </a:r>
          </a:p>
          <a:p>
            <a:r>
              <a:rPr lang="ro-RO" altLang="ro-RO" dirty="0"/>
              <a:t>mai multe mai târziu</a:t>
            </a:r>
          </a:p>
          <a:p>
            <a:endParaRPr lang="ro-RO" altLang="ro-RO" dirty="0"/>
          </a:p>
          <a:p>
            <a:r>
              <a:rPr lang="ro-RO" altLang="ro-RO" dirty="0"/>
              <a:t>public: membrii publici ai building devin publici pentru house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8153400" cy="21336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house NU are acces la membrii privați ai lui building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așa se realizează encapsularea</a:t>
            </a: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are acces la membrii publici ai clasei de baza şi la toți membrii săi (publici şi privați)</a:t>
            </a:r>
          </a:p>
          <a:p>
            <a:pPr eaLnBrk="1" hangingPunct="1"/>
            <a:endParaRPr lang="ro-RO" altLang="ro-RO" sz="2800" dirty="0"/>
          </a:p>
        </p:txBody>
      </p:sp>
      <p:sp>
        <p:nvSpPr>
          <p:cNvPr id="501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01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52400" y="1381065"/>
            <a:ext cx="457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floors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area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get_rooms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 //…};</a:t>
            </a:r>
            <a:r>
              <a:rPr lang="en-US" sz="2000" dirty="0"/>
              <a:t> </a:t>
            </a:r>
            <a:endParaRPr lang="en-US" sz="2000" dirty="0">
              <a:solidFill>
                <a:srgbClr val="696969"/>
              </a:solidFill>
            </a:endParaRPr>
          </a:p>
          <a:p>
            <a:r>
              <a:rPr lang="en-US" sz="2000" dirty="0">
                <a:solidFill>
                  <a:srgbClr val="696969"/>
                </a:solidFill>
              </a:rPr>
              <a:t>// house is derived from building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house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/>
              <a:t> 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bedrooms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baths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set_bedrooms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get_bedrooms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set_baths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get_baths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4419600" y="2590800"/>
            <a:ext cx="4572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school este de asemenea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school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classrooms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offices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120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228600" y="733425"/>
            <a:ext cx="35814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set_floors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floors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set_area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area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get_floors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floors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get_area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area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set_bedrooms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bedrooms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set_baths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baths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get_bedrooms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bedrooms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get_baths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baths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set_classrooms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classrooms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set_offices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offices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get_classrooms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classrooms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get_offices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offices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endParaRPr lang="en-US" altLang="ro-RO" sz="1400" b="1">
              <a:solidFill>
                <a:schemeClr val="bg2"/>
              </a:solidFill>
            </a:endParaRPr>
          </a:p>
        </p:txBody>
      </p:sp>
      <p:sp>
        <p:nvSpPr>
          <p:cNvPr id="52227" name="Rectangle 7"/>
          <p:cNvSpPr>
            <a:spLocks noChangeArrowheads="1"/>
          </p:cNvSpPr>
          <p:nvPr/>
        </p:nvSpPr>
        <p:spPr bwMode="auto">
          <a:xfrm>
            <a:off x="3886200" y="487363"/>
            <a:ext cx="495300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house h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school 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set_floors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4500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set_bedrooms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set_baths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house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get_bedrooms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bedrooms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set_classrooms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180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set_offices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25000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school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get_classrooms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classrooms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Its area is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get_area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4419600" y="51816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o-RO"/>
              <a:t>house has 5 bedrooms</a:t>
            </a:r>
          </a:p>
          <a:p>
            <a:r>
              <a:rPr lang="en-US" altLang="ro-RO"/>
              <a:t>school has 180 classrooms</a:t>
            </a:r>
          </a:p>
          <a:p>
            <a:r>
              <a:rPr lang="en-US" altLang="ro-RO"/>
              <a:t>Its area is 25000</a:t>
            </a:r>
          </a:p>
        </p:txBody>
      </p:sp>
      <p:sp>
        <p:nvSpPr>
          <p:cNvPr id="5222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223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533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Polimorfism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3622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tot pentru claritate/ cod mai sigur</a:t>
            </a: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Polimorfism la compilare: ex. max(int), max(float)</a:t>
            </a: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Polimorfism la execuție: RTTI</a:t>
            </a:r>
          </a:p>
        </p:txBody>
      </p:sp>
      <p:sp>
        <p:nvSpPr>
          <p:cNvPr id="1229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229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Șabloane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2004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din nou cod mai sigur/reutilizare de cod</a:t>
            </a: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putem implementa listă înlănțuită de 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întregi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caractere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float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3657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C++17: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constexpr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Inline variables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Nested namespace definitions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Class template argument deduction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Hexadecimal literals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etc</a:t>
            </a:r>
            <a:endParaRPr lang="ro-RO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28600" y="5105400"/>
            <a:ext cx="8915399" cy="156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eaLnBrk="0" hangingPunct="0"/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is permitted for template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parameter declarations 	(e.g., </a:t>
            </a:r>
          </a:p>
          <a:p>
            <a:pPr eaLnBrk="0" hangingPunct="0"/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…)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6389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3</a:t>
            </a:r>
          </a:p>
          <a:p>
            <a:pPr>
              <a:buNone/>
              <a:defRPr/>
            </a:pPr>
            <a:endParaRPr lang="en-US"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/>
              <a:t>unctii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si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clase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prieten</a:t>
            </a:r>
            <a:endParaRPr lang="en-US" altLang="ro-RO" sz="2800" dirty="0"/>
          </a:p>
          <a:p>
            <a:pPr>
              <a:defRPr/>
            </a:pPr>
            <a:r>
              <a:rPr lang="en-US" altLang="ro-RO" sz="2800" dirty="0" err="1"/>
              <a:t>Functii</a:t>
            </a:r>
            <a:r>
              <a:rPr lang="en-US" altLang="ro-RO" sz="2800" dirty="0"/>
              <a:t> inline</a:t>
            </a:r>
          </a:p>
          <a:p>
            <a:pPr>
              <a:defRPr/>
            </a:pPr>
            <a:r>
              <a:rPr lang="en-US" altLang="ro-RO" sz="2800" dirty="0" err="1"/>
              <a:t>Constructori</a:t>
            </a:r>
            <a:r>
              <a:rPr lang="en-US" altLang="ro-RO" sz="2800" dirty="0"/>
              <a:t> / destructor</a:t>
            </a:r>
            <a:endParaRPr lang="ro-RO" altLang="ro-RO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79" y="1524000"/>
            <a:ext cx="8382722" cy="471857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&lt;iostream&gt;                               (fără .h)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cout, cin                                     (fără &amp;) 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// comentarii pe o linie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declarare variabile</a:t>
            </a:r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Tipul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de date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bool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>
                <a:latin typeface="Arial" pitchFamily="34" charset="0"/>
                <a:cs typeface="Arial" pitchFamily="34" charset="0"/>
              </a:rPr>
              <a:t>se definesc true şi false (1 si 0)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>
                <a:latin typeface="Arial" pitchFamily="34" charset="0"/>
                <a:cs typeface="Arial" pitchFamily="34" charset="0"/>
              </a:rPr>
              <a:t>C99 nu îl definește ca bool ci ca _Bool (fără true/false)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>
                <a:latin typeface="Arial" pitchFamily="34" charset="0"/>
                <a:cs typeface="Arial" pitchFamily="34" charset="0"/>
              </a:rPr>
              <a:t>&lt;stdbool.h&gt; pentru compatibilitate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.</a:t>
            </a:r>
            <a:endParaRPr lang="ro-RO" altLang="ro-RO" sz="20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741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/>
          <p:nvPr/>
        </p:nvSpPr>
        <p:spPr>
          <a:xfrm>
            <a:off x="414720" y="1371600"/>
            <a:ext cx="8468640" cy="493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Intrări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ieşiri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O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biectele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cout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plus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faţă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din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limbajul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C.</a:t>
            </a: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necesită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formatelor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Comentarii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o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singura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linie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b="1" dirty="0">
                <a:latin typeface="Arial" pitchFamily="34" charset="0"/>
                <a:cs typeface="Arial" pitchFamily="34" charset="0"/>
              </a:rPr>
              <a:t>C</a:t>
            </a:r>
            <a:r>
              <a:rPr lang="ro-RO" altLang="ro-RO" b="1" dirty="0">
                <a:latin typeface="Arial" pitchFamily="34" charset="0"/>
                <a:cs typeface="Arial" pitchFamily="34" charset="0"/>
              </a:rPr>
              <a:t>itirea string-urilor pană la primul caracter alb</a:t>
            </a:r>
            <a:endParaRPr lang="en-US" altLang="ro-RO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ro-RO" altLang="ro-RO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b="1" dirty="0" err="1">
                <a:latin typeface="Arial" pitchFamily="34" charset="0"/>
                <a:cs typeface="Arial" pitchFamily="34" charset="0"/>
              </a:rPr>
              <a:t>Posibilitate</a:t>
            </a:r>
            <a:r>
              <a:rPr lang="en-US" altLang="ro-RO" b="1" dirty="0">
                <a:latin typeface="Arial" pitchFamily="34" charset="0"/>
                <a:cs typeface="Arial" pitchFamily="34" charset="0"/>
              </a:rPr>
              <a:t> de </a:t>
            </a:r>
            <a:r>
              <a:rPr lang="ro-RO" altLang="ro-RO" b="1" dirty="0">
                <a:latin typeface="Arial" pitchFamily="34" charset="0"/>
                <a:cs typeface="Arial" pitchFamily="34" charset="0"/>
              </a:rPr>
              <a:t>afișare folosind toate caracterele speciale \n, \t, etc.</a:t>
            </a:r>
            <a:endParaRPr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295400" y="2209800"/>
            <a:ext cx="7010400" cy="341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it-IT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/* Incorrect in C89. OK in C++. */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it-IT" dirty="0">
                <a:latin typeface="Arial" pitchFamily="34" charset="0"/>
                <a:cs typeface="Arial" pitchFamily="34" charset="0"/>
              </a:rPr>
              <a:t> f</a:t>
            </a:r>
            <a:r>
              <a:rPr lang="it-IT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it-IT" dirty="0">
                <a:latin typeface="Arial" pitchFamily="34" charset="0"/>
                <a:cs typeface="Arial" pitchFamily="34" charset="0"/>
              </a:rPr>
              <a:t> i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>
                <a:latin typeface="Arial" pitchFamily="34" charset="0"/>
                <a:cs typeface="Arial" pitchFamily="34" charset="0"/>
              </a:rPr>
              <a:t>	i </a:t>
            </a:r>
            <a:r>
              <a:rPr lang="it-IT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it-IT" dirty="0">
                <a:latin typeface="Arial" pitchFamily="34" charset="0"/>
                <a:cs typeface="Arial" pitchFamily="34" charset="0"/>
              </a:rPr>
              <a:t> j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/* aici problema de compilare in C */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>
                <a:latin typeface="Arial" pitchFamily="34" charset="0"/>
                <a:cs typeface="Arial" pitchFamily="34" charset="0"/>
              </a:rPr>
              <a:t>	j </a:t>
            </a:r>
            <a:r>
              <a:rPr lang="it-IT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it-IT" dirty="0">
                <a:latin typeface="Arial" pitchFamily="34" charset="0"/>
                <a:cs typeface="Arial" pitchFamily="34" charset="0"/>
              </a:rPr>
              <a:t> i</a:t>
            </a:r>
            <a:r>
              <a:rPr lang="it-IT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it-IT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return</a:t>
            </a:r>
            <a:r>
              <a:rPr lang="it-IT" dirty="0">
                <a:latin typeface="Arial" pitchFamily="34" charset="0"/>
                <a:cs typeface="Arial" pitchFamily="34" charset="0"/>
              </a:rPr>
              <a:t> j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9320" y="1447800"/>
            <a:ext cx="4056480" cy="46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Variabilele locale</a:t>
            </a:r>
            <a:endParaRPr lang="en-US" altLang="ro-RO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/>
        </p:nvSpPr>
        <p:spPr>
          <a:xfrm>
            <a:off x="331488" y="1603177"/>
            <a:ext cx="8485204" cy="466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(un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caz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b="1" i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Polimorfism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b="1" i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compilare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tilizarea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multor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acelaşi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endParaRPr lang="en-US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Identificarea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face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numărul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</a:t>
            </a:r>
            <a:r>
              <a:rPr lang="ro-RO" altLang="ro-RO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ipul de întoarcere nu e suficient pentru </a:t>
            </a:r>
            <a:r>
              <a:rPr lang="en-US" altLang="ro-RO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 face </a:t>
            </a:r>
            <a:r>
              <a:rPr lang="ro-RO" altLang="ro-RO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diferența</a:t>
            </a:r>
            <a:endParaRPr lang="en-US" altLang="ro-RO" b="1"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ro-RO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ro-RO" dirty="0">
                <a:latin typeface="Arial" pitchFamily="34" charset="0"/>
                <a:cs typeface="Arial" pitchFamily="34" charset="0"/>
              </a:rPr>
              <a:t>S</a:t>
            </a:r>
            <a:r>
              <a:rPr lang="ro-RO" altLang="ro-RO" dirty="0">
                <a:latin typeface="Arial" pitchFamily="34" charset="0"/>
                <a:cs typeface="Arial" pitchFamily="34" charset="0"/>
              </a:rPr>
              <a:t>implicitate/corectitudine de cod</a:t>
            </a:r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B4845975F6BB418248BD8CCBCA1CBF" ma:contentTypeVersion="2" ma:contentTypeDescription="Creați un document nou." ma:contentTypeScope="" ma:versionID="c941480e56d6a5a0980898c2802fb438">
  <xsd:schema xmlns:xsd="http://www.w3.org/2001/XMLSchema" xmlns:xs="http://www.w3.org/2001/XMLSchema" xmlns:p="http://schemas.microsoft.com/office/2006/metadata/properties" xmlns:ns2="9e395dfe-8be7-4ab8-8eec-6245ed9055d5" targetNamespace="http://schemas.microsoft.com/office/2006/metadata/properties" ma:root="true" ma:fieldsID="277ffda15278c5f5393b1c44d68c5ac6" ns2:_="">
    <xsd:import namespace="9e395dfe-8be7-4ab8-8eec-6245ed9055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95dfe-8be7-4ab8-8eec-6245ed9055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C4B09F-564B-446D-8851-47B87D684707}"/>
</file>

<file path=customXml/itemProps2.xml><?xml version="1.0" encoding="utf-8"?>
<ds:datastoreItem xmlns:ds="http://schemas.openxmlformats.org/officeDocument/2006/customXml" ds:itemID="{89808107-05A2-45DF-9A9F-3728C93292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0343B7-6EDE-4C77-AFB2-6F464C0D231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4386</TotalTime>
  <Words>3398</Words>
  <Application>Microsoft Office PowerPoint</Application>
  <PresentationFormat>On-screen Show (4:3)</PresentationFormat>
  <Paragraphs>817</Paragraphs>
  <Slides>50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Default Design</vt:lpstr>
      <vt:lpstr>1_Default Design</vt:lpstr>
      <vt:lpstr>3_ipc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Obiecte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Moștenire</vt:lpstr>
      <vt:lpstr>Moștenire</vt:lpstr>
      <vt:lpstr>Moștenire</vt:lpstr>
      <vt:lpstr>Moștenire</vt:lpstr>
      <vt:lpstr>Moștenire</vt:lpstr>
      <vt:lpstr>Moștenire</vt:lpstr>
      <vt:lpstr>Moștenire</vt:lpstr>
      <vt:lpstr>Polimorfism</vt:lpstr>
      <vt:lpstr>Șabloane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270</cp:revision>
  <dcterms:created xsi:type="dcterms:W3CDTF">1601-01-01T00:00:00Z</dcterms:created>
  <dcterms:modified xsi:type="dcterms:W3CDTF">2022-10-13T15:48:59Z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0x01010062B4845975F6BB418248BD8CCBCA1CBF</vt:lpwstr>
  </property>
</Properties>
</file>