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1" r:id="rId5"/>
    <p:sldMasterId id="2147483744" r:id="rId6"/>
  </p:sldMasterIdLst>
  <p:notesMasterIdLst>
    <p:notesMasterId r:id="rId57"/>
  </p:notesMasterIdLst>
  <p:sldIdLst>
    <p:sldId id="256" r:id="rId7"/>
    <p:sldId id="257" r:id="rId8"/>
    <p:sldId id="624" r:id="rId9"/>
    <p:sldId id="625" r:id="rId10"/>
    <p:sldId id="626" r:id="rId11"/>
    <p:sldId id="627" r:id="rId12"/>
    <p:sldId id="628" r:id="rId13"/>
    <p:sldId id="629" r:id="rId14"/>
    <p:sldId id="630" r:id="rId15"/>
    <p:sldId id="631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32" r:id="rId24"/>
    <p:sldId id="633" r:id="rId25"/>
    <p:sldId id="634" r:id="rId26"/>
    <p:sldId id="635" r:id="rId27"/>
    <p:sldId id="636" r:id="rId28"/>
    <p:sldId id="606" r:id="rId29"/>
    <p:sldId id="652" r:id="rId30"/>
    <p:sldId id="611" r:id="rId31"/>
    <p:sldId id="653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620" r:id="rId41"/>
    <p:sldId id="621" r:id="rId42"/>
    <p:sldId id="622" r:id="rId43"/>
    <p:sldId id="623" r:id="rId44"/>
    <p:sldId id="641" r:id="rId45"/>
    <p:sldId id="642" r:id="rId46"/>
    <p:sldId id="643" r:id="rId47"/>
    <p:sldId id="644" r:id="rId48"/>
    <p:sldId id="645" r:id="rId49"/>
    <p:sldId id="646" r:id="rId50"/>
    <p:sldId id="647" r:id="rId51"/>
    <p:sldId id="651" r:id="rId52"/>
    <p:sldId id="648" r:id="rId53"/>
    <p:sldId id="649" r:id="rId54"/>
    <p:sldId id="650" r:id="rId55"/>
    <p:sldId id="654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A4E6E-0B09-8940-E9AA-7060B85B82B1}" v="7" dt="2021-12-16T11:00:02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91" autoAdjust="0"/>
    <p:restoredTop sz="94660"/>
  </p:normalViewPr>
  <p:slideViewPr>
    <p:cSldViewPr>
      <p:cViewPr>
        <p:scale>
          <a:sx n="71" d="100"/>
          <a:sy n="71" d="100"/>
        </p:scale>
        <p:origin x="-114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4D9A4E6E-0B09-8940-E9AA-7060B85B82B1}"/>
    <pc:docChg chg="modSld">
      <pc:chgData name="ANCA MADALINA DOBROVAT" userId="S::anca.dobrovat@unibuc.ro::418a3c67-18b7-4c53-a114-ddac729b7caa" providerId="AD" clId="Web-{4D9A4E6E-0B09-8940-E9AA-7060B85B82B1}" dt="2021-12-16T11:00:02.902" v="6" actId="20577"/>
      <pc:docMkLst>
        <pc:docMk/>
      </pc:docMkLst>
      <pc:sldChg chg="modSp">
        <pc:chgData name="ANCA MADALINA DOBROVAT" userId="S::anca.dobrovat@unibuc.ro::418a3c67-18b7-4c53-a114-ddac729b7caa" providerId="AD" clId="Web-{4D9A4E6E-0B09-8940-E9AA-7060B85B82B1}" dt="2021-12-16T11:00:02.902" v="6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4D9A4E6E-0B09-8940-E9AA-7060B85B82B1}" dt="2021-12-16T11:00:02.902" v="6" actId="20577"/>
          <ac:spMkLst>
            <pc:docMk/>
            <pc:sldMk cId="0" sldId="256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44766C11-F198-4F21-8C89-EC0C720FE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6427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2D304F-615F-40B9-A7FF-F1AF32DA0F5F}" type="slidenum">
              <a:rPr lang="en-US" altLang="ro-RO" smtClean="0"/>
              <a:pPr/>
              <a:t>1</a:t>
            </a:fld>
            <a:endParaRPr lang="en-US" altLang="ro-RO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2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21e9f272c_0_163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4" name="Google Shape;644;g621e9f272c_0_163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sz="1700"/>
          </a:p>
        </p:txBody>
      </p:sp>
      <p:sp>
        <p:nvSpPr>
          <p:cNvPr id="645" name="Google Shape;645;g621e9f272c_0_163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6" name="Google Shape;646;g621e9f272c_0_163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47" name="Google Shape;647;g621e9f272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21e9f272c_0_17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7" name="Google Shape;657;g621e9f272c_0_17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sz="1700"/>
          </a:p>
        </p:txBody>
      </p:sp>
      <p:sp>
        <p:nvSpPr>
          <p:cNvPr id="658" name="Google Shape;658;g621e9f272c_0_17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59" name="Google Shape;659;g621e9f272c_0_17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60" name="Google Shape;660;g621e9f272c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621e9f272c_0_187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0" name="Google Shape;670;g621e9f272c_0_187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sz="1700"/>
          </a:p>
        </p:txBody>
      </p:sp>
      <p:sp>
        <p:nvSpPr>
          <p:cNvPr id="671" name="Google Shape;671;g621e9f272c_0_187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2" name="Google Shape;672;g621e9f272c_0_187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73" name="Google Shape;673;g621e9f272c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621e9f272c_0_199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3" name="Google Shape;683;g621e9f272c_0_199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sz="1700"/>
          </a:p>
        </p:txBody>
      </p:sp>
      <p:sp>
        <p:nvSpPr>
          <p:cNvPr id="684" name="Google Shape;684;g621e9f272c_0_199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5" name="Google Shape;685;g621e9f272c_0_199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86" name="Google Shape;686;g621e9f272c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21e9f272c_0_21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7" name="Google Shape;697;g621e9f272c_0_21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sz="1700"/>
          </a:p>
        </p:txBody>
      </p:sp>
      <p:sp>
        <p:nvSpPr>
          <p:cNvPr id="698" name="Google Shape;698;g621e9f272c_0_21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699" name="Google Shape;699;g621e9f272c_0_21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00" name="Google Shape;700;g621e9f272c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621e9f272c_0_22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1" name="Google Shape;711;g621e9f272c_0_22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sz="1700"/>
          </a:p>
        </p:txBody>
      </p:sp>
      <p:sp>
        <p:nvSpPr>
          <p:cNvPr id="712" name="Google Shape;712;g621e9f272c_0_22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3" name="Google Shape;713;g621e9f272c_0_22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14" name="Google Shape;714;g621e9f272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621e9f272c_0_23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5" name="Google Shape;725;g621e9f272c_0_23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sz="1700"/>
          </a:p>
        </p:txBody>
      </p:sp>
      <p:sp>
        <p:nvSpPr>
          <p:cNvPr id="726" name="Google Shape;726;g621e9f272c_0_23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7" name="Google Shape;727;g621e9f272c_0_23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28" name="Google Shape;728;g621e9f272c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21e9f272c_0_25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0" name="Google Shape;740;g621e9f272c_0_25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sz="1700"/>
          </a:p>
        </p:txBody>
      </p:sp>
      <p:sp>
        <p:nvSpPr>
          <p:cNvPr id="741" name="Google Shape;741;g621e9f272c_0_25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2" name="Google Shape;742;g621e9f272c_0_25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43" name="Google Shape;743;g621e9f272c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621e9f272c_0_26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7" name="Google Shape;757;g621e9f272c_0_26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sz="1700"/>
          </a:p>
        </p:txBody>
      </p:sp>
      <p:sp>
        <p:nvSpPr>
          <p:cNvPr id="758" name="Google Shape;758;g621e9f272c_0_26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59" name="Google Shape;759;g621e9f272c_0_26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60" name="Google Shape;760;g621e9f272c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621e9f272c_0_282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2" name="Google Shape;772;g621e9f272c_0_282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sz="1700"/>
          </a:p>
        </p:txBody>
      </p:sp>
      <p:sp>
        <p:nvSpPr>
          <p:cNvPr id="773" name="Google Shape;773;g621e9f272c_0_282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4" name="Google Shape;774;g621e9f272c_0_282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75" name="Google Shape;775;g621e9f272c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621e9f272c_0_295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6" name="Google Shape;786;g621e9f272c_0_295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sz="1700"/>
          </a:p>
        </p:txBody>
      </p:sp>
      <p:sp>
        <p:nvSpPr>
          <p:cNvPr id="787" name="Google Shape;787;g621e9f272c_0_295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8" name="Google Shape;788;g621e9f272c_0_295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789" name="Google Shape;789;g621e9f272c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621e9f272c_0_308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0" name="Google Shape;800;g621e9f272c_0_308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sz="1700"/>
          </a:p>
        </p:txBody>
      </p:sp>
      <p:sp>
        <p:nvSpPr>
          <p:cNvPr id="801" name="Google Shape;801;g621e9f272c_0_308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2" name="Google Shape;802;g621e9f272c_0_308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03" name="Google Shape;803;g621e9f272c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621e9f272c_0_321:notes"/>
          <p:cNvSpPr/>
          <p:nvPr/>
        </p:nvSpPr>
        <p:spPr>
          <a:xfrm>
            <a:off x="3881393" y="8685833"/>
            <a:ext cx="2952515" cy="43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5" name="Google Shape;815;g621e9f272c_0_321:notes"/>
          <p:cNvSpPr/>
          <p:nvPr/>
        </p:nvSpPr>
        <p:spPr>
          <a:xfrm>
            <a:off x="3881393" y="8685833"/>
            <a:ext cx="2955703" cy="437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sz="1700"/>
          </a:p>
        </p:txBody>
      </p:sp>
      <p:sp>
        <p:nvSpPr>
          <p:cNvPr id="816" name="Google Shape;816;g621e9f272c_0_321:notes"/>
          <p:cNvSpPr/>
          <p:nvPr/>
        </p:nvSpPr>
        <p:spPr>
          <a:xfrm>
            <a:off x="687182" y="4343077"/>
            <a:ext cx="5473803" cy="4102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7" name="Google Shape;817;g621e9f272c_0_32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893" cy="4089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818" name="Google Shape;818;g621e9f272c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623d46fcc4_1_11:notes"/>
          <p:cNvSpPr/>
          <p:nvPr/>
        </p:nvSpPr>
        <p:spPr>
          <a:xfrm>
            <a:off x="3881392" y="8685833"/>
            <a:ext cx="2951936" cy="43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2" name="Google Shape;582;g623d46fcc4_1_11:notes"/>
          <p:cNvSpPr/>
          <p:nvPr/>
        </p:nvSpPr>
        <p:spPr>
          <a:xfrm>
            <a:off x="3881392" y="8685833"/>
            <a:ext cx="2954834" cy="4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-US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sz="1700"/>
          </a:p>
        </p:txBody>
      </p:sp>
      <p:sp>
        <p:nvSpPr>
          <p:cNvPr id="583" name="Google Shape;583;g623d46fcc4_1_11:notes"/>
          <p:cNvSpPr/>
          <p:nvPr/>
        </p:nvSpPr>
        <p:spPr>
          <a:xfrm>
            <a:off x="687181" y="4343077"/>
            <a:ext cx="5473224" cy="410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4" tIns="84394" rIns="84394" bIns="84394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4" name="Google Shape;584;g623d46fcc4_1_11:notes"/>
          <p:cNvSpPr txBox="1">
            <a:spLocks noGrp="1"/>
          </p:cNvSpPr>
          <p:nvPr>
            <p:ph type="body" idx="1"/>
          </p:nvPr>
        </p:nvSpPr>
        <p:spPr>
          <a:xfrm>
            <a:off x="687181" y="4343077"/>
            <a:ext cx="5459313" cy="4089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/>
          </a:p>
        </p:txBody>
      </p:sp>
      <p:sp>
        <p:nvSpPr>
          <p:cNvPr id="585" name="Google Shape;585;g623d46fcc4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C6444C-D807-46C8-9235-1BCC059D7366}" type="slidenum">
              <a:rPr lang="en-US" altLang="ro-RO" smtClean="0"/>
              <a:pPr/>
              <a:t>50</a:t>
            </a:fld>
            <a:endParaRPr lang="en-US" altLang="ro-RO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C20AB-2209-4B46-924F-015E90946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E3615-03F5-42CF-AD01-1F1453E0B6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847BEB-E9E5-4700-8D3F-C58B022B92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o-RO"/>
              <a:t>Faceți clic pentru editarea stilului de subtitlu al coordonatorului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D7175-9614-4C92-A845-203EF3D7D1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1FBFE-6778-45E0-8AF5-8D5064AB0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901B7-B903-45D9-9504-9847B1CCF3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D362C-D6C3-4B97-8FCA-A7FAFE76B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49B85-FBF0-4993-AC9C-0D9934FFDD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2B86-D25D-4C13-88B2-9C8C884B3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ABBC7-DCD6-4DE5-80FC-E95E1572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92F12-F6A3-45BC-AB39-BF6EBF49AB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809B40-6FE9-444A-9E25-FE3981E81E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FDF69-A062-496B-9A3A-F19F8FF7C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23FE-5C52-4A23-90AA-F1A17B80D9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B0C9FF-1B84-466A-935B-13B412C6CC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3849688" y="6397625"/>
            <a:ext cx="1443037" cy="382588"/>
            <a:chOff x="2458" y="4063"/>
            <a:chExt cx="909" cy="241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2462" y="4063"/>
              <a:ext cx="902" cy="192"/>
              <a:chOff x="2462" y="4063"/>
              <a:chExt cx="902" cy="192"/>
            </a:xfrm>
          </p:grpSpPr>
          <p:pic>
            <p:nvPicPr>
              <p:cNvPr id="11" name="Picture 6"/>
              <p:cNvPicPr>
                <a:picLocks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2462" y="4098"/>
                <a:ext cx="137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2615" y="4063"/>
                <a:ext cx="74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2000">
                    <a:latin typeface="Garamond" pitchFamily="18" charset="0"/>
                  </a:rPr>
                  <a:t>Washington</a:t>
                </a:r>
              </a:p>
            </p:txBody>
          </p:sp>
        </p:grpSp>
        <p:grpSp>
          <p:nvGrpSpPr>
            <p:cNvPr id="6" name="Group 8"/>
            <p:cNvGrpSpPr>
              <a:grpSpLocks/>
            </p:cNvGrpSpPr>
            <p:nvPr/>
          </p:nvGrpSpPr>
          <p:grpSpPr bwMode="auto">
            <a:xfrm>
              <a:off x="2458" y="4246"/>
              <a:ext cx="909" cy="58"/>
              <a:chOff x="2458" y="4246"/>
              <a:chExt cx="909" cy="58"/>
            </a:xfrm>
          </p:grpSpPr>
          <p:sp>
            <p:nvSpPr>
              <p:cNvPr id="7" name="Rectangle 9"/>
              <p:cNvSpPr>
                <a:spLocks noChangeArrowheads="1"/>
              </p:cNvSpPr>
              <p:nvPr/>
            </p:nvSpPr>
            <p:spPr bwMode="auto">
              <a:xfrm>
                <a:off x="2458" y="4246"/>
                <a:ext cx="909" cy="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">
                    <a:latin typeface="Garamond" pitchFamily="18" charset="0"/>
                  </a:rPr>
                  <a:t>WASHINGTON UNIVERSITY IN ST LOUIS</a:t>
                </a:r>
              </a:p>
            </p:txBody>
          </p:sp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2463" y="4246"/>
                <a:ext cx="897" cy="58"/>
                <a:chOff x="2463" y="4246"/>
                <a:chExt cx="897" cy="58"/>
              </a:xfrm>
            </p:grpSpPr>
            <p:sp>
              <p:nvSpPr>
                <p:cNvPr id="9" name="Line 11"/>
                <p:cNvSpPr>
                  <a:spLocks noChangeShapeType="1"/>
                </p:cNvSpPr>
                <p:nvPr/>
              </p:nvSpPr>
              <p:spPr bwMode="auto">
                <a:xfrm>
                  <a:off x="2463" y="4304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" name="Line 12"/>
                <p:cNvSpPr>
                  <a:spLocks noChangeShapeType="1"/>
                </p:cNvSpPr>
                <p:nvPr/>
              </p:nvSpPr>
              <p:spPr bwMode="auto">
                <a:xfrm>
                  <a:off x="2463" y="4246"/>
                  <a:ext cx="89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</p:grpSp>
      <p:sp>
        <p:nvSpPr>
          <p:cNvPr id="181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817563"/>
            <a:ext cx="7848600" cy="16970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528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E10B8-03B3-478D-A371-3ED2FA122D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04E0-3FA8-41D7-8C1B-8287817E1A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DF5E2-5DC2-40E6-A5C0-F3088CF98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248C4-B94F-4AA5-B84F-CD0E1FB87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DE608-7D43-4761-966E-3997C21380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98F5C-460E-4232-9967-0E6D9B8C8F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Faceți clic pentru a edita stilurile de text Coordonator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A15DF-9CE8-4FF6-94F3-8763F68182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B563B7F-6C93-48CD-99C9-782215DD3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CF9435BB-6A18-4EB2-9E0C-A522F88914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2625" y="76200"/>
            <a:ext cx="7772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4650" y="1141413"/>
            <a:ext cx="8389938" cy="507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  <a:p>
            <a:pPr lvl="1"/>
            <a:r>
              <a:rPr lang="en-US" altLang="ro-RO"/>
              <a:t>Second level</a:t>
            </a:r>
          </a:p>
          <a:p>
            <a:pPr lvl="2"/>
            <a:r>
              <a:rPr lang="en-US" altLang="ro-RO"/>
              <a:t>Third level</a:t>
            </a:r>
          </a:p>
          <a:p>
            <a:pPr lvl="3"/>
            <a:r>
              <a:rPr lang="en-US" altLang="ro-RO"/>
              <a:t>Fourth level</a:t>
            </a:r>
          </a:p>
          <a:p>
            <a:pPr lvl="4"/>
            <a:r>
              <a:rPr lang="en-US" altLang="ro-RO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CC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6600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512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Google Shape;128;p27"/>
          <p:cNvSpPr/>
          <p:nvPr/>
        </p:nvSpPr>
        <p:spPr>
          <a:xfrm>
            <a:off x="258763" y="1131888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lIns="0" tIns="239025" rIns="0" bIns="0" anchor="ctr"/>
          <a:lstStyle/>
          <a:p>
            <a:pPr algn="ctr">
              <a:lnSpc>
                <a:spcPct val="72000"/>
              </a:lnSpc>
              <a:defRPr/>
            </a:pP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Programare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orientat</a:t>
            </a:r>
            <a:r>
              <a:rPr lang="ro-RO" altLang="ro-RO" sz="4000" b="1" dirty="0">
                <a:latin typeface="Arial" pitchFamily="34" charset="0"/>
                <a:cs typeface="Arial" pitchFamily="34" charset="0"/>
              </a:rPr>
              <a:t>ă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pe</a:t>
            </a:r>
            <a:r>
              <a:rPr lang="en-US" sz="40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40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obiecte</a:t>
            </a:r>
            <a:endParaRPr sz="1800" dirty="0">
              <a:latin typeface="Arial" pitchFamily="34" charset="0"/>
              <a:cs typeface="Arial" pitchFamily="34" charset="0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800" dirty="0">
              <a:latin typeface="+mn-lt"/>
            </a:endParaRPr>
          </a:p>
          <a:p>
            <a:pPr algn="ctr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- </a:t>
            </a:r>
            <a:r>
              <a:rPr lang="en-US" sz="26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suport</a:t>
            </a:r>
            <a:r>
              <a:rPr lang="en-US" sz="26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de curs -</a:t>
            </a:r>
            <a:endParaRPr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0;p3"/>
          <p:cNvSpPr txBox="1"/>
          <p:nvPr/>
        </p:nvSpPr>
        <p:spPr>
          <a:xfrm>
            <a:off x="5059362" y="2895600"/>
            <a:ext cx="4054475" cy="1012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914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</a:pPr>
            <a:r>
              <a:rPr lang="ro-RO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Anca</a:t>
            </a:r>
            <a:r>
              <a:rPr lang="ro-RO" sz="2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Dobrovăț </a:t>
            </a:r>
            <a:endParaRPr lang="ro-RO" sz="2000">
              <a:solidFill>
                <a:srgbClr val="000000"/>
              </a:solidFill>
              <a:latin typeface="Times New Roman"/>
              <a:ea typeface="Arial"/>
              <a:cs typeface="Times New Roman"/>
            </a:endParaRPr>
          </a:p>
          <a:p>
            <a:pPr marL="9144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2600"/>
            </a:pPr>
            <a:r>
              <a:rPr lang="ro-RO" sz="2000" b="1" dirty="0">
                <a:latin typeface="Arial"/>
                <a:ea typeface="Arial"/>
                <a:cs typeface="Arial"/>
                <a:sym typeface="Arial"/>
              </a:rPr>
              <a:t>Andrei Păun</a:t>
            </a:r>
            <a:endParaRPr lang="ro-RO" sz="2000" dirty="0">
              <a:latin typeface="Times New Roman"/>
              <a:cs typeface="Times New Roman"/>
            </a:endParaRPr>
          </a:p>
          <a:p>
            <a:pPr marL="9144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;p3"/>
          <p:cNvSpPr txBox="1"/>
          <p:nvPr/>
        </p:nvSpPr>
        <p:spPr>
          <a:xfrm>
            <a:off x="6357067" y="6232525"/>
            <a:ext cx="23824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/>
              <a:t>21 </a:t>
            </a:r>
            <a:r>
              <a:rPr lang="en-US" sz="1800" b="1" dirty="0"/>
              <a:t>/ 10 / </a:t>
            </a:r>
            <a:r>
              <a:rPr lang="en-US" sz="1800" b="1" dirty="0" smtClean="0"/>
              <a:t>2022</a:t>
            </a:r>
            <a:endParaRPr dirty="0"/>
          </a:p>
        </p:txBody>
      </p:sp>
      <p:sp>
        <p:nvSpPr>
          <p:cNvPr id="11" name="Google Shape;53;p3"/>
          <p:cNvSpPr txBox="1"/>
          <p:nvPr/>
        </p:nvSpPr>
        <p:spPr>
          <a:xfrm>
            <a:off x="2114550" y="42672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2022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 </a:t>
            </a:r>
            <a:r>
              <a:rPr lang="en-US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26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</a:t>
            </a:r>
            <a:r>
              <a:rPr lang="en-US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poate avea functii</a:t>
            </a:r>
          </a:p>
          <a:p>
            <a:pPr eaLnBrk="1" hangingPunct="1"/>
            <a:r>
              <a:rPr lang="en-US" altLang="ro-RO"/>
              <a:t>nu poate avea private sau protected (fara functii nu avem acces la altceva)</a:t>
            </a:r>
          </a:p>
          <a:p>
            <a:pPr eaLnBrk="1" hangingPunct="1"/>
            <a:r>
              <a:rPr lang="en-US" altLang="ro-RO"/>
              <a:t>union-uri anonime globale trebuiesc precizate ca statice</a:t>
            </a:r>
          </a:p>
        </p:txBody>
      </p:sp>
      <p:sp>
        <p:nvSpPr>
          <p:cNvPr id="3379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Cuvantul cheie: </a:t>
            </a:r>
            <a:r>
              <a:rPr lang="en-US" altLang="ro-RO" b="1"/>
              <a:t>friend</a:t>
            </a:r>
          </a:p>
          <a:p>
            <a:pPr eaLnBrk="1" hangingPunct="1"/>
            <a:r>
              <a:rPr lang="en-US" altLang="ro-RO"/>
              <a:t>pentru accesarea campurilor protected, private din alta clasa</a:t>
            </a:r>
          </a:p>
          <a:p>
            <a:pPr eaLnBrk="1" hangingPunct="1"/>
            <a:r>
              <a:rPr lang="en-US" altLang="ro-RO"/>
              <a:t>folositoare la overload-area operatorilor, pentru unele functii de I/O, si portiuni interconectate (exemplu urmeaza)</a:t>
            </a:r>
          </a:p>
          <a:p>
            <a:pPr eaLnBrk="1" hangingPunct="1"/>
            <a:r>
              <a:rPr lang="en-US" altLang="ro-RO"/>
              <a:t>in rest nu se prea folosesc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4"/>
          <p:cNvSpPr>
            <a:spLocks noChangeArrowheads="1"/>
          </p:cNvSpPr>
          <p:nvPr/>
        </p:nvSpPr>
        <p:spPr bwMode="auto">
          <a:xfrm>
            <a:off x="381000" y="703263"/>
            <a:ext cx="74676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Note: sum() is not a member function of any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myclass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/* Because sum() is a friend of myclass, it can directly access a and b. */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+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set_ab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sum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5843" name="TextBox 2"/>
          <p:cNvSpPr txBox="1">
            <a:spLocks noChangeArrowheads="1"/>
          </p:cNvSpPr>
          <p:nvPr/>
        </p:nvSpPr>
        <p:spPr bwMode="auto">
          <a:xfrm>
            <a:off x="1371600" y="2057400"/>
            <a:ext cx="22860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584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228600" y="1003300"/>
            <a:ext cx="45720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1524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C1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/>
              <a:t> </a:t>
            </a:r>
            <a:r>
              <a:rPr lang="en-US" sz="1600"/>
              <a:t>    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36868" name="TextBox 3"/>
          <p:cNvSpPr txBox="1">
            <a:spLocks noChangeArrowheads="1"/>
          </p:cNvSpPr>
          <p:nvPr/>
        </p:nvSpPr>
        <p:spPr bwMode="auto">
          <a:xfrm>
            <a:off x="381000" y="3729037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69" name="TextBox 4"/>
          <p:cNvSpPr txBox="1">
            <a:spLocks noChangeArrowheads="1"/>
          </p:cNvSpPr>
          <p:nvPr/>
        </p:nvSpPr>
        <p:spPr bwMode="auto">
          <a:xfrm>
            <a:off x="457200" y="5405437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prieten din alte obiecte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INUSE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forward declaration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C1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now a member of C1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C2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status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IDLE if off, INUSE if on screen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...</a:t>
            </a:r>
            <a:endParaRPr lang="en-US" sz="1600">
              <a:solidFill>
                <a:srgbClr val="696969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4191000" y="646113"/>
            <a:ext cx="4572000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C2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state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status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state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idle() is member of C1, but friend of C2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C1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C2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THIS</a:t>
            </a:r>
            <a:r>
              <a:rPr lang="ro-RO" sz="1600">
                <a:solidFill>
                  <a:srgbClr val="808030"/>
                </a:solidFill>
              </a:rPr>
              <a:t>-&gt;</a:t>
            </a:r>
            <a:r>
              <a:rPr lang="ro-RO" sz="1600"/>
              <a:t>status </a:t>
            </a:r>
            <a:r>
              <a:rPr lang="ro-RO" sz="1600">
                <a:solidFill>
                  <a:srgbClr val="808030"/>
                </a:solidFill>
              </a:rPr>
              <a:t>||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status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C1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</a:t>
            </a:r>
            <a:r>
              <a:rPr lang="ro-RO" sz="1600"/>
              <a:t>C2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        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set_status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INUSE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idle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y</a:t>
            </a:r>
            <a:r>
              <a:rPr lang="ro-RO" sz="1600">
                <a:solidFill>
                  <a:srgbClr val="808030"/>
                </a:solidFill>
              </a:rPr>
              <a:t>))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Screen can be used.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en-US" sz="1600">
                <a:solidFill>
                  <a:srgbClr val="800080"/>
                </a:solidFill>
              </a:rPr>
              <a:t>     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else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In use.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8916" name="TextBox 3"/>
          <p:cNvSpPr txBox="1">
            <a:spLocks noChangeArrowheads="1"/>
          </p:cNvSpPr>
          <p:nvPr/>
        </p:nvSpPr>
        <p:spPr bwMode="auto">
          <a:xfrm>
            <a:off x="304800" y="3271837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7" name="TextBox 4"/>
          <p:cNvSpPr txBox="1">
            <a:spLocks noChangeArrowheads="1"/>
          </p:cNvSpPr>
          <p:nvPr/>
        </p:nvSpPr>
        <p:spPr bwMode="auto">
          <a:xfrm>
            <a:off x="228600" y="4953000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891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891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clase prieten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daca avem o clasa prieten, toate functiile membre ale clasei prieten au acces la membrii privati ai clasei</a:t>
            </a:r>
          </a:p>
          <a:p>
            <a:pPr eaLnBrk="1" hangingPunct="1"/>
            <a:endParaRPr lang="en-US" altLang="ro-RO"/>
          </a:p>
        </p:txBody>
      </p:sp>
      <p:sp>
        <p:nvSpPr>
          <p:cNvPr id="3994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994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ChangeArrowheads="1"/>
          </p:cNvSpPr>
          <p:nvPr/>
        </p:nvSpPr>
        <p:spPr bwMode="auto">
          <a:xfrm>
            <a:off x="53340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696969"/>
                </a:solidFill>
              </a:rPr>
              <a:t>// Using a friend class.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TwoValues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en-US" sz="1600"/>
              <a:t>	</a:t>
            </a:r>
            <a:r>
              <a:rPr lang="ro-RO" sz="1600" b="1">
                <a:solidFill>
                  <a:srgbClr val="800000"/>
                </a:solidFill>
              </a:rPr>
              <a:t>friend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Min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Min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TwoValues x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TwoValues ob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Min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>
                <a:solidFill>
                  <a:srgbClr val="603000"/>
                </a:solidFill>
              </a:rPr>
              <a:t>min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0963" name="TextBox 2"/>
          <p:cNvSpPr txBox="1">
            <a:spLocks noChangeArrowheads="1"/>
          </p:cNvSpPr>
          <p:nvPr/>
        </p:nvSpPr>
        <p:spPr bwMode="auto">
          <a:xfrm>
            <a:off x="685800" y="2814637"/>
            <a:ext cx="32766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096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096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foarte comune in clase</a:t>
            </a:r>
          </a:p>
          <a:p>
            <a:pPr eaLnBrk="1" hangingPunct="1"/>
            <a:r>
              <a:rPr lang="en-US" altLang="ro-RO"/>
              <a:t>doua tipuri: explicit (</a:t>
            </a:r>
            <a:r>
              <a:rPr lang="en-US" altLang="ro-RO">
                <a:solidFill>
                  <a:srgbClr val="FF0000"/>
                </a:solidFill>
              </a:rPr>
              <a:t>inline</a:t>
            </a:r>
            <a:r>
              <a:rPr lang="en-US" altLang="ro-RO"/>
              <a:t>) si implicit</a:t>
            </a:r>
          </a:p>
          <a:p>
            <a:pPr eaLnBrk="1" hangingPunct="1"/>
            <a:endParaRPr lang="en-US" altLang="ro-RO"/>
          </a:p>
        </p:txBody>
      </p:sp>
      <p:sp>
        <p:nvSpPr>
          <p:cNvPr id="4198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198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Explicit</a:t>
            </a: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1828800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&gt;</a:t>
            </a:r>
            <a:r>
              <a:rPr lang="ro-RO" sz="1600"/>
              <a:t>b </a:t>
            </a:r>
            <a:r>
              <a:rPr lang="ro-RO" sz="1600">
                <a:solidFill>
                  <a:srgbClr val="800080"/>
                </a:solidFill>
              </a:rPr>
              <a:t>?</a:t>
            </a:r>
            <a:r>
              <a:rPr lang="ro-RO" sz="1600"/>
              <a:t> a </a:t>
            </a:r>
            <a:r>
              <a:rPr lang="ro-RO" sz="1600">
                <a:solidFill>
                  <a:srgbClr val="800080"/>
                </a:solidFill>
              </a:rPr>
              <a:t>: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max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99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88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4419600" y="1828800"/>
            <a:ext cx="4572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20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>
                <a:solidFill>
                  <a:srgbClr val="808030"/>
                </a:solidFill>
              </a:rPr>
              <a:t>&gt;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?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99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: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88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228600" y="2514600"/>
            <a:ext cx="838200" cy="457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4301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301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838200"/>
            <a:ext cx="8686800" cy="1143000"/>
          </a:xfrm>
        </p:spPr>
        <p:txBody>
          <a:bodyPr/>
          <a:lstStyle/>
          <a:p>
            <a:pPr eaLnBrk="1" hangingPunct="1"/>
            <a:r>
              <a:rPr lang="ro-RO" altLang="ro-RO" sz="4000" dirty="0"/>
              <a:t>Cuprinsul cursului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34290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Class, </a:t>
            </a:r>
            <a:r>
              <a:rPr lang="en-US" sz="2800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struct</a:t>
            </a:r>
            <a:r>
              <a:rPr lang="en-US" sz="28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, union</a:t>
            </a:r>
          </a:p>
          <a:p>
            <a:pPr>
              <a:defRPr/>
            </a:pPr>
            <a:r>
              <a:rPr lang="en-US" altLang="ro-RO" sz="2800" dirty="0" err="1">
                <a:solidFill>
                  <a:srgbClr val="000000"/>
                </a:solidFill>
                <a:cs typeface="Arial"/>
                <a:sym typeface="Arial"/>
              </a:rPr>
              <a:t>F</a:t>
            </a:r>
            <a:r>
              <a:rPr lang="en-US" altLang="ro-RO" sz="2800" dirty="0" err="1"/>
              <a:t>unctii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si</a:t>
            </a:r>
            <a:r>
              <a:rPr lang="en-US" altLang="ro-RO" sz="2800" dirty="0"/>
              <a:t> </a:t>
            </a:r>
            <a:r>
              <a:rPr lang="en-US" altLang="ro-RO" sz="2800" dirty="0" err="1"/>
              <a:t>clase</a:t>
            </a:r>
            <a:r>
              <a:rPr lang="en-US" altLang="ro-RO" sz="2800" dirty="0"/>
              <a:t> </a:t>
            </a:r>
            <a:r>
              <a:rPr lang="en-US" altLang="ro-RO" sz="2800" dirty="0" err="1"/>
              <a:t>prieten</a:t>
            </a:r>
            <a:endParaRPr lang="en-US" altLang="ro-RO" sz="2800" dirty="0"/>
          </a:p>
          <a:p>
            <a:pPr>
              <a:defRPr/>
            </a:pPr>
            <a:r>
              <a:rPr lang="en-US" altLang="ro-RO" sz="2800" dirty="0" err="1"/>
              <a:t>Functii</a:t>
            </a:r>
            <a:r>
              <a:rPr lang="en-US" altLang="ro-RO" sz="2800" dirty="0"/>
              <a:t> inline</a:t>
            </a:r>
          </a:p>
          <a:p>
            <a:pPr>
              <a:defRPr/>
            </a:pPr>
            <a:r>
              <a:rPr lang="en-US" altLang="ro-RO" sz="2800" dirty="0" err="1"/>
              <a:t>Constructori</a:t>
            </a:r>
            <a:r>
              <a:rPr lang="en-US" altLang="ro-RO" sz="2800" dirty="0"/>
              <a:t> / destructor</a:t>
            </a:r>
            <a:endParaRPr lang="ro-RO" altLang="ro-RO" sz="2800" dirty="0"/>
          </a:p>
          <a:p>
            <a:pPr marL="0" indent="0" eaLnBrk="1" hangingPunct="1">
              <a:buFontTx/>
              <a:buNone/>
              <a:defRPr/>
            </a:pPr>
            <a:endParaRPr lang="ro-RO" altLang="ro-RO" sz="28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functii inline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executie rapida</a:t>
            </a:r>
          </a:p>
          <a:p>
            <a:pPr eaLnBrk="1" hangingPunct="1"/>
            <a:r>
              <a:rPr lang="en-US" altLang="ro-RO"/>
              <a:t>este o sugestie/cerere pentru compilator</a:t>
            </a:r>
          </a:p>
          <a:p>
            <a:pPr eaLnBrk="1" hangingPunct="1"/>
            <a:r>
              <a:rPr lang="en-US" altLang="ro-RO"/>
              <a:t>pentru functii foarte mici</a:t>
            </a:r>
          </a:p>
          <a:p>
            <a:pPr eaLnBrk="1" hangingPunct="1"/>
            <a:r>
              <a:rPr lang="en-US" altLang="ro-RO"/>
              <a:t>pot fi si membri ai unei clase</a:t>
            </a:r>
          </a:p>
        </p:txBody>
      </p:sp>
      <p:sp>
        <p:nvSpPr>
          <p:cNvPr id="4403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403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/>
          <p:cNvSpPr>
            <a:spLocks noChangeArrowheads="1"/>
          </p:cNvSpPr>
          <p:nvPr/>
        </p:nvSpPr>
        <p:spPr bwMode="auto">
          <a:xfrm>
            <a:off x="533400" y="7794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>
              <a:solidFill>
                <a:srgbClr val="696969"/>
              </a:solidFill>
            </a:endParaRPr>
          </a:p>
          <a:p>
            <a:r>
              <a:rPr lang="ro-RO" sz="1600">
                <a:solidFill>
                  <a:srgbClr val="696969"/>
                </a:solidFill>
              </a:rPr>
              <a:t>// Create another inline function.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inline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myclass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5059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5060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sz="4000"/>
              <a:t>Definirea functiilor inline implicit (in clase)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304800" y="18288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96969"/>
                </a:solidFill>
              </a:rPr>
              <a:t>        </a:t>
            </a:r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b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      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sz="1600">
              <a:solidFill>
                <a:srgbClr val="800080"/>
              </a:solidFill>
            </a:endParaRPr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myclass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4572000" y="1676400"/>
            <a:ext cx="4572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myclass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696969"/>
                </a:solidFill>
              </a:rPr>
              <a:t>// automatic inline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init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a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	</a:t>
            </a:r>
            <a:r>
              <a:rPr lang="ro-RO" sz="1600"/>
              <a:t>b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603000"/>
                </a:solidFill>
              </a:rPr>
              <a:t>	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a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b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endParaRPr lang="en-US" altLang="ro-RO" sz="1600" b="1"/>
          </a:p>
        </p:txBody>
      </p:sp>
      <p:sp>
        <p:nvSpPr>
          <p:cNvPr id="4608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4608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 dirty="0">
                <a:latin typeface="+mj-lt"/>
              </a:rPr>
              <a:t>inițializare automat</a:t>
            </a:r>
            <a:r>
              <a:rPr lang="vi-VN" altLang="ro-RO" dirty="0">
                <a:latin typeface="+mj-lt"/>
              </a:rPr>
              <a:t>ă</a:t>
            </a:r>
            <a:endParaRPr lang="en-US" altLang="ro-RO" dirty="0">
              <a:latin typeface="+mj-lt"/>
            </a:endParaRPr>
          </a:p>
          <a:p>
            <a:pPr eaLnBrk="1" hangingPunct="1"/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efectueaza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operatii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prealabile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utilizarii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+mj-lt"/>
                <a:ea typeface="Arial"/>
                <a:cs typeface="Arial"/>
                <a:sym typeface="Arial"/>
              </a:rPr>
              <a:t>obiectelor</a:t>
            </a:r>
            <a:r>
              <a:rPr lang="en-US" dirty="0">
                <a:latin typeface="+mj-lt"/>
                <a:ea typeface="Arial"/>
                <a:cs typeface="Arial"/>
                <a:sym typeface="Arial"/>
              </a:rPr>
              <a:t> create</a:t>
            </a:r>
            <a:endParaRPr lang="ro-RO" altLang="ro-RO" dirty="0">
              <a:latin typeface="+mj-lt"/>
            </a:endParaRPr>
          </a:p>
          <a:p>
            <a:pPr eaLnBrk="1" hangingPunct="1"/>
            <a:r>
              <a:rPr lang="ro-RO" altLang="ro-RO" dirty="0">
                <a:latin typeface="+mj-lt"/>
              </a:rPr>
              <a:t>obiectele nu sunt statice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constructor: funcție special</a:t>
            </a:r>
            <a:r>
              <a:rPr lang="vi-VN" altLang="ro-RO" dirty="0">
                <a:latin typeface="+mj-lt"/>
              </a:rPr>
              <a:t>ă</a:t>
            </a:r>
            <a:r>
              <a:rPr lang="ro-RO" altLang="ro-RO" dirty="0">
                <a:latin typeface="+mj-lt"/>
              </a:rPr>
              <a:t>, numele clasei</a:t>
            </a:r>
          </a:p>
          <a:p>
            <a:pPr eaLnBrk="1" hangingPunct="1"/>
            <a:r>
              <a:rPr lang="ro-RO" altLang="ro-RO" dirty="0">
                <a:latin typeface="+mj-lt"/>
              </a:rPr>
              <a:t>constructorii nu pot întoarce valori (nu au tip de întoarcere)</a:t>
            </a:r>
          </a:p>
          <a:p>
            <a:pPr eaLnBrk="1" hangingPunct="1"/>
            <a:endParaRPr lang="ro-RO" altLang="ro-RO" dirty="0">
              <a:latin typeface="+mj-lt"/>
            </a:endParaRPr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 dirty="0" err="1"/>
              <a:t>Constructori</a:t>
            </a:r>
            <a:r>
              <a:rPr lang="en-US" altLang="ro-RO" dirty="0"/>
              <a:t>/</a:t>
            </a:r>
            <a:r>
              <a:rPr lang="en-US" altLang="ro-RO" dirty="0" err="1"/>
              <a:t>Destructori</a:t>
            </a:r>
            <a:endParaRPr lang="en-US" altLang="ro-RO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ro-RO" altLang="ro-RO"/>
              <a:t>inițializare automat</a:t>
            </a:r>
            <a:r>
              <a:rPr lang="vi-VN" altLang="ro-RO"/>
              <a:t>ă</a:t>
            </a:r>
            <a:endParaRPr lang="ro-RO" altLang="ro-RO"/>
          </a:p>
          <a:p>
            <a:pPr eaLnBrk="1" hangingPunct="1"/>
            <a:r>
              <a:rPr lang="ro-RO" altLang="ro-RO"/>
              <a:t>obiectele nu sunt statice</a:t>
            </a:r>
          </a:p>
          <a:p>
            <a:pPr eaLnBrk="1" hangingPunct="1"/>
            <a:r>
              <a:rPr lang="ro-RO" altLang="ro-RO"/>
              <a:t>constructor: funcție special</a:t>
            </a:r>
            <a:r>
              <a:rPr lang="vi-VN" altLang="ro-RO"/>
              <a:t>ă</a:t>
            </a:r>
            <a:r>
              <a:rPr lang="ro-RO" altLang="ro-RO"/>
              <a:t>, numele clasei</a:t>
            </a:r>
          </a:p>
          <a:p>
            <a:pPr eaLnBrk="1" hangingPunct="1"/>
            <a:r>
              <a:rPr lang="ro-RO" altLang="ro-RO"/>
              <a:t>constructorii nu pot întoarce valori (nu au tip de întoarcere)</a:t>
            </a:r>
          </a:p>
          <a:p>
            <a:pPr eaLnBrk="1" hangingPunct="1"/>
            <a:endParaRPr lang="ro-RO" altLang="ro-RO"/>
          </a:p>
        </p:txBody>
      </p:sp>
      <p:sp>
        <p:nvSpPr>
          <p:cNvPr id="542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/>
              <a:t>ti</a:t>
            </a:r>
            <a:endParaRPr lang="en-US" sz="1800"/>
          </a:p>
        </p:txBody>
      </p:sp>
      <p:pic>
        <p:nvPicPr>
          <p:cNvPr id="542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Caracteristici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speciale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: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=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(~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numele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pentru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la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declarare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nu se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specifica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tipul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returnat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mosteniti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dar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apelati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clasele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derivate;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nu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utiliza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pointeri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către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functiile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constructor / destructor;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avea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inclusiv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impliciti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se pot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supradefini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Destructorul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este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unic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și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fără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parametri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51" name="Google Shape;651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68"/>
          <p:cNvSpPr txBox="1"/>
          <p:nvPr/>
        </p:nvSpPr>
        <p:spPr>
          <a:xfrm>
            <a:off x="381000" y="1576101"/>
            <a:ext cx="8458200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Constructorii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de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copiere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discuții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ample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mai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tarziu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creaza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un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preluand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valorile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corespunzatoare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altui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obiect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;</a:t>
            </a:r>
            <a:endParaRPr sz="280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800" dirty="0">
              <a:latin typeface="+mj-lt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-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exista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implicit (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copiaza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bit-cu-bit,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deci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trebuie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redefinit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la date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alocate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 </a:t>
            </a:r>
            <a:r>
              <a:rPr lang="en-US" sz="2800" dirty="0" err="1">
                <a:latin typeface="+mj-lt"/>
                <a:ea typeface="Arial"/>
                <a:cs typeface="Arial"/>
                <a:sym typeface="Arial"/>
              </a:rPr>
              <a:t>dinamic</a:t>
            </a:r>
            <a:r>
              <a:rPr lang="en-US" sz="2800" dirty="0">
                <a:latin typeface="+mj-lt"/>
                <a:ea typeface="Arial"/>
                <a:cs typeface="Arial"/>
                <a:sym typeface="Arial"/>
              </a:rPr>
              <a:t>).</a:t>
            </a:r>
            <a:endParaRPr sz="2800">
              <a:latin typeface="+mj-l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64" name="Google Shape;664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69"/>
          <p:cNvSpPr txBox="1"/>
          <p:nvPr/>
        </p:nvSpPr>
        <p:spPr>
          <a:xfrm>
            <a:off x="746496" y="1576101"/>
            <a:ext cx="7298963" cy="3981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solidFill>
                  <a:srgbClr val="0000FF"/>
                </a:solidFill>
              </a:rPr>
              <a:t>Orice</a:t>
            </a:r>
            <a:r>
              <a:rPr lang="en-US" sz="1800" b="1" i="1" dirty="0">
                <a:solidFill>
                  <a:srgbClr val="0000FF"/>
                </a:solidFill>
              </a:rPr>
              <a:t> </a:t>
            </a:r>
            <a:r>
              <a:rPr lang="en-US" sz="1800" b="1" i="1" dirty="0" err="1">
                <a:solidFill>
                  <a:srgbClr val="0000FF"/>
                </a:solidFill>
              </a:rPr>
              <a:t>clasa</a:t>
            </a:r>
            <a:r>
              <a:rPr lang="en-US" sz="1800" b="1" i="1" dirty="0">
                <a:solidFill>
                  <a:srgbClr val="0000FF"/>
                </a:solidFill>
              </a:rPr>
              <a:t>, are by default:</a:t>
            </a:r>
            <a:endParaRPr sz="1600" b="1" i="1">
              <a:solidFill>
                <a:srgbClr val="0000FF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un operator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argumente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defini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overload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variante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mare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tipuri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77" name="Google Shape;677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70"/>
          <p:cNvSpPr txBox="1"/>
          <p:nvPr/>
        </p:nvSpPr>
        <p:spPr>
          <a:xfrm>
            <a:off x="1492992" y="1659054"/>
            <a:ext cx="6889008" cy="3997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parametri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b = a;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e(a);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A c;   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initializare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c = a;  //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atribuire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(=)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1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690" name="Google Shape;690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71"/>
          <p:cNvSpPr txBox="1"/>
          <p:nvPr/>
        </p:nvSpPr>
        <p:spPr>
          <a:xfrm>
            <a:off x="1492992" y="1659054"/>
            <a:ext cx="622080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*v;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A(){v = new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[10];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~A(){delete[]v;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&lt;&lt;v[3];}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ob) {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afisare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o1.afis();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694" name="Google Shape;694;p71"/>
          <p:cNvSpPr txBox="1"/>
          <p:nvPr/>
        </p:nvSpPr>
        <p:spPr>
          <a:xfrm>
            <a:off x="387616" y="1327244"/>
            <a:ext cx="1188374" cy="342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Struct si class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singura</a:t>
            </a:r>
            <a:r>
              <a:rPr lang="en-US" altLang="ro-RO" dirty="0"/>
              <a:t> </a:t>
            </a:r>
            <a:r>
              <a:rPr lang="en-US" altLang="ro-RO" dirty="0" err="1"/>
              <a:t>diferenta</a:t>
            </a:r>
            <a:r>
              <a:rPr lang="en-US" altLang="ro-RO" dirty="0"/>
              <a:t>: </a:t>
            </a:r>
            <a:r>
              <a:rPr lang="en-US" altLang="ro-RO" dirty="0" err="1"/>
              <a:t>struct</a:t>
            </a:r>
            <a:r>
              <a:rPr lang="en-US" altLang="ro-RO" dirty="0"/>
              <a:t> are default </a:t>
            </a:r>
            <a:r>
              <a:rPr lang="en-US" altLang="ro-RO" dirty="0" err="1"/>
              <a:t>membri</a:t>
            </a:r>
            <a:r>
              <a:rPr lang="en-US" altLang="ro-RO" dirty="0"/>
              <a:t> ca public </a:t>
            </a:r>
            <a:r>
              <a:rPr lang="en-US" altLang="ro-RO" dirty="0" err="1"/>
              <a:t>iar</a:t>
            </a:r>
            <a:r>
              <a:rPr lang="en-US" altLang="ro-RO" dirty="0"/>
              <a:t> class ca private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defineste</a:t>
            </a:r>
            <a:r>
              <a:rPr lang="en-US" altLang="ro-RO" dirty="0"/>
              <a:t> o </a:t>
            </a:r>
            <a:r>
              <a:rPr lang="en-US" altLang="ro-RO" dirty="0" err="1"/>
              <a:t>clasa</a:t>
            </a:r>
            <a:r>
              <a:rPr lang="en-US" altLang="ro-RO" dirty="0"/>
              <a:t> (tip de date)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putem</a:t>
            </a:r>
            <a:r>
              <a:rPr lang="en-US" altLang="ro-RO" dirty="0"/>
              <a:t> </a:t>
            </a:r>
            <a:r>
              <a:rPr lang="en-US" altLang="ro-RO" dirty="0" err="1"/>
              <a:t>avea</a:t>
            </a:r>
            <a:r>
              <a:rPr lang="en-US" altLang="ro-RO" dirty="0"/>
              <a:t> in </a:t>
            </a:r>
            <a:r>
              <a:rPr lang="en-US" altLang="ro-RO" dirty="0" err="1"/>
              <a:t>struct</a:t>
            </a:r>
            <a:r>
              <a:rPr lang="en-US" altLang="ro-RO" dirty="0"/>
              <a:t> </a:t>
            </a:r>
            <a:r>
              <a:rPr lang="en-US" altLang="ro-RO" dirty="0" err="1"/>
              <a:t>si</a:t>
            </a:r>
            <a:r>
              <a:rPr lang="en-US" altLang="ro-RO" dirty="0"/>
              <a:t> </a:t>
            </a:r>
            <a:r>
              <a:rPr lang="en-US" altLang="ro-RO" dirty="0" err="1"/>
              <a:t>functii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pentru</a:t>
            </a:r>
            <a:r>
              <a:rPr lang="en-US" altLang="ro-RO" dirty="0"/>
              <a:t> </a:t>
            </a:r>
            <a:r>
              <a:rPr lang="en-US" altLang="ro-RO" dirty="0" err="1"/>
              <a:t>compatibilitate</a:t>
            </a:r>
            <a:r>
              <a:rPr lang="en-US" altLang="ro-RO" dirty="0"/>
              <a:t> cu cod </a:t>
            </a:r>
            <a:r>
              <a:rPr lang="en-US" altLang="ro-RO" dirty="0" err="1"/>
              <a:t>vechi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dirty="0" err="1"/>
              <a:t>extensibilitate</a:t>
            </a:r>
            <a:endParaRPr lang="en-US" altLang="ro-RO" dirty="0"/>
          </a:p>
          <a:p>
            <a:pPr eaLnBrk="1" hangingPunct="1">
              <a:lnSpc>
                <a:spcPct val="90000"/>
              </a:lnSpc>
            </a:pPr>
            <a:r>
              <a:rPr lang="en-US" altLang="ro-RO" b="1" dirty="0">
                <a:solidFill>
                  <a:srgbClr val="FF0000"/>
                </a:solidFill>
              </a:rPr>
              <a:t>a nu se </a:t>
            </a:r>
            <a:r>
              <a:rPr lang="en-US" altLang="ro-RO" b="1" dirty="0" err="1">
                <a:solidFill>
                  <a:srgbClr val="FF0000"/>
                </a:solidFill>
              </a:rPr>
              <a:t>folosi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struct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pentru</a:t>
            </a:r>
            <a:r>
              <a:rPr lang="en-US" altLang="ro-RO" b="1" dirty="0">
                <a:solidFill>
                  <a:srgbClr val="FF0000"/>
                </a:solidFill>
              </a:rPr>
              <a:t> </a:t>
            </a:r>
            <a:r>
              <a:rPr lang="en-US" altLang="ro-RO" b="1" dirty="0" err="1">
                <a:solidFill>
                  <a:srgbClr val="FF0000"/>
                </a:solidFill>
              </a:rPr>
              <a:t>clase</a:t>
            </a:r>
            <a:endParaRPr lang="en-US" altLang="ro-RO" b="1" dirty="0">
              <a:solidFill>
                <a:srgbClr val="FF0000"/>
              </a:solidFill>
            </a:endParaRPr>
          </a:p>
        </p:txBody>
      </p:sp>
      <p:sp>
        <p:nvSpPr>
          <p:cNvPr id="2662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662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2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04" name="Google Shape;704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07" name="Google Shape;707;p72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08" name="Google Shape;708;p72"/>
          <p:cNvSpPr txBox="1"/>
          <p:nvPr/>
        </p:nvSpPr>
        <p:spPr>
          <a:xfrm>
            <a:off x="829440" y="1775645"/>
            <a:ext cx="7713683" cy="4777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A(){x = -45;}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{this-&gt;x = x; this-&gt;y = 5.67;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// this -&gt; camp e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camp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this -&gt;z </a:t>
            </a:r>
            <a:r>
              <a:rPr lang="en-US" sz="18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echivalent</a:t>
            </a:r>
            <a:r>
              <a:rPr lang="en-US" sz="18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cu z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y) {this-&gt;x = x; this-&gt;y = y;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25";}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x, float y, string z)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3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18" name="Google Shape;718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3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parametrizati</a:t>
            </a:r>
            <a:endParaRPr sz="1600"/>
          </a:p>
        </p:txBody>
      </p:sp>
      <p:sp>
        <p:nvSpPr>
          <p:cNvPr id="722" name="Google Shape;722;p73"/>
          <p:cNvSpPr txBox="1"/>
          <p:nvPr/>
        </p:nvSpPr>
        <p:spPr>
          <a:xfrm>
            <a:off x="829440" y="1762255"/>
            <a:ext cx="8045677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float y;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string z;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-45, float y = 5.67, string z = 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Seria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/>
              <a:t>25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") 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pt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{this-&gt;x = x; this-&gt;y = y; z = z;}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b(34);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74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32" name="Google Shape;732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74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constructor cu un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caz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special (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H.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Schildt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600"/>
          </a:p>
        </p:txBody>
      </p:sp>
      <p:sp>
        <p:nvSpPr>
          <p:cNvPr id="736" name="Google Shape;736;p74"/>
          <p:cNvSpPr txBox="1"/>
          <p:nvPr/>
        </p:nvSpPr>
        <p:spPr>
          <a:xfrm>
            <a:off x="580608" y="1907912"/>
            <a:ext cx="8128403" cy="424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#include 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iostream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&gt;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using namespace std;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X(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j) { a = j;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 { return a;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 ob = 99;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// passes 99 to j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&lt;&lt;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ob.geta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(); // outputs 99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737" name="Google Shape;737;p74"/>
          <p:cNvSpPr txBox="1"/>
          <p:nvPr/>
        </p:nvSpPr>
        <p:spPr>
          <a:xfrm>
            <a:off x="5225472" y="2820392"/>
            <a:ext cx="2986038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conversie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date!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75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47" name="Google Shape;747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75"/>
          <p:cNvSpPr txBox="1"/>
          <p:nvPr/>
        </p:nvSpPr>
        <p:spPr>
          <a:xfrm>
            <a:off x="746496" y="1410196"/>
            <a:ext cx="78796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Tablouri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obiecte</a:t>
            </a:r>
            <a:endParaRPr sz="1600"/>
          </a:p>
        </p:txBody>
      </p:sp>
      <p:sp>
        <p:nvSpPr>
          <p:cNvPr id="751" name="Google Shape;751;p75"/>
          <p:cNvSpPr txBox="1"/>
          <p:nvPr/>
        </p:nvSpPr>
        <p:spPr>
          <a:xfrm>
            <a:off x="497664" y="3690416"/>
            <a:ext cx="8460397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un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</p:txBody>
      </p:sp>
      <p:sp>
        <p:nvSpPr>
          <p:cNvPr id="752" name="Google Shape;752;p75"/>
          <p:cNvSpPr txBox="1"/>
          <p:nvPr/>
        </p:nvSpPr>
        <p:spPr>
          <a:xfrm>
            <a:off x="310223" y="2135216"/>
            <a:ext cx="8647620" cy="602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constructori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parametrizati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vector.</a:t>
            </a:r>
            <a:endParaRPr sz="1600"/>
          </a:p>
        </p:txBody>
      </p:sp>
      <p:sp>
        <p:nvSpPr>
          <p:cNvPr id="753" name="Google Shape;753;p75"/>
          <p:cNvSpPr txBox="1"/>
          <p:nvPr/>
        </p:nvSpPr>
        <p:spPr>
          <a:xfrm>
            <a:off x="2654208" y="2788060"/>
            <a:ext cx="4064202" cy="602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X{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a,b,c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… 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{X(10,20) , X (1,2,3), X(0) };</a:t>
            </a:r>
            <a:endParaRPr sz="1600"/>
          </a:p>
        </p:txBody>
      </p:sp>
      <p:sp>
        <p:nvSpPr>
          <p:cNvPr id="754" name="Google Shape;754;p75"/>
          <p:cNvSpPr txBox="1"/>
          <p:nvPr/>
        </p:nvSpPr>
        <p:spPr>
          <a:xfrm>
            <a:off x="2322432" y="4105179"/>
            <a:ext cx="4064202" cy="190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X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X(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j) { </a:t>
            </a:r>
            <a:r>
              <a:rPr lang="en-US" sz="18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j;} 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v[3] = {10,15,20 };</a:t>
            </a:r>
            <a:endParaRPr sz="160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6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64" name="Google Shape;764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76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68" name="Google Shape;768;p76"/>
          <p:cNvSpPr txBox="1"/>
          <p:nvPr/>
        </p:nvSpPr>
        <p:spPr>
          <a:xfrm>
            <a:off x="502889" y="1762255"/>
            <a:ext cx="5059638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0)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"&lt;&lt;x&lt;&lt;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~A()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&lt;&lt;"Destructor 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A(const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A&amp;o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x =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o.x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&lt;&lt;"Constructor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f_cu_referinta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(A&amp; ob3)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ob4(456);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void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f_fara_referinta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(A ob6)    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    A ob7(123);  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 ob;</a:t>
            </a:r>
            <a:endParaRPr sz="1600"/>
          </a:p>
        </p:txBody>
      </p:sp>
      <p:sp>
        <p:nvSpPr>
          <p:cNvPr id="769" name="Google Shape;769;p76"/>
          <p:cNvSpPr txBox="1"/>
          <p:nvPr/>
        </p:nvSpPr>
        <p:spPr>
          <a:xfrm>
            <a:off x="5725748" y="2537569"/>
            <a:ext cx="3151763" cy="2438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ob1(20), ob2(55);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ob2.f_cu_referinta(ob1);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ob1.f_fara_referinta(</a:t>
            </a:r>
            <a:r>
              <a:rPr lang="en-US" sz="1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ob2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A ob5;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7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79" name="Google Shape;779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77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83" name="Google Shape;783;p77"/>
          <p:cNvSpPr txBox="1"/>
          <p:nvPr/>
        </p:nvSpPr>
        <p:spPr>
          <a:xfrm>
            <a:off x="580608" y="1907912"/>
            <a:ext cx="8128403" cy="434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1)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domeniu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vizibilitate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ordinea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sens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invers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Variabilele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inaintea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locale,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primii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are ca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care nu 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transmis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activeaza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si,implicit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la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iesirea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distruge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destructor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1. Constructor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2. Constructor ob1;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3. Constructor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4. Constructor ob4; - ob3 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/alias-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ul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ob1, nu se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nou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5. Destructor ob4;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6. Constructor </a:t>
            </a:r>
            <a:r>
              <a:rPr lang="en-US" sz="1100" dirty="0" err="1">
                <a:latin typeface="Arial"/>
                <a:ea typeface="Arial"/>
                <a:cs typeface="Arial"/>
                <a:sym typeface="Arial"/>
              </a:rPr>
              <a:t>copiere</a:t>
            </a: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7. Constructor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8. Destructor ob7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9. Destructor ob6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10. Constructor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11. Destructor ob5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12. Destructor ob2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13. Destructor ob1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Arial"/>
                <a:ea typeface="Arial"/>
                <a:cs typeface="Arial"/>
                <a:sym typeface="Arial"/>
              </a:rPr>
              <a:t>    /// 14. Destructor ob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78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793" name="Google Shape;793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78"/>
          <p:cNvSpPr txBox="1"/>
          <p:nvPr/>
        </p:nvSpPr>
        <p:spPr>
          <a:xfrm>
            <a:off x="746496" y="1410196"/>
            <a:ext cx="7298963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Ordine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apel</a:t>
            </a:r>
            <a:endParaRPr sz="1600"/>
          </a:p>
        </p:txBody>
      </p:sp>
      <p:sp>
        <p:nvSpPr>
          <p:cNvPr id="797" name="Google Shape;797;p78"/>
          <p:cNvSpPr txBox="1"/>
          <p:nvPr/>
        </p:nvSpPr>
        <p:spPr>
          <a:xfrm>
            <a:off x="502889" y="1762255"/>
            <a:ext cx="7045070" cy="451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A(){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class B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&lt;&lt;"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B"&lt;&lt;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private: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ob;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main()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B ob2;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 ///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constructor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constructorul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propriu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}</a:t>
            </a:r>
            <a:endParaRPr sz="16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9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07" name="Google Shape;807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79"/>
          <p:cNvSpPr txBox="1"/>
          <p:nvPr/>
        </p:nvSpPr>
        <p:spPr>
          <a:xfrm>
            <a:off x="5376443" y="1768143"/>
            <a:ext cx="3543080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11" name="Google Shape;811;p79"/>
          <p:cNvSpPr txBox="1"/>
          <p:nvPr/>
        </p:nvSpPr>
        <p:spPr>
          <a:xfrm>
            <a:off x="291742" y="1396879"/>
            <a:ext cx="5084674" cy="4895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class A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x;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A(</a:t>
            </a:r>
            <a:r>
              <a:rPr lang="en-US" sz="1600" dirty="0" err="1"/>
              <a:t>int</a:t>
            </a:r>
            <a:r>
              <a:rPr lang="en-US" sz="1600" dirty="0"/>
              <a:t> x = 7){this-&gt;x = x; </a:t>
            </a:r>
            <a:r>
              <a:rPr lang="en-US" sz="1600" dirty="0" err="1"/>
              <a:t>cout</a:t>
            </a:r>
            <a:r>
              <a:rPr lang="en-US" sz="1600" dirty="0"/>
              <a:t>&lt;&lt;"Const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void </a:t>
            </a:r>
            <a:r>
              <a:rPr lang="en-US" sz="1600" dirty="0" err="1"/>
              <a:t>set_x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x){this-&gt;x =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get_x</a:t>
            </a:r>
            <a:r>
              <a:rPr lang="en-US" sz="1600" dirty="0"/>
              <a:t>(){ return x;}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~A(){</a:t>
            </a:r>
            <a:r>
              <a:rPr lang="en-US" sz="1600" dirty="0" err="1"/>
              <a:t>cout</a:t>
            </a:r>
            <a:r>
              <a:rPr lang="en-US" sz="1600" dirty="0"/>
              <a:t>&lt;&lt;"</a:t>
            </a:r>
            <a:r>
              <a:rPr lang="en-US" sz="1600" dirty="0" err="1"/>
              <a:t>Dest</a:t>
            </a:r>
            <a:r>
              <a:rPr lang="en-US" sz="1600" dirty="0"/>
              <a:t> "&lt;&lt;x&lt;&lt;</a:t>
            </a:r>
            <a:r>
              <a:rPr lang="en-US" sz="1600" dirty="0" err="1"/>
              <a:t>endl</a:t>
            </a:r>
            <a:r>
              <a:rPr lang="en-US" sz="1600" dirty="0"/>
              <a:t>;}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void </a:t>
            </a:r>
            <a:r>
              <a:rPr lang="en-US" sz="1600" dirty="0" err="1"/>
              <a:t>afisare</a:t>
            </a:r>
            <a:r>
              <a:rPr lang="en-US" sz="1600" dirty="0"/>
              <a:t>(A ob)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ob.set_x</a:t>
            </a:r>
            <a:r>
              <a:rPr lang="en-US" sz="1600" dirty="0"/>
              <a:t>(10);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</a:t>
            </a:r>
            <a:r>
              <a:rPr lang="en-US" sz="1600" dirty="0" err="1"/>
              <a:t>ob.get_x</a:t>
            </a:r>
            <a:r>
              <a:rPr lang="en-US" sz="1600" dirty="0"/>
              <a:t>()&lt;&lt;</a:t>
            </a:r>
            <a:r>
              <a:rPr lang="en-US" sz="1600" dirty="0" err="1"/>
              <a:t>endl</a:t>
            </a:r>
            <a:r>
              <a:rPr lang="en-US" sz="1600" dirty="0"/>
              <a:t>; 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int</a:t>
            </a:r>
            <a:r>
              <a:rPr lang="en-US" sz="1600" dirty="0"/>
              <a:t> main ( ) {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A o1;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cout</a:t>
            </a:r>
            <a:r>
              <a:rPr lang="en-US" sz="1600" dirty="0"/>
              <a:t>&lt;&lt;o1.get_x()&lt;&lt;</a:t>
            </a:r>
            <a:r>
              <a:rPr lang="en-US" sz="1600" dirty="0" err="1"/>
              <a:t>endl</a:t>
            </a:r>
            <a:r>
              <a:rPr lang="en-US" sz="1600" dirty="0"/>
              <a:t>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</a:t>
            </a:r>
            <a:r>
              <a:rPr lang="en-US" sz="1600" dirty="0" err="1"/>
              <a:t>afisare</a:t>
            </a:r>
            <a:r>
              <a:rPr lang="en-US" sz="1600" dirty="0"/>
              <a:t>(o1);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    return 0;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}</a:t>
            </a:r>
            <a:endParaRPr sz="1600"/>
          </a:p>
        </p:txBody>
      </p:sp>
      <p:sp>
        <p:nvSpPr>
          <p:cNvPr id="812" name="Google Shape;812;p79"/>
          <p:cNvSpPr txBox="1"/>
          <p:nvPr/>
        </p:nvSpPr>
        <p:spPr>
          <a:xfrm>
            <a:off x="5439912" y="3039014"/>
            <a:ext cx="2541112" cy="147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Const 7 // </a:t>
            </a:r>
            <a:r>
              <a:rPr lang="en-US" sz="1600" dirty="0" err="1"/>
              <a:t>obiect</a:t>
            </a:r>
            <a:r>
              <a:rPr lang="en-US" sz="1600" dirty="0"/>
              <a:t> o1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7 // o1.get_x()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10 // in </a:t>
            </a:r>
            <a:r>
              <a:rPr lang="en-US" sz="1600" dirty="0" err="1"/>
              <a:t>functie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dk1"/>
                </a:solidFill>
              </a:rPr>
              <a:t>ob.get_x</a:t>
            </a:r>
            <a:r>
              <a:rPr lang="en-US" sz="1600" dirty="0">
                <a:solidFill>
                  <a:schemeClr val="dk1"/>
                </a:solidFill>
              </a:rPr>
              <a:t>()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10 // ob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600" dirty="0" err="1"/>
              <a:t>Dest</a:t>
            </a:r>
            <a:r>
              <a:rPr lang="en-US" sz="1600" dirty="0"/>
              <a:t> 7 // o1</a:t>
            </a:r>
            <a:endParaRPr sz="160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80"/>
          <p:cNvSpPr/>
          <p:nvPr/>
        </p:nvSpPr>
        <p:spPr>
          <a:xfrm>
            <a:off x="76413" y="76421"/>
            <a:ext cx="4571172" cy="597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/>
              <a:t>Universitatea</a:t>
            </a:r>
            <a:r>
              <a:rPr lang="en-US" sz="1600" b="1" dirty="0"/>
              <a:t> din </a:t>
            </a:r>
            <a:r>
              <a:rPr lang="en-US" sz="1600" b="1" dirty="0" err="1"/>
              <a:t>Bucuresti</a:t>
            </a:r>
            <a:endParaRPr sz="1600"/>
          </a:p>
        </p:txBody>
      </p:sp>
      <p:pic>
        <p:nvPicPr>
          <p:cNvPr id="822" name="Google Shape;82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663" cy="760944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80"/>
          <p:cNvSpPr txBox="1"/>
          <p:nvPr/>
        </p:nvSpPr>
        <p:spPr>
          <a:xfrm>
            <a:off x="5788919" y="2864290"/>
            <a:ext cx="3130809" cy="414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1" dirty="0" err="1">
                <a:latin typeface="Arial"/>
                <a:ea typeface="Arial"/>
                <a:cs typeface="Arial"/>
                <a:sym typeface="Arial"/>
              </a:rPr>
              <a:t>afiseaza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?</a:t>
            </a:r>
            <a:endParaRPr sz="1600"/>
          </a:p>
        </p:txBody>
      </p:sp>
      <p:sp>
        <p:nvSpPr>
          <p:cNvPr id="826" name="Google Shape;826;p80"/>
          <p:cNvSpPr txBox="1"/>
          <p:nvPr/>
        </p:nvSpPr>
        <p:spPr>
          <a:xfrm>
            <a:off x="523502" y="1435071"/>
            <a:ext cx="4941808" cy="4972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803" tIns="48983" rIns="89803" bIns="48983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{ public: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 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constructor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   ~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cls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en-US" sz="1500" b="1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{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 &lt;&lt; "Inside destructor 1" &lt;&lt; </a:t>
            </a:r>
            <a:r>
              <a:rPr lang="en-US" sz="1500" b="1" dirty="0" err="1">
                <a:latin typeface="Arial"/>
                <a:ea typeface="Arial"/>
                <a:cs typeface="Arial"/>
                <a:sym typeface="Arial"/>
              </a:rPr>
              <a:t>endl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; }</a:t>
            </a:r>
            <a:r>
              <a:rPr lang="en-US" sz="1600" dirty="0"/>
              <a:t> </a:t>
            </a:r>
            <a:r>
              <a:rPr lang="en-US" sz="1500" b="1" dirty="0">
                <a:latin typeface="Arial"/>
                <a:ea typeface="Arial"/>
                <a:cs typeface="Arial"/>
                <a:sym typeface="Arial"/>
              </a:rPr>
              <a:t>};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2"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class clss2 { </a:t>
            </a: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clss</a:t>
            </a:r>
            <a:r>
              <a:rPr lang="en-US" sz="1500" b="1" dirty="0">
                <a:solidFill>
                  <a:schemeClr val="dk1"/>
                </a:solidFill>
              </a:rPr>
              <a:t> 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</a:t>
            </a:r>
            <a:r>
              <a:rPr lang="en-US" sz="1500" b="1" dirty="0" err="1">
                <a:solidFill>
                  <a:schemeClr val="dk1"/>
                </a:solidFill>
              </a:rPr>
              <a:t>cls</a:t>
            </a:r>
            <a:r>
              <a:rPr lang="en-US" sz="1500" b="1" dirty="0">
                <a:solidFill>
                  <a:schemeClr val="dk1"/>
                </a:solidFill>
              </a:rPr>
              <a:t> xxx;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public: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constructor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~clss2() { </a:t>
            </a:r>
            <a:r>
              <a:rPr lang="en-US" sz="1500" b="1" dirty="0" err="1">
                <a:solidFill>
                  <a:schemeClr val="dk1"/>
                </a:solidFill>
              </a:rPr>
              <a:t>cout</a:t>
            </a:r>
            <a:r>
              <a:rPr lang="en-US" sz="1500" b="1" dirty="0">
                <a:solidFill>
                  <a:schemeClr val="dk1"/>
                </a:solidFill>
              </a:rPr>
              <a:t> &lt;&lt; "Inside destructor 3" &lt;&lt; </a:t>
            </a:r>
            <a:r>
              <a:rPr lang="en-US" sz="1500" b="1" dirty="0" err="1">
                <a:solidFill>
                  <a:schemeClr val="dk1"/>
                </a:solidFill>
              </a:rPr>
              <a:t>endl</a:t>
            </a:r>
            <a:r>
              <a:rPr lang="en-US" sz="1500" b="1" dirty="0">
                <a:solidFill>
                  <a:schemeClr val="dk1"/>
                </a:solidFill>
              </a:rPr>
              <a:t>; }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};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 err="1">
                <a:solidFill>
                  <a:schemeClr val="dk1"/>
                </a:solidFill>
              </a:rPr>
              <a:t>int</a:t>
            </a:r>
            <a:r>
              <a:rPr lang="en-US" sz="1500" b="1" dirty="0">
                <a:solidFill>
                  <a:schemeClr val="dk1"/>
                </a:solidFill>
              </a:rPr>
              <a:t> main()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500" b="1" dirty="0">
                <a:solidFill>
                  <a:schemeClr val="dk1"/>
                </a:solidFill>
              </a:rPr>
              <a:t>{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    clss2 s;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</a:pPr>
            <a:endParaRPr sz="1500" b="1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500" b="1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o-RO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Constructori/Destructori</a:t>
            </a:r>
            <a:endParaRPr kumimoji="0" lang="en-US" altLang="ro-RO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Polimorfism pe constructori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foarte comun sa fie supraincarcati</a:t>
            </a:r>
          </a:p>
          <a:p>
            <a:r>
              <a:rPr lang="en-US" altLang="en-US"/>
              <a:t>de ce?</a:t>
            </a:r>
          </a:p>
          <a:p>
            <a:pPr lvl="1"/>
            <a:r>
              <a:rPr lang="en-US" altLang="en-US"/>
              <a:t>flexibilitate</a:t>
            </a:r>
          </a:p>
          <a:p>
            <a:pPr lvl="1"/>
            <a:r>
              <a:rPr lang="en-US" altLang="en-US"/>
              <a:t>pentru a putea defini obiecte initializate si neinitializate</a:t>
            </a:r>
          </a:p>
          <a:p>
            <a:pPr lvl="1"/>
            <a:r>
              <a:rPr lang="en-US" altLang="en-US"/>
              <a:t>constructori de copiere: copy constructors 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228600" y="719138"/>
            <a:ext cx="5181600" cy="606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dirty="0">
                <a:solidFill>
                  <a:srgbClr val="696969"/>
                </a:solidFill>
              </a:rPr>
              <a:t>// Using a structure to define a class.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iostream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dirty="0">
                <a:solidFill>
                  <a:srgbClr val="004A43"/>
                </a:solidFill>
              </a:rPr>
              <a:t>#include </a:t>
            </a:r>
            <a:r>
              <a:rPr lang="ro-RO" sz="1600" dirty="0">
                <a:solidFill>
                  <a:srgbClr val="800000"/>
                </a:solidFill>
              </a:rPr>
              <a:t>&lt;</a:t>
            </a:r>
            <a:r>
              <a:rPr lang="ro-RO" sz="1600" dirty="0">
                <a:solidFill>
                  <a:srgbClr val="40015A"/>
                </a:solidFill>
              </a:rPr>
              <a:t>cstring</a:t>
            </a:r>
            <a:r>
              <a:rPr lang="ro-RO" sz="1600" dirty="0">
                <a:solidFill>
                  <a:srgbClr val="800000"/>
                </a:solidFill>
              </a:rPr>
              <a:t>&gt;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using</a:t>
            </a:r>
            <a:r>
              <a:rPr lang="ro-RO" sz="1600" dirty="0"/>
              <a:t> </a:t>
            </a:r>
            <a:r>
              <a:rPr lang="ro-RO" sz="1600" b="1" dirty="0">
                <a:solidFill>
                  <a:srgbClr val="800000"/>
                </a:solidFill>
              </a:rPr>
              <a:t>namespace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66616"/>
                </a:solidFill>
              </a:rPr>
              <a:t>std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2000" b="1" dirty="0">
                <a:solidFill>
                  <a:srgbClr val="800000"/>
                </a:solidFill>
              </a:rPr>
              <a:t>struct</a:t>
            </a:r>
            <a:r>
              <a:rPr lang="ro-RO" sz="2000" dirty="0"/>
              <a:t> mystr </a:t>
            </a:r>
            <a:r>
              <a:rPr lang="ro-RO" sz="2000" dirty="0">
                <a:solidFill>
                  <a:srgbClr val="800080"/>
                </a:solidFill>
              </a:rPr>
              <a:t>{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buildstr</a:t>
            </a:r>
            <a:r>
              <a:rPr lang="ro-RO" sz="2000" dirty="0">
                <a:solidFill>
                  <a:srgbClr val="808030"/>
                </a:solidFill>
              </a:rPr>
              <a:t>(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808030"/>
                </a:solidFill>
              </a:rPr>
              <a:t>*</a:t>
            </a:r>
            <a:r>
              <a:rPr lang="ro-RO" sz="2000" dirty="0"/>
              <a:t>s</a:t>
            </a:r>
            <a:r>
              <a:rPr lang="ro-RO" sz="2000" dirty="0">
                <a:solidFill>
                  <a:srgbClr val="808030"/>
                </a:solidFill>
              </a:rPr>
              <a:t>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public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void</a:t>
            </a:r>
            <a:r>
              <a:rPr lang="ro-RO" sz="2000" dirty="0"/>
              <a:t> showstr</a:t>
            </a:r>
            <a:r>
              <a:rPr lang="ro-RO" sz="2000" dirty="0">
                <a:solidFill>
                  <a:srgbClr val="808030"/>
                </a:solidFill>
              </a:rPr>
              <a:t>()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2000" b="1" dirty="0">
                <a:solidFill>
                  <a:srgbClr val="800000"/>
                </a:solidFill>
              </a:rPr>
              <a:t>private</a:t>
            </a:r>
            <a:r>
              <a:rPr lang="ro-RO" sz="2000" dirty="0">
                <a:solidFill>
                  <a:srgbClr val="E34ADC"/>
                </a:solidFill>
              </a:rPr>
              <a:t>:</a:t>
            </a:r>
            <a:r>
              <a:rPr lang="ro-RO" sz="2000" dirty="0"/>
              <a:t> </a:t>
            </a:r>
            <a:r>
              <a:rPr lang="ro-RO" sz="2000" dirty="0">
                <a:solidFill>
                  <a:srgbClr val="696969"/>
                </a:solidFill>
              </a:rPr>
              <a:t>// now go private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ro-RO" sz="2000" b="1" dirty="0">
                <a:solidFill>
                  <a:srgbClr val="800000"/>
                </a:solidFill>
              </a:rPr>
              <a:t>char</a:t>
            </a:r>
            <a:r>
              <a:rPr lang="ro-RO" sz="2000" dirty="0"/>
              <a:t> str</a:t>
            </a:r>
            <a:r>
              <a:rPr lang="ro-RO" sz="2000" dirty="0">
                <a:solidFill>
                  <a:srgbClr val="808030"/>
                </a:solidFill>
              </a:rPr>
              <a:t>[</a:t>
            </a:r>
            <a:r>
              <a:rPr lang="ro-RO" sz="2000" dirty="0">
                <a:solidFill>
                  <a:srgbClr val="008C00"/>
                </a:solidFill>
              </a:rPr>
              <a:t>255</a:t>
            </a:r>
            <a:r>
              <a:rPr lang="ro-RO" sz="2000" dirty="0">
                <a:solidFill>
                  <a:srgbClr val="808030"/>
                </a:solidFill>
              </a:rPr>
              <a:t>]</a:t>
            </a:r>
            <a:r>
              <a:rPr lang="ro-RO" sz="2000" dirty="0">
                <a:solidFill>
                  <a:srgbClr val="800080"/>
                </a:solidFill>
              </a:rPr>
              <a:t>;</a:t>
            </a:r>
            <a:r>
              <a:rPr lang="ro-RO" sz="2000" dirty="0"/>
              <a:t> </a:t>
            </a:r>
            <a:endParaRPr lang="en-US" sz="2000" dirty="0"/>
          </a:p>
          <a:p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endParaRPr lang="en-US" sz="1600" b="1" dirty="0">
              <a:solidFill>
                <a:srgbClr val="800000"/>
              </a:solidFill>
            </a:endParaRPr>
          </a:p>
          <a:p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mystr</a:t>
            </a:r>
            <a:r>
              <a:rPr lang="ro-RO" sz="1600" dirty="0">
                <a:solidFill>
                  <a:srgbClr val="800080"/>
                </a:solidFill>
              </a:rPr>
              <a:t>::</a:t>
            </a:r>
            <a:r>
              <a:rPr lang="ro-RO" sz="1600" dirty="0"/>
              <a:t>buildstr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b="1" dirty="0">
                <a:solidFill>
                  <a:srgbClr val="800000"/>
                </a:solidFill>
              </a:rPr>
              <a:t>char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if</a:t>
            </a:r>
            <a:r>
              <a:rPr lang="ro-RO" sz="1600" dirty="0">
                <a:solidFill>
                  <a:srgbClr val="808030"/>
                </a:solidFill>
              </a:rPr>
              <a:t>(!*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*</a:t>
            </a:r>
            <a:r>
              <a:rPr lang="ro-RO" sz="1600" dirty="0"/>
              <a:t>str </a:t>
            </a:r>
            <a:r>
              <a:rPr lang="ro-RO" sz="1600" dirty="0">
                <a:solidFill>
                  <a:srgbClr val="808030"/>
                </a:solidFill>
              </a:rPr>
              <a:t>=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00E6"/>
                </a:solidFill>
              </a:rPr>
              <a:t>'\0'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initialize string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else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03000"/>
                </a:solidFill>
              </a:rPr>
              <a:t>strcat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/>
              <a:t>str</a:t>
            </a:r>
            <a:r>
              <a:rPr lang="ro-RO" sz="1600" dirty="0">
                <a:solidFill>
                  <a:srgbClr val="808030"/>
                </a:solidFill>
              </a:rPr>
              <a:t>,</a:t>
            </a:r>
            <a:r>
              <a:rPr lang="ro-RO" sz="1600" dirty="0"/>
              <a:t> s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;}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void</a:t>
            </a:r>
            <a:r>
              <a:rPr lang="ro-RO" sz="1600" dirty="0"/>
              <a:t> mystr</a:t>
            </a:r>
            <a:r>
              <a:rPr lang="ro-RO" sz="1600" dirty="0">
                <a:solidFill>
                  <a:srgbClr val="800080"/>
                </a:solidFill>
              </a:rPr>
              <a:t>::</a:t>
            </a:r>
            <a:r>
              <a:rPr lang="ro-RO" sz="1600" dirty="0"/>
              <a:t>showstr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>
                <a:solidFill>
                  <a:srgbClr val="603000"/>
                </a:solidFill>
              </a:rPr>
              <a:t>cout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str </a:t>
            </a:r>
            <a:r>
              <a:rPr lang="ro-RO" sz="1600" dirty="0">
                <a:solidFill>
                  <a:srgbClr val="808030"/>
                </a:solidFill>
              </a:rPr>
              <a:t>&lt;&lt;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F69FF"/>
                </a:solidFill>
              </a:rPr>
              <a:t>\n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ro-RO" sz="1600" b="1" dirty="0">
                <a:solidFill>
                  <a:srgbClr val="800000"/>
                </a:solidFill>
              </a:rPr>
              <a:t>int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400000"/>
                </a:solidFill>
              </a:rPr>
              <a:t>main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{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/>
              <a:t>mystr s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buildstr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800000"/>
                </a:solidFill>
              </a:rPr>
              <a:t>""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696969"/>
                </a:solidFill>
              </a:rPr>
              <a:t>// init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buildstr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000E6"/>
                </a:solidFill>
              </a:rPr>
              <a:t>Hello 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buildstr</a:t>
            </a:r>
            <a:r>
              <a:rPr lang="ro-RO" sz="1600" dirty="0">
                <a:solidFill>
                  <a:srgbClr val="808030"/>
                </a:solidFill>
              </a:rPr>
              <a:t>(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0000E6"/>
                </a:solidFill>
              </a:rPr>
              <a:t>there!</a:t>
            </a:r>
            <a:r>
              <a:rPr lang="ro-RO" sz="1600" dirty="0">
                <a:solidFill>
                  <a:srgbClr val="800000"/>
                </a:solidFill>
              </a:rPr>
              <a:t>"</a:t>
            </a:r>
            <a:r>
              <a:rPr lang="ro-RO" sz="1600" dirty="0">
                <a:solidFill>
                  <a:srgbClr val="808030"/>
                </a:solidFill>
              </a:rPr>
              <a:t>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ro-RO" sz="1600" dirty="0"/>
              <a:t>s</a:t>
            </a:r>
            <a:r>
              <a:rPr lang="ro-RO" sz="1600" dirty="0">
                <a:solidFill>
                  <a:srgbClr val="808030"/>
                </a:solidFill>
              </a:rPr>
              <a:t>.</a:t>
            </a:r>
            <a:r>
              <a:rPr lang="ro-RO" sz="1600" dirty="0"/>
              <a:t>showstr</a:t>
            </a:r>
            <a:r>
              <a:rPr lang="ro-RO" sz="1600" dirty="0">
                <a:solidFill>
                  <a:srgbClr val="808030"/>
                </a:solidFill>
              </a:rPr>
              <a:t>()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endParaRPr lang="en-US" sz="1600" dirty="0"/>
          </a:p>
          <a:p>
            <a:r>
              <a:rPr lang="en-US" sz="1600" b="1" dirty="0">
                <a:solidFill>
                  <a:srgbClr val="800000"/>
                </a:solidFill>
              </a:rPr>
              <a:t>	</a:t>
            </a:r>
            <a:r>
              <a:rPr lang="ro-RO" sz="1600" b="1" dirty="0">
                <a:solidFill>
                  <a:srgbClr val="800000"/>
                </a:solidFill>
              </a:rPr>
              <a:t>return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008C00"/>
                </a:solidFill>
              </a:rPr>
              <a:t>0</a:t>
            </a:r>
            <a:r>
              <a:rPr lang="ro-RO" sz="1600" dirty="0">
                <a:solidFill>
                  <a:srgbClr val="800080"/>
                </a:solidFill>
              </a:rPr>
              <a:t>;</a:t>
            </a:r>
            <a:r>
              <a:rPr lang="ro-RO" sz="1600" dirty="0"/>
              <a:t> </a:t>
            </a:r>
            <a:r>
              <a:rPr lang="ro-RO" sz="1600" dirty="0">
                <a:solidFill>
                  <a:srgbClr val="800080"/>
                </a:solidFill>
              </a:rPr>
              <a:t>}</a:t>
            </a:r>
            <a:endParaRPr lang="en-US" altLang="ro-RO" sz="15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4876800" y="1447800"/>
            <a:ext cx="38862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800000"/>
                </a:solidFill>
              </a:rPr>
              <a:t>class</a:t>
            </a:r>
            <a:r>
              <a:rPr lang="en-US" sz="1600"/>
              <a:t> mystr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str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255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public</a:t>
            </a:r>
            <a:r>
              <a:rPr lang="en-US" sz="1600">
                <a:solidFill>
                  <a:srgbClr val="E34ADC"/>
                </a:solidFill>
              </a:rPr>
              <a:t>: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buildstr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 b="1">
                <a:solidFill>
                  <a:srgbClr val="800000"/>
                </a:solidFill>
              </a:rPr>
              <a:t>char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*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  <a:r>
              <a:rPr lang="en-US" sz="1600">
                <a:solidFill>
                  <a:srgbClr val="696969"/>
                </a:solidFill>
              </a:rPr>
              <a:t>// public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void</a:t>
            </a:r>
            <a:r>
              <a:rPr lang="en-US" sz="1600"/>
              <a:t> showstr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endParaRPr lang="en-US" altLang="ro-RO" sz="16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765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overload pe constructori: flexibilitate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putem avea mai multe posibilitati pentru initializarea/construirea unui obiect</a:t>
            </a:r>
          </a:p>
          <a:p>
            <a:r>
              <a:rPr lang="en-US" altLang="en-US"/>
              <a:t>definim constructori pentru toate modurile de initializare</a:t>
            </a:r>
          </a:p>
          <a:p>
            <a:r>
              <a:rPr lang="en-US" altLang="en-US"/>
              <a:t>daca se incearca initializarea intr-un alt fel (decat cele definite): eroare la compilare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ChangeArrowheads="1"/>
          </p:cNvSpPr>
          <p:nvPr/>
        </p:nvSpPr>
        <p:spPr bwMode="auto">
          <a:xfrm>
            <a:off x="0" y="962025"/>
            <a:ext cx="5715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cstdio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date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year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show_date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string.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sscanf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7997"/>
                </a:solidFill>
              </a:rPr>
              <a:t>%d%*c%d%*c%d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month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day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year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using integers.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date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date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m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d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y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day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month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m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year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y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int main()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date ob1(12, 4, 2003), ob2("10/22/2003");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ob1.show_date();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ob2.show_date();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 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/>
              <a:t>}</a:t>
            </a:r>
          </a:p>
        </p:txBody>
      </p:sp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5562600" y="3657600"/>
            <a:ext cx="2660650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"%d</a:t>
            </a:r>
            <a:r>
              <a:rPr lang="en-US" altLang="en-US" sz="2400">
                <a:solidFill>
                  <a:srgbClr val="FF0000"/>
                </a:solidFill>
              </a:rPr>
              <a:t>%*c</a:t>
            </a:r>
            <a:r>
              <a:rPr lang="en-US" altLang="en-US" sz="2400"/>
              <a:t>%d%*c%d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din sir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*: ignoram ce citim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c: un singur caracter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citim 3 intregi sau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luna/zi/an</a:t>
            </a:r>
          </a:p>
        </p:txBody>
      </p:sp>
      <p:sp>
        <p:nvSpPr>
          <p:cNvPr id="166920" name="Rectangle 8"/>
          <p:cNvSpPr>
            <a:spLocks noChangeArrowheads="1"/>
          </p:cNvSpPr>
          <p:nvPr/>
        </p:nvSpPr>
        <p:spPr bwMode="auto">
          <a:xfrm>
            <a:off x="4572000" y="0"/>
            <a:ext cx="4572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void</a:t>
            </a:r>
            <a:r>
              <a:rPr lang="en-US" sz="1600"/>
              <a:t> date</a:t>
            </a:r>
            <a:r>
              <a:rPr lang="en-US" sz="1600">
                <a:solidFill>
                  <a:srgbClr val="800080"/>
                </a:solidFill>
              </a:rPr>
              <a:t>::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month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day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    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/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year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F69FF"/>
                </a:solidFill>
              </a:rPr>
              <a:t>\n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80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Enter new date: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cin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&gt;&gt;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date d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d</a:t>
            </a:r>
            <a:r>
              <a:rPr lang="en-US" sz="1600">
                <a:solidFill>
                  <a:srgbClr val="808030"/>
                </a:solidFill>
              </a:rPr>
              <a:t>.</a:t>
            </a:r>
            <a:r>
              <a:rPr lang="en-US" sz="1600"/>
              <a:t>show_date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072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8" grpId="0"/>
      <p:bldP spid="166919" grpId="0"/>
      <p:bldP spid="1669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obiecte initializate si ne-initializate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important pentru array-uri dinamice de obiecte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nu se pot initializa obiectele dintr-o lista alocata dinamic</a:t>
            </a:r>
          </a:p>
          <a:p>
            <a:pPr>
              <a:lnSpc>
                <a:spcPct val="90000"/>
              </a:lnSpc>
            </a:pPr>
            <a:r>
              <a:rPr lang="en-US" altLang="en-US"/>
              <a:t>asadar avem nevoie de posibilitatea de a crea obiecte neinitializate (din lista dinamica) si obiecte initializate (definite normal)</a:t>
            </a:r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powers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>
                <a:solidFill>
                  <a:srgbClr val="696969"/>
                </a:solidFill>
              </a:rPr>
              <a:t>// overload constructor two ways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powers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n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n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x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x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ofTwo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8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16</a:t>
            </a: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initialized</a:t>
            </a:r>
            <a:r>
              <a:rPr lang="ro-RO" sz="1600"/>
              <a:t> </a:t>
            </a:r>
            <a:r>
              <a:rPr lang="en-US" sz="1600"/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uninitialized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powers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4267200" y="0"/>
            <a:ext cx="4876800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set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/>
              <a:t>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3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27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4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81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three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three: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ofThree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dynamically allocate an array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powers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no initialization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initialize dynamic array with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setx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ofTwo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())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show powers of two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Powers of two: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5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].</a:t>
            </a:r>
            <a:r>
              <a:rPr lang="ro-RO" sz="1600"/>
              <a:t>getx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 b="1" i="1">
                <a:solidFill>
                  <a:srgbClr val="FFFFFF"/>
                </a:solidFill>
              </a:rPr>
              <a:t>}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533400" y="2438400"/>
            <a:ext cx="7772400" cy="1295400"/>
          </a:xfrm>
          <a:solidFill>
            <a:schemeClr val="bg1"/>
          </a:solidFill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ofThree si lista p au nevoie de constructorul fara parametri</a:t>
            </a:r>
          </a:p>
        </p:txBody>
      </p:sp>
      <p:sp>
        <p:nvSpPr>
          <p:cNvPr id="32773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4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5" grpId="0" build="p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43000"/>
          </a:xfrm>
        </p:spPr>
        <p:txBody>
          <a:bodyPr/>
          <a:lstStyle/>
          <a:p>
            <a:r>
              <a:rPr lang="en-US" altLang="en-US" sz="4000"/>
              <a:t>polimorfism de constructori: constructorul de copiere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pot aparea probleme cand un obiect initializeaza un alt obiect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  <a:p>
            <a:pPr>
              <a:lnSpc>
                <a:spcPct val="80000"/>
              </a:lnSpc>
            </a:pPr>
            <a:r>
              <a:rPr lang="en-US" altLang="en-US" sz="2800"/>
              <a:t>aici se copiaza toate campurile (starea) obiectului A in obiectul B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problema apare la alocare dinamica de memorie: A si B folosesc aceeasi zona de memorie pentru ca pointerii arata in acelasi loc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destructorul lui MyClass elibereaza aceeasi zona de memorie de doua ori (distruge A si B)</a:t>
            </a:r>
          </a:p>
          <a:p>
            <a:pPr>
              <a:lnSpc>
                <a:spcPct val="80000"/>
              </a:lnSpc>
            </a:pPr>
            <a:endParaRPr lang="en-US" altLang="en-US" sz="280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971800" y="2743200"/>
            <a:ext cx="21764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MyClass B = A;</a:t>
            </a:r>
          </a:p>
        </p:txBody>
      </p:sp>
      <p:sp>
        <p:nvSpPr>
          <p:cNvPr id="33797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3798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constructorul</a:t>
            </a:r>
            <a:r>
              <a:rPr lang="en-US" altLang="en-US" dirty="0"/>
              <a:t> de </a:t>
            </a:r>
            <a:r>
              <a:rPr lang="en-US" altLang="en-US" dirty="0" err="1"/>
              <a:t>copiere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aceeasi problema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parametru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apel de functie cu obiect ca variabila de intoarcere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in aceste cazuri un obiect temporar este creat, se copiaza prin constructorul de copiere in obiectul temporar, si apoi se continua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deci vor fi din nou doua distrugeri de obiecte din clasa respectiva (una pentru parametru, una pentru obiectul temporar)</a:t>
            </a:r>
          </a:p>
        </p:txBody>
      </p:sp>
      <p:sp>
        <p:nvSpPr>
          <p:cNvPr id="3482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482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0"/>
          <p:cNvSpPr/>
          <p:nvPr/>
        </p:nvSpPr>
        <p:spPr>
          <a:xfrm>
            <a:off x="76413" y="76421"/>
            <a:ext cx="4570356" cy="59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6" tIns="45718" rIns="91436" bIns="45718" anchor="t" anchorCtr="0">
            <a:noAutofit/>
          </a:bodyPr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Universitatea</a:t>
            </a:r>
            <a:r>
              <a:rPr lang="en-US" sz="16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Bucuresti</a:t>
            </a:r>
            <a:endParaRPr sz="1600"/>
          </a:p>
        </p:txBody>
      </p:sp>
      <p:pic>
        <p:nvPicPr>
          <p:cNvPr id="589" name="Google Shape;589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87944" y="76421"/>
            <a:ext cx="802010" cy="760291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/>
          <p:nvPr/>
        </p:nvSpPr>
        <p:spPr>
          <a:xfrm>
            <a:off x="260969" y="1837724"/>
            <a:ext cx="8459853" cy="39884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81639" tIns="40820" rIns="81639" bIns="4082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Cazuri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utilizare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Initializare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explicita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= A;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B (A);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void f(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X) {…}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Apel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intoarcere</a:t>
            </a:r>
            <a:r>
              <a:rPr lang="en-US" sz="18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1">
              <a:solidFill>
                <a:srgbClr val="0070C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f() {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 … return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;}.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MyClass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x = f();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Copierea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face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și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operatorul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târziu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endParaRPr sz="160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constructorul de copiere</a:t>
            </a:r>
            <a:endParaRPr kumimoji="0" lang="en-US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putem redefini constructorul de copiere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429000"/>
            <a:ext cx="777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 este obiectul din dreapta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mai multi parametri (dar trebuie sa definim valori implicite pentru ei)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&amp; este apel prin referinta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putem avea si atribuire (o1=o2;)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redefinim operatorii mai tarziu, putem redefini =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= diferit de initializare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14400" y="2057400"/>
            <a:ext cx="4800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classname (</a:t>
            </a:r>
            <a:r>
              <a:rPr lang="en-US" altLang="en-US" sz="2400">
                <a:solidFill>
                  <a:srgbClr val="FF0000"/>
                </a:solidFill>
              </a:rPr>
              <a:t>const</a:t>
            </a:r>
            <a:r>
              <a:rPr lang="en-US" altLang="en-US" sz="2400"/>
              <a:t> </a:t>
            </a:r>
            <a:r>
              <a:rPr lang="en-US" altLang="en-US" sz="2400" i="1"/>
              <a:t>classname </a:t>
            </a:r>
            <a:r>
              <a:rPr lang="en-US" altLang="en-US" sz="2400">
                <a:solidFill>
                  <a:srgbClr val="FF0000"/>
                </a:solidFill>
              </a:rPr>
              <a:t>&amp;</a:t>
            </a:r>
            <a:r>
              <a:rPr lang="en-US" altLang="en-US" sz="2400" i="1"/>
              <a:t>o</a:t>
            </a:r>
            <a:r>
              <a:rPr lang="en-US" altLang="en-US" sz="2400"/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// body of constructor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}</a:t>
            </a:r>
          </a:p>
        </p:txBody>
      </p:sp>
      <p:sp>
        <p:nvSpPr>
          <p:cNvPr id="35845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5846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0" y="609600"/>
            <a:ext cx="45720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new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cstdlib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class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*</a:t>
            </a:r>
            <a:r>
              <a:rPr lang="ro-RO" sz="1600"/>
              <a:t>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public</a:t>
            </a:r>
            <a:r>
              <a:rPr lang="ro-RO" sz="1600">
                <a:solidFill>
                  <a:srgbClr val="E34ADC"/>
                </a:solidFill>
              </a:rPr>
              <a:t>: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sz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sz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</a:t>
            </a:r>
            <a:r>
              <a:rPr lang="ro-RO" sz="1600"/>
              <a:t>size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sz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8030"/>
                </a:solidFill>
              </a:rPr>
              <a:t>  </a:t>
            </a:r>
            <a:r>
              <a:rPr lang="ro-RO" sz="1600">
                <a:solidFill>
                  <a:srgbClr val="808030"/>
                </a:solidFill>
              </a:rPr>
              <a:t>~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delete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[]</a:t>
            </a:r>
            <a:r>
              <a:rPr lang="ro-RO" sz="1600"/>
              <a:t> p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  </a:t>
            </a: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 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  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j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 b="1">
                <a:solidFill>
                  <a:srgbClr val="800000"/>
                </a:solidFill>
              </a:rPr>
              <a:t>if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&amp;&amp;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j</a:t>
            </a:r>
            <a:r>
              <a:rPr lang="ro-RO" sz="1600">
                <a:solidFill>
                  <a:srgbClr val="800080"/>
                </a:solidFill>
              </a:rPr>
              <a:t>;}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 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altLang="en-US" sz="1600" b="1"/>
          </a:p>
        </p:txBody>
      </p:sp>
      <p:sp>
        <p:nvSpPr>
          <p:cNvPr id="36867" name="Rectangle 6"/>
          <p:cNvSpPr>
            <a:spLocks noChangeArrowheads="1"/>
          </p:cNvSpPr>
          <p:nvPr/>
        </p:nvSpPr>
        <p:spPr bwMode="auto">
          <a:xfrm>
            <a:off x="4572000" y="0"/>
            <a:ext cx="4572000" cy="600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Copy Constructor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const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&amp;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try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/>
              <a:t>	   </a:t>
            </a:r>
            <a:r>
              <a:rPr lang="ro-RO" sz="1600"/>
              <a:t>p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new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catch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603000"/>
                </a:solidFill>
              </a:rPr>
              <a:t>bad_alloc</a:t>
            </a:r>
            <a:r>
              <a:rPr lang="ro-RO" sz="1600"/>
              <a:t> xa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  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000E6"/>
                </a:solidFill>
              </a:rPr>
              <a:t>Allocation Failure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  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exit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EXIT_FAILURE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/>
              <a:t>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size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a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1600" b="1">
              <a:solidFill>
                <a:srgbClr val="8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put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,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9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&gt;=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--)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num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0F69FF"/>
                </a:solidFill>
              </a:rPr>
              <a:t>\n</a:t>
            </a:r>
            <a:r>
              <a:rPr lang="ro-RO" sz="1600">
                <a:solidFill>
                  <a:srgbClr val="800000"/>
                </a:solidFill>
              </a:rPr>
              <a:t>"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696969"/>
                </a:solidFill>
              </a:rPr>
              <a:t>// create another array and initialize with num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array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num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r>
              <a:rPr lang="ro-RO" sz="1600">
                <a:solidFill>
                  <a:srgbClr val="696969"/>
                </a:solidFill>
              </a:rPr>
              <a:t>// invokes copy constructor</a:t>
            </a:r>
            <a:endParaRPr lang="en-US" sz="1600">
              <a:solidFill>
                <a:srgbClr val="696969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696969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for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&lt;</a:t>
            </a:r>
            <a:r>
              <a:rPr lang="ro-RO" sz="1600">
                <a:solidFill>
                  <a:srgbClr val="008C00"/>
                </a:solidFill>
              </a:rPr>
              <a:t>10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++)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x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get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/>
              <a:t>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endParaRPr lang="en-US" sz="1600">
              <a:solidFill>
                <a:srgbClr val="80008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1600">
                <a:solidFill>
                  <a:srgbClr val="800080"/>
                </a:solidFill>
              </a:rPr>
              <a:t>	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o-RO" sz="1600">
                <a:solidFill>
                  <a:srgbClr val="800080"/>
                </a:solidFill>
              </a:rPr>
              <a:t>}</a:t>
            </a:r>
            <a:endParaRPr lang="en-US" altLang="en-US" sz="1600" b="1"/>
          </a:p>
        </p:txBody>
      </p:sp>
      <p:sp>
        <p:nvSpPr>
          <p:cNvPr id="36868" name="TextBox 5"/>
          <p:cNvSpPr txBox="1">
            <a:spLocks noChangeArrowheads="1"/>
          </p:cNvSpPr>
          <p:nvPr/>
        </p:nvSpPr>
        <p:spPr bwMode="auto">
          <a:xfrm>
            <a:off x="4495800" y="0"/>
            <a:ext cx="4191000" cy="2947988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6869" name="TextBox 5"/>
          <p:cNvSpPr txBox="1">
            <a:spLocks noChangeArrowheads="1"/>
          </p:cNvSpPr>
          <p:nvPr/>
        </p:nvSpPr>
        <p:spPr bwMode="auto">
          <a:xfrm>
            <a:off x="5181600" y="4800600"/>
            <a:ext cx="2590800" cy="461963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  <p:sp>
        <p:nvSpPr>
          <p:cNvPr id="3687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687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486400"/>
          </a:xfrm>
        </p:spPr>
        <p:txBody>
          <a:bodyPr/>
          <a:lstStyle/>
          <a:p>
            <a:r>
              <a:rPr lang="en-US" altLang="en-US"/>
              <a:t>Observatie: constructorul de copiere este folosit doar la initializari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daca avem </a:t>
            </a:r>
          </a:p>
          <a:p>
            <a:pPr>
              <a:buFontTx/>
              <a:buNone/>
            </a:pPr>
            <a:r>
              <a:rPr lang="en-US" altLang="en-US"/>
              <a:t>		array a(10); </a:t>
            </a:r>
          </a:p>
          <a:p>
            <a:pPr>
              <a:buFontTx/>
              <a:buNone/>
            </a:pPr>
            <a:r>
              <a:rPr lang="en-US" altLang="en-US"/>
              <a:t>		array b(10); </a:t>
            </a:r>
          </a:p>
          <a:p>
            <a:pPr>
              <a:buFontTx/>
              <a:buNone/>
            </a:pPr>
            <a:r>
              <a:rPr lang="en-US" altLang="en-US"/>
              <a:t>		b=a;</a:t>
            </a:r>
          </a:p>
          <a:p>
            <a:pPr lvl="1"/>
            <a:r>
              <a:rPr lang="en-US" altLang="en-US"/>
              <a:t>nu este initializare, este copiere de stare</a:t>
            </a:r>
          </a:p>
          <a:p>
            <a:pPr lvl="1"/>
            <a:r>
              <a:rPr lang="en-US" altLang="en-US"/>
              <a:t>este posibil sa trebuiasca redefinit si operatorul = (mai tarziu)</a:t>
            </a:r>
          </a:p>
        </p:txBody>
      </p:sp>
      <p:sp>
        <p:nvSpPr>
          <p:cNvPr id="37891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FontTx/>
              <a:buNone/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7892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3" name="TextBox 5"/>
          <p:cNvSpPr txBox="1">
            <a:spLocks noChangeArrowheads="1"/>
          </p:cNvSpPr>
          <p:nvPr/>
        </p:nvSpPr>
        <p:spPr bwMode="auto">
          <a:xfrm>
            <a:off x="1524000" y="4902200"/>
            <a:ext cx="5715000" cy="584200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o-RO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si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la fel ca struct</a:t>
            </a:r>
          </a:p>
          <a:p>
            <a:pPr eaLnBrk="1" hangingPunct="1"/>
            <a:r>
              <a:rPr lang="en-US" altLang="ro-RO"/>
              <a:t>toate elementele de tip data folosesc aceeasi locatie de memorie</a:t>
            </a:r>
          </a:p>
          <a:p>
            <a:pPr eaLnBrk="1" hangingPunct="1"/>
            <a:r>
              <a:rPr lang="en-US" altLang="ro-RO"/>
              <a:t>membrii sunt publici (by default)</a:t>
            </a:r>
          </a:p>
        </p:txBody>
      </p:sp>
      <p:sp>
        <p:nvSpPr>
          <p:cNvPr id="28676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8677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14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ro-RO" sz="4000" dirty="0"/>
              <a:t>Perspective</a:t>
            </a:r>
            <a:endParaRPr lang="ro-RO" altLang="ro-RO" sz="4000" dirty="0"/>
          </a:p>
        </p:txBody>
      </p:sp>
      <p:sp>
        <p:nvSpPr>
          <p:cNvPr id="61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Facultatea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de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Matematic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şi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Informatic</a:t>
            </a:r>
            <a:r>
              <a:rPr lang="ro-RO" altLang="ro-RO" sz="1800" b="1" dirty="0"/>
              <a:t>ă</a:t>
            </a:r>
            <a:r>
              <a:rPr lang="en-US" sz="1800" b="1" dirty="0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</a:t>
            </a:r>
            <a:r>
              <a:rPr lang="en-US" sz="1800" b="1" dirty="0" err="1">
                <a:solidFill>
                  <a:srgbClr val="000000"/>
                </a:solidFill>
                <a:cs typeface="Arial" pitchFamily="34" charset="0"/>
                <a:sym typeface="Arial" pitchFamily="34" charset="0"/>
              </a:rPr>
              <a:t>ş</a:t>
            </a:r>
            <a:r>
              <a:rPr lang="en-US" sz="1800" b="1" dirty="0" err="1"/>
              <a:t>ti</a:t>
            </a:r>
            <a:endParaRPr lang="en-US" sz="1800" dirty="0"/>
          </a:p>
        </p:txBody>
      </p:sp>
      <p:pic>
        <p:nvPicPr>
          <p:cNvPr id="61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Curs</a:t>
            </a:r>
            <a:r>
              <a:rPr kumimoji="0" lang="en-US" alt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</a:t>
            </a: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3200" kern="0" dirty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Static,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clase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locale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Operatorul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supraincarcarea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operatorilor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C++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ChangeArrowheads="1"/>
          </p:cNvSpPr>
          <p:nvPr/>
        </p:nvSpPr>
        <p:spPr bwMode="auto">
          <a:xfrm>
            <a:off x="381000" y="703263"/>
            <a:ext cx="4572000" cy="600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>
                <a:solidFill>
                  <a:srgbClr val="004A43"/>
                </a:solidFill>
              </a:rPr>
              <a:t>#include </a:t>
            </a:r>
            <a:r>
              <a:rPr lang="ro-RO" sz="1600">
                <a:solidFill>
                  <a:srgbClr val="800000"/>
                </a:solidFill>
              </a:rPr>
              <a:t>&lt;</a:t>
            </a:r>
            <a:r>
              <a:rPr lang="ro-RO" sz="1600">
                <a:solidFill>
                  <a:srgbClr val="40015A"/>
                </a:solidFill>
              </a:rPr>
              <a:t>iostream</a:t>
            </a:r>
            <a:r>
              <a:rPr lang="ro-RO" sz="1600">
                <a:solidFill>
                  <a:srgbClr val="800000"/>
                </a:solidFill>
              </a:rPr>
              <a:t>&gt;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using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namespace</a:t>
            </a:r>
            <a:r>
              <a:rPr lang="ro-RO" sz="1600"/>
              <a:t> </a:t>
            </a:r>
            <a:r>
              <a:rPr lang="ro-RO" sz="1600">
                <a:solidFill>
                  <a:srgbClr val="666616"/>
                </a:solidFill>
              </a:rPr>
              <a:t>std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union</a:t>
            </a:r>
            <a:r>
              <a:rPr lang="ro-RO" sz="1600"/>
              <a:t> swap_byte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2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};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char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t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c</a:t>
            </a:r>
            <a:r>
              <a:rPr lang="ro-RO" sz="1600">
                <a:solidFill>
                  <a:srgbClr val="808030"/>
                </a:solidFill>
              </a:rPr>
              <a:t>[</a:t>
            </a:r>
            <a:r>
              <a:rPr lang="ro-RO" sz="1600">
                <a:solidFill>
                  <a:srgbClr val="008C00"/>
                </a:solidFill>
              </a:rPr>
              <a:t>1</a:t>
            </a:r>
            <a:r>
              <a:rPr lang="ro-RO" sz="1600">
                <a:solidFill>
                  <a:srgbClr val="808030"/>
                </a:solidFill>
              </a:rPr>
              <a:t>]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t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r>
              <a:rPr lang="en-US" sz="1600">
                <a:solidFill>
                  <a:srgbClr val="603000"/>
                </a:solidFill>
              </a:rPr>
              <a:t>	</a:t>
            </a:r>
            <a:r>
              <a:rPr lang="ro-RO" sz="1600">
                <a:solidFill>
                  <a:srgbClr val="603000"/>
                </a:solidFill>
              </a:rPr>
              <a:t>cout</a:t>
            </a:r>
            <a:r>
              <a:rPr lang="ro-RO" sz="1600"/>
              <a:t> </a:t>
            </a:r>
            <a:r>
              <a:rPr lang="ro-RO" sz="1600">
                <a:solidFill>
                  <a:srgbClr val="808030"/>
                </a:solidFill>
              </a:rPr>
              <a:t>&lt;&lt;</a:t>
            </a:r>
            <a:r>
              <a:rPr lang="ro-RO" sz="1600"/>
              <a:t> u</a:t>
            </a:r>
            <a:r>
              <a:rPr lang="ro-RO" sz="1600">
                <a:solidFill>
                  <a:srgbClr val="800080"/>
                </a:solidFill>
              </a:rPr>
              <a:t>;}</a:t>
            </a:r>
            <a:r>
              <a:rPr lang="ro-RO" sz="1600"/>
              <a:t> </a:t>
            </a:r>
            <a:endParaRPr lang="en-US" sz="1600"/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ro-RO" sz="1600" b="1">
                <a:solidFill>
                  <a:srgbClr val="800000"/>
                </a:solidFill>
              </a:rPr>
              <a:t>void</a:t>
            </a:r>
            <a:r>
              <a:rPr lang="ro-RO" sz="1600"/>
              <a:t> swap_byte</a:t>
            </a:r>
            <a:r>
              <a:rPr lang="ro-RO" sz="1600">
                <a:solidFill>
                  <a:srgbClr val="800080"/>
                </a:solidFill>
              </a:rPr>
              <a:t>::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 b="1">
                <a:solidFill>
                  <a:srgbClr val="800000"/>
                </a:solidFill>
              </a:rPr>
              <a:t>unsigned</a:t>
            </a:r>
            <a:r>
              <a:rPr lang="ro-RO" sz="1600"/>
              <a:t> </a:t>
            </a:r>
            <a:r>
              <a:rPr lang="ro-RO" sz="1600" b="1">
                <a:solidFill>
                  <a:srgbClr val="800000"/>
                </a:solidFill>
              </a:rPr>
              <a:t>short</a:t>
            </a:r>
            <a:r>
              <a:rPr lang="ro-RO" sz="1600"/>
              <a:t> i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u </a:t>
            </a:r>
            <a:r>
              <a:rPr lang="ro-RO" sz="1600">
                <a:solidFill>
                  <a:srgbClr val="808030"/>
                </a:solidFill>
              </a:rPr>
              <a:t>=</a:t>
            </a:r>
            <a:r>
              <a:rPr lang="ro-RO" sz="1600"/>
              <a:t> i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</p:txBody>
      </p:sp>
      <p:sp>
        <p:nvSpPr>
          <p:cNvPr id="29699" name="Rectangle 6"/>
          <p:cNvSpPr>
            <a:spLocks noChangeArrowheads="1"/>
          </p:cNvSpPr>
          <p:nvPr/>
        </p:nvSpPr>
        <p:spPr bwMode="auto">
          <a:xfrm>
            <a:off x="4191000" y="1565275"/>
            <a:ext cx="4572000" cy="354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sz="1600" b="1">
                <a:solidFill>
                  <a:srgbClr val="800000"/>
                </a:solidFill>
              </a:rPr>
              <a:t>int</a:t>
            </a:r>
            <a:r>
              <a:rPr lang="ro-RO" sz="1600"/>
              <a:t> </a:t>
            </a:r>
            <a:r>
              <a:rPr lang="ro-RO" sz="1600">
                <a:solidFill>
                  <a:srgbClr val="400000"/>
                </a:solidFill>
              </a:rPr>
              <a:t>main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{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swap_byte b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set_byte</a:t>
            </a:r>
            <a:r>
              <a:rPr lang="ro-RO" sz="1600">
                <a:solidFill>
                  <a:srgbClr val="808030"/>
                </a:solidFill>
              </a:rPr>
              <a:t>(</a:t>
            </a:r>
            <a:r>
              <a:rPr lang="ro-RO" sz="1600">
                <a:solidFill>
                  <a:srgbClr val="008C00"/>
                </a:solidFill>
              </a:rPr>
              <a:t>49034</a:t>
            </a:r>
            <a:r>
              <a:rPr lang="ro-RO" sz="1600">
                <a:solidFill>
                  <a:srgbClr val="808030"/>
                </a:solidFill>
              </a:rPr>
              <a:t>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>
                <a:solidFill>
                  <a:srgbClr val="603000"/>
                </a:solidFill>
              </a:rPr>
              <a:t>swap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/>
              <a:t>	</a:t>
            </a:r>
            <a:r>
              <a:rPr lang="ro-RO" sz="1600"/>
              <a:t>b</a:t>
            </a:r>
            <a:r>
              <a:rPr lang="ro-RO" sz="1600">
                <a:solidFill>
                  <a:srgbClr val="808030"/>
                </a:solidFill>
              </a:rPr>
              <a:t>.</a:t>
            </a:r>
            <a:r>
              <a:rPr lang="ro-RO" sz="1600"/>
              <a:t>show_word</a:t>
            </a:r>
            <a:r>
              <a:rPr lang="ro-RO" sz="1600">
                <a:solidFill>
                  <a:srgbClr val="808030"/>
                </a:solidFill>
              </a:rPr>
              <a:t>()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en-US" sz="1600" b="1">
                <a:solidFill>
                  <a:srgbClr val="800000"/>
                </a:solidFill>
              </a:rPr>
              <a:t>	</a:t>
            </a:r>
            <a:r>
              <a:rPr lang="ro-RO" sz="1600" b="1">
                <a:solidFill>
                  <a:srgbClr val="800000"/>
                </a:solidFill>
              </a:rPr>
              <a:t>return</a:t>
            </a:r>
            <a:r>
              <a:rPr lang="ro-RO" sz="1600"/>
              <a:t> </a:t>
            </a:r>
            <a:r>
              <a:rPr lang="ro-RO" sz="1600">
                <a:solidFill>
                  <a:srgbClr val="008C00"/>
                </a:solidFill>
              </a:rPr>
              <a:t>0</a:t>
            </a:r>
            <a:r>
              <a:rPr lang="ro-RO" sz="1600">
                <a:solidFill>
                  <a:srgbClr val="800080"/>
                </a:solidFill>
              </a:rPr>
              <a:t>;</a:t>
            </a:r>
            <a:r>
              <a:rPr lang="ro-RO" sz="1600"/>
              <a:t> </a:t>
            </a:r>
            <a:endParaRPr lang="en-US" sz="1600"/>
          </a:p>
          <a:p>
            <a:r>
              <a:rPr lang="ro-RO" sz="1600">
                <a:solidFill>
                  <a:srgbClr val="800080"/>
                </a:solidFill>
              </a:rPr>
              <a:t>}</a:t>
            </a:r>
            <a:r>
              <a:rPr lang="ro-RO" sz="1600"/>
              <a:t> </a:t>
            </a:r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endParaRPr lang="en-US" altLang="ro-RO" sz="1600" b="1"/>
          </a:p>
          <a:p>
            <a:r>
              <a:rPr lang="en-US" altLang="ro-RO" sz="1600" b="1"/>
              <a:t>35519</a:t>
            </a:r>
          </a:p>
        </p:txBody>
      </p:sp>
      <p:sp>
        <p:nvSpPr>
          <p:cNvPr id="29700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29701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ca o clasa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 sz="2800"/>
              <a:t>union nu poate mosteni</a:t>
            </a:r>
          </a:p>
          <a:p>
            <a:pPr eaLnBrk="1" hangingPunct="1"/>
            <a:r>
              <a:rPr lang="en-US" altLang="ro-RO" sz="2800"/>
              <a:t>nu se poate mosteni din union</a:t>
            </a:r>
          </a:p>
          <a:p>
            <a:pPr eaLnBrk="1" hangingPunct="1"/>
            <a:r>
              <a:rPr lang="en-US" altLang="ro-RO" sz="2800"/>
              <a:t>nu poate avea functii virtuale (nu avem mostenire)</a:t>
            </a:r>
          </a:p>
          <a:p>
            <a:pPr eaLnBrk="1" hangingPunct="1"/>
            <a:r>
              <a:rPr lang="en-US" altLang="ro-RO" sz="2800"/>
              <a:t>nu avem variabile de instanta statice</a:t>
            </a:r>
          </a:p>
          <a:p>
            <a:pPr eaLnBrk="1" hangingPunct="1"/>
            <a:r>
              <a:rPr lang="en-US" altLang="ro-RO" sz="2800"/>
              <a:t>nu avem referinte in union</a:t>
            </a:r>
          </a:p>
          <a:p>
            <a:pPr eaLnBrk="1" hangingPunct="1"/>
            <a:r>
              <a:rPr lang="en-US" altLang="ro-RO" sz="2800"/>
              <a:t>nu avem obiecte care fac overload pe =</a:t>
            </a:r>
          </a:p>
          <a:p>
            <a:pPr eaLnBrk="1" hangingPunct="1"/>
            <a:r>
              <a:rPr lang="en-US" altLang="ro-RO" sz="2800"/>
              <a:t>obiecte cu (con/de)structor definiti nu pot fi membri in union</a:t>
            </a:r>
          </a:p>
        </p:txBody>
      </p:sp>
      <p:sp>
        <p:nvSpPr>
          <p:cNvPr id="30724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0725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union anonime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ro-RO"/>
              <a:t>nu au nume pentru tip</a:t>
            </a:r>
          </a:p>
          <a:p>
            <a:pPr eaLnBrk="1" hangingPunct="1"/>
            <a:r>
              <a:rPr lang="en-US" altLang="ro-RO"/>
              <a:t>nu se pot declara obiecte de tipul respectiv</a:t>
            </a:r>
          </a:p>
          <a:p>
            <a:pPr eaLnBrk="1" hangingPunct="1"/>
            <a:r>
              <a:rPr lang="en-US" altLang="ro-RO"/>
              <a:t>folosite pentru a spune compilatorului cum se aloc/procesez variabilele respective in memorie</a:t>
            </a:r>
          </a:p>
          <a:p>
            <a:pPr lvl="1" eaLnBrk="1" hangingPunct="1"/>
            <a:r>
              <a:rPr lang="en-US" altLang="ro-RO"/>
              <a:t>folosesc aceeasi locatie de memorie</a:t>
            </a:r>
          </a:p>
          <a:p>
            <a:pPr eaLnBrk="1" hangingPunct="1"/>
            <a:r>
              <a:rPr lang="en-US" altLang="ro-RO"/>
              <a:t>variabilele din union sunt accesibile ca si cum ar fi declarate in blocul respectiv</a:t>
            </a:r>
          </a:p>
          <a:p>
            <a:pPr eaLnBrk="1" hangingPunct="1"/>
            <a:endParaRPr lang="en-US" altLang="ro-RO"/>
          </a:p>
        </p:txBody>
      </p:sp>
      <p:sp>
        <p:nvSpPr>
          <p:cNvPr id="31748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1749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ChangeArrowheads="1"/>
          </p:cNvSpPr>
          <p:nvPr/>
        </p:nvSpPr>
        <p:spPr bwMode="auto">
          <a:xfrm>
            <a:off x="838200" y="909638"/>
            <a:ext cx="4572000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iostream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004A43"/>
                </a:solidFill>
              </a:rPr>
              <a:t>#include </a:t>
            </a:r>
            <a:r>
              <a:rPr lang="en-US" sz="1600">
                <a:solidFill>
                  <a:srgbClr val="800000"/>
                </a:solidFill>
              </a:rPr>
              <a:t>&lt;</a:t>
            </a:r>
            <a:r>
              <a:rPr lang="en-US" sz="1600">
                <a:solidFill>
                  <a:srgbClr val="40015A"/>
                </a:solidFill>
              </a:rPr>
              <a:t>cstring</a:t>
            </a:r>
            <a:r>
              <a:rPr lang="en-US" sz="1600">
                <a:solidFill>
                  <a:srgbClr val="800000"/>
                </a:solidFill>
              </a:rPr>
              <a:t>&gt;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using</a:t>
            </a:r>
            <a:r>
              <a:rPr lang="en-US" sz="1600"/>
              <a:t> </a:t>
            </a:r>
            <a:r>
              <a:rPr lang="en-US" sz="1600" b="1">
                <a:solidFill>
                  <a:srgbClr val="800000"/>
                </a:solidFill>
              </a:rPr>
              <a:t>namespace</a:t>
            </a:r>
            <a:r>
              <a:rPr lang="en-US" sz="1600"/>
              <a:t> </a:t>
            </a:r>
            <a:r>
              <a:rPr lang="en-US" sz="1600">
                <a:solidFill>
                  <a:srgbClr val="666616"/>
                </a:solidFill>
              </a:rPr>
              <a:t>std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endParaRPr lang="en-US" sz="1600" b="1">
              <a:solidFill>
                <a:srgbClr val="800000"/>
              </a:solidFill>
            </a:endParaRPr>
          </a:p>
          <a:p>
            <a:r>
              <a:rPr lang="en-US" sz="1600" b="1">
                <a:solidFill>
                  <a:srgbClr val="800000"/>
                </a:solidFill>
              </a:rPr>
              <a:t>int</a:t>
            </a:r>
            <a:r>
              <a:rPr lang="en-US" sz="1600"/>
              <a:t> </a:t>
            </a:r>
            <a:r>
              <a:rPr lang="en-US" sz="1600">
                <a:solidFill>
                  <a:srgbClr val="400000"/>
                </a:solidFill>
              </a:rPr>
              <a:t>main</a:t>
            </a:r>
            <a:r>
              <a:rPr lang="en-US" sz="1600">
                <a:solidFill>
                  <a:srgbClr val="808030"/>
                </a:solidFill>
              </a:rPr>
              <a:t>()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define anonymous union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union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{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long</a:t>
            </a:r>
            <a:r>
              <a:rPr lang="en-US" sz="1600"/>
              <a:t> l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double</a:t>
            </a:r>
            <a:r>
              <a:rPr lang="en-US" sz="1600"/>
              <a:t> d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	char</a:t>
            </a:r>
            <a:r>
              <a:rPr lang="en-US" sz="1600"/>
              <a:t> s</a:t>
            </a:r>
            <a:r>
              <a:rPr lang="en-US" sz="1600">
                <a:solidFill>
                  <a:srgbClr val="808030"/>
                </a:solidFill>
              </a:rPr>
              <a:t>[</a:t>
            </a:r>
            <a:r>
              <a:rPr lang="en-US" sz="1600">
                <a:solidFill>
                  <a:srgbClr val="008C00"/>
                </a:solidFill>
              </a:rPr>
              <a:t>4</a:t>
            </a:r>
            <a:r>
              <a:rPr lang="en-US" sz="1600">
                <a:solidFill>
                  <a:srgbClr val="808030"/>
                </a:solidFill>
              </a:rPr>
              <a:t>]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	}</a:t>
            </a:r>
            <a:r>
              <a:rPr lang="en-US" sz="1600"/>
              <a:t> 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96969"/>
                </a:solidFill>
              </a:rPr>
              <a:t>	// now, reference union elements directly</a:t>
            </a:r>
            <a:r>
              <a:rPr lang="en-US" sz="1600"/>
              <a:t> </a:t>
            </a:r>
          </a:p>
          <a:p>
            <a:r>
              <a:rPr lang="en-US" sz="1600"/>
              <a:t>	l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100000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l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/>
              <a:t>	d </a:t>
            </a:r>
            <a:r>
              <a:rPr lang="en-US" sz="1600">
                <a:solidFill>
                  <a:srgbClr val="808030"/>
                </a:solidFill>
              </a:rPr>
              <a:t>=</a:t>
            </a:r>
            <a:r>
              <a:rPr lang="en-US" sz="1600"/>
              <a:t> </a:t>
            </a:r>
            <a:r>
              <a:rPr lang="en-US" sz="1600">
                <a:solidFill>
                  <a:srgbClr val="008000"/>
                </a:solidFill>
              </a:rPr>
              <a:t>123.2342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d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strcpy</a:t>
            </a:r>
            <a:r>
              <a:rPr lang="en-US" sz="1600">
                <a:solidFill>
                  <a:srgbClr val="808030"/>
                </a:solidFill>
              </a:rPr>
              <a:t>(</a:t>
            </a:r>
            <a:r>
              <a:rPr lang="en-US" sz="1600"/>
              <a:t>s</a:t>
            </a:r>
            <a:r>
              <a:rPr lang="en-US" sz="1600">
                <a:solidFill>
                  <a:srgbClr val="808030"/>
                </a:solidFill>
              </a:rPr>
              <a:t>,</a:t>
            </a:r>
            <a:r>
              <a:rPr lang="en-US" sz="1600"/>
              <a:t> 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0000E6"/>
                </a:solidFill>
              </a:rPr>
              <a:t>hi</a:t>
            </a:r>
            <a:r>
              <a:rPr lang="en-US" sz="1600">
                <a:solidFill>
                  <a:srgbClr val="800000"/>
                </a:solidFill>
              </a:rPr>
              <a:t>"</a:t>
            </a:r>
            <a:r>
              <a:rPr lang="en-US" sz="1600">
                <a:solidFill>
                  <a:srgbClr val="808030"/>
                </a:solidFill>
              </a:rPr>
              <a:t>)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603000"/>
                </a:solidFill>
              </a:rPr>
              <a:t>	cout</a:t>
            </a:r>
            <a:r>
              <a:rPr lang="en-US" sz="1600"/>
              <a:t> </a:t>
            </a:r>
            <a:r>
              <a:rPr lang="en-US" sz="1600">
                <a:solidFill>
                  <a:srgbClr val="808030"/>
                </a:solidFill>
              </a:rPr>
              <a:t>&lt;&lt;</a:t>
            </a:r>
            <a:r>
              <a:rPr lang="en-US" sz="1600"/>
              <a:t> s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 b="1">
                <a:solidFill>
                  <a:srgbClr val="800000"/>
                </a:solidFill>
              </a:rPr>
              <a:t>	return</a:t>
            </a:r>
            <a:r>
              <a:rPr lang="en-US" sz="1600"/>
              <a:t> </a:t>
            </a:r>
            <a:r>
              <a:rPr lang="en-US" sz="1600">
                <a:solidFill>
                  <a:srgbClr val="008C00"/>
                </a:solidFill>
              </a:rPr>
              <a:t>0</a:t>
            </a:r>
            <a:r>
              <a:rPr lang="en-US" sz="1600">
                <a:solidFill>
                  <a:srgbClr val="800080"/>
                </a:solidFill>
              </a:rPr>
              <a:t>;</a:t>
            </a:r>
            <a:r>
              <a:rPr lang="en-US" sz="1600"/>
              <a:t> </a:t>
            </a:r>
          </a:p>
          <a:p>
            <a:r>
              <a:rPr lang="en-US" sz="1600">
                <a:solidFill>
                  <a:srgbClr val="800080"/>
                </a:solidFill>
              </a:rPr>
              <a:t>}</a:t>
            </a:r>
            <a:endParaRPr lang="en-US" altLang="ro-RO" sz="1600" b="1"/>
          </a:p>
        </p:txBody>
      </p:sp>
      <p:sp>
        <p:nvSpPr>
          <p:cNvPr id="32771" name="TextBox 2"/>
          <p:cNvSpPr txBox="1">
            <a:spLocks noChangeArrowheads="1"/>
          </p:cNvSpPr>
          <p:nvPr/>
        </p:nvSpPr>
        <p:spPr bwMode="auto">
          <a:xfrm>
            <a:off x="1676400" y="2685871"/>
            <a:ext cx="2438400" cy="1200329"/>
          </a:xfrm>
          <a:prstGeom prst="rect">
            <a:avLst/>
          </a:prstGeom>
          <a:solidFill>
            <a:srgbClr val="FFFF00">
              <a:alpha val="27058"/>
            </a:srgb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  <a:p>
            <a:endParaRPr lang="en-US"/>
          </a:p>
          <a:p>
            <a:endParaRPr lang="ro-RO"/>
          </a:p>
        </p:txBody>
      </p:sp>
      <p:sp>
        <p:nvSpPr>
          <p:cNvPr id="32772" name="Google Shape;124;p27"/>
          <p:cNvSpPr>
            <a:spLocks noChangeArrowheads="1"/>
          </p:cNvSpPr>
          <p:nvPr/>
        </p:nvSpPr>
        <p:spPr bwMode="auto">
          <a:xfrm>
            <a:off x="84138" y="84138"/>
            <a:ext cx="5040312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</a:pP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Facultatea de Matematic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şi Informatic</a:t>
            </a:r>
            <a:r>
              <a:rPr lang="ro-RO" altLang="ro-RO" sz="1800" b="1"/>
              <a:t>ă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 </a:t>
            </a:r>
            <a:r>
              <a:rPr lang="en-US" sz="1800" b="1"/>
              <a:t>Universitatea din Bucure</a:t>
            </a:r>
            <a:r>
              <a:rPr lang="en-US" sz="1800" b="1">
                <a:solidFill>
                  <a:srgbClr val="000000"/>
                </a:solidFill>
                <a:cs typeface="Arial" charset="0"/>
                <a:sym typeface="Arial" charset="0"/>
              </a:rPr>
              <a:t>ş</a:t>
            </a:r>
            <a:r>
              <a:rPr lang="en-US" sz="1800" b="1"/>
              <a:t>ti</a:t>
            </a:r>
            <a:endParaRPr lang="ro-RO" sz="1800"/>
          </a:p>
        </p:txBody>
      </p:sp>
      <p:pic>
        <p:nvPicPr>
          <p:cNvPr id="32773" name="Google Shape;125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8200" y="31750"/>
            <a:ext cx="657225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ipc">
  <a:themeElements>
    <a:clrScheme name="1_ip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ip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ip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ip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ip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ă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B4845975F6BB418248BD8CCBCA1CBF" ma:contentTypeVersion="2" ma:contentTypeDescription="Creați un document nou." ma:contentTypeScope="" ma:versionID="c941480e56d6a5a0980898c2802fb438">
  <xsd:schema xmlns:xsd="http://www.w3.org/2001/XMLSchema" xmlns:xs="http://www.w3.org/2001/XMLSchema" xmlns:p="http://schemas.microsoft.com/office/2006/metadata/properties" xmlns:ns2="9e395dfe-8be7-4ab8-8eec-6245ed9055d5" targetNamespace="http://schemas.microsoft.com/office/2006/metadata/properties" ma:root="true" ma:fieldsID="277ffda15278c5f5393b1c44d68c5ac6" ns2:_="">
    <xsd:import namespace="9e395dfe-8be7-4ab8-8eec-6245ed9055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395dfe-8be7-4ab8-8eec-6245ed9055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68A792-27EF-44B8-BC3C-E5B39CC246D5}"/>
</file>

<file path=customXml/itemProps2.xml><?xml version="1.0" encoding="utf-8"?>
<ds:datastoreItem xmlns:ds="http://schemas.openxmlformats.org/officeDocument/2006/customXml" ds:itemID="{AC4521F5-2C59-43FF-8446-0C6DA4EEE6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3B0EF28-D7BB-444C-A5BA-2CF8741081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3392</Words>
  <Application>Microsoft Office PowerPoint</Application>
  <PresentationFormat>On-screen Show (4:3)</PresentationFormat>
  <Paragraphs>943</Paragraphs>
  <Slides>50</Slides>
  <Notes>50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3" baseType="lpstr">
      <vt:lpstr>Default Design</vt:lpstr>
      <vt:lpstr>1_Default Design</vt:lpstr>
      <vt:lpstr>3_ipc</vt:lpstr>
      <vt:lpstr>PowerPoint Presentation</vt:lpstr>
      <vt:lpstr>Cuprinsul cursului</vt:lpstr>
      <vt:lpstr>Struct si class</vt:lpstr>
      <vt:lpstr>PowerPoint Presentation</vt:lpstr>
      <vt:lpstr>union si class</vt:lpstr>
      <vt:lpstr>PowerPoint Presentation</vt:lpstr>
      <vt:lpstr>union ca o clasa</vt:lpstr>
      <vt:lpstr>union anonime</vt:lpstr>
      <vt:lpstr>PowerPoint Presentation</vt:lpstr>
      <vt:lpstr>union anonime</vt:lpstr>
      <vt:lpstr>functii prieten</vt:lpstr>
      <vt:lpstr>PowerPoint Presentation</vt:lpstr>
      <vt:lpstr>PowerPoint Presentation</vt:lpstr>
      <vt:lpstr>PowerPoint Presentation</vt:lpstr>
      <vt:lpstr>PowerPoint Presentation</vt:lpstr>
      <vt:lpstr>clase prieten</vt:lpstr>
      <vt:lpstr>PowerPoint Presentation</vt:lpstr>
      <vt:lpstr>functii inline</vt:lpstr>
      <vt:lpstr>Explicit</vt:lpstr>
      <vt:lpstr>functii inline</vt:lpstr>
      <vt:lpstr>PowerPoint Presentation</vt:lpstr>
      <vt:lpstr>Definirea functiilor inline implicit (in clase)</vt:lpstr>
      <vt:lpstr>Constructori/Destructori</vt:lpstr>
      <vt:lpstr>Constructori/Destructori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Polimorfism pe constructori</vt:lpstr>
      <vt:lpstr>overload pe constructori: flexibilitate</vt:lpstr>
      <vt:lpstr>PowerPoint Presentation</vt:lpstr>
      <vt:lpstr>polimorfism de constructori: obiecte initializate si ne-initializate</vt:lpstr>
      <vt:lpstr>PowerPoint Presentation</vt:lpstr>
      <vt:lpstr>polimorfism de constructori: constructorul de copiere</vt:lpstr>
      <vt:lpstr>constructorul de copiere</vt:lpstr>
      <vt:lpstr>PowerPoint Presentation</vt:lpstr>
      <vt:lpstr>putem redefini constructorul de copiere</vt:lpstr>
      <vt:lpstr>PowerPoint Presentation</vt:lpstr>
      <vt:lpstr>PowerPoint Presentation</vt:lpstr>
      <vt:lpstr>Perspective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andrei</dc:creator>
  <cp:lastModifiedBy>Admin</cp:lastModifiedBy>
  <cp:revision>261</cp:revision>
  <dcterms:created xsi:type="dcterms:W3CDTF">1601-01-01T00:00:00Z</dcterms:created>
  <dcterms:modified xsi:type="dcterms:W3CDTF">2022-10-13T15:53:35Z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0x01010062B4845975F6BB418248BD8CCBCA1CBF</vt:lpwstr>
  </property>
</Properties>
</file>