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2"/>
  </p:notesMasterIdLst>
  <p:sldIdLst>
    <p:sldId id="256" r:id="rId5"/>
    <p:sldId id="478" r:id="rId6"/>
    <p:sldId id="479" r:id="rId7"/>
    <p:sldId id="480" r:id="rId8"/>
    <p:sldId id="481" r:id="rId9"/>
    <p:sldId id="483" r:id="rId10"/>
    <p:sldId id="484" r:id="rId11"/>
    <p:sldId id="485" r:id="rId12"/>
    <p:sldId id="486" r:id="rId13"/>
    <p:sldId id="488" r:id="rId14"/>
    <p:sldId id="489" r:id="rId15"/>
    <p:sldId id="490" r:id="rId16"/>
    <p:sldId id="491" r:id="rId17"/>
    <p:sldId id="492" r:id="rId18"/>
    <p:sldId id="493" r:id="rId19"/>
    <p:sldId id="521" r:id="rId20"/>
    <p:sldId id="520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5" r:id="rId31"/>
    <p:sldId id="506" r:id="rId32"/>
    <p:sldId id="507" r:id="rId33"/>
    <p:sldId id="508" r:id="rId34"/>
    <p:sldId id="509" r:id="rId35"/>
    <p:sldId id="512" r:id="rId36"/>
    <p:sldId id="511" r:id="rId37"/>
    <p:sldId id="513" r:id="rId38"/>
    <p:sldId id="514" r:id="rId39"/>
    <p:sldId id="523" r:id="rId40"/>
    <p:sldId id="515" r:id="rId41"/>
    <p:sldId id="524" r:id="rId42"/>
    <p:sldId id="517" r:id="rId43"/>
    <p:sldId id="522" r:id="rId44"/>
    <p:sldId id="525" r:id="rId45"/>
    <p:sldId id="526" r:id="rId46"/>
    <p:sldId id="527" r:id="rId47"/>
    <p:sldId id="528" r:id="rId48"/>
    <p:sldId id="529" r:id="rId49"/>
    <p:sldId id="530" r:id="rId50"/>
    <p:sldId id="519" r:id="rId51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D3D3E-8350-42C0-8668-1AA5167CBB2F}" v="2" dt="2022-05-27T05:02:15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324" y="-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527D3D3E-8350-42C0-8668-1AA5167CBB2F}"/>
    <pc:docChg chg="modSld">
      <pc:chgData name="ANCA MADALINA DOBROVAT" userId="S::anca.dobrovat@unibuc.ro::418a3c67-18b7-4c53-a114-ddac729b7caa" providerId="AD" clId="Web-{527D3D3E-8350-42C0-8668-1AA5167CBB2F}" dt="2022-05-27T05:02:15.888" v="1" actId="20577"/>
      <pc:docMkLst>
        <pc:docMk/>
      </pc:docMkLst>
      <pc:sldChg chg="modSp">
        <pc:chgData name="ANCA MADALINA DOBROVAT" userId="S::anca.dobrovat@unibuc.ro::418a3c67-18b7-4c53-a114-ddac729b7caa" providerId="AD" clId="Web-{527D3D3E-8350-42C0-8668-1AA5167CBB2F}" dt="2022-05-27T05:02:15.888" v="1" actId="20577"/>
        <pc:sldMkLst>
          <pc:docMk/>
          <pc:sldMk cId="0" sldId="484"/>
        </pc:sldMkLst>
        <pc:spChg chg="mod">
          <ac:chgData name="ANCA MADALINA DOBROVAT" userId="S::anca.dobrovat@unibuc.ro::418a3c67-18b7-4c53-a114-ddac729b7caa" providerId="AD" clId="Web-{527D3D3E-8350-42C0-8668-1AA5167CBB2F}" dt="2022-05-27T05:02:15.888" v="1" actId="20577"/>
          <ac:spMkLst>
            <pc:docMk/>
            <pc:sldMk cId="0" sldId="484"/>
            <ac:spMk id="92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 altLang="en-US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74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845B964-93B5-42DB-AD20-E3125826EE4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59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91350EB-F99F-40CC-AAE9-0327A02D58D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60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ro-RO" altLang="en-US"/>
          </a:p>
        </p:txBody>
      </p:sp>
      <p:sp>
        <p:nvSpPr>
          <p:cNvPr id="45061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altLang="en-US" sz="110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altLang="en-US" sz="1100">
                <a:latin typeface="Arial" charset="0"/>
                <a:cs typeface="Arial" charset="0"/>
              </a:rPr>
              <a:t>22.4.2020</a:t>
            </a:r>
            <a:endParaRPr lang="ro-RO" altLang="en-US" sz="1100">
              <a:latin typeface="Arial" charset="0"/>
              <a:cs typeface="Arial" charset="0"/>
            </a:endParaRPr>
          </a:p>
        </p:txBody>
      </p:sp>
      <p:sp>
        <p:nvSpPr>
          <p:cNvPr id="45062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4;p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50E39D-1652-454D-BC09-55310322D67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5299" name="Google Shape;195;p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49E8E0-A748-466A-9F7C-75DABC656A1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5300" name="Google Shape;196;p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5301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55302" name="Google Shape;198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6;p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B71395C-00E8-4B55-A2B0-B29981C4362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6323" name="Google Shape;207;p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675D3B-3C72-42F7-8D80-EBC88A5BA2F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6324" name="Google Shape;208;p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6325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56326" name="Google Shape;210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8;g7baa8759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A81156-931A-4DC2-9A5F-7A1AC1CBDA8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57347" name="Google Shape;219;g7baa8759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F54DF2-F4DB-4749-A55E-13BB643F04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57348" name="Google Shape;220;g7baa8759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7349" name="Google Shape;221;g7baa8759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57350" name="Google Shape;222;g7baa8759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0;p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4B06FB-E1DC-446E-8A9E-ABB164DDB9C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58371" name="Google Shape;231;p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73FD546-24E3-4AF0-BDDE-71AA4A28ADD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58372" name="Google Shape;232;p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837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58374" name="Google Shape;234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2;g6ca74e178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49CD48A-1AD9-4975-8278-8F2A6DCBF3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59395" name="Google Shape;243;g6ca74e178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CBB5852-446F-4008-9B8E-FB775F247D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59396" name="Google Shape;244;g6ca74e178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9397" name="Google Shape;245;g6ca74e178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59398" name="Google Shape;246;g6ca74e178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DAD0976-0521-4795-B11C-C3A978E0F6C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60419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B1B38C0-0C81-4B03-8735-CDA85DAD1F6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60420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0421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0422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3CEF441-E882-4606-8CEA-29E156E41D6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61443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9F2767F-D6CD-4D72-A2B1-5817291449B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61444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1445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1446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452961-C6AE-4735-9FE4-45D49B84234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62467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04575B-763C-4493-98DC-75B23E0AF85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62468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2469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2470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78;p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EB7C203-6BD9-44D9-9734-D3D2A2BA059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63491" name="Google Shape;279;p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4A56F99-9B3D-4B1F-9E3A-F22530584C6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63492" name="Google Shape;280;p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3493" name="Google Shape;281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3494" name="Google Shape;282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290;p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8342BAB-A61D-43AE-8E25-E5B43B57CB6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64515" name="Google Shape;291;p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E5D581-67C5-4A49-A579-9FA82FBBC5A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64516" name="Google Shape;292;p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4517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4518" name="Google Shape;294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294C1-F0E2-42B5-9AEF-F73970305C6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3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50806F8-0683-4D57-9C3C-A4F7D88CF9F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4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6085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46086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303;p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C27FF-F4BC-40CD-BC6B-FB5A7BA9DA9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65539" name="Google Shape;304;p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8C6D53-E451-40D5-83E4-31C96FDF6A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65540" name="Google Shape;305;p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5541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5542" name="Google Shape;307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16;p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CBA276-E745-47DD-9E61-460AE194FD1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66563" name="Google Shape;317;p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6009EF7-CD9E-469B-9300-CDF863A6379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66564" name="Google Shape;318;p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6565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6566" name="Google Shape;320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28;p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B92999-99E9-4B86-B892-4B99C189C34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67587" name="Google Shape;329;p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39D5CC-455D-4961-816A-0F23FFAF4AB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67588" name="Google Shape;330;p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7589" name="Google Shape;33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7590" name="Google Shape;332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40;p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7B14863-EE7A-452A-B927-65B893B1EAF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68611" name="Google Shape;341;p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DF2C21-6433-4052-88B4-35E4D7109B1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68612" name="Google Shape;342;p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8613" name="Google Shape;34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8614" name="Google Shape;344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52;p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BFBBDB-1C27-4D64-BA2E-FDCE89F54D3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69635" name="Google Shape;353;p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A319D07-D6D2-4D3D-8553-BB156EFF1F3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69636" name="Google Shape;354;p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9637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9638" name="Google Shape;356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5;p2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60CD15E-AA82-41D0-A1BC-70DB03428D3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70659" name="Google Shape;366;p2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EED4F-C211-4BC2-9B91-38D08E36684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70660" name="Google Shape;367;p2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0661" name="Google Shape;36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0662" name="Google Shape;369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77;p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F0EFFCF-7DAD-4F1C-A357-2016B88F8BA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71683" name="Google Shape;378;p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E6A8FD-D3C0-4810-91BB-7DF84C3B2DB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71684" name="Google Shape;379;p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1685" name="Google Shape;38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1686" name="Google Shape;381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401;p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415ABB-3312-44C7-BBD3-663F3D5BA13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72707" name="Google Shape;402;p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689FBD-2155-44BC-A95B-14F4EC5C77E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72708" name="Google Shape;403;p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2709" name="Google Shape;40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2710" name="Google Shape;405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13;p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1FE0D76-D228-486C-B42E-BC2A124D4B4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73731" name="Google Shape;414;p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533EBD-1D23-4E3B-99C1-315A9393A5F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73732" name="Google Shape;415;p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3733" name="Google Shape;41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3734" name="Google Shape;417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25;p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21CE1-828A-4FD8-B344-4BF03924618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74755" name="Google Shape;426;p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91E59D-F3D3-45A1-85FA-A36757F3972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74756" name="Google Shape;427;p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4757" name="Google Shape;42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4758" name="Google Shape;429;p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p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E27A40-56BF-42F1-AC17-212A3CE367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7107" name="Google Shape;87;p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A6CD16A-E860-48CC-B2AA-AE959AD0A1D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7108" name="Google Shape;88;p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710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47110" name="Google Shape;9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37;p3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B655936-27B8-46BC-B73D-2A6C35660C5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75779" name="Google Shape;438;p3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99688B-43F3-486F-AA19-1994B19BF9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75780" name="Google Shape;439;p3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5781" name="Google Shape;44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5782" name="Google Shape;441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3E256B-CC5C-48C3-9107-D4ECBC49F11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76803" name="Google Shape;450;p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9FF8900-66F8-4EDE-8A85-572ADB0C931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76804" name="Google Shape;451;p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6805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6806" name="Google Shape;45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86;p3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CC75B6-1C21-46C4-95DA-29C222E908D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79875" name="Google Shape;487;p3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E0E0F2-36C4-4D8E-A2CE-C8A71DF1B0B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79876" name="Google Shape;488;p3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9877" name="Google Shape;489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9878" name="Google Shape;490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98;p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A18E56-233D-45FA-AE93-E9FF243021D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80899" name="Google Shape;499;p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957EA08-438E-42F3-8991-BC2EF7AA452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80900" name="Google Shape;500;p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09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80902" name="Google Shape;502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32EEFC2-1F6D-402E-B852-325249F1F5F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81923" name="Google Shape;511;p3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FB3A7B-6E24-4B50-A8C3-A3620B0D1FB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81924" name="Google Shape;512;p3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1925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81926" name="Google Shape;51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32EEFC2-1F6D-402E-B852-325249F1F5F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81923" name="Google Shape;511;p3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FB3A7B-6E24-4B50-A8C3-A3620B0D1FB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81924" name="Google Shape;512;p3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1925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81926" name="Google Shape;51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AF5AE5-6A62-4A9A-94E5-0975DBB1B72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82947" name="Google Shape;523;p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EB4EA3-78F1-476D-B2F5-193C54FB59D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82948" name="Google Shape;524;p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2949" name="Google Shape;525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82950" name="Google Shape;52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AF5AE5-6A62-4A9A-94E5-0975DBB1B72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82947" name="Google Shape;523;p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EB4EA3-78F1-476D-B2F5-193C54FB59D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82948" name="Google Shape;524;p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2949" name="Google Shape;525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82950" name="Google Shape;52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546;p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2F813F-2590-4168-89A9-BD3754F191A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84995" name="Google Shape;547;p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1658CD-8773-4F1B-AD60-A8BC9D6F22A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84996" name="Google Shape;548;p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4997" name="Google Shape;549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84998" name="Google Shape;550;p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98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1FB8267-89E9-4091-AE06-04E56A1630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49155" name="Google Shape;99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92585C-CE34-44EC-80C4-811ED75B211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49156" name="Google Shape;100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9157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49158" name="Google Shape;102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3E256B-CC5C-48C3-9107-D4ECBC49F11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76803" name="Google Shape;450;p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9FF8900-66F8-4EDE-8A85-572ADB0C931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76804" name="Google Shape;451;p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6805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6806" name="Google Shape;45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570;p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E8674D-37F6-4A4A-A26C-034D9FD2AAE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86019" name="Google Shape;571;p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F9CE52-6C00-4748-BE0A-B6FB41FF371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86020" name="Google Shape;572;p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6021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86022" name="Google Shape;574;p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0;p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36C481-E201-43F3-BB79-E6A65B0F4AC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50179" name="Google Shape;111;p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DDEE3-614C-49D4-BBFA-ED3B6907F76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50180" name="Google Shape;112;p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0181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50182" name="Google Shape;114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34;p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ECF4AA-A414-44DE-8379-A72F8DBE4BD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51203" name="Google Shape;135;p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F5C4564-9286-453D-BB8A-A1715DC1D42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51204" name="Google Shape;136;p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1205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51206" name="Google Shape;138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146;p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455FE1-958D-44E3-9049-659BC3E024B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2227" name="Google Shape;147;p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A3A815A-31D7-4770-85A1-D586568FE7B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2228" name="Google Shape;148;p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222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52230" name="Google Shape;15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8;p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11B51-07BC-4FF7-8F69-B208A9EE0FE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3251" name="Google Shape;159;p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369475-B55B-4C73-8A45-71454F79E70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3252" name="Google Shape;160;p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3253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53254" name="Google Shape;162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70;p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4D3BD9-ED9A-4575-A1D8-22F7AF382A2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4275" name="Google Shape;171;p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96439D-689E-4465-82F5-3AED8148F9F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4276" name="Google Shape;172;p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4277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54278" name="Google Shape;174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ED3CB-9A96-4C97-A5AE-3EC58E893E8E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2599F-0C87-436E-A513-9D313ED45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4E5A0-74EF-454D-9270-292CD7EB9DF4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32F80-0356-439F-B35C-8EC8C1D79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9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2B25C-CD1D-4D8C-BF74-B5305CD3D459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E4856-1CFB-40CD-BCCA-DA9ADD32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13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DDDEA-FBF0-4622-8B06-1D78BA6F6D0E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E59FC-9D31-4EDB-B851-6F6DBFE08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80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C2E64-DC39-42B6-A567-3BEDFE563F53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C114-F3DB-4BCB-B982-B6FF9B6CE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40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F0AF-6B42-4F78-9687-1284050572E9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6165-EC56-4C79-9EAD-34A69AB99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8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DDC29-DF63-4305-A245-8F1F23F23862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05349-85F5-47FC-A755-54D4ECEDB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58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7A6AC-9276-425D-B94F-58EC46723956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0A978-9660-4523-A933-F33753B68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4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D6101-E5BE-446F-8DBE-81C15259F094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0F184-706B-4E82-B201-7EE7C8E08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40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92B6E-294D-42A8-A633-20199D3ABF7B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9E065-85FE-4BBF-B7DE-79F59671C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586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DF1B0-AB13-4673-87A4-37E129254156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B4816-4435-4D0D-9383-1B104B733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4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21CEDA62-917C-44D1-993A-15D8AE0A6DC4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3C8CB0E5-B145-4D6B-849E-386D3226D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face_segregation_principle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en.wikipedia.org/wiki/Liskov_substitution_princi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pen%E2%80%93closed_principle" TargetMode="External"/><Relationship Id="rId5" Type="http://schemas.openxmlformats.org/officeDocument/2006/relationships/hyperlink" Target="https://en.wikipedia.org/wiki/Class_(computer_programming)" TargetMode="External"/><Relationship Id="rId4" Type="http://schemas.openxmlformats.org/officeDocument/2006/relationships/hyperlink" Target="https://en.wikipedia.org/wiki/Single-responsibility_principle" TargetMode="External"/><Relationship Id="rId9" Type="http://schemas.openxmlformats.org/officeDocument/2006/relationships/hyperlink" Target="https://en.wikipedia.org/wiki/Dependency_inversion_principl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altLang="en-US" sz="1800" b="1"/>
              <a:t>Facultatea de Matematic</a:t>
            </a:r>
            <a:r>
              <a:rPr lang="vi-VN" altLang="en-US" sz="1800" b="1"/>
              <a:t>ă</a:t>
            </a:r>
            <a:r>
              <a:rPr lang="en-US" altLang="en-US" sz="1800" b="1"/>
              <a:t> şi Informatic</a:t>
            </a:r>
            <a:r>
              <a:rPr lang="vi-VN" altLang="en-US" sz="1800" b="1"/>
              <a:t>ă</a:t>
            </a:r>
            <a:r>
              <a:rPr lang="en-US" altLang="en-US" sz="1800" b="1"/>
              <a:t> Universitatea din Bucureşti</a:t>
            </a:r>
            <a:endParaRPr lang="en-US" alt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39025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altLang="en-US" sz="4000" b="1"/>
              <a:t>Programare orientat</a:t>
            </a:r>
            <a:r>
              <a:rPr lang="vi-VN" altLang="en-US" sz="4000" b="1"/>
              <a:t>ă</a:t>
            </a:r>
            <a:r>
              <a:rPr lang="en-US" altLang="en-US" sz="4000" b="1"/>
              <a:t> pe obiecte</a:t>
            </a: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altLang="en-US" sz="2600" b="1"/>
              <a:t>- suport de curs -</a:t>
            </a:r>
            <a:endParaRPr lang="en-US" altLang="en-US" sz="1800"/>
          </a:p>
        </p:txBody>
      </p:sp>
      <p:sp>
        <p:nvSpPr>
          <p:cNvPr id="2054" name="Google Shape;126;p27"/>
          <p:cNvSpPr>
            <a:spLocks noChangeArrowheads="1"/>
          </p:cNvSpPr>
          <p:nvPr/>
        </p:nvSpPr>
        <p:spPr bwMode="auto">
          <a:xfrm>
            <a:off x="228600" y="3733800"/>
            <a:ext cx="3449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ro-RO" altLang="ro-RO" sz="2600" b="1"/>
              <a:t>Andrei Păun</a:t>
            </a: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en-US" altLang="en-US" sz="2600" b="1"/>
              <a:t>Anca Dobrov</a:t>
            </a:r>
            <a:r>
              <a:rPr lang="ro-RO" altLang="ro-RO" sz="2600" b="1"/>
              <a:t>ăț</a:t>
            </a:r>
            <a:endParaRPr lang="ro-RO" altLang="en-US" sz="1800"/>
          </a:p>
        </p:txBody>
      </p:sp>
      <p:sp>
        <p:nvSpPr>
          <p:cNvPr id="2055" name="Google Shape;129;p27"/>
          <p:cNvSpPr txBox="1">
            <a:spLocks noChangeArrowheads="1"/>
          </p:cNvSpPr>
          <p:nvPr/>
        </p:nvSpPr>
        <p:spPr bwMode="auto">
          <a:xfrm>
            <a:off x="3052763" y="4999038"/>
            <a:ext cx="404495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>
                <a:latin typeface="Calibri" pitchFamily="34" charset="0"/>
              </a:rPr>
              <a:t>An </a:t>
            </a:r>
            <a:r>
              <a:rPr lang="en-US" altLang="en-US" sz="2000" b="1" dirty="0" err="1">
                <a:latin typeface="Calibri" pitchFamily="34" charset="0"/>
              </a:rPr>
              <a:t>universitar</a:t>
            </a:r>
            <a:r>
              <a:rPr lang="en-US" altLang="en-US" sz="2000" b="1" dirty="0">
                <a:latin typeface="Calibri" pitchFamily="34" charset="0"/>
              </a:rPr>
              <a:t> </a:t>
            </a:r>
            <a:r>
              <a:rPr lang="en-US" altLang="en-US" sz="2000" b="1" dirty="0" smtClean="0">
                <a:latin typeface="Calibri" pitchFamily="34" charset="0"/>
              </a:rPr>
              <a:t>2022 </a:t>
            </a:r>
            <a:r>
              <a:rPr lang="en-US" altLang="en-US" sz="2000" b="1" dirty="0">
                <a:latin typeface="Calibri" pitchFamily="34" charset="0"/>
              </a:rPr>
              <a:t>– </a:t>
            </a:r>
            <a:r>
              <a:rPr lang="en-US" altLang="en-US" sz="2000" b="1" dirty="0" smtClean="0">
                <a:latin typeface="Calibri" pitchFamily="34" charset="0"/>
              </a:rPr>
              <a:t>2023</a:t>
            </a:r>
            <a:endParaRPr lang="en-US" altLang="en-US" sz="2000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 err="1">
                <a:latin typeface="Calibri" pitchFamily="34" charset="0"/>
              </a:rPr>
              <a:t>Semestrul</a:t>
            </a:r>
            <a:r>
              <a:rPr lang="en-US" altLang="en-US" sz="2000" b="1" dirty="0">
                <a:latin typeface="Calibri" pitchFamily="34" charset="0"/>
              </a:rPr>
              <a:t> </a:t>
            </a:r>
            <a:r>
              <a:rPr lang="en-US" altLang="en-US" sz="2000" b="1" dirty="0" smtClean="0">
                <a:latin typeface="Calibri" pitchFamily="34" charset="0"/>
              </a:rPr>
              <a:t>I</a:t>
            </a:r>
            <a:endParaRPr lang="en-US" altLang="en-US" sz="2000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</a:pPr>
            <a:r>
              <a:rPr lang="en-US" altLang="en-US" sz="2000" b="1" dirty="0" err="1">
                <a:latin typeface="Calibri" pitchFamily="34" charset="0"/>
              </a:rPr>
              <a:t>Seriile</a:t>
            </a:r>
            <a:r>
              <a:rPr lang="en-US" altLang="en-US" sz="2000" b="1" dirty="0">
                <a:latin typeface="Calibri" pitchFamily="34" charset="0"/>
              </a:rPr>
              <a:t> </a:t>
            </a:r>
            <a:r>
              <a:rPr lang="en-US" altLang="en-US" sz="2000" b="1" dirty="0" smtClean="0">
                <a:latin typeface="Calibri" pitchFamily="34" charset="0"/>
              </a:rPr>
              <a:t>21</a:t>
            </a:r>
            <a:r>
              <a:rPr lang="ro-RO" altLang="ro-RO" sz="2000" b="1" dirty="0" smtClean="0">
                <a:latin typeface="Calibri" pitchFamily="34" charset="0"/>
              </a:rPr>
              <a:t> </a:t>
            </a:r>
            <a:r>
              <a:rPr lang="ro-RO" altLang="ro-RO" sz="2000" b="1" dirty="0">
                <a:latin typeface="Calibri" pitchFamily="34" charset="0"/>
              </a:rPr>
              <a:t>şi </a:t>
            </a:r>
            <a:r>
              <a:rPr lang="en-US" altLang="ro-RO" sz="2000" b="1" dirty="0" smtClean="0">
                <a:latin typeface="Calibri" pitchFamily="34" charset="0"/>
              </a:rPr>
              <a:t>26</a:t>
            </a:r>
            <a:endParaRPr lang="en-US" altLang="en-US" sz="2000" b="1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FFFFFF"/>
              </a:buClr>
              <a:buSzPts val="2400"/>
              <a:buFont typeface="Arial" charset="0"/>
              <a:buNone/>
            </a:pPr>
            <a:endParaRPr lang="en-US" altLang="en-US" sz="2000" b="1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>
                <a:latin typeface="Calibri" pitchFamily="34" charset="0"/>
              </a:rPr>
              <a:t>Curs </a:t>
            </a:r>
            <a:r>
              <a:rPr lang="en-US" altLang="en-US" sz="2000" b="1" dirty="0" smtClean="0">
                <a:latin typeface="Calibri" pitchFamily="34" charset="0"/>
              </a:rPr>
              <a:t>12</a:t>
            </a:r>
            <a:endParaRPr lang="en-US" altLang="en-US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00;p2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D7438AA-3C21-4C97-A88D-4DEC452F879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12291" name="Google Shape;201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2292" name="Google Shape;202;p2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Google Shape;203;p2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04" name="Google Shape;204;p25"/>
          <p:cNvSpPr txBox="1"/>
          <p:nvPr/>
        </p:nvSpPr>
        <p:spPr>
          <a:xfrm>
            <a:off x="273925" y="1564937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sabloanele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1. Abstract Server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un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direct de server,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incalcat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facute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server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propaga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client,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clientul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capabil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foloseasca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servere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similare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acela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care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construit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Situatia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sus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imbunatati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server,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Manager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2E82548-F49B-44EE-9634-99B6745CFB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13315" name="Google Shape;213;p2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3316" name="Google Shape;214;p2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16" name="Google Shape;216;p26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2. Adapter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deoarece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(third party ISV)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care-l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modificat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ADAPTER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lega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server.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Adapter -&gt;Manager.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1E2A83-2908-43DD-B31E-4ED9BAEFD90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14339" name="Google Shape;225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4340" name="Google Shape;226;p2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28" name="Google Shape;228;p27"/>
          <p:cNvSpPr txBox="1"/>
          <p:nvPr/>
        </p:nvSpPr>
        <p:spPr>
          <a:xfrm>
            <a:off x="273925" y="1272050"/>
            <a:ext cx="9659700" cy="523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3. 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i="1" dirty="0">
              <a:solidFill>
                <a:srgbClr val="171717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</a:rPr>
              <a:t>Intentia</a:t>
            </a:r>
            <a:endParaRPr lang="en-US" sz="2000" b="1" dirty="0">
              <a:solidFill>
                <a:schemeClr val="accent1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instanţă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</a:rPr>
              <a:t>Motivatia</a:t>
            </a:r>
            <a:endParaRPr lang="en-US" sz="2000" b="1" dirty="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fişiere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manager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ferestre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exact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: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aiba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punct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bine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F369A3-33F6-4DE1-B400-38BB4275DA5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15363" name="Google Shape;237;p2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5364" name="Google Shape;238;p2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40" name="Google Shape;240;p28"/>
          <p:cNvSpPr txBox="1"/>
          <p:nvPr/>
        </p:nvSpPr>
        <p:spPr>
          <a:xfrm>
            <a:off x="273925" y="1272050"/>
            <a:ext cx="9659700" cy="45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Consecinţe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spaţiului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eliminarea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rafinarea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reprezentării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variabil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insţante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decât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3BEE03-7A7A-436F-8B01-7F4EBA2938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16387" name="Google Shape;249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6388" name="Google Shape;250;p2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390" name="Google Shape;252;p29"/>
          <p:cNvSpPr txBox="1">
            <a:spLocks noChangeArrowheads="1"/>
          </p:cNvSpPr>
          <p:nvPr/>
        </p:nvSpPr>
        <p:spPr bwMode="auto">
          <a:xfrm>
            <a:off x="274638" y="1271588"/>
            <a:ext cx="9658350" cy="527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referinte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239713" y="2413000"/>
            <a:ext cx="63246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Singleton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649788" y="1839913"/>
            <a:ext cx="50387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2E9B0CC-712F-4543-994B-048CFD699931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17411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7412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7414" name="Google Shape;264;p30"/>
          <p:cNvSpPr txBox="1">
            <a:spLocks noChangeArrowheads="1"/>
          </p:cNvSpPr>
          <p:nvPr/>
        </p:nvSpPr>
        <p:spPr bwMode="auto">
          <a:xfrm>
            <a:off x="274638" y="1271588"/>
            <a:ext cx="9658350" cy="679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pointeri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87313" y="1874838"/>
            <a:ext cx="6477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   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new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      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5335588" y="3043238"/>
            <a:ext cx="46577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59E93DE-8257-407B-8B75-969811B6A73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18435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8436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/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92113" y="1798638"/>
            <a:ext cx="8229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Ceas_intern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instanta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new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instanta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adauga_luni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1BF9742-B489-494C-A719-1A1E76AE609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19459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9460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/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92113" y="1730375"/>
            <a:ext cx="6405562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timestamp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+=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adauga_luni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m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+=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22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m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354513" y="4454525"/>
            <a:ext cx="56499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ob1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 </a:t>
            </a:r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ob2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8159750" y="2609850"/>
            <a:ext cx="6143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20</a:t>
            </a:r>
          </a:p>
          <a:p>
            <a:pPr eaLnBrk="1" hangingPunct="1"/>
            <a:r>
              <a:rPr lang="en-US" altLang="en-US"/>
              <a:t>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4;p3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7353C0-6A62-4D40-BE03-71FD31D6010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20483" name="Google Shape;285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0484" name="Google Shape;286;p3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Google Shape;287;p3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8" name="Google Shape;288;p32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4. Observer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Intentia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multi”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automat.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cunoscut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Dependents, 	Publish-Subscribe.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cum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stabileasca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raspuns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interoga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a-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sincroniza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D618C34-4F0F-486D-B641-87298BA44C4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21507" name="Google Shape;297;p3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1508" name="Google Shape;298;p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0" name="Google Shape;300;p33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11" name="Google Shape;301;p3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032000"/>
            <a:ext cx="8361362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CA3DFDD-15FD-4B2B-811B-9526DE67D82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altLang="en-US" sz="2800" b="1">
                <a:solidFill>
                  <a:srgbClr val="0C1C1D"/>
                </a:solidFill>
              </a:rPr>
              <a:t>Agenda cursului</a:t>
            </a:r>
            <a:endParaRPr lang="en-US" altLang="en-US" sz="1800"/>
          </a:p>
        </p:txBody>
      </p:sp>
      <p:sp>
        <p:nvSpPr>
          <p:cNvPr id="3078" name="Google Shape;84;p15"/>
          <p:cNvSpPr>
            <a:spLocks noChangeArrowheads="1"/>
          </p:cNvSpPr>
          <p:nvPr/>
        </p:nvSpPr>
        <p:spPr bwMode="auto">
          <a:xfrm>
            <a:off x="457200" y="1933575"/>
            <a:ext cx="9234488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dirty="0" err="1"/>
              <a:t>Şabloane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proiectare</a:t>
            </a:r>
            <a:r>
              <a:rPr lang="en-US" altLang="en-US" sz="2400" dirty="0"/>
              <a:t> (Design Patterns)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 dirty="0"/>
              <a:t>- </a:t>
            </a:r>
            <a:r>
              <a:rPr lang="en-US" altLang="en-US" sz="2400" dirty="0" err="1"/>
              <a:t>Definiţie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clasificare</a:t>
            </a:r>
            <a:r>
              <a:rPr lang="en-US" altLang="en-US" sz="2400" dirty="0"/>
              <a:t>.</a:t>
            </a:r>
          </a:p>
          <a:p>
            <a:pPr marL="342900" indent="-342900" eaLnBrk="1" hangingPunct="1">
              <a:buClr>
                <a:srgbClr val="000000"/>
              </a:buClr>
              <a:buSzPts val="1100"/>
              <a:buFontTx/>
              <a:buChar char="-"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 dirty="0"/>
              <a:t>- </a:t>
            </a:r>
            <a:r>
              <a:rPr lang="en-US" altLang="en-US" sz="2400" dirty="0" err="1"/>
              <a:t>Exemple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şabloane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proiectare</a:t>
            </a:r>
            <a:r>
              <a:rPr lang="en-US" altLang="en-US" sz="2400" dirty="0"/>
              <a:t> (Singleton, Abstract Object Factory, Observer, Strategy Pattern).</a:t>
            </a:r>
          </a:p>
          <a:p>
            <a:pPr eaLnBrk="1" hangingPunct="1">
              <a:buClr>
                <a:srgbClr val="000000"/>
              </a:buClr>
              <a:buSzPts val="1100"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b="1" dirty="0" err="1">
                <a:solidFill>
                  <a:schemeClr val="accent1"/>
                </a:solidFill>
              </a:rPr>
              <a:t>Obs</a:t>
            </a:r>
            <a:r>
              <a:rPr lang="en-US" altLang="en-US" sz="2400" b="1" dirty="0">
                <a:solidFill>
                  <a:schemeClr val="accent1"/>
                </a:solidFill>
              </a:rPr>
              <a:t>: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Prezentare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bazata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pe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GoF</a:t>
            </a:r>
            <a:endParaRPr lang="en-US" altLang="en-US" sz="2400" b="1" dirty="0">
              <a:solidFill>
                <a:schemeClr val="accent1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dirty="0"/>
              <a:t>(</a:t>
            </a:r>
            <a:r>
              <a:rPr lang="en-US" altLang="en-US" sz="2000" b="1" i="1" dirty="0"/>
              <a:t>Erich Gamma, Richard Helm, Ralph Johnson </a:t>
            </a:r>
            <a:r>
              <a:rPr lang="en-US" altLang="en-US" sz="2000" b="1" i="1" dirty="0" err="1"/>
              <a:t>si</a:t>
            </a:r>
            <a:r>
              <a:rPr lang="en-US" altLang="en-US" sz="2000" b="1" i="1" dirty="0"/>
              <a:t> John </a:t>
            </a:r>
            <a:r>
              <a:rPr lang="en-US" altLang="en-US" sz="2000" b="1" i="1" dirty="0" err="1"/>
              <a:t>Vlissides</a:t>
            </a:r>
            <a:r>
              <a:rPr lang="en-US" altLang="en-US" sz="2000" b="1" i="1" dirty="0"/>
              <a:t> – Design Patterns, Elements of Reusable Object-Oriented Software (</a:t>
            </a:r>
            <a:r>
              <a:rPr lang="en-US" altLang="en-US" sz="2000" b="1" i="1" dirty="0" err="1"/>
              <a:t>cunoscuta</a:t>
            </a:r>
            <a:r>
              <a:rPr lang="en-US" altLang="en-US" sz="2000" b="1" i="1" dirty="0"/>
              <a:t> </a:t>
            </a:r>
            <a:r>
              <a:rPr lang="en-US" altLang="en-US" sz="2000" b="1" i="1" dirty="0" err="1"/>
              <a:t>si</a:t>
            </a:r>
            <a:r>
              <a:rPr lang="en-US" altLang="en-US" sz="2000" b="1" i="1" dirty="0"/>
              <a:t> sub </a:t>
            </a:r>
            <a:r>
              <a:rPr lang="en-US" altLang="en-US" sz="2000" b="1" i="1" dirty="0" err="1"/>
              <a:t>numele</a:t>
            </a:r>
            <a:r>
              <a:rPr lang="en-US" altLang="en-US" sz="2000" b="1" i="1" dirty="0"/>
              <a:t> “Gang of Four”), 1994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09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E0ED2F-34E4-42F3-9B70-41DB6AA569C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22531" name="Google Shape;310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2532" name="Google Shape;311;p3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Google Shape;312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13" name="Google Shape;313;p34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5" name="Google Shape;314;p34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2593975"/>
            <a:ext cx="8791575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22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B4389F6-20D3-41F7-B2F3-1A646B732A8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23555" name="Google Shape;323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3556" name="Google Shape;324;p3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Google Shape;325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6" name="Google Shape;326;p35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Aplicabilitatea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urmatoarele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dependent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celalalt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incapsulate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separate,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pot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independent).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face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presupuneri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cine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34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728CEDF-4A75-4C0B-BD33-952B4649D11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24579" name="Google Shape;335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4580" name="Google Shape;336;p3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Google Shape;337;p3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38" name="Google Shape;338;p36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Subject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Furnizeaza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Observer.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anuntate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6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F8F3634-CC13-4D5D-A10B-363D739AFD13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25603" name="Google Shape;347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5604" name="Google Shape;348;p3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Google Shape;349;p3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50" name="Google Shape;350;p37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Trimite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Mentine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ramana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  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Observer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58;p3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B7C034D-01E5-432F-90F3-B51D497ED52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26627" name="Google Shape;359;p3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6628" name="Google Shape;360;p3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Google Shape;361;p3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62" name="Google Shape;362;p38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31" name="Google Shape;363;p3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360613"/>
            <a:ext cx="965835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71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83596A-7B69-480B-81E9-CAAEE63B8B4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27651" name="Google Shape;372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7652" name="Google Shape;373;p3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Google Shape;374;p3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7654" name="Google Shape;375;p39"/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/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Observer</a:t>
            </a:r>
            <a:r>
              <a:rPr lang="en-US" altLang="en-US" sz="2000"/>
              <a:t> este definita printr-o clasa abstracta: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382713" y="3411538"/>
            <a:ext cx="815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800" b="1" dirty="0">
                <a:latin typeface="Courier New" pitchFamily="49" charset="0"/>
              </a:rPr>
              <a:t> Observer 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800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sz="1800" b="1" dirty="0">
                <a:latin typeface="Courier New" pitchFamily="49" charset="0"/>
              </a:rPr>
              <a:t> Observer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800" b="1" dirty="0">
                <a:latin typeface="Courier New" pitchFamily="49" charset="0"/>
              </a:rPr>
              <a:t> Update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latin typeface="Courier New" pitchFamily="49" charset="0"/>
              </a:rPr>
              <a:t>Subject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theChangedSubject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protected</a:t>
            </a:r>
            <a:r>
              <a:rPr lang="en-US" altLang="en-US" sz="1800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    Observer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83;p4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32064B3-CD39-4B82-83BC-F3F599A7AED4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28675" name="Google Shape;384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8676" name="Google Shape;385;p4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Google Shape;386;p4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678" name="Google Shape;387;p40"/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/>
              <a:t>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Subject</a:t>
            </a:r>
            <a:r>
              <a:rPr lang="en-US" altLang="en-US" sz="2000"/>
              <a:t> este definita prin urmatoarea clasa: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3022600"/>
            <a:ext cx="83820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Subject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b="1">
                <a:latin typeface="Courier New" pitchFamily="49" charset="0"/>
              </a:rPr>
              <a:t>Subject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Attach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Detach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Notify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protected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Subject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List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Attach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Append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Detach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Remove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Notify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ListIterator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altLang="en-US" b="1">
                <a:latin typeface="Courier New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696969"/>
                </a:solidFill>
                <a:latin typeface="Courier New" pitchFamily="49" charset="0"/>
              </a:rPr>
              <a:t>    //construieste un iterator, i, pentru containerul_observers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First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IsDone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Next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 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CurrentItem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()-&gt;</a:t>
            </a:r>
            <a:r>
              <a:rPr lang="en-US" altLang="en-US" b="1">
                <a:latin typeface="Courier New" pitchFamily="49" charset="0"/>
              </a:rPr>
              <a:t>Update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07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17E2173-7C8C-4AC7-A5D7-283EC473B3E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29699" name="Google Shape;408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9700" name="Google Shape;409;p4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410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9702" name="Google Shape;411;p42"/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subiect concret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520950" y="2792413"/>
            <a:ext cx="5567363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600" b="1">
                <a:latin typeface="Courier New" pitchFamily="49" charset="0"/>
              </a:rPr>
              <a:t> ClockTimer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</a:rPr>
              <a:t> Subject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GetHour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GetMinute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GetSecond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void</a:t>
            </a:r>
            <a:r>
              <a:rPr lang="en-US" altLang="en-US" sz="1600" b="1">
                <a:latin typeface="Courier New" pitchFamily="49" charset="0"/>
              </a:rPr>
              <a:t> Tick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ClockTimer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Tick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// update internal time-keeping state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// ...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Notify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19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D9E6345-3E32-413F-9EA6-790ACF4DD1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30723" name="Google Shape;420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24" name="Google Shape;421;p4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422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726" name="Google Shape;423;p43"/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observator concret care mosteneste in plus o interfata grafica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00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520950" y="2865438"/>
            <a:ext cx="716756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Widget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Observer</a:t>
            </a: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DigitalClock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Update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 // overrides Observer operation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// overrides Widget operation;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// defines how to draw the digital clock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1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999D78D-79F6-44A3-BE9E-1EA05AF0B9D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31747" name="Google Shape;432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1748" name="Google Shape;433;p4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Google Shape;434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35" name="Google Shape;435;p44"/>
          <p:cNvSpPr txBox="1"/>
          <p:nvPr/>
        </p:nvSpPr>
        <p:spPr>
          <a:xfrm>
            <a:off x="273925" y="1272050"/>
            <a:ext cx="9659700" cy="12123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concret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mosteneste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in plus o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grafica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001713" y="2484438"/>
            <a:ext cx="8534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</a:rPr>
              <a:t> 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_subject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s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Attach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sz="1600" b="1">
                <a:latin typeface="Courier New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Detach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Update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</a:rPr>
              <a:t> theChangedSubject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if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theChangedSubject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r>
              <a:rPr lang="en-US" altLang="en-US" sz="1600" b="1">
                <a:latin typeface="Courier New" pitchFamily="49" charset="0"/>
              </a:rPr>
              <a:t> 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Draw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// get the new values from the subject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int</a:t>
            </a:r>
            <a:r>
              <a:rPr lang="en-US" altLang="en-US" sz="1600" b="1">
                <a:latin typeface="Courier New" pitchFamily="49" charset="0"/>
              </a:rPr>
              <a:t> hour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GetHour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int</a:t>
            </a:r>
            <a:r>
              <a:rPr lang="en-US" altLang="en-US" sz="1600" b="1">
                <a:latin typeface="Courier New" pitchFamily="49" charset="0"/>
              </a:rPr>
              <a:t> minute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GetMinute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 // draw the digital clock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9E621A2-BCEF-4A6B-A357-17339973BA9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099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00" name="Google Shape;94;p1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dirty="0" err="1"/>
              <a:t>Sabloane</a:t>
            </a:r>
            <a:r>
              <a:rPr lang="en-US" altLang="en-US" sz="2000" b="1" dirty="0"/>
              <a:t> de </a:t>
            </a:r>
            <a:r>
              <a:rPr lang="en-US" altLang="en-US" sz="2000" b="1" dirty="0" err="1"/>
              <a:t>proiectare</a:t>
            </a:r>
            <a:r>
              <a:rPr lang="en-US" altLang="en-US" sz="2000" b="1" dirty="0"/>
              <a:t> (Design patterns)</a:t>
            </a:r>
          </a:p>
        </p:txBody>
      </p:sp>
      <p:sp>
        <p:nvSpPr>
          <p:cNvPr id="96" name="Google Shape;96;p16"/>
          <p:cNvSpPr txBox="1"/>
          <p:nvPr/>
        </p:nvSpPr>
        <p:spPr>
          <a:xfrm>
            <a:off x="274638" y="1587500"/>
            <a:ext cx="9531350" cy="5316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(S.O.L.I.D) – Robert C. Martin</a:t>
            </a:r>
            <a:endParaRPr sz="2000" b="1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	 	</a:t>
            </a:r>
            <a:endParaRPr sz="1800" dirty="0">
              <a:solidFill>
                <a:schemeClr val="dk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4" tooltip="Single-responsibility principle"/>
              </a:rPr>
              <a:t>Single-responsibility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 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5" tooltip="Class (computer programming)"/>
              </a:rPr>
              <a:t>class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 should only have a single responsibility, that is, only changes to one part of the software's specification should be able to affect the specification of the class.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6" tooltip="Open–closed principle"/>
              </a:rPr>
              <a:t>Open–closed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"Software entities ... should be open for extension, but closed for modification."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 err="1">
                <a:latin typeface="Arial" pitchFamily="34" charset="0"/>
                <a:cs typeface="Arial" pitchFamily="34" charset="0"/>
                <a:hlinkClick r:id="rId7" tooltip="Liskov substitution principle"/>
              </a:rPr>
              <a:t>Liskov</a:t>
            </a:r>
            <a:r>
              <a:rPr lang="en-US" sz="1800" b="1" dirty="0">
                <a:latin typeface="Arial" pitchFamily="34" charset="0"/>
                <a:cs typeface="Arial" pitchFamily="34" charset="0"/>
                <a:hlinkClick r:id="rId7" tooltip="Liskov substitution principle"/>
              </a:rPr>
              <a:t> substitution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"Objects in a program should be replaceable with instances of their subtypes without altering the correctness of that program."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8" tooltip="Interface segregation principle"/>
              </a:rPr>
              <a:t>Interface segregation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"Many client-specific interfaces are better than one general-purpose interface.” 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9" tooltip="Dependency inversion principle"/>
              </a:rPr>
              <a:t>Dependency inversion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One should "depend upon abstractions, [not] concretions.” 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3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CF0308-16DA-428B-94FF-57C4EFECD53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32771" name="Google Shape;444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2772" name="Google Shape;445;p4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Google Shape;446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774" name="Google Shape;447;p45"/>
          <p:cNvSpPr txBox="1">
            <a:spLocks noChangeArrowheads="1"/>
          </p:cNvSpPr>
          <p:nvPr/>
        </p:nvSpPr>
        <p:spPr bwMode="auto">
          <a:xfrm>
            <a:off x="274638" y="1271588"/>
            <a:ext cx="9658350" cy="1289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alt observator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5113" y="2754313"/>
            <a:ext cx="79248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class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: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latin typeface="Courier New"/>
              </a:rPr>
              <a:t> Widget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latin typeface="Courier New"/>
              </a:rPr>
              <a:t> Observer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{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E34ADC"/>
                </a:solidFill>
                <a:latin typeface="Courier New"/>
              </a:rPr>
              <a:t>: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    virtual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sz="1600" b="1" dirty="0">
                <a:latin typeface="Courier New"/>
              </a:rPr>
              <a:t> Update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Subject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    virtual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sz="1600" b="1" dirty="0">
                <a:latin typeface="Courier New"/>
              </a:rPr>
              <a:t> Draw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696969"/>
                </a:solidFill>
                <a:latin typeface="Courier New"/>
              </a:rPr>
              <a:t>    // ...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/>
              </a:rPr>
              <a:t>};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/*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crearea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AnalogClock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DigitalClock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care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arata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acelasi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timp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: */</a:t>
            </a:r>
          </a:p>
          <a:p>
            <a:pPr>
              <a:defRPr/>
            </a:pP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timer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DE6B093-EC9E-4A45-AF92-498FF53D30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33795" name="Google Shape;456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/>
          <p:cNvSpPr txBox="1"/>
          <p:nvPr/>
        </p:nvSpPr>
        <p:spPr>
          <a:xfrm>
            <a:off x="273925" y="1272049"/>
            <a:ext cx="9659700" cy="5479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5. Abstract Object Factory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de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concreta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independent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reprezentate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multiple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impreuna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doreste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furnizarea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biblioteci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dar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doreste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accesibila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nu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dirty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2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485ADC7-375E-4030-A6F6-6AC19948140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36867" name="Google Shape;493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6868" name="Google Shape;494;p4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Google Shape;495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96" name="Google Shape;496;p49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colaborari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normal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izoleaza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concrete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schimbul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promoveaza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suporta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timpul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usor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respecta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inchis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47" name="Google Shape;484;p4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143125"/>
            <a:ext cx="9223375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04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D8BEC37-FE21-4438-9C52-300500A12A8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37891" name="Google Shape;505;p5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7892" name="Google Shape;506;p5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Google Shape;507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08" name="Google Shape;508;p50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(callback)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invocata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explicit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programator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responsabilitatea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apelarii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7BC9041-6427-43CD-8228-B13CAC9DF1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38915" name="Google Shape;517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/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2" y="2789237"/>
            <a:ext cx="4162164" cy="119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2112" y="4310260"/>
            <a:ext cx="595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7BC9041-6427-43CD-8228-B13CAC9DF1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38915" name="Google Shape;517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/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112" y="2408237"/>
            <a:ext cx="595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3094037"/>
            <a:ext cx="4550374" cy="311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85" y="3094037"/>
            <a:ext cx="432636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607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AEEC35-FCE5-4FC3-8C57-C3F8C2781F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39939" name="Google Shape;529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/>
          <p:cNvSpPr txBox="1"/>
          <p:nvPr/>
        </p:nvSpPr>
        <p:spPr>
          <a:xfrm>
            <a:off x="273925" y="1272050"/>
            <a:ext cx="9659700" cy="2279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gestioneze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12" y="3363913"/>
            <a:ext cx="8641001" cy="163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AEEC35-FCE5-4FC3-8C57-C3F8C2781F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39939" name="Google Shape;529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/>
          <p:cNvSpPr txBox="1"/>
          <p:nvPr/>
        </p:nvSpPr>
        <p:spPr>
          <a:xfrm>
            <a:off x="273925" y="1272050"/>
            <a:ext cx="9659700" cy="2279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factory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973389"/>
            <a:ext cx="5434235" cy="408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989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52;p5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813F32-FB41-446C-96D3-5617C4E6178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41987" name="Google Shape;553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988" name="Google Shape;554;p5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Google Shape;555;p5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56" name="Google Shape;556;p54"/>
          <p:cNvSpPr txBox="1"/>
          <p:nvPr/>
        </p:nvSpPr>
        <p:spPr>
          <a:xfrm>
            <a:off x="273925" y="1272050"/>
            <a:ext cx="9659700" cy="1059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2" y="2560637"/>
            <a:ext cx="368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-BR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 fara a numi efectiv figurile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2" y="3398837"/>
            <a:ext cx="7143713" cy="300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D721D0B-FD29-4594-B69D-F212B69F12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6147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6148" name="Google Shape;106;p1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587500"/>
            <a:ext cx="9531350" cy="4402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inchis-deschis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 (module,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etc.)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(Bertrand Meyer, 1988).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comportarea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extinsa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satisface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nu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DE6B093-EC9E-4A45-AF92-498FF53D30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33795" name="Google Shape;456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/>
          <p:cNvSpPr txBox="1"/>
          <p:nvPr/>
        </p:nvSpPr>
        <p:spPr>
          <a:xfrm>
            <a:off x="273925" y="1272049"/>
            <a:ext cx="9659700" cy="555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6. Strategy pattern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/>
              <a:t>Presupune</a:t>
            </a:r>
            <a:r>
              <a:rPr lang="en-US" sz="2000" dirty="0"/>
              <a:t> </a:t>
            </a:r>
            <a:r>
              <a:rPr lang="en-US" sz="2000" dirty="0" err="1"/>
              <a:t>incapsularea</a:t>
            </a:r>
            <a:r>
              <a:rPr lang="en-US" sz="2000" dirty="0"/>
              <a:t> </a:t>
            </a:r>
            <a:r>
              <a:rPr lang="en-US" sz="2000" dirty="0" err="1"/>
              <a:t>separata</a:t>
            </a:r>
            <a:r>
              <a:rPr lang="en-US" sz="2000" dirty="0"/>
              <a:t> a </a:t>
            </a:r>
            <a:r>
              <a:rPr lang="en-US" sz="2000" dirty="0" err="1"/>
              <a:t>fiecarui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dintr</a:t>
            </a:r>
            <a:r>
              <a:rPr lang="en-US" sz="2000" dirty="0"/>
              <a:t>-o </a:t>
            </a:r>
            <a:r>
              <a:rPr lang="en-US" sz="2000" dirty="0" err="1"/>
              <a:t>familie</a:t>
            </a:r>
            <a:r>
              <a:rPr lang="en-US" sz="2000" dirty="0"/>
              <a:t>, </a:t>
            </a:r>
            <a:r>
              <a:rPr lang="en-US" sz="2000" dirty="0" err="1"/>
              <a:t>facand</a:t>
            </a:r>
            <a:r>
              <a:rPr lang="en-US" sz="2000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ca </a:t>
            </a:r>
            <a:r>
              <a:rPr lang="en-US" sz="2000" dirty="0" err="1"/>
              <a:t>algoritmii</a:t>
            </a:r>
            <a:r>
              <a:rPr lang="en-US" sz="2000" dirty="0"/>
              <a:t> </a:t>
            </a:r>
            <a:r>
              <a:rPr lang="en-US" sz="2000" dirty="0" err="1"/>
              <a:t>respectivi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interschimbabili</a:t>
            </a:r>
            <a:r>
              <a:rPr lang="en-US" sz="20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inrudite</a:t>
            </a:r>
            <a:r>
              <a:rPr lang="en-US" sz="2000" dirty="0"/>
              <a:t>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comportament</a:t>
            </a:r>
            <a:r>
              <a:rPr lang="en-US" sz="2000" dirty="0"/>
              <a:t>;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necesare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variante</a:t>
            </a:r>
            <a:r>
              <a:rPr lang="en-US" sz="2000" dirty="0"/>
              <a:t> ale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, care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ele</a:t>
            </a:r>
            <a:r>
              <a:rPr lang="en-US" sz="2000" dirty="0"/>
              <a:t>, de </a:t>
            </a:r>
            <a:r>
              <a:rPr lang="en-US" sz="2000" dirty="0" err="1"/>
              <a:t>exemplu</a:t>
            </a:r>
            <a:r>
              <a:rPr lang="en-US" sz="2000" dirty="0"/>
              <a:t>,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compromisul</a:t>
            </a:r>
            <a:r>
              <a:rPr lang="en-US" sz="2000" dirty="0"/>
              <a:t> </a:t>
            </a:r>
            <a:r>
              <a:rPr lang="en-US" sz="2000" dirty="0" err="1"/>
              <a:t>spatiu-timp</a:t>
            </a:r>
            <a:r>
              <a:rPr lang="en-US" sz="2000" dirty="0"/>
              <a:t> </a:t>
            </a:r>
            <a:r>
              <a:rPr lang="en-US" sz="2000" dirty="0" err="1"/>
              <a:t>adoptat</a:t>
            </a:r>
            <a:r>
              <a:rPr lang="en-US" sz="2000" dirty="0"/>
              <a:t>;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/>
              <a:t>un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utilizeaza</a:t>
            </a:r>
            <a:r>
              <a:rPr lang="en-US" sz="2000" dirty="0"/>
              <a:t> date </a:t>
            </a:r>
            <a:r>
              <a:rPr lang="en-US" sz="2000" dirty="0" err="1"/>
              <a:t>pe</a:t>
            </a:r>
            <a:r>
              <a:rPr lang="en-US" sz="2000" dirty="0"/>
              <a:t> care </a:t>
            </a:r>
            <a:r>
              <a:rPr lang="en-US" sz="2000" dirty="0" err="1"/>
              <a:t>clientul</a:t>
            </a:r>
            <a:r>
              <a:rPr lang="en-US" sz="2000" dirty="0"/>
              <a:t> </a:t>
            </a:r>
            <a:r>
              <a:rPr lang="en-US" sz="2000" dirty="0" err="1"/>
              <a:t>algoritmului</a:t>
            </a:r>
            <a:r>
              <a:rPr lang="en-US" sz="2000" dirty="0"/>
              <a:t> nu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le </a:t>
            </a:r>
            <a:r>
              <a:rPr lang="en-US" sz="2000" dirty="0" err="1"/>
              <a:t>cunoasca</a:t>
            </a:r>
            <a:r>
              <a:rPr lang="en-US" sz="2000" dirty="0"/>
              <a:t>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endParaRPr lang="en-US" sz="20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clasa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definite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actiuni</a:t>
            </a:r>
            <a:r>
              <a:rPr lang="en-US" sz="2000" dirty="0"/>
              <a:t> care </a:t>
            </a:r>
            <a:r>
              <a:rPr lang="en-US" sz="2000" dirty="0" err="1"/>
              <a:t>apar</a:t>
            </a:r>
            <a:r>
              <a:rPr lang="en-US" sz="2000" dirty="0"/>
              <a:t> ca </a:t>
            </a:r>
            <a:r>
              <a:rPr lang="en-US" sz="2000" dirty="0" err="1"/>
              <a:t>structuri</a:t>
            </a:r>
            <a:r>
              <a:rPr lang="en-US" sz="2000" dirty="0"/>
              <a:t> </a:t>
            </a:r>
            <a:r>
              <a:rPr lang="en-US" sz="2000" dirty="0" err="1"/>
              <a:t>conditionale</a:t>
            </a:r>
            <a:r>
              <a:rPr lang="en-US" sz="2000" dirty="0"/>
              <a:t> multiple. In </a:t>
            </a:r>
            <a:r>
              <a:rPr lang="en-US" sz="2000" dirty="0" err="1"/>
              <a:t>loc</a:t>
            </a:r>
            <a:r>
              <a:rPr lang="en-US" sz="2000" dirty="0"/>
              <a:t> de </a:t>
            </a:r>
            <a:r>
              <a:rPr lang="en-US" sz="2000" dirty="0" err="1"/>
              <a:t>aceasta</a:t>
            </a:r>
            <a:r>
              <a:rPr lang="en-US" sz="2000" dirty="0"/>
              <a:t>, se </a:t>
            </a:r>
            <a:r>
              <a:rPr lang="en-US" sz="2000" dirty="0" err="1"/>
              <a:t>recomanda</a:t>
            </a:r>
            <a:r>
              <a:rPr lang="en-US" sz="2000" dirty="0"/>
              <a:t> </a:t>
            </a:r>
            <a:r>
              <a:rPr lang="en-US" sz="2000" dirty="0" err="1"/>
              <a:t>plasarea</a:t>
            </a:r>
            <a:r>
              <a:rPr lang="en-US" sz="2000" dirty="0"/>
              <a:t> </a:t>
            </a:r>
            <a:r>
              <a:rPr lang="en-US" sz="2000" dirty="0" err="1"/>
              <a:t>ramurilor</a:t>
            </a:r>
            <a:r>
              <a:rPr lang="en-US" sz="2000" dirty="0"/>
              <a:t> </a:t>
            </a:r>
            <a:r>
              <a:rPr lang="en-US" sz="2000" dirty="0" err="1"/>
              <a:t>conditionale</a:t>
            </a:r>
            <a:r>
              <a:rPr lang="en-US" sz="2000" dirty="0"/>
              <a:t> </a:t>
            </a:r>
            <a:r>
              <a:rPr lang="en-US" sz="2000" dirty="0" err="1"/>
              <a:t>inrudite</a:t>
            </a:r>
            <a:r>
              <a:rPr lang="en-US" sz="2000" dirty="0"/>
              <a:t> in cate o </a:t>
            </a:r>
            <a:r>
              <a:rPr lang="en-US" sz="2000" dirty="0" err="1"/>
              <a:t>clasa</a:t>
            </a:r>
            <a:r>
              <a:rPr lang="en-US" sz="2000" dirty="0"/>
              <a:t> strategy </a:t>
            </a:r>
            <a:r>
              <a:rPr lang="en-US" sz="2000" dirty="0" err="1"/>
              <a:t>separata</a:t>
            </a:r>
            <a:r>
              <a:rPr lang="en-US" sz="2000" dirty="0"/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448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05" y="2408237"/>
            <a:ext cx="8921880" cy="31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199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impart un text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linii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SimpleCompositor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\n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TeXCompositor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eficient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paragrafe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ArrayCompositor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imparte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caractere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19" y="4008437"/>
            <a:ext cx="74168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94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!!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67" y="3087688"/>
            <a:ext cx="8444871" cy="229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66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2454714"/>
            <a:ext cx="5522912" cy="460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4512" y="2300825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Strategiile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transport</a:t>
            </a:r>
          </a:p>
        </p:txBody>
      </p:sp>
    </p:spTree>
    <p:extLst>
      <p:ext uri="{BB962C8B-B14F-4D97-AF65-F5344CB8AC3E}">
        <p14:creationId xmlns:p14="http://schemas.microsoft.com/office/powerpoint/2010/main" val="1372989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512" y="2300825"/>
            <a:ext cx="7903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Noua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turist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pointer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deplasare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3017837"/>
            <a:ext cx="8927083" cy="381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435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512" y="2300825"/>
            <a:ext cx="699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514260"/>
            <a:ext cx="6221565" cy="314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478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76;p5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C0B0F4F-CA78-4B83-808A-E48E7D36D1D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43011" name="Google Shape;577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3012" name="Google Shape;578;p5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Google Shape;579;p5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Curs 14</a:t>
            </a:r>
          </a:p>
        </p:txBody>
      </p:sp>
      <p:sp>
        <p:nvSpPr>
          <p:cNvPr id="580" name="Google Shape;580;p56"/>
          <p:cNvSpPr txBox="1"/>
          <p:nvPr/>
        </p:nvSpPr>
        <p:spPr>
          <a:xfrm>
            <a:off x="2830512" y="2948450"/>
            <a:ext cx="5833187" cy="602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Succes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colocviu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examenul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scris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B7B0B70-2258-4EC9-90A2-6C82A6146B9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7171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7172" name="Google Shape;118;p1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substituirii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utilizeze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derivate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Amandoua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inverseaza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structurala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traditionala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ea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60E5126-F2DE-4D1B-B651-2D466C655A4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8195" name="Google Shape;141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8196" name="Google Shape;142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3925" y="1272050"/>
            <a:ext cx="9532800" cy="59915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pentr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arhitecturi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 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ajunge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aceleasi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cunoscute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sub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</a:rPr>
              <a:t>sabloane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</a:rPr>
              <a:t>proiectare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 (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</a:rPr>
              <a:t>design patterns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tx2"/>
                </a:solidFill>
              </a:rPr>
              <a:t>sablon</a:t>
            </a:r>
            <a:r>
              <a:rPr lang="en-US" sz="2000" b="1" dirty="0">
                <a:solidFill>
                  <a:schemeClr val="tx2"/>
                </a:solidFill>
              </a:rPr>
              <a:t> de </a:t>
            </a:r>
            <a:r>
              <a:rPr lang="en-US" sz="2000" b="1" dirty="0" err="1">
                <a:solidFill>
                  <a:schemeClr val="tx2"/>
                </a:solidFill>
              </a:rPr>
              <a:t>proiectare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intalneste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mod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programelor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solutia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generala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respectiva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Solutia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exprimata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folosind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clase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obiecte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dirty="0" err="1">
                <a:solidFill>
                  <a:schemeClr val="tx1"/>
                </a:solidFill>
              </a:rPr>
              <a:t>Cand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si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unde</a:t>
            </a:r>
            <a:r>
              <a:rPr lang="en-US" altLang="en-US" sz="2000" b="1" dirty="0">
                <a:solidFill>
                  <a:schemeClr val="tx1"/>
                </a:solidFill>
              </a:rPr>
              <a:t> a </a:t>
            </a:r>
            <a:r>
              <a:rPr lang="en-US" altLang="en-US" sz="2000" b="1" dirty="0" err="1">
                <a:solidFill>
                  <a:schemeClr val="tx1"/>
                </a:solidFill>
              </a:rPr>
              <a:t>aparut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ideea</a:t>
            </a:r>
            <a:r>
              <a:rPr lang="en-US" altLang="en-US" sz="2000" b="1" dirty="0">
                <a:solidFill>
                  <a:schemeClr val="tx1"/>
                </a:solidFill>
              </a:rPr>
              <a:t>?</a:t>
            </a: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 err="1">
                <a:solidFill>
                  <a:schemeClr val="tx1"/>
                </a:solidFill>
              </a:rPr>
              <a:t>Arhitectura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>
                <a:solidFill>
                  <a:schemeClr val="tx1"/>
                </a:solidFill>
              </a:rPr>
              <a:t>1977: “A pattern language: Towns, Buildings, </a:t>
            </a:r>
            <a:r>
              <a:rPr lang="en-US" altLang="en-US" sz="2000" dirty="0" err="1">
                <a:solidFill>
                  <a:schemeClr val="tx1"/>
                </a:solidFill>
              </a:rPr>
              <a:t>Constructiron</a:t>
            </a:r>
            <a:r>
              <a:rPr lang="en-US" altLang="en-US" sz="2000" dirty="0">
                <a:solidFill>
                  <a:schemeClr val="tx1"/>
                </a:solidFill>
              </a:rPr>
              <a:t>”</a:t>
            </a: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>
                <a:solidFill>
                  <a:schemeClr val="tx1"/>
                </a:solidFill>
              </a:rPr>
              <a:t>Christopher Alexander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https://en.wikipedia.org/wiki/Pattern_language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91EB35-284D-4384-964E-E79476CE685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9219" name="Google Shape;153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9220" name="Google Shape;154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9222" name="Google Shape;156;p21"/>
          <p:cNvSpPr txBox="1">
            <a:spLocks noChangeArrowheads="1"/>
          </p:cNvSpPr>
          <p:nvPr/>
        </p:nvSpPr>
        <p:spPr bwMode="auto">
          <a:xfrm>
            <a:off x="274638" y="1271588"/>
            <a:ext cx="9658350" cy="5086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t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dirty="0" err="1">
                <a:solidFill>
                  <a:schemeClr val="tx2"/>
                </a:solidFill>
              </a:rPr>
              <a:t>Definitie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 err="1">
                <a:solidFill>
                  <a:schemeClr val="tx2"/>
                </a:solidFill>
              </a:rPr>
              <a:t>si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 err="1">
                <a:solidFill>
                  <a:schemeClr val="tx2"/>
                </a:solidFill>
              </a:rPr>
              <a:t>clasificare</a:t>
            </a:r>
            <a:endParaRPr lang="en-US" altLang="en-US" sz="2000" b="1" dirty="0">
              <a:solidFill>
                <a:schemeClr val="tx2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 dirty="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 dirty="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</a:pPr>
            <a:r>
              <a:rPr lang="en-US" altLang="en-US" sz="2000" b="1" i="1" dirty="0" err="1">
                <a:solidFill>
                  <a:schemeClr val="accent1"/>
                </a:solidFill>
                <a:latin typeface="Arial"/>
                <a:cs typeface="Arial"/>
              </a:rPr>
              <a:t>Clasificarea</a:t>
            </a:r>
            <a:r>
              <a:rPr lang="en-US" altLang="en-US" sz="2000" b="1" i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  <a:latin typeface="Arial"/>
                <a:cs typeface="Arial"/>
              </a:rPr>
              <a:t>şabloanelor</a:t>
            </a:r>
            <a:r>
              <a:rPr lang="en-US" altLang="en-US" sz="2000" b="1" i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  <a:latin typeface="Arial"/>
                <a:cs typeface="Arial"/>
              </a:rPr>
              <a:t>după</a:t>
            </a:r>
            <a:r>
              <a:rPr lang="en-US" altLang="en-US" sz="2000" b="1" i="1" dirty="0">
                <a:solidFill>
                  <a:schemeClr val="accent1"/>
                </a:solidFill>
                <a:latin typeface="Arial"/>
                <a:cs typeface="Arial"/>
              </a:rPr>
              <a:t> scop: </a:t>
            </a:r>
          </a:p>
          <a:p>
            <a:pPr algn="just" eaLnBrk="1" hangingPunct="1">
              <a:buClr>
                <a:srgbClr val="000000"/>
              </a:buClr>
              <a:buSzPts val="2000"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creaţionale</a:t>
            </a:r>
            <a:r>
              <a:rPr lang="en-US" altLang="en-US" sz="2000" dirty="0"/>
              <a:t> (creational patterns) </a:t>
            </a:r>
            <a:r>
              <a:rPr lang="en-US" altLang="en-US" sz="2000" dirty="0" err="1"/>
              <a:t>privesc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modul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creare</a:t>
            </a:r>
            <a:r>
              <a:rPr lang="en-US" altLang="en-US" sz="2000" dirty="0"/>
              <a:t> al </a:t>
            </a:r>
            <a:r>
              <a:rPr lang="en-US" altLang="en-US" sz="2000" dirty="0" err="1"/>
              <a:t>obiectelor</a:t>
            </a:r>
            <a:r>
              <a:rPr lang="en-US" altLang="en-US" sz="2000" dirty="0"/>
              <a:t>. </a:t>
            </a:r>
          </a:p>
          <a:p>
            <a:pPr algn="just" eaLnBrk="1" hangingPunct="1">
              <a:buClr>
                <a:srgbClr val="000000"/>
              </a:buClr>
              <a:buSzPts val="2000"/>
            </a:pPr>
            <a:r>
              <a:rPr lang="en-US" altLang="en-US" sz="2000" dirty="0">
                <a:latin typeface="Arial"/>
                <a:cs typeface="Arial"/>
              </a:rPr>
              <a:t>- </a:t>
            </a:r>
            <a:r>
              <a:rPr lang="en-US" altLang="en-US" sz="2000" b="1" dirty="0" err="1">
                <a:latin typeface="Arial"/>
                <a:cs typeface="Arial"/>
              </a:rPr>
              <a:t>structurale</a:t>
            </a:r>
            <a:r>
              <a:rPr lang="en-US" altLang="en-US" sz="2000" dirty="0">
                <a:latin typeface="Arial"/>
                <a:cs typeface="Arial"/>
              </a:rPr>
              <a:t> (structural patterns) se </a:t>
            </a:r>
            <a:r>
              <a:rPr lang="en-US" altLang="en-US" sz="2000" dirty="0" err="1">
                <a:latin typeface="Arial"/>
                <a:cs typeface="Arial"/>
              </a:rPr>
              <a:t>referă</a:t>
            </a:r>
            <a:r>
              <a:rPr lang="en-US" altLang="en-US" sz="2000" dirty="0">
                <a:latin typeface="Arial"/>
                <a:cs typeface="Arial"/>
              </a:rPr>
              <a:t> la </a:t>
            </a:r>
            <a:r>
              <a:rPr lang="en-US" altLang="en-US" sz="2000" dirty="0" err="1">
                <a:latin typeface="Arial"/>
                <a:cs typeface="Arial"/>
              </a:rPr>
              <a:t>compoziţia</a:t>
            </a:r>
            <a:r>
              <a:rPr lang="en-US" altLang="en-US" sz="2000" dirty="0">
                <a:latin typeface="Arial"/>
                <a:cs typeface="Arial"/>
              </a:rPr>
              <a:t> </a:t>
            </a:r>
            <a:r>
              <a:rPr lang="en-US" altLang="en-US" sz="2000" dirty="0" err="1">
                <a:latin typeface="Arial"/>
                <a:cs typeface="Arial"/>
              </a:rPr>
              <a:t>claselor</a:t>
            </a:r>
            <a:r>
              <a:rPr lang="en-US" altLang="en-US" sz="2000" dirty="0">
                <a:latin typeface="Arial"/>
                <a:cs typeface="Arial"/>
              </a:rPr>
              <a:t> </a:t>
            </a:r>
            <a:r>
              <a:rPr lang="en-US" altLang="en-US" sz="2000" dirty="0" err="1">
                <a:latin typeface="Arial"/>
                <a:cs typeface="Arial"/>
              </a:rPr>
              <a:t>sau</a:t>
            </a:r>
            <a:r>
              <a:rPr lang="en-US" altLang="en-US" sz="2000" dirty="0">
                <a:latin typeface="Arial"/>
                <a:cs typeface="Arial"/>
              </a:rPr>
              <a:t> a </a:t>
            </a:r>
            <a:r>
              <a:rPr lang="en-US" altLang="en-US" sz="2000" dirty="0" err="1">
                <a:latin typeface="Arial"/>
                <a:cs typeface="Arial"/>
              </a:rPr>
              <a:t>obiectelor</a:t>
            </a:r>
            <a:r>
              <a:rPr lang="en-US" altLang="en-US" sz="2000" dirty="0">
                <a:latin typeface="Arial"/>
                <a:cs typeface="Arial"/>
              </a:rPr>
              <a:t>. </a:t>
            </a: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comportamentale</a:t>
            </a:r>
            <a:r>
              <a:rPr lang="en-US" altLang="en-US" sz="2000" dirty="0"/>
              <a:t> (behavioral patterns) </a:t>
            </a:r>
            <a:r>
              <a:rPr lang="en-US" altLang="en-US" sz="2000" dirty="0" err="1"/>
              <a:t>caracterizează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modul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în</a:t>
            </a:r>
            <a:r>
              <a:rPr lang="en-US" altLang="en-US" sz="2000" dirty="0"/>
              <a:t> care </a:t>
            </a:r>
            <a:r>
              <a:rPr lang="en-US" altLang="en-US" sz="2000" dirty="0" err="1"/>
              <a:t>obiectele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interacţionează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îşi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distribuie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responsabilităţile</a:t>
            </a:r>
            <a:r>
              <a:rPr lang="en-US" altLang="en-US" sz="2000" dirty="0"/>
              <a:t>.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 dirty="0" err="1">
                <a:solidFill>
                  <a:schemeClr val="accent1"/>
                </a:solidFill>
              </a:rPr>
              <a:t>Clasificarea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şabloanelor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dupa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domeniu</a:t>
            </a:r>
            <a:r>
              <a:rPr lang="en-US" altLang="en-US" sz="2000" b="1" i="1" dirty="0">
                <a:solidFill>
                  <a:schemeClr val="accent1"/>
                </a:solidFill>
              </a:rPr>
              <a:t> de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aplicare</a:t>
            </a:r>
            <a:r>
              <a:rPr lang="en-US" altLang="en-US" sz="2000" b="1" i="1" dirty="0">
                <a:solidFill>
                  <a:schemeClr val="accent1"/>
                </a:solidFill>
              </a:rPr>
              <a:t>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b="1" i="1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altLang="en-US" sz="2000" b="1" dirty="0" err="1">
                <a:latin typeface="Arial"/>
                <a:cs typeface="Arial"/>
              </a:rPr>
              <a:t>sabloanele</a:t>
            </a:r>
            <a:r>
              <a:rPr lang="en-US" altLang="en-US" sz="2000" b="1" dirty="0">
                <a:latin typeface="Arial"/>
                <a:cs typeface="Arial"/>
              </a:rPr>
              <a:t> </a:t>
            </a:r>
            <a:r>
              <a:rPr lang="en-US" altLang="en-US" sz="2000" b="1" dirty="0" err="1">
                <a:latin typeface="Arial"/>
                <a:cs typeface="Arial"/>
              </a:rPr>
              <a:t>claselor</a:t>
            </a:r>
            <a:r>
              <a:rPr lang="en-US" altLang="en-US" sz="2000" dirty="0">
                <a:latin typeface="Arial"/>
                <a:cs typeface="Arial"/>
              </a:rPr>
              <a:t> se </a:t>
            </a:r>
            <a:r>
              <a:rPr lang="en-US" altLang="en-US" sz="2000" dirty="0" err="1">
                <a:latin typeface="Arial"/>
                <a:cs typeface="Arial"/>
              </a:rPr>
              <a:t>referă</a:t>
            </a:r>
            <a:r>
              <a:rPr lang="en-US" altLang="en-US" sz="2000" dirty="0">
                <a:latin typeface="Arial"/>
                <a:cs typeface="Arial"/>
              </a:rPr>
              <a:t> la </a:t>
            </a:r>
            <a:r>
              <a:rPr lang="en-US" altLang="en-US" sz="2000" dirty="0" err="1">
                <a:latin typeface="Arial"/>
                <a:cs typeface="Arial"/>
              </a:rPr>
              <a:t>relaţii</a:t>
            </a:r>
            <a:r>
              <a:rPr lang="en-US" altLang="en-US" sz="2000" dirty="0">
                <a:latin typeface="Arial"/>
                <a:cs typeface="Arial"/>
              </a:rPr>
              <a:t> </a:t>
            </a:r>
            <a:r>
              <a:rPr lang="en-US" altLang="en-US" sz="2000" dirty="0" err="1">
                <a:latin typeface="Arial"/>
                <a:cs typeface="Arial"/>
              </a:rPr>
              <a:t>dintre</a:t>
            </a:r>
            <a:r>
              <a:rPr lang="en-US" altLang="en-US" sz="2000" dirty="0">
                <a:latin typeface="Arial"/>
                <a:cs typeface="Arial"/>
              </a:rPr>
              <a:t> </a:t>
            </a:r>
            <a:r>
              <a:rPr lang="en-US" altLang="en-US" sz="2000" dirty="0" err="1">
                <a:latin typeface="Arial"/>
                <a:cs typeface="Arial"/>
              </a:rPr>
              <a:t>clase</a:t>
            </a:r>
            <a:r>
              <a:rPr lang="en-US" altLang="en-US" sz="2000" dirty="0">
                <a:latin typeface="Arial"/>
                <a:cs typeface="Arial"/>
              </a:rPr>
              <a:t>, </a:t>
            </a:r>
            <a:r>
              <a:rPr lang="en-US" altLang="en-US" sz="2000" dirty="0" err="1">
                <a:latin typeface="Arial"/>
                <a:cs typeface="Arial"/>
              </a:rPr>
              <a:t>relaţii</a:t>
            </a:r>
            <a:r>
              <a:rPr lang="en-US" altLang="en-US" sz="2000" dirty="0">
                <a:latin typeface="Arial"/>
                <a:cs typeface="Arial"/>
              </a:rPr>
              <a:t> </a:t>
            </a:r>
            <a:r>
              <a:rPr lang="en-US" altLang="en-US" sz="2000" dirty="0" err="1">
                <a:latin typeface="Arial"/>
                <a:cs typeface="Arial"/>
              </a:rPr>
              <a:t>stabilite</a:t>
            </a:r>
            <a:r>
              <a:rPr lang="en-US" altLang="en-US" sz="2000" dirty="0">
                <a:latin typeface="Arial"/>
                <a:cs typeface="Arial"/>
              </a:rPr>
              <a:t> </a:t>
            </a:r>
            <a:r>
              <a:rPr lang="en-US" altLang="en-US" sz="2000" dirty="0" err="1">
                <a:latin typeface="Arial"/>
                <a:cs typeface="Arial"/>
              </a:rPr>
              <a:t>prin</a:t>
            </a:r>
            <a:r>
              <a:rPr lang="en-US" altLang="en-US" sz="2000" dirty="0">
                <a:latin typeface="Arial"/>
                <a:cs typeface="Arial"/>
              </a:rPr>
              <a:t> </a:t>
            </a:r>
            <a:r>
              <a:rPr lang="en-US" altLang="en-US" sz="2000" dirty="0" err="1">
                <a:latin typeface="Arial"/>
                <a:cs typeface="Arial"/>
              </a:rPr>
              <a:t>moştenire</a:t>
            </a:r>
            <a:r>
              <a:rPr lang="en-US" altLang="en-US" sz="2000" dirty="0">
                <a:latin typeface="Arial"/>
                <a:cs typeface="Arial"/>
              </a:rPr>
              <a:t> </a:t>
            </a:r>
            <a:r>
              <a:rPr lang="en-US" altLang="en-US" sz="2000" dirty="0" err="1">
                <a:latin typeface="Arial"/>
                <a:cs typeface="Arial"/>
              </a:rPr>
              <a:t>şi</a:t>
            </a:r>
            <a:r>
              <a:rPr lang="en-US" altLang="en-US" sz="2000" dirty="0">
                <a:latin typeface="Arial"/>
                <a:cs typeface="Arial"/>
              </a:rPr>
              <a:t> care sunt statice (fixate la </a:t>
            </a:r>
            <a:r>
              <a:rPr lang="en-US" altLang="en-US" sz="2000" dirty="0" err="1">
                <a:latin typeface="Arial"/>
                <a:cs typeface="Arial"/>
              </a:rPr>
              <a:t>compilare</a:t>
            </a:r>
            <a:r>
              <a:rPr lang="en-US" altLang="en-US" sz="2000" dirty="0">
                <a:latin typeface="Arial"/>
                <a:cs typeface="Arial"/>
              </a:rPr>
              <a:t>). </a:t>
            </a: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altLang="en-US" sz="2000" b="1" dirty="0" err="1"/>
              <a:t>sabloanele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obiectelor</a:t>
            </a:r>
            <a:r>
              <a:rPr lang="en-US" altLang="en-US" sz="2000" dirty="0"/>
              <a:t>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relaţiile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dintre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obiecte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care au un </a:t>
            </a:r>
            <a:r>
              <a:rPr lang="en-US" altLang="en-US" sz="2000" dirty="0" err="1"/>
              <a:t>caracter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dinamic</a:t>
            </a:r>
            <a:r>
              <a:rPr lang="en-US" altLang="en-US" sz="2000" dirty="0"/>
              <a:t> 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BA1BCE3-B561-4877-8964-30874875765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1024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0244" name="Google Shape;166;p2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8" name="Google Shape;168;p22"/>
          <p:cNvSpPr txBox="1"/>
          <p:nvPr/>
        </p:nvSpPr>
        <p:spPr>
          <a:xfrm>
            <a:off x="274638" y="1271588"/>
            <a:ext cx="9658350" cy="481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4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esentiale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responsabilitatile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consecintele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compromisuri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asemenea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limbaje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76;p2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22E54-0DAF-478A-85A1-D61E055AE73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11267" name="Google Shape;177;p2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1268" name="Google Shape;178;p2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Google Shape;179;p2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1270" name="Google Shape;180;p23"/>
          <p:cNvSpPr txBox="1">
            <a:spLocks noChangeArrowheads="1"/>
          </p:cNvSpPr>
          <p:nvPr/>
        </p:nvSpPr>
        <p:spPr bwMode="auto">
          <a:xfrm>
            <a:off x="274638" y="1271588"/>
            <a:ext cx="9658350" cy="593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Structura unui sablon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800"/>
              <a:t>	 	 	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1800"/>
              <a:t> In cartea de referinta (GoF), descrierea unui sablon este alcatuita din urmatoarele sectiuni: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Numele sablonului si clasificarea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Intentia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Alte nume prin care este cunoscut</a:t>
            </a:r>
            <a:r>
              <a:rPr lang="en-US" altLang="en-US" sz="1800"/>
              <a:t>, daca exista. 	</a:t>
            </a:r>
            <a:br>
              <a:rPr lang="en-US" altLang="en-US" sz="1800"/>
            </a:br>
            <a:r>
              <a:rPr lang="en-US" altLang="en-US" sz="1800" b="1"/>
              <a:t>Motivatia - </a:t>
            </a:r>
            <a:r>
              <a:rPr lang="en-US" altLang="en-US" sz="1800"/>
              <a:t>scenariu care ilustreaza o problema de proiectare si rezolvarea ;	</a:t>
            </a:r>
            <a:br>
              <a:rPr lang="en-US" altLang="en-US" sz="1800"/>
            </a:br>
            <a:r>
              <a:rPr lang="en-US" altLang="en-US" sz="1800" b="1"/>
              <a:t>Aplicabilitatea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Structura</a:t>
            </a:r>
            <a:r>
              <a:rPr lang="en-US" altLang="en-US" sz="1800"/>
              <a:t> - reprezentata grafic prin diagrame de clase si de interactiune (UML) ;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Participanti - </a:t>
            </a:r>
            <a:r>
              <a:rPr lang="en-US" altLang="en-US" sz="1800"/>
              <a:t>clasele si obiectele si responsabilitatile lor;</a:t>
            </a:r>
            <a:br>
              <a:rPr lang="en-US" altLang="en-US" sz="1800"/>
            </a:br>
            <a:r>
              <a:rPr lang="en-US" altLang="en-US" sz="1800" b="1"/>
              <a:t>Colaborari</a:t>
            </a:r>
            <a:r>
              <a:rPr lang="en-US" altLang="en-US" sz="1800"/>
              <a:t> 	</a:t>
            </a:r>
            <a:br>
              <a:rPr lang="en-US" altLang="en-US" sz="1800"/>
            </a:br>
            <a:r>
              <a:rPr lang="en-US" altLang="en-US" sz="1800" b="1"/>
              <a:t>Consecinte </a:t>
            </a:r>
            <a:r>
              <a:rPr lang="en-US" altLang="en-US" sz="1800"/>
              <a:t>- compromisurile si rezultatele utilizarii sablonului.</a:t>
            </a:r>
            <a:br>
              <a:rPr lang="en-US" altLang="en-US" sz="1800"/>
            </a:br>
            <a:r>
              <a:rPr lang="en-US" altLang="en-US" sz="1800" b="1"/>
              <a:t>Implement are - </a:t>
            </a:r>
            <a:r>
              <a:rPr lang="en-US" altLang="en-US" sz="1800"/>
              <a:t>tehnici de implementare, aspectele dependente de limbaj</a:t>
            </a:r>
            <a:br>
              <a:rPr lang="en-US" altLang="en-US" sz="1800"/>
            </a:br>
            <a:r>
              <a:rPr lang="en-US" altLang="en-US" sz="1800" b="1"/>
              <a:t>Exemplu de cod 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Utilizari cunoscute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Sabloane corelate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</a:pPr>
            <a:endParaRPr lang="en-US" altLang="en-US"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B4845975F6BB418248BD8CCBCA1CBF" ma:contentTypeVersion="2" ma:contentTypeDescription="Creați un document nou." ma:contentTypeScope="" ma:versionID="c941480e56d6a5a0980898c2802fb438">
  <xsd:schema xmlns:xsd="http://www.w3.org/2001/XMLSchema" xmlns:xs="http://www.w3.org/2001/XMLSchema" xmlns:p="http://schemas.microsoft.com/office/2006/metadata/properties" xmlns:ns2="9e395dfe-8be7-4ab8-8eec-6245ed9055d5" targetNamespace="http://schemas.microsoft.com/office/2006/metadata/properties" ma:root="true" ma:fieldsID="277ffda15278c5f5393b1c44d68c5ac6" ns2:_="">
    <xsd:import namespace="9e395dfe-8be7-4ab8-8eec-6245ed9055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95dfe-8be7-4ab8-8eec-6245ed9055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36A3A9-F3E1-4D2A-9270-C288FCB7FC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DA21AD-EB0F-4E68-BE48-90D46B800C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F5DC07-B46A-4477-A1C5-1880DDF2DF8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</TotalTime>
  <Words>2773</Words>
  <Application>Microsoft Office PowerPoint</Application>
  <PresentationFormat>Custom</PresentationFormat>
  <Paragraphs>748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276</cp:revision>
  <dcterms:modified xsi:type="dcterms:W3CDTF">2022-12-12T05:22:01Z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0x01010062B4845975F6BB418248BD8CCBCA1CBF</vt:lpwstr>
  </property>
</Properties>
</file>