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6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3" r:id="rId21"/>
    <p:sldId id="286" r:id="rId22"/>
    <p:sldId id="287" r:id="rId23"/>
    <p:sldId id="288" r:id="rId24"/>
    <p:sldId id="289" r:id="rId25"/>
    <p:sldId id="290" r:id="rId26"/>
    <p:sldId id="291" r:id="rId27"/>
    <p:sldId id="296" r:id="rId28"/>
    <p:sldId id="297" r:id="rId29"/>
    <p:sldId id="298" r:id="rId30"/>
    <p:sldId id="300" r:id="rId31"/>
    <p:sldId id="306" r:id="rId32"/>
    <p:sldId id="307" r:id="rId33"/>
    <p:sldId id="311" r:id="rId34"/>
    <p:sldId id="312" r:id="rId35"/>
    <p:sldId id="313" r:id="rId36"/>
    <p:sldId id="314" r:id="rId37"/>
    <p:sldId id="315" r:id="rId38"/>
    <p:sldId id="316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7" r:id="rId48"/>
    <p:sldId id="328" r:id="rId49"/>
    <p:sldId id="329" r:id="rId50"/>
    <p:sldId id="330" r:id="rId51"/>
    <p:sldId id="331" r:id="rId52"/>
    <p:sldId id="332" r:id="rId53"/>
    <p:sldId id="335" r:id="rId54"/>
    <p:sldId id="336" r:id="rId55"/>
    <p:sldId id="337" r:id="rId56"/>
    <p:sldId id="338" r:id="rId57"/>
    <p:sldId id="340" r:id="rId58"/>
    <p:sldId id="341" r:id="rId59"/>
    <p:sldId id="342" r:id="rId60"/>
    <p:sldId id="343" r:id="rId61"/>
    <p:sldId id="362" r:id="rId62"/>
    <p:sldId id="363" r:id="rId63"/>
    <p:sldId id="364" r:id="rId64"/>
    <p:sldId id="365" r:id="rId65"/>
    <p:sldId id="366" r:id="rId66"/>
    <p:sldId id="367" r:id="rId67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8" roundtripDataSignature="AMtx7mgr2NsBc2MUTcje2qmSnjnaTAhn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-1148" y="1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12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1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12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118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12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7931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V2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22.4.2020</a:t>
            </a: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3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3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3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3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3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4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4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4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4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4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5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5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5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5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5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6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6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1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7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8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1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8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8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Google Shape;618;p8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Google Shape;626;p8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2" name="Google Shape;652;p8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Google Shape;660;p8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8" name="Google Shape;668;p9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9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Google Shape;683;p9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2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Google Shape;708;p9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Google Shape;716;p9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4" name="Google Shape;724;p9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9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10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10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1" name="Google Shape;761;p10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10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Google Shape;916;p1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2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2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2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63</a:t>
            </a:fld>
            <a:endParaRPr/>
          </a:p>
        </p:txBody>
      </p:sp>
      <p:sp>
        <p:nvSpPr>
          <p:cNvPr id="953" name="Google Shape;953;p1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63</a:t>
            </a:fld>
            <a:endParaRPr/>
          </a:p>
        </p:txBody>
      </p:sp>
      <p:sp>
        <p:nvSpPr>
          <p:cNvPr id="954" name="Google Shape;954;p127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1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2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3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8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8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9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9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0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3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1"/>
          <p:cNvSpPr txBox="1">
            <a:spLocks noGrp="1"/>
          </p:cNvSpPr>
          <p:nvPr>
            <p:ph type="title"/>
          </p:nvPr>
        </p:nvSpPr>
        <p:spPr>
          <a:xfrm rot="5400000">
            <a:off x="5752980" y="2638755"/>
            <a:ext cx="7109944" cy="2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1"/>
          <p:cNvSpPr txBox="1">
            <a:spLocks noGrp="1"/>
          </p:cNvSpPr>
          <p:nvPr>
            <p:ph type="body" idx="1"/>
          </p:nvPr>
        </p:nvSpPr>
        <p:spPr>
          <a:xfrm rot="5400000">
            <a:off x="667165" y="221856"/>
            <a:ext cx="7109944" cy="733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2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2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3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3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3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33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133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3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3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4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4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3" name="Google Shape;43;p134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13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6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6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" name="Google Shape;55;p136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136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7" name="Google Shape;57;p136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8" name="Google Shape;58;p13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7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37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3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8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2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28600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Andrei Păun</a:t>
            </a: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 Dobrovăț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26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304800" y="1262062"/>
            <a:ext cx="4583112" cy="564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get address of ob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use -&gt; to call get_i()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5268912" y="1189037"/>
            <a:ext cx="441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get address of ob.i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access ob.i via p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tipurile pointerilor trebuie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să </a:t>
            </a: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la fel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200"/>
              <a:buNone/>
            </a:pPr>
            <a:r>
              <a:rPr lang="en-US" sz="3200" b="1" i="0" u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200"/>
              <a:buNone/>
            </a:pPr>
            <a:r>
              <a:rPr lang="en-US" sz="3200" b="1" i="0" u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32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32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//eroare</a:t>
            </a:r>
            <a:r>
              <a:rPr lang="en-US" sz="32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cu schimbarea de tip (type casting) dar ieșim din verificările automate făcute de C++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pointerul </a:t>
            </a:r>
            <a:r>
              <a:rPr lang="en-US" sz="49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 funcție membru are pointerul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(definit ca argument implicit) care arată către obiectul asociat cu funcția respectivă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(pointer către obiecte de tipul clasei)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funcțiile prieten nu au pointerul this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funcțiile statice nu au pointerul this</a:t>
            </a:r>
            <a:endParaRPr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 de bază B şi clasa derivată D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pointer către B poate fi folosit şi cu D;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oo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4049712" y="731837"/>
            <a:ext cx="5791200" cy="6565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base pointer points to derived object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access derived object using base 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The following won't work. You can't access elements of a derived class using a base class pointer.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(88);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457200" y="1500187"/>
            <a:ext cx="3440112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503237" y="18383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ce merge şi pentru clase derivate?</a:t>
            </a:r>
            <a:endParaRPr/>
          </a:p>
          <a:p>
            <a:pPr marL="817562" lvl="1" indent="-314324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că acea clasă derivată funcționează ca şi clasa de bază plus alte detalii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aritmetica pe pointeri: nu funcționează dacă incrementăm un pointer către bază şi suntem în clasa derivată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folosesc pentru polimorfism la execuție (funcții virtuale)</a:t>
            </a:r>
            <a:endParaRPr/>
          </a:p>
        </p:txBody>
      </p:sp>
      <p:sp>
        <p:nvSpPr>
          <p:cNvPr id="267" name="Google Shape;267;p3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304800" y="1036637"/>
            <a:ext cx="5040312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program contains an error.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4964112" y="1503362"/>
            <a:ext cx="4800600" cy="44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relative to base, not derived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garbage value displayed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 referință</a:t>
            </a:r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apel prin valoare se adaugă şi apel prin referință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nevoie să folosim pointeri pentru a simula apel prin referință, limbajul ne dă acest lucru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sintaxa: în funcție &amp; înaintea parametrului formal</a:t>
            </a:r>
            <a:endParaRPr/>
          </a:p>
        </p:txBody>
      </p:sp>
      <p:sp>
        <p:nvSpPr>
          <p:cNvPr id="307" name="Google Shape;307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obiecte</a:t>
            </a:r>
            <a:endParaRPr lang="ro-RO" dirty="0"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500"/>
            </a:pPr>
            <a:r>
              <a:rPr lang="ro-RO" dirty="0" smtClean="0"/>
              <a:t>dacă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transmitem obiecte prin apel </a:t>
            </a:r>
            <a:r>
              <a:rPr lang="ro-RO" dirty="0" smtClean="0"/>
              <a:t>prin referință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funcții nu se mai creează noi obiecte temporare, se lucrează direct pe obiectul transmis ca parametru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copy-constructorul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destructorul nu mai sunt apelate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şi la întoarcerea din funcție a unei referințe</a:t>
            </a:r>
            <a:endParaRPr lang="ro-RO" dirty="0"/>
          </a:p>
        </p:txBody>
      </p:sp>
      <p:sp>
        <p:nvSpPr>
          <p:cNvPr id="331" name="Google Shape;331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/>
        </p:nvSpPr>
        <p:spPr>
          <a:xfrm>
            <a:off x="7462837" y="4632325"/>
            <a:ext cx="1997075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Constructing 1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Destructing 1</a:t>
            </a:r>
            <a:endParaRPr/>
          </a:p>
        </p:txBody>
      </p:sp>
      <p:sp>
        <p:nvSpPr>
          <p:cNvPr id="338" name="Google Shape;338;p4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 txBox="1"/>
          <p:nvPr/>
        </p:nvSpPr>
        <p:spPr>
          <a:xfrm>
            <a:off x="1001712" y="1009650"/>
            <a:ext cx="6400800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Destructing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temporary created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Constructing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neg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457200" y="1933575"/>
            <a:ext cx="9232900" cy="497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Pointeri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şi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referințe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endParaRPr lang="en-US" sz="2400" b="0" i="0" u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dirty="0" err="1" smtClean="0">
                <a:latin typeface="Times New Roman"/>
                <a:cs typeface="Times New Roman"/>
                <a:sym typeface="Times New Roman"/>
              </a:rPr>
              <a:t>Cateva</a:t>
            </a: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  <a:sym typeface="Times New Roman"/>
              </a:rPr>
              <a:t>exercitii</a:t>
            </a: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 de </a:t>
            </a:r>
            <a:r>
              <a:rPr lang="en-US" sz="2400" dirty="0" err="1" smtClean="0">
                <a:latin typeface="Times New Roman"/>
                <a:cs typeface="Times New Roman"/>
                <a:sym typeface="Times New Roman"/>
              </a:rPr>
              <a:t>examen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1351169" y="337930"/>
            <a:ext cx="8569325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întoarcere de referințe</a:t>
            </a:r>
            <a:endParaRPr lang="ro-RO" dirty="0"/>
          </a:p>
        </p:txBody>
      </p:sp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4930775" y="1341437"/>
            <a:ext cx="4452937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face atribuiri c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 apel de funcție</a:t>
            </a:r>
            <a:endParaRPr lang="ro-RO" dirty="0" smtClean="0"/>
          </a:p>
          <a:p>
            <a:pPr marL="377825" lvl="0" indent="-377825">
              <a:spcBef>
                <a:spcPts val="62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(5) este un element din s care se schimb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377825" lvl="0" indent="-377825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nevoie de atenție ca obiectul referit s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iasă din scopul de vizibilitate</a:t>
            </a:r>
            <a:endParaRPr lang="ro-RO" dirty="0"/>
          </a:p>
        </p:txBody>
      </p:sp>
      <p:sp>
        <p:nvSpPr>
          <p:cNvPr id="347" name="Google Shape;347;p4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48" name="Google Shape;34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48"/>
          <p:cNvGrpSpPr/>
          <p:nvPr/>
        </p:nvGrpSpPr>
        <p:grpSpPr>
          <a:xfrm>
            <a:off x="392112" y="1441450"/>
            <a:ext cx="5038725" cy="4676775"/>
            <a:chOff x="392112" y="1440736"/>
            <a:chExt cx="5038725" cy="4678204"/>
          </a:xfrm>
        </p:grpSpPr>
        <p:sp>
          <p:nvSpPr>
            <p:cNvPr id="350" name="Google Shape;350;p48"/>
            <p:cNvSpPr txBox="1"/>
            <p:nvPr/>
          </p:nvSpPr>
          <p:spPr>
            <a:xfrm>
              <a:off x="392112" y="1440736"/>
              <a:ext cx="5038725" cy="46782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4A43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4A4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lang="en-US" sz="1400" b="0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sz="1400" b="0" i="0" u="none">
                  <a:solidFill>
                    <a:srgbClr val="40015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iostream</a:t>
              </a:r>
              <a:r>
                <a:rPr lang="en-US" sz="1400" b="0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66661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400" b="1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a reference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400" b="1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80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400" b="1" i="0" u="none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 There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0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'X'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assign X to space after Hello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0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&lt;&lt;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400" b="1" i="0" u="none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849312" y="3322499"/>
              <a:ext cx="1905000" cy="304893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independente</a:t>
            </a:r>
            <a:endParaRPr lang="ro-RO" dirty="0"/>
          </a:p>
        </p:txBody>
      </p:sp>
      <p:sp>
        <p:nvSpPr>
          <p:cNvPr id="357" name="Google Shape;357;p49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308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asociat cu apelurile de funcții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creează un alt nume pentru un obiect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referințele independente trebuiesc inițializate la definire </a:t>
            </a:r>
            <a:r>
              <a:rPr lang="ro-RO" dirty="0" smtClean="0"/>
              <a:t>pentru că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 nu </a:t>
            </a:r>
            <a:r>
              <a:rPr lang="ro-RO" dirty="0" smtClean="0"/>
              <a:t>se schimbă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timpul programului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59" name="Google Shape;35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/>
        </p:nvSpPr>
        <p:spPr>
          <a:xfrm>
            <a:off x="7707312" y="3443287"/>
            <a:ext cx="2205037" cy="96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10 10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100 100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19 19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18 18</a:t>
            </a:r>
            <a:endParaRPr/>
          </a:p>
        </p:txBody>
      </p:sp>
      <p:sp>
        <p:nvSpPr>
          <p:cNvPr id="365" name="Google Shape;365;p5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66" name="Google Shape;36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0"/>
          <p:cNvSpPr txBox="1"/>
          <p:nvPr/>
        </p:nvSpPr>
        <p:spPr>
          <a:xfrm>
            <a:off x="992187" y="1547812"/>
            <a:ext cx="5038725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independent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puts b's value into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ref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decrements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it does not affect what ref refers 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ref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clase derivate</a:t>
            </a:r>
            <a:endParaRPr lang="ro-RO" dirty="0"/>
          </a:p>
        </p:txBody>
      </p:sp>
      <p:sp>
        <p:nvSpPr>
          <p:cNvPr id="373" name="Google Shape;373;p51"/>
          <p:cNvSpPr txBox="1">
            <a:spLocks noGrp="1"/>
          </p:cNvSpPr>
          <p:nvPr>
            <p:ph type="body" idx="1"/>
          </p:nvPr>
        </p:nvSpPr>
        <p:spPr>
          <a:xfrm>
            <a:off x="503237" y="1916112"/>
            <a:ext cx="9074150" cy="247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avea referințe definite către clasa </a:t>
            </a:r>
            <a:r>
              <a:rPr lang="ro-RO" dirty="0" smtClean="0"/>
              <a:t>de bază şi apelată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funcția cu un obiect din </a:t>
            </a:r>
            <a:r>
              <a:rPr lang="ro-RO" dirty="0" smtClean="0"/>
              <a:t>clasa derivată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 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pointeri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75" name="Google Shape;3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de obiecte</a:t>
            </a:r>
            <a:endParaRPr/>
          </a:p>
        </p:txBody>
      </p:sp>
      <p:sp>
        <p:nvSpPr>
          <p:cNvPr id="415" name="Google Shape;415;p56"/>
          <p:cNvSpPr txBox="1">
            <a:spLocks noGrp="1"/>
          </p:cNvSpPr>
          <p:nvPr>
            <p:ph type="body" idx="1"/>
          </p:nvPr>
        </p:nvSpPr>
        <p:spPr>
          <a:xfrm>
            <a:off x="671512" y="1798637"/>
            <a:ext cx="8569325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creare,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întoarce un pointer către obiect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dirty="0" smtClean="0"/>
              <a:t>după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creare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constructorul obiectului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obiectul este șters din memorie (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destructorul</a:t>
            </a:r>
            <a:endParaRPr lang="ro-RO" dirty="0"/>
          </a:p>
        </p:txBody>
      </p:sp>
      <p:sp>
        <p:nvSpPr>
          <p:cNvPr id="416" name="Google Shape;416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17" name="Google Shape;41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parametrizaţi</a:t>
            </a:r>
            <a:endParaRPr dirty="0"/>
          </a:p>
        </p:txBody>
      </p:sp>
      <p:sp>
        <p:nvSpPr>
          <p:cNvPr id="423" name="Google Shape;423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24" name="Google Shape;42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7"/>
          <p:cNvSpPr txBox="1"/>
          <p:nvPr/>
        </p:nvSpPr>
        <p:spPr>
          <a:xfrm>
            <a:off x="1916112" y="2301875"/>
            <a:ext cx="7162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balance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version uses an initializer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new 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12387.87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Ralph Wilson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catch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 xa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8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>
            <a:spLocks noGrp="1"/>
          </p:cNvSpPr>
          <p:nvPr>
            <p:ph type="body" idx="1"/>
          </p:nvPr>
        </p:nvSpPr>
        <p:spPr>
          <a:xfrm>
            <a:off x="315912" y="1265237"/>
            <a:ext cx="952500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array-uri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obiecte alocate dinamic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inițializa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 s</a:t>
            </a:r>
            <a:r>
              <a:rPr lang="vi-VN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existe un constructor f</a:t>
            </a:r>
            <a:r>
              <a:rPr lang="vi-VN" dirty="0" smtClean="0"/>
              <a:t>ă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200" dirty="0" err="1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parametri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apelat pentru fiecare element din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lang="ro-RO" dirty="0"/>
          </a:p>
        </p:txBody>
      </p:sp>
      <p:sp>
        <p:nvSpPr>
          <p:cNvPr id="431" name="Google Shape;431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2" name="Google Shape;43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dirty="0"/>
          </a:p>
        </p:txBody>
      </p:sp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idee: s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elimine comenzile de preprocesor #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făceau substituție de valoare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1" i="0" u="none" dirty="0" smtClean="0">
                <a:solidFill>
                  <a:schemeClr val="dk1"/>
                </a:solidFill>
                <a:sym typeface="Calibri"/>
              </a:rPr>
              <a:t>se poate aplica la pointeri, argumente de funcții, param de întoarcere din funcții, obiecte, funcții membru</a:t>
            </a:r>
            <a:endParaRPr lang="ro-RO" b="1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dintre aceste elemente are o aplicare diferit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dar sunt în aceeași idee/filosofie</a:t>
            </a:r>
            <a:endParaRPr lang="ro-RO" dirty="0"/>
          </a:p>
        </p:txBody>
      </p:sp>
      <p:sp>
        <p:nvSpPr>
          <p:cNvPr id="446" name="Google Shape;446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47" name="Google Shape;44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6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337675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poate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</a:t>
            </a:r>
            <a:r>
              <a:rPr lang="en-US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640"/>
              </a:spcBef>
              <a:buSzPts val="3200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agregate: aproape sigur </a:t>
            </a:r>
            <a:r>
              <a:rPr lang="ro-RO" sz="3200" dirty="0" smtClean="0"/>
              <a:t>compilatorul alocă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folosi valorile la compilare</a:t>
            </a:r>
            <a:endParaRPr lang="ro-RO" dirty="0"/>
          </a:p>
        </p:txBody>
      </p:sp>
      <p:sp>
        <p:nvSpPr>
          <p:cNvPr id="489" name="Google Shape;489;p6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90" name="Google Shape;49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96" name="Google Shape;496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7"/>
          <p:cNvSpPr txBox="1"/>
          <p:nvPr/>
        </p:nvSpPr>
        <p:spPr>
          <a:xfrm>
            <a:off x="2155190" y="1612265"/>
            <a:ext cx="598297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Constants and aggregates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float f[</a:t>
            </a:r>
            <a:r>
              <a:rPr lang="en-US" sz="20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[3]]; // Illegal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double d[s[1].j]; // Illegal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Pointerii în C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&amp;, *,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Operații pe pointeri: =,++,--,+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-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 către pointeri,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către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indent="-377825">
              <a:spcBef>
                <a:spcPts val="480"/>
              </a:spcBef>
              <a:buSzPts val="2400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Alocare dinamic</a:t>
            </a:r>
            <a:r>
              <a:rPr lang="vi-VN" sz="2400" dirty="0" smtClean="0">
                <a:latin typeface="Arial"/>
                <a:ea typeface="Arial"/>
                <a:cs typeface="Arial"/>
                <a:sym typeface="Arial"/>
              </a:rPr>
              <a:t>ă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malloc</a:t>
            </a: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o-RO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o-RO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Diferențe cu C++</a:t>
            </a:r>
            <a:endParaRPr lang="ro-RO" dirty="0" smtClean="0"/>
          </a:p>
          <a:p>
            <a:pPr marL="377825" lvl="0" indent="-22542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o-RO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const</a:t>
            </a:r>
            <a:endParaRPr/>
          </a:p>
        </p:txBody>
      </p:sp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aplicat valorii pointerului sau elementului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600" dirty="0" err="1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u;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526" name="Google Shape;526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27" name="Google Shape;52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constanţi</a:t>
            </a:r>
            <a:endParaRPr dirty="0"/>
          </a:p>
        </p:txBody>
      </p:sp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35" name="Google Shape;53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3"/>
          <p:cNvSpPr txBox="1">
            <a:spLocks noGrp="1"/>
          </p:cNvSpPr>
          <p:nvPr>
            <p:ph type="title"/>
          </p:nvPr>
        </p:nvSpPr>
        <p:spPr>
          <a:xfrm>
            <a:off x="503237" y="7683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pointer catre const element</a:t>
            </a:r>
            <a:endParaRPr/>
          </a:p>
        </p:txBody>
      </p:sp>
      <p:sp>
        <p:nvSpPr>
          <p:cNvPr id="541" name="Google Shape;541;p7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 = 1;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const x = &amp;d; // (1)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const* const x2 = &amp;d; // (2) 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3" name="Google Shape;54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9" name="Google Shape;54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4"/>
          <p:cNvSpPr txBox="1"/>
          <p:nvPr/>
        </p:nvSpPr>
        <p:spPr>
          <a:xfrm>
            <a:off x="2520950" y="1036637"/>
            <a:ext cx="5567362" cy="409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57" name="Google Shape;55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63" name="Google Shape;56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6"/>
          <p:cNvSpPr txBox="1"/>
          <p:nvPr/>
        </p:nvSpPr>
        <p:spPr>
          <a:xfrm>
            <a:off x="1382712" y="1112837"/>
            <a:ext cx="8382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const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int* v = &amp;e; // Illegal -- e const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8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argumente de funcții, param de întoarcere</a:t>
            </a:r>
            <a:endParaRPr lang="ro-RO" dirty="0"/>
          </a:p>
        </p:txBody>
      </p:sp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503237" y="2754312"/>
            <a:ext cx="9074150" cy="369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param formal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întoarcere: valoarea returnat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poate schimba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600" dirty="0" smtClean="0"/>
              <a:t>ă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0" name="Google Shape;58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6" name="Google Shape;586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9"/>
          <p:cNvSpPr txBox="1"/>
          <p:nvPr/>
        </p:nvSpPr>
        <p:spPr>
          <a:xfrm>
            <a:off x="1458912" y="1341437"/>
            <a:ext cx="77724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 mai clar echivalent mai jos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93" name="Google Shape;59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0"/>
          <p:cNvSpPr txBox="1"/>
          <p:nvPr/>
        </p:nvSpPr>
        <p:spPr>
          <a:xfrm>
            <a:off x="773112" y="1606550"/>
            <a:ext cx="83820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consts by value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0" name="Google Shape;600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81"/>
          <p:cNvSpPr txBox="1"/>
          <p:nvPr/>
        </p:nvSpPr>
        <p:spPr>
          <a:xfrm>
            <a:off x="2520950" y="715962"/>
            <a:ext cx="5038725" cy="63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return by value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Result cannot be used as an lvalue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f6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f7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non-const return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Causes compile-time errors: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f7(f5());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 = X(1);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f6().modify();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f7(f6());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 în C/C++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2614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variabilă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ţine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adresă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un tip,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compilatorul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știe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către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se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pointează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Operațiile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aritmetice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țin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 de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date din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++ ==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pointer+sizeof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(tip)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Definiție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tip *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nume_pointer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dirty="0"/>
          </a:p>
          <a:p>
            <a:pPr marL="817562" lvl="1" indent="-314324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r>
              <a:rPr lang="en-US" sz="24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4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tip*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nume_pointer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</p:txBody>
      </p:sp>
      <p:sp>
        <p:nvSpPr>
          <p:cNvPr id="119" name="Google Shape;119;p1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f7() creează obiecte temporare, de ac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 nu compilează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aceste obiecte au constructor şi destructor dar </a:t>
            </a:r>
            <a:r>
              <a:rPr lang="ro-RO" sz="2800" dirty="0" smtClean="0"/>
              <a:t>pentru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ro-RO" sz="2800" dirty="0" smtClean="0"/>
              <a:t>putem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“atingem” sunt definite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forma de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constante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f7(f5()); se creează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temporar pentru rezultatul lui f5(); si apoi apel </a:t>
            </a:r>
            <a:r>
              <a:rPr lang="ro-RO" sz="2800" dirty="0" smtClean="0"/>
              <a:t>prin referință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f7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dirty="0" smtClean="0"/>
              <a:t>ca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compileze (dar cu erori mai târziu) trebuie apel </a:t>
            </a:r>
            <a:r>
              <a:rPr lang="ro-RO" sz="2800" dirty="0" smtClean="0"/>
              <a:t>prin referință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8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8" name="Google Shape;608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3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 = X(1);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f5().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compilează f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probleme, dar procesarea se face pe obiectul temporar (modificările se pierd imediat, deci aproape sigur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/>
          </a:p>
        </p:txBody>
      </p:sp>
      <p:sp>
        <p:nvSpPr>
          <p:cNvPr id="614" name="Google Shape;614;p8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15" name="Google Shape;615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iesire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adrese</a:t>
            </a:r>
            <a:endParaRPr dirty="0"/>
          </a:p>
        </p:txBody>
      </p:sp>
      <p:sp>
        <p:nvSpPr>
          <p:cNvPr id="621" name="Google Shape;621;p84"/>
          <p:cNvSpPr txBox="1">
            <a:spLocks noGrp="1"/>
          </p:cNvSpPr>
          <p:nvPr>
            <p:ph type="body" idx="1"/>
          </p:nvPr>
        </p:nvSpPr>
        <p:spPr>
          <a:xfrm>
            <a:off x="503237" y="2982912"/>
            <a:ext cx="9074150" cy="270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preferabil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definiți ca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felul acesta pointerii şi referințele nu pot fi modificați/modificate</a:t>
            </a:r>
            <a:endParaRPr lang="ro-RO" dirty="0"/>
          </a:p>
        </p:txBody>
      </p:sp>
      <p:sp>
        <p:nvSpPr>
          <p:cNvPr id="622" name="Google Shape;622;p8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23" name="Google Shape;623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5"/>
          <p:cNvSpPr txBox="1">
            <a:spLocks noGrp="1"/>
          </p:cNvSpPr>
          <p:nvPr>
            <p:ph type="body" idx="1"/>
          </p:nvPr>
        </p:nvSpPr>
        <p:spPr>
          <a:xfrm>
            <a:off x="890587" y="5200650"/>
            <a:ext cx="8569325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cip2 nu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întoars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w (pointerul contant care arat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spre constant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deci e ok; următoarea linie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deci compilatorul intervine</a:t>
            </a:r>
            <a:endParaRPr lang="ro-RO" dirty="0"/>
          </a:p>
        </p:txBody>
      </p:sp>
      <p:sp>
        <p:nvSpPr>
          <p:cNvPr id="629" name="Google Shape;629;p8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30" name="Google Shape;630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5"/>
          <p:cNvSpPr txBox="1"/>
          <p:nvPr/>
        </p:nvSpPr>
        <p:spPr>
          <a:xfrm>
            <a:off x="315912" y="8842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pointer arg/return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*cip = 2; // Illegal -- modifies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copies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cip; // Illegal: non-const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address of static character array: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result of function v()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85"/>
          <p:cNvSpPr txBox="1"/>
          <p:nvPr/>
        </p:nvSpPr>
        <p:spPr>
          <a:xfrm>
            <a:off x="5640387" y="1169987"/>
            <a:ext cx="42005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t(cip);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Also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char* cp = v();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w();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cip2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*w() = 1; // Not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Ob. temporare sunt const</a:t>
            </a:r>
            <a:endParaRPr/>
          </a:p>
        </p:txBody>
      </p:sp>
      <p:sp>
        <p:nvSpPr>
          <p:cNvPr id="646" name="Google Shape;646;p87"/>
          <p:cNvSpPr txBox="1">
            <a:spLocks noGrp="1"/>
          </p:cNvSpPr>
          <p:nvPr>
            <p:ph type="body" idx="1"/>
          </p:nvPr>
        </p:nvSpPr>
        <p:spPr>
          <a:xfrm>
            <a:off x="5545137" y="2184400"/>
            <a:ext cx="4198937" cy="1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OK</a:t>
            </a:r>
            <a:endParaRPr dirty="0"/>
          </a:p>
        </p:txBody>
      </p:sp>
      <p:sp>
        <p:nvSpPr>
          <p:cNvPr id="647" name="Google Shape;647;p8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8" name="Google Shape;648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87"/>
          <p:cNvSpPr txBox="1"/>
          <p:nvPr/>
        </p:nvSpPr>
        <p:spPr>
          <a:xfrm>
            <a:off x="392112" y="2173287"/>
            <a:ext cx="5562600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C08:ConstTemporary.cpp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Temporaries are const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const temporary created by f():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const reference: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8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07415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posibil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transmită un obiect temporar către o funcție care primește referinț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655" name="Google Shape;655;p8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56" name="Google Shape;656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8"/>
          <p:cNvSpPr txBox="1"/>
          <p:nvPr/>
        </p:nvSpPr>
        <p:spPr>
          <a:xfrm>
            <a:off x="2520950" y="2630487"/>
            <a:ext cx="5038725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Temporaries are const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const temporary created by f():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const reference: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endParaRPr dirty="0"/>
          </a:p>
        </p:txBody>
      </p:sp>
      <p:sp>
        <p:nvSpPr>
          <p:cNvPr id="663" name="Google Shape;663;p89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construim un vector pentru clasa respectiv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 C folosim #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coliziune pe nume</a:t>
            </a:r>
            <a:endParaRPr lang="ro-RO" dirty="0"/>
          </a:p>
        </p:txBody>
      </p:sp>
      <p:sp>
        <p:nvSpPr>
          <p:cNvPr id="664" name="Google Shape;664;p8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65" name="Google Shape;66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0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C++: punem </a:t>
            </a:r>
            <a:r>
              <a:rPr lang="ro-RO" sz="2800" dirty="0" smtClean="0"/>
              <a:t>o variabilă de instanță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dirty="0" smtClean="0"/>
              <a:t>problemă: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obiectele </a:t>
            </a:r>
            <a:r>
              <a:rPr lang="ro-RO" sz="2800" dirty="0" smtClean="0"/>
              <a:t>au această variabilă,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putem avea chiar valori diferite (depinde de inițializare)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creează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dirty="0" smtClean="0"/>
              <a:t>într-o clasă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inițializa (constructorul inițializează)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 </a:t>
            </a:r>
            <a:r>
              <a:rPr lang="ro-RO" sz="2800" dirty="0" smtClean="0"/>
              <a:t>trebuie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deja inițializat (altfel am </a:t>
            </a:r>
            <a:r>
              <a:rPr lang="ro-RO" sz="2800" dirty="0" smtClean="0"/>
              <a:t>putea să îl schimbăm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constructor)</a:t>
            </a:r>
            <a:endParaRPr lang="ro-RO" dirty="0"/>
          </a:p>
        </p:txBody>
      </p:sp>
      <p:sp>
        <p:nvSpPr>
          <p:cNvPr id="671" name="Google Shape;671;p9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2" name="Google Shape;672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1"/>
          <p:cNvSpPr txBox="1">
            <a:spLocks noGrp="1"/>
          </p:cNvSpPr>
          <p:nvPr>
            <p:ph type="body" idx="1"/>
          </p:nvPr>
        </p:nvSpPr>
        <p:spPr>
          <a:xfrm>
            <a:off x="923925" y="960437"/>
            <a:ext cx="856932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de variabile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obiecte: lista de inițializare a constructorilor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9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9" name="Google Shape;67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91"/>
          <p:cNvSpPr txBox="1"/>
          <p:nvPr/>
        </p:nvSpPr>
        <p:spPr>
          <a:xfrm>
            <a:off x="2592387" y="23526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Initializing const in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2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rezolvarea problemei inițiale</a:t>
            </a:r>
            <a:endParaRPr lang="ro-RO" dirty="0"/>
          </a:p>
        </p:txBody>
      </p:sp>
      <p:sp>
        <p:nvSpPr>
          <p:cNvPr id="686" name="Google Shape;686;p92"/>
          <p:cNvSpPr txBox="1">
            <a:spLocks noGrp="1"/>
          </p:cNvSpPr>
          <p:nvPr>
            <p:ph type="body" idx="1"/>
          </p:nvPr>
        </p:nvSpPr>
        <p:spPr>
          <a:xfrm>
            <a:off x="503237" y="22971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static</a:t>
            </a:r>
            <a:endParaRPr lang="ro-RO" dirty="0" smtClean="0"/>
          </a:p>
          <a:p>
            <a:pPr marL="817562" lvl="1" indent="-314324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o-RO" sz="2800" dirty="0" err="1" smtClean="0"/>
              <a:t>mnă</a:t>
            </a:r>
            <a:r>
              <a:rPr lang="ro-RO" sz="2800" dirty="0" smtClean="0"/>
              <a:t>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decât un singur asemenea element </a:t>
            </a:r>
            <a:r>
              <a:rPr lang="ro-RO" sz="2800" dirty="0" smtClean="0"/>
              <a:t>în clasă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îl facem 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devine similar ca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trebuie inițializat la declarare (nu în constructor)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9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88" name="Google Shape;688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 pe pointeri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*, &amp;, schimbare de tip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*== “la adresa”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&amp;==“adresa lui”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i=7, *j;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j=&amp;i;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*j=9;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5"/>
          <p:cNvSpPr txBox="1">
            <a:spLocks noGrp="1"/>
          </p:cNvSpPr>
          <p:nvPr>
            <p:ph type="title"/>
          </p:nvPr>
        </p:nvSpPr>
        <p:spPr>
          <a:xfrm>
            <a:off x="544512" y="579437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funcții membru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11" name="Google Shape;711;p95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61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nu </a:t>
            </a:r>
            <a:r>
              <a:rPr lang="ro-RO" sz="28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 se </a:t>
            </a:r>
            <a:r>
              <a:rPr lang="ro-RO" sz="2800" dirty="0" smtClean="0"/>
              <a:t>asigura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 nu </a:t>
            </a:r>
            <a:r>
              <a:rPr lang="ro-RO" sz="2800" dirty="0" smtClean="0"/>
              <a:t>se schimbă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funcțiile </a:t>
            </a:r>
            <a:r>
              <a:rPr lang="ro-RO" sz="2800" dirty="0" smtClean="0"/>
              <a:t>de instanță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apelabile trebuie definite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declararea unei funcții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</a:t>
            </a:r>
            <a:r>
              <a:rPr lang="ro-RO" sz="2800" dirty="0" smtClean="0"/>
              <a:t>garantează că nu modifică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obiectului!</a:t>
            </a:r>
            <a:endParaRPr lang="ro-RO" dirty="0"/>
          </a:p>
        </p:txBody>
      </p:sp>
      <p:sp>
        <p:nvSpPr>
          <p:cNvPr id="712" name="Google Shape;712;p9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13" name="Google Shape;713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6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functii membru const</a:t>
            </a:r>
            <a:endParaRPr/>
          </a:p>
        </p:txBody>
      </p:sp>
      <p:sp>
        <p:nvSpPr>
          <p:cNvPr id="719" name="Google Shape;719;p96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37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compilatorul şi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linkerul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cunosc faptul c</a:t>
            </a:r>
            <a:r>
              <a:rPr lang="vi-VN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este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verific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acest lucru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modifica parți ale obiectului în aceste funcții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apela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9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1" name="Google Shape;721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7" name="Google Shape;727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97"/>
          <p:cNvSpPr txBox="1"/>
          <p:nvPr/>
        </p:nvSpPr>
        <p:spPr>
          <a:xfrm>
            <a:off x="2520950" y="1763712"/>
            <a:ext cx="5038725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C08:ConstMember.cpp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 x1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8248" y="5795962"/>
            <a:ext cx="9518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Functiile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pot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apela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atat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cat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neconst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ro-RO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8"/>
          <p:cNvSpPr txBox="1">
            <a:spLocks noGrp="1"/>
          </p:cNvSpPr>
          <p:nvPr>
            <p:ph type="body" idx="1"/>
          </p:nvPr>
        </p:nvSpPr>
        <p:spPr>
          <a:xfrm>
            <a:off x="503237" y="1570037"/>
            <a:ext cx="907415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funcțiile care nu modific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declarate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 trebui ca “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funcțiile membru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9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35" name="Google Shape;735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0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schimbări în obiect din funcții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49" name="Google Shape;749;p100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414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“casting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away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constness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pointerului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pointer către tipul de obiect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este de tip clasa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lang="ro-RO" dirty="0" smtClean="0"/>
          </a:p>
          <a:p>
            <a:pPr marL="377825" lvl="0" indent="-2000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aceast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schimbare de tip se modifica prin pointerul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 lang="ro-RO" dirty="0"/>
          </a:p>
        </p:txBody>
      </p:sp>
      <p:sp>
        <p:nvSpPr>
          <p:cNvPr id="750" name="Google Shape;750;p10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1" name="Google Shape;751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7" name="Google Shape;757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101"/>
          <p:cNvSpPr txBox="1"/>
          <p:nvPr/>
        </p:nvSpPr>
        <p:spPr>
          <a:xfrm>
            <a:off x="2520950" y="1117600"/>
            <a:ext cx="503872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"Casting away" constness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i++; // Error -- const member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cast away const-ness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Better: use C++ explicit cast syntax: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yy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Actually changes it!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apare în cod vechi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ok 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modific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noi credem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modific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metod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 bun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în continuare</a:t>
            </a:r>
            <a:endParaRPr lang="ro-RO" dirty="0"/>
          </a:p>
        </p:txBody>
      </p:sp>
      <p:sp>
        <p:nvSpPr>
          <p:cNvPr id="764" name="Google Shape;764;p10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65" name="Google Shape;765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71" name="Google Shape;771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2" name="Google Shape;772;p103"/>
          <p:cNvGrpSpPr/>
          <p:nvPr/>
        </p:nvGrpSpPr>
        <p:grpSpPr>
          <a:xfrm>
            <a:off x="2520950" y="1333500"/>
            <a:ext cx="5038725" cy="4892675"/>
            <a:chOff x="2520950" y="1333015"/>
            <a:chExt cx="5038725" cy="4893647"/>
          </a:xfrm>
        </p:grpSpPr>
        <p:sp>
          <p:nvSpPr>
            <p:cNvPr id="773" name="Google Shape;773;p103"/>
            <p:cNvSpPr txBox="1"/>
            <p:nvPr/>
          </p:nvSpPr>
          <p:spPr>
            <a:xfrm>
              <a:off x="2520950" y="1333015"/>
              <a:ext cx="5038725" cy="4893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The "mutable" keyword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mutable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lang="en-US" sz="1400" b="1" i="0" u="none">
                  <a:solidFill>
                    <a:srgbClr val="E34A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),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//! i++; // Error -- const member function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j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++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OK: mutable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zz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Actually changes it!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3F5FB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///:~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4" name="Google Shape;774;p103"/>
            <p:cNvSpPr/>
            <p:nvPr/>
          </p:nvSpPr>
          <p:spPr>
            <a:xfrm>
              <a:off x="2678113" y="2255536"/>
              <a:ext cx="914400" cy="22864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22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Despre examen</a:t>
            </a:r>
            <a:endParaRPr/>
          </a:p>
        </p:txBody>
      </p:sp>
      <p:sp>
        <p:nvSpPr>
          <p:cNvPr id="919" name="Google Shape;919;p122"/>
          <p:cNvSpPr txBox="1">
            <a:spLocks noGrp="1"/>
          </p:cNvSpPr>
          <p:nvPr>
            <p:ph type="body" idx="1"/>
          </p:nvPr>
        </p:nvSpPr>
        <p:spPr>
          <a:xfrm>
            <a:off x="252412" y="1763712"/>
            <a:ext cx="9072562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Obiectele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temp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dirty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2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21" name="Google Shape;921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122"/>
          <p:cNvSpPr txBox="1"/>
          <p:nvPr/>
        </p:nvSpPr>
        <p:spPr>
          <a:xfrm>
            <a:off x="696912" y="26574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schimba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starea</a:t>
            </a:r>
            <a:r>
              <a:rPr lang="en-US" sz="1400" b="1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curenta</a:t>
            </a:r>
            <a:r>
              <a:rPr lang="en-US" sz="1400" b="1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mister1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mister2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schimba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mister2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mister1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2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28" name="Google Shape;928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123"/>
          <p:cNvSpPr txBox="1"/>
          <p:nvPr/>
        </p:nvSpPr>
        <p:spPr>
          <a:xfrm>
            <a:off x="2520950" y="579437"/>
            <a:ext cx="5038725" cy="655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5380037" y="1646237"/>
            <a:ext cx="4537075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nu e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controlată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conversiile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trebuiesc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</a:t>
            </a:r>
            <a:endParaRPr dirty="0"/>
          </a:p>
        </p:txBody>
      </p:sp>
      <p:sp>
        <p:nvSpPr>
          <p:cNvPr id="134" name="Google Shape;134;p21"/>
          <p:cNvSpPr txBox="1"/>
          <p:nvPr/>
        </p:nvSpPr>
        <p:spPr>
          <a:xfrm>
            <a:off x="304800" y="1198562"/>
            <a:ext cx="5040312" cy="44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stdio.h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100.1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causes p (which is an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integer pointer) to point to a double. */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does not operate as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expected. */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printf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7997"/>
                </a:solidFill>
                <a:latin typeface="Arial"/>
                <a:ea typeface="Arial"/>
                <a:cs typeface="Arial"/>
                <a:sym typeface="Arial"/>
              </a:rPr>
              <a:t>%f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won't output 100.1 */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2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35" name="Google Shape;935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124"/>
          <p:cNvSpPr txBox="1"/>
          <p:nvPr/>
        </p:nvSpPr>
        <p:spPr>
          <a:xfrm>
            <a:off x="1874915" y="1149281"/>
            <a:ext cx="6851650" cy="461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typeinfo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get_j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lvl="0">
              <a:buSzPts val="1400"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typeid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b="1" dirty="0" smtClean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 smtClean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typeid</a:t>
            </a:r>
            <a:r>
              <a:rPr lang="en-US" b="1" dirty="0" smtClean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smtClean="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b="1" dirty="0" smtClean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get_j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919;p122"/>
          <p:cNvSpPr txBox="1">
            <a:spLocks noGrp="1"/>
          </p:cNvSpPr>
          <p:nvPr>
            <p:ph type="body" idx="1"/>
          </p:nvPr>
        </p:nvSpPr>
        <p:spPr>
          <a:xfrm>
            <a:off x="396081" y="6083299"/>
            <a:ext cx="9072562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Mostenirea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privata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am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B in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apelul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B* p = new D();</a:t>
            </a:r>
            <a:endParaRPr dirty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2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2" name="Google Shape;942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125"/>
          <p:cNvSpPr txBox="1"/>
          <p:nvPr/>
        </p:nvSpPr>
        <p:spPr>
          <a:xfrm>
            <a:off x="1906587" y="1192358"/>
            <a:ext cx="719765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2400" b="0" i="0" u="none" dirty="0">
                <a:solidFill>
                  <a:srgbClr val="004A43"/>
                </a:solidFill>
                <a:latin typeface="+mn-lt"/>
                <a:ea typeface="Courier New"/>
                <a:cs typeface="Courier New"/>
                <a:sym typeface="Courier New"/>
              </a:rPr>
              <a:t>#include</a:t>
            </a:r>
            <a:r>
              <a:rPr lang="en-US" sz="2400" b="0" i="0" u="none" dirty="0">
                <a:solidFill>
                  <a:srgbClr val="800000"/>
                </a:solidFill>
                <a:latin typeface="+mn-lt"/>
                <a:ea typeface="Courier New"/>
                <a:cs typeface="Courier New"/>
                <a:sym typeface="Courier New"/>
              </a:rPr>
              <a:t>&lt;</a:t>
            </a:r>
            <a:r>
              <a:rPr lang="en-US" sz="2400" b="0" i="0" u="none" dirty="0" err="1">
                <a:solidFill>
                  <a:srgbClr val="40015A"/>
                </a:solidFill>
                <a:latin typeface="+mn-lt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2400" b="0" i="0" u="none" dirty="0">
                <a:solidFill>
                  <a:srgbClr val="800000"/>
                </a:solidFill>
                <a:latin typeface="+mn-lt"/>
                <a:ea typeface="Courier New"/>
                <a:cs typeface="Courier New"/>
                <a:sym typeface="Courier New"/>
              </a:rPr>
              <a:t>&gt;</a:t>
            </a:r>
            <a:endParaRPr sz="2400" b="0" i="0" u="none" dirty="0">
              <a:solidFill>
                <a:srgbClr val="000000"/>
              </a:solidFill>
              <a:latin typeface="+mn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400" b="1" i="0" u="none" dirty="0">
                <a:solidFill>
                  <a:srgbClr val="800000"/>
                </a:solidFill>
                <a:latin typeface="+mn-lt"/>
                <a:ea typeface="Courier New"/>
                <a:cs typeface="Courier New"/>
                <a:sym typeface="Courier New"/>
              </a:rPr>
              <a:t>template</a:t>
            </a:r>
            <a:r>
              <a:rPr lang="en-US" sz="2400" b="1" i="0" u="none" dirty="0">
                <a:solidFill>
                  <a:srgbClr val="800080"/>
                </a:solidFill>
                <a:latin typeface="+mn-lt"/>
                <a:ea typeface="Courier New"/>
                <a:cs typeface="Courier New"/>
                <a:sym typeface="Courier New"/>
              </a:rPr>
              <a:t>&lt;</a:t>
            </a:r>
            <a:r>
              <a:rPr lang="en-US" sz="2400" b="1" i="0" u="none" dirty="0">
                <a:solidFill>
                  <a:srgbClr val="800000"/>
                </a:solidFill>
                <a:latin typeface="+mn-lt"/>
                <a:ea typeface="Courier New"/>
                <a:cs typeface="Courier New"/>
                <a:sym typeface="Courier New"/>
              </a:rPr>
              <a:t>class</a:t>
            </a:r>
            <a:r>
              <a:rPr lang="en-US" sz="2400" b="1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T</a:t>
            </a:r>
            <a:r>
              <a:rPr lang="en-US" sz="2400" b="1" i="0" u="none" dirty="0">
                <a:solidFill>
                  <a:srgbClr val="808030"/>
                </a:solidFill>
                <a:latin typeface="+mn-lt"/>
                <a:ea typeface="Courier New"/>
                <a:cs typeface="Courier New"/>
                <a:sym typeface="Courier New"/>
              </a:rPr>
              <a:t>,</a:t>
            </a:r>
            <a:r>
              <a:rPr lang="en-US" sz="2400" b="1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dirty="0">
                <a:solidFill>
                  <a:srgbClr val="800000"/>
                </a:solidFill>
                <a:latin typeface="+mn-lt"/>
                <a:ea typeface="Courier New"/>
                <a:cs typeface="Courier New"/>
                <a:sym typeface="Courier New"/>
              </a:rPr>
              <a:t>class</a:t>
            </a:r>
            <a:r>
              <a:rPr lang="en-US" sz="2400" b="1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U</a:t>
            </a:r>
            <a:r>
              <a:rPr lang="en-US" sz="2400" b="1" i="0" u="none" dirty="0">
                <a:solidFill>
                  <a:srgbClr val="800080"/>
                </a:solidFill>
                <a:latin typeface="+mn-lt"/>
                <a:ea typeface="Courier New"/>
                <a:cs typeface="Courier New"/>
                <a:sym typeface="Courier New"/>
              </a:rPr>
              <a:t>&gt;</a:t>
            </a:r>
            <a:endParaRPr sz="2400" b="1" i="0" u="none" dirty="0">
              <a:solidFill>
                <a:srgbClr val="000000"/>
              </a:solidFill>
              <a:latin typeface="+mn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T f</a:t>
            </a:r>
            <a:r>
              <a:rPr lang="en-US" sz="2400" b="0" i="0" u="none" dirty="0">
                <a:solidFill>
                  <a:srgbClr val="808030"/>
                </a:solidFill>
                <a:latin typeface="+mn-lt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T x</a:t>
            </a:r>
            <a:r>
              <a:rPr lang="en-US" sz="2400" b="0" i="0" u="none" dirty="0">
                <a:solidFill>
                  <a:srgbClr val="808030"/>
                </a:solidFill>
                <a:latin typeface="+mn-lt"/>
                <a:ea typeface="Courier New"/>
                <a:cs typeface="Courier New"/>
                <a:sym typeface="Courier New"/>
              </a:rPr>
              <a:t>,</a:t>
            </a:r>
            <a:r>
              <a:rPr lang="en-US" sz="2400" b="0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U y</a:t>
            </a:r>
            <a:r>
              <a:rPr lang="en-US" sz="2400" b="0" i="0" u="none" dirty="0">
                <a:solidFill>
                  <a:srgbClr val="808030"/>
                </a:solidFill>
                <a:latin typeface="+mn-lt"/>
                <a:ea typeface="Courier New"/>
                <a:cs typeface="Courier New"/>
                <a:sym typeface="Courier New"/>
              </a:rPr>
              <a:t>)</a:t>
            </a:r>
            <a:endParaRPr sz="2400" b="0" i="0" u="none" dirty="0">
              <a:solidFill>
                <a:srgbClr val="000000"/>
              </a:solidFill>
              <a:latin typeface="+mn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2400" b="0" i="0" u="none" dirty="0">
                <a:solidFill>
                  <a:srgbClr val="800080"/>
                </a:solidFill>
                <a:latin typeface="+mn-lt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0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dirty="0">
                <a:solidFill>
                  <a:srgbClr val="800000"/>
                </a:solidFill>
                <a:latin typeface="+mn-lt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x</a:t>
            </a:r>
            <a:r>
              <a:rPr lang="en-US" sz="2400" b="1" i="0" u="none" dirty="0" err="1">
                <a:solidFill>
                  <a:srgbClr val="808030"/>
                </a:solidFill>
                <a:latin typeface="+mn-lt"/>
                <a:ea typeface="Courier New"/>
                <a:cs typeface="Courier New"/>
                <a:sym typeface="Courier New"/>
              </a:rPr>
              <a:t>+</a:t>
            </a:r>
            <a:r>
              <a:rPr lang="en-US" sz="2400" b="1" i="0" u="none" dirty="0" err="1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y</a:t>
            </a:r>
            <a:r>
              <a:rPr lang="en-US" sz="2400" b="1" i="0" u="none" dirty="0">
                <a:solidFill>
                  <a:srgbClr val="800080"/>
                </a:solidFill>
                <a:latin typeface="+mn-lt"/>
                <a:ea typeface="Courier New"/>
                <a:cs typeface="Courier New"/>
                <a:sym typeface="Courier New"/>
              </a:rPr>
              <a:t>;</a:t>
            </a:r>
            <a:endParaRPr sz="2400" b="1" i="0" u="none" dirty="0">
              <a:solidFill>
                <a:srgbClr val="000000"/>
              </a:solidFill>
              <a:latin typeface="+mn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2400" b="0" i="0" u="none" dirty="0">
                <a:solidFill>
                  <a:srgbClr val="800080"/>
                </a:solidFill>
                <a:latin typeface="+mn-lt"/>
                <a:ea typeface="Courier New"/>
                <a:cs typeface="Courier New"/>
                <a:sym typeface="Courier New"/>
              </a:rPr>
              <a:t>}</a:t>
            </a:r>
            <a:endParaRPr sz="2400" b="0" i="0" u="none" dirty="0">
              <a:solidFill>
                <a:srgbClr val="000000"/>
              </a:solidFill>
              <a:latin typeface="+mn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400" b="1" i="0" u="none" dirty="0" err="1">
                <a:solidFill>
                  <a:srgbClr val="800000"/>
                </a:solidFill>
                <a:latin typeface="+mn-lt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f</a:t>
            </a:r>
            <a:r>
              <a:rPr lang="en-US" sz="2400" b="1" i="0" u="none" dirty="0">
                <a:solidFill>
                  <a:srgbClr val="808030"/>
                </a:solidFill>
                <a:latin typeface="+mn-lt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dirty="0" err="1">
                <a:solidFill>
                  <a:srgbClr val="800000"/>
                </a:solidFill>
                <a:latin typeface="+mn-lt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x</a:t>
            </a:r>
            <a:r>
              <a:rPr lang="en-US" sz="2400" b="1" i="0" u="none" dirty="0">
                <a:solidFill>
                  <a:srgbClr val="808030"/>
                </a:solidFill>
                <a:latin typeface="+mn-lt"/>
                <a:ea typeface="Courier New"/>
                <a:cs typeface="Courier New"/>
                <a:sym typeface="Courier New"/>
              </a:rPr>
              <a:t>,</a:t>
            </a:r>
            <a:r>
              <a:rPr lang="en-US" sz="2400" b="1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dirty="0" err="1">
                <a:solidFill>
                  <a:srgbClr val="800000"/>
                </a:solidFill>
                <a:latin typeface="+mn-lt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y</a:t>
            </a:r>
            <a:r>
              <a:rPr lang="en-US" sz="2400" b="1" i="0" u="none" dirty="0">
                <a:solidFill>
                  <a:srgbClr val="808030"/>
                </a:solidFill>
                <a:latin typeface="+mn-lt"/>
                <a:ea typeface="Courier New"/>
                <a:cs typeface="Courier New"/>
                <a:sym typeface="Courier New"/>
              </a:rPr>
              <a:t>)</a:t>
            </a:r>
            <a:endParaRPr sz="2400" b="1" i="0" u="none" dirty="0">
              <a:solidFill>
                <a:srgbClr val="000000"/>
              </a:solidFill>
              <a:latin typeface="+mn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2400" b="0" i="0" u="none" dirty="0">
                <a:solidFill>
                  <a:srgbClr val="800080"/>
                </a:solidFill>
                <a:latin typeface="+mn-lt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0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dirty="0">
                <a:solidFill>
                  <a:srgbClr val="800000"/>
                </a:solidFill>
                <a:latin typeface="+mn-lt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x</a:t>
            </a:r>
            <a:r>
              <a:rPr lang="en-US" sz="2400" b="1" i="0" u="none" dirty="0">
                <a:solidFill>
                  <a:srgbClr val="808030"/>
                </a:solidFill>
                <a:latin typeface="+mn-lt"/>
                <a:ea typeface="Courier New"/>
                <a:cs typeface="Courier New"/>
                <a:sym typeface="Courier New"/>
              </a:rPr>
              <a:t>-</a:t>
            </a:r>
            <a:r>
              <a:rPr lang="en-US" sz="2400" b="1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y</a:t>
            </a:r>
            <a:r>
              <a:rPr lang="en-US" sz="2400" b="1" i="0" u="none" dirty="0">
                <a:solidFill>
                  <a:srgbClr val="800080"/>
                </a:solidFill>
                <a:latin typeface="+mn-lt"/>
                <a:ea typeface="Courier New"/>
                <a:cs typeface="Courier New"/>
                <a:sym typeface="Courier New"/>
              </a:rPr>
              <a:t>;</a:t>
            </a:r>
            <a:endParaRPr sz="2400" b="1" i="0" u="none" dirty="0">
              <a:solidFill>
                <a:srgbClr val="000000"/>
              </a:solidFill>
              <a:latin typeface="+mn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2400" b="0" i="0" u="none" dirty="0">
                <a:solidFill>
                  <a:srgbClr val="800080"/>
                </a:solidFill>
                <a:latin typeface="+mn-lt"/>
                <a:ea typeface="Courier New"/>
                <a:cs typeface="Courier New"/>
                <a:sym typeface="Courier New"/>
              </a:rPr>
              <a:t>}</a:t>
            </a:r>
            <a:endParaRPr sz="2400" b="0" i="0" u="none" dirty="0">
              <a:solidFill>
                <a:srgbClr val="000000"/>
              </a:solidFill>
              <a:latin typeface="+mn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400" b="1" i="0" u="none" dirty="0" err="1">
                <a:solidFill>
                  <a:srgbClr val="800000"/>
                </a:solidFill>
                <a:latin typeface="+mn-lt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dirty="0">
                <a:solidFill>
                  <a:srgbClr val="400000"/>
                </a:solidFill>
                <a:latin typeface="+mn-lt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 dirty="0">
                <a:solidFill>
                  <a:srgbClr val="808030"/>
                </a:solidFill>
                <a:latin typeface="+mn-lt"/>
                <a:ea typeface="Courier New"/>
                <a:cs typeface="Courier New"/>
                <a:sym typeface="Courier New"/>
              </a:rPr>
              <a:t>()</a:t>
            </a:r>
            <a:endParaRPr sz="2400" b="1" i="0" u="none" dirty="0">
              <a:solidFill>
                <a:srgbClr val="000000"/>
              </a:solidFill>
              <a:latin typeface="+mn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2400" b="0" i="0" u="none" dirty="0">
                <a:solidFill>
                  <a:srgbClr val="800080"/>
                </a:solidFill>
                <a:latin typeface="+mn-lt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0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dirty="0" err="1">
                <a:solidFill>
                  <a:srgbClr val="800000"/>
                </a:solidFill>
                <a:latin typeface="+mn-lt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dirty="0">
                <a:solidFill>
                  <a:srgbClr val="808030"/>
                </a:solidFill>
                <a:latin typeface="+mn-lt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1" i="0" u="none" dirty="0">
                <a:solidFill>
                  <a:srgbClr val="808030"/>
                </a:solidFill>
                <a:latin typeface="+mn-lt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 dirty="0">
                <a:solidFill>
                  <a:srgbClr val="800000"/>
                </a:solidFill>
                <a:latin typeface="+mn-lt"/>
                <a:ea typeface="Courier New"/>
                <a:cs typeface="Courier New"/>
                <a:sym typeface="Courier New"/>
              </a:rPr>
              <a:t>new</a:t>
            </a:r>
            <a:r>
              <a:rPr lang="en-US" sz="2400" b="1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dirty="0" err="1">
                <a:solidFill>
                  <a:srgbClr val="800000"/>
                </a:solidFill>
                <a:latin typeface="+mn-lt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 dirty="0">
                <a:solidFill>
                  <a:srgbClr val="808030"/>
                </a:solidFill>
                <a:latin typeface="+mn-lt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dirty="0">
                <a:solidFill>
                  <a:srgbClr val="008C00"/>
                </a:solidFill>
                <a:latin typeface="+mn-lt"/>
                <a:ea typeface="Courier New"/>
                <a:cs typeface="Courier New"/>
                <a:sym typeface="Courier New"/>
              </a:rPr>
              <a:t>3</a:t>
            </a:r>
            <a:r>
              <a:rPr lang="en-US" sz="2400" b="1" i="0" u="none" dirty="0">
                <a:solidFill>
                  <a:srgbClr val="808030"/>
                </a:solidFill>
                <a:latin typeface="+mn-lt"/>
                <a:ea typeface="Courier New"/>
                <a:cs typeface="Courier New"/>
                <a:sym typeface="Courier New"/>
              </a:rPr>
              <a:t>),</a:t>
            </a:r>
            <a:r>
              <a:rPr lang="en-US" sz="2400" b="1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b</a:t>
            </a:r>
            <a:r>
              <a:rPr lang="en-US" sz="2400" b="1" i="0" u="none" dirty="0">
                <a:solidFill>
                  <a:srgbClr val="808030"/>
                </a:solidFill>
                <a:latin typeface="+mn-lt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dirty="0">
                <a:solidFill>
                  <a:srgbClr val="008C00"/>
                </a:solidFill>
                <a:latin typeface="+mn-lt"/>
                <a:ea typeface="Courier New"/>
                <a:cs typeface="Courier New"/>
                <a:sym typeface="Courier New"/>
              </a:rPr>
              <a:t>23</a:t>
            </a:r>
            <a:r>
              <a:rPr lang="en-US" sz="2400" b="1" i="0" u="none" dirty="0">
                <a:solidFill>
                  <a:srgbClr val="808030"/>
                </a:solidFill>
                <a:latin typeface="+mn-lt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 dirty="0">
                <a:solidFill>
                  <a:srgbClr val="800080"/>
                </a:solidFill>
                <a:latin typeface="+mn-lt"/>
                <a:ea typeface="Courier New"/>
                <a:cs typeface="Courier New"/>
                <a:sym typeface="Courier New"/>
              </a:rPr>
              <a:t>;</a:t>
            </a:r>
            <a:endParaRPr sz="2400" b="1" i="0" u="none" dirty="0">
              <a:solidFill>
                <a:srgbClr val="000000"/>
              </a:solidFill>
              <a:latin typeface="+mn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0" i="0" u="none" dirty="0" err="1">
                <a:solidFill>
                  <a:srgbClr val="603000"/>
                </a:solidFill>
                <a:latin typeface="+mn-lt"/>
                <a:ea typeface="Courier New"/>
                <a:cs typeface="Courier New"/>
                <a:sym typeface="Courier New"/>
              </a:rPr>
              <a:t>cout</a:t>
            </a:r>
            <a:r>
              <a:rPr lang="en-US" sz="2400" b="0" i="0" u="none" dirty="0">
                <a:solidFill>
                  <a:srgbClr val="808030"/>
                </a:solidFill>
                <a:latin typeface="+mn-lt"/>
                <a:ea typeface="Courier New"/>
                <a:cs typeface="Courier New"/>
                <a:sym typeface="Courier New"/>
              </a:rPr>
              <a:t>&lt;&lt;*</a:t>
            </a:r>
            <a:r>
              <a:rPr lang="en-US" sz="2400" b="0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f</a:t>
            </a:r>
            <a:r>
              <a:rPr lang="en-US" sz="2400" b="0" i="0" u="none" dirty="0">
                <a:solidFill>
                  <a:srgbClr val="808030"/>
                </a:solidFill>
                <a:latin typeface="+mn-lt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 i="0" u="none" dirty="0" err="1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 dirty="0" err="1">
                <a:solidFill>
                  <a:srgbClr val="808030"/>
                </a:solidFill>
                <a:latin typeface="+mn-lt"/>
                <a:ea typeface="Courier New"/>
                <a:cs typeface="Courier New"/>
                <a:sym typeface="Courier New"/>
              </a:rPr>
              <a:t>,</a:t>
            </a:r>
            <a:r>
              <a:rPr lang="en-US" sz="2400" b="0" i="0" u="none" dirty="0" err="1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b</a:t>
            </a:r>
            <a:r>
              <a:rPr lang="en-US" sz="2400" b="0" i="0" u="none" dirty="0">
                <a:solidFill>
                  <a:srgbClr val="808030"/>
                </a:solidFill>
                <a:latin typeface="+mn-lt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0" i="0" u="none" dirty="0">
                <a:solidFill>
                  <a:srgbClr val="800080"/>
                </a:solidFill>
                <a:latin typeface="+mn-lt"/>
                <a:ea typeface="Courier New"/>
                <a:cs typeface="Courier New"/>
                <a:sym typeface="Courier New"/>
              </a:rPr>
              <a:t>;</a:t>
            </a:r>
            <a:endParaRPr sz="2400"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dirty="0">
                <a:solidFill>
                  <a:srgbClr val="800000"/>
                </a:solidFill>
                <a:latin typeface="+mn-lt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 dirty="0">
                <a:solidFill>
                  <a:srgbClr val="000000"/>
                </a:solidFill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dirty="0">
                <a:solidFill>
                  <a:srgbClr val="008C00"/>
                </a:solidFill>
                <a:latin typeface="+mn-lt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1" i="0" u="none" dirty="0">
                <a:solidFill>
                  <a:srgbClr val="800080"/>
                </a:solidFill>
                <a:latin typeface="+mn-lt"/>
                <a:ea typeface="Courier New"/>
                <a:cs typeface="Courier New"/>
                <a:sym typeface="Courier New"/>
              </a:rPr>
              <a:t>;</a:t>
            </a:r>
            <a:endParaRPr sz="2400" b="1" i="0" u="none" dirty="0">
              <a:solidFill>
                <a:srgbClr val="000000"/>
              </a:solidFill>
              <a:latin typeface="+mn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2400" b="0" i="0" u="none" dirty="0">
                <a:solidFill>
                  <a:srgbClr val="800080"/>
                </a:solidFill>
                <a:latin typeface="+mn-lt"/>
                <a:ea typeface="Courier New"/>
                <a:cs typeface="Courier New"/>
                <a:sym typeface="Courier New"/>
              </a:rPr>
              <a:t>}</a:t>
            </a:r>
            <a:endParaRPr sz="2400" b="0" i="0" u="none" dirty="0">
              <a:solidFill>
                <a:srgbClr val="000000"/>
              </a:solidFill>
              <a:latin typeface="+mn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u="none" dirty="0" smtClean="0">
              <a:solidFill>
                <a:srgbClr val="000000"/>
              </a:solidFill>
              <a:latin typeface="+mn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latin typeface="+mn-lt"/>
                <a:ea typeface="Courier New"/>
                <a:cs typeface="Courier New"/>
                <a:sym typeface="Courier New"/>
              </a:rPr>
              <a:t>Returneaza</a:t>
            </a:r>
            <a:r>
              <a:rPr lang="en-US" sz="2400" dirty="0" smtClean="0">
                <a:latin typeface="+mn-lt"/>
                <a:ea typeface="Courier New"/>
                <a:cs typeface="Courier New"/>
                <a:sym typeface="Courier New"/>
              </a:rPr>
              <a:t> o </a:t>
            </a:r>
            <a:r>
              <a:rPr lang="en-US" sz="2400" dirty="0" err="1" smtClean="0">
                <a:latin typeface="+mn-lt"/>
                <a:ea typeface="Courier New"/>
                <a:cs typeface="Courier New"/>
                <a:sym typeface="Courier New"/>
              </a:rPr>
              <a:t>valoare</a:t>
            </a:r>
            <a:r>
              <a:rPr lang="en-US" sz="2400" dirty="0" smtClean="0">
                <a:latin typeface="+mn-lt"/>
                <a:ea typeface="Courier New"/>
                <a:cs typeface="Courier New"/>
                <a:sym typeface="Courier New"/>
              </a:rPr>
              <a:t> random care se </a:t>
            </a:r>
            <a:r>
              <a:rPr lang="en-US" sz="2400" dirty="0" err="1" smtClean="0">
                <a:latin typeface="+mn-lt"/>
                <a:ea typeface="Courier New"/>
                <a:cs typeface="Courier New"/>
                <a:sym typeface="Courier New"/>
              </a:rPr>
              <a:t>afla</a:t>
            </a:r>
            <a:r>
              <a:rPr lang="en-US" sz="2400" dirty="0" smtClean="0">
                <a:latin typeface="+mn-lt"/>
                <a:ea typeface="Courier New"/>
                <a:cs typeface="Courier New"/>
                <a:sym typeface="Courier New"/>
              </a:rPr>
              <a:t> la </a:t>
            </a:r>
            <a:r>
              <a:rPr lang="en-US" sz="2400" dirty="0" err="1" smtClean="0">
                <a:latin typeface="+mn-lt"/>
                <a:ea typeface="Courier New"/>
                <a:cs typeface="Courier New"/>
                <a:sym typeface="Courier New"/>
              </a:rPr>
              <a:t>adresa</a:t>
            </a:r>
            <a:r>
              <a:rPr lang="en-US" sz="2400" dirty="0" smtClean="0"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 smtClean="0">
                <a:latin typeface="+mn-lt"/>
                <a:ea typeface="Courier New"/>
                <a:cs typeface="Courier New"/>
                <a:sym typeface="Courier New"/>
              </a:rPr>
              <a:t>returnata</a:t>
            </a:r>
            <a:r>
              <a:rPr lang="en-US" sz="2400" dirty="0" smtClean="0">
                <a:latin typeface="+mn-lt"/>
                <a:ea typeface="Courier New"/>
                <a:cs typeface="Courier New"/>
                <a:sym typeface="Courier New"/>
              </a:rPr>
              <a:t> de </a:t>
            </a:r>
            <a:r>
              <a:rPr lang="en-US" sz="2400" dirty="0" err="1" smtClean="0">
                <a:latin typeface="+mn-lt"/>
                <a:ea typeface="Courier New"/>
                <a:cs typeface="Courier New"/>
                <a:sym typeface="Courier New"/>
              </a:rPr>
              <a:t>functie</a:t>
            </a:r>
            <a:r>
              <a:rPr lang="en-US" sz="2400" dirty="0" smtClean="0">
                <a:latin typeface="+mn-lt"/>
                <a:ea typeface="Courier New"/>
                <a:cs typeface="Courier New"/>
                <a:sym typeface="Courier New"/>
              </a:rPr>
              <a:t>.</a:t>
            </a:r>
            <a:endParaRPr sz="2400" b="0" i="0" u="none" dirty="0">
              <a:solidFill>
                <a:srgbClr val="000000"/>
              </a:solidFill>
              <a:latin typeface="+mn-lt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9" name="Google Shape;949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126"/>
          <p:cNvSpPr txBox="1"/>
          <p:nvPr/>
        </p:nvSpPr>
        <p:spPr>
          <a:xfrm>
            <a:off x="407504" y="1295200"/>
            <a:ext cx="8976208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4A43"/>
                </a:solidFill>
                <a:latin typeface="+mj-lt"/>
                <a:ea typeface="Courier New"/>
                <a:cs typeface="Courier New"/>
                <a:sym typeface="Courier New"/>
              </a:rPr>
              <a:t>#include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&lt;</a:t>
            </a:r>
            <a:r>
              <a:rPr lang="en-US" sz="2000" b="0" i="0" u="none" dirty="0" err="1">
                <a:solidFill>
                  <a:srgbClr val="40015A"/>
                </a:solidFill>
                <a:latin typeface="+mj-lt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2000" b="0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&gt;</a:t>
            </a:r>
            <a:endParaRPr sz="2000" b="0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class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A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x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b="1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E34ADC"/>
                </a:solidFill>
                <a:latin typeface="+mj-lt"/>
                <a:ea typeface="Courier New"/>
                <a:cs typeface="Courier New"/>
                <a:sym typeface="Courier New"/>
              </a:rPr>
              <a:t>  </a:t>
            </a:r>
            <a:r>
              <a:rPr lang="en-US" sz="2000" b="1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public</a:t>
            </a:r>
            <a:r>
              <a:rPr lang="en-US" sz="2000" b="1" i="0" u="none" dirty="0">
                <a:solidFill>
                  <a:srgbClr val="E34ADC"/>
                </a:solidFill>
                <a:latin typeface="+mj-lt"/>
                <a:ea typeface="Courier New"/>
                <a:cs typeface="Courier New"/>
                <a:sym typeface="Courier New"/>
              </a:rPr>
              <a:t>: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A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dirty="0" err="1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8C00"/>
                </a:solidFill>
                <a:latin typeface="+mj-lt"/>
                <a:ea typeface="Courier New"/>
                <a:cs typeface="Courier New"/>
                <a:sym typeface="Courier New"/>
              </a:rPr>
              <a:t>0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x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 err="1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}</a:t>
            </a:r>
            <a:endParaRPr sz="2000" b="1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       A </a:t>
            </a:r>
            <a:r>
              <a:rPr lang="en-US" sz="2000" b="1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operator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+(</a:t>
            </a:r>
            <a:r>
              <a:rPr lang="en-US" sz="2000" b="1" i="0" u="none" dirty="0" err="1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A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a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x</a:t>
            </a:r>
            <a:r>
              <a:rPr lang="en-US" sz="2000" b="1" i="0" u="none" dirty="0" err="1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+</a:t>
            </a:r>
            <a:r>
              <a:rPr lang="en-US" sz="2000" b="1" i="0" u="none" dirty="0" err="1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a</a:t>
            </a:r>
            <a:r>
              <a:rPr lang="en-US" sz="2000" b="1" i="0" u="none" dirty="0" err="1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1" i="0" u="none" dirty="0" err="1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x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}</a:t>
            </a:r>
            <a:endParaRPr sz="2000" b="1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template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class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T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&gt;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603000"/>
                </a:solidFill>
                <a:latin typeface="+mj-lt"/>
                <a:ea typeface="Courier New"/>
                <a:cs typeface="Courier New"/>
                <a:sym typeface="Courier New"/>
              </a:rPr>
              <a:t>ostream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operator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&lt;&lt;(</a:t>
            </a:r>
            <a:r>
              <a:rPr lang="en-US" sz="2000" b="1" i="0" u="none" dirty="0" err="1">
                <a:solidFill>
                  <a:srgbClr val="603000"/>
                </a:solidFill>
                <a:latin typeface="+mj-lt"/>
                <a:ea typeface="Courier New"/>
                <a:cs typeface="Courier New"/>
                <a:sym typeface="Courier New"/>
              </a:rPr>
              <a:t>ostream</a:t>
            </a:r>
            <a:r>
              <a:rPr lang="en-US" sz="2000" b="1" i="0" u="none" dirty="0" smtClean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&amp;)</a:t>
            </a:r>
            <a:r>
              <a:rPr lang="en-US" sz="2000" b="1" i="0" u="none" dirty="0" smtClean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1" i="0" u="none" dirty="0" smtClean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smtClean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};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endParaRPr sz="2000" b="1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template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&lt;</a:t>
            </a:r>
            <a:r>
              <a:rPr lang="en-US" sz="2000" b="1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class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T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&gt;</a:t>
            </a:r>
            <a:endParaRPr sz="2000" b="1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2000" b="0" i="0" u="none" dirty="0" err="1">
                <a:solidFill>
                  <a:srgbClr val="603000"/>
                </a:solidFill>
                <a:latin typeface="+mj-lt"/>
                <a:ea typeface="Courier New"/>
                <a:cs typeface="Courier New"/>
                <a:sym typeface="Courier New"/>
              </a:rPr>
              <a:t>ostream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A</a:t>
            </a: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1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operator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&lt;&lt;(</a:t>
            </a:r>
            <a:r>
              <a:rPr lang="en-US" sz="2000" b="1" i="0" u="none" dirty="0">
                <a:solidFill>
                  <a:srgbClr val="603000"/>
                </a:solidFill>
                <a:latin typeface="+mj-lt"/>
                <a:ea typeface="Courier New"/>
                <a:cs typeface="Courier New"/>
                <a:sym typeface="Courier New"/>
              </a:rPr>
              <a:t>ostream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o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o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x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o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}</a:t>
            </a:r>
            <a:endParaRPr sz="2000" b="1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endParaRPr lang="en-US" sz="2000" b="1" i="0" u="none" dirty="0" smtClean="0">
              <a:solidFill>
                <a:srgbClr val="8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 smtClean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 smtClean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+mj-lt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()</a:t>
            </a:r>
            <a:endParaRPr sz="2000" b="1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A a1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+mj-lt"/>
                <a:ea typeface="Courier New"/>
                <a:cs typeface="Courier New"/>
                <a:sym typeface="Courier New"/>
              </a:rPr>
              <a:t>33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),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a2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(-</a:t>
            </a:r>
            <a:r>
              <a:rPr lang="en-US" sz="2000" b="0" i="0" u="none" dirty="0">
                <a:solidFill>
                  <a:srgbClr val="008C00"/>
                </a:solidFill>
                <a:latin typeface="+mj-lt"/>
                <a:ea typeface="Courier New"/>
                <a:cs typeface="Courier New"/>
                <a:sym typeface="Courier New"/>
              </a:rPr>
              <a:t>21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0" i="0" u="none" dirty="0" err="1">
                <a:solidFill>
                  <a:srgbClr val="603000"/>
                </a:solidFill>
                <a:latin typeface="+mj-lt"/>
                <a:ea typeface="Courier New"/>
                <a:cs typeface="Courier New"/>
                <a:sym typeface="Courier New"/>
              </a:rPr>
              <a:t>cout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a1</a:t>
            </a:r>
            <a:r>
              <a:rPr lang="en-US" sz="2000" b="0" i="0" u="none" dirty="0">
                <a:solidFill>
                  <a:srgbClr val="808030"/>
                </a:solidFill>
                <a:latin typeface="+mj-lt"/>
                <a:ea typeface="Courier New"/>
                <a:cs typeface="Courier New"/>
                <a:sym typeface="Courier New"/>
              </a:rPr>
              <a:t>+</a:t>
            </a: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a2</a:t>
            </a: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i="0" u="none" dirty="0">
                <a:solidFill>
                  <a:srgbClr val="800000"/>
                </a:solidFill>
                <a:latin typeface="+mj-lt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+mj-lt"/>
                <a:ea typeface="Courier New"/>
                <a:cs typeface="Courier New"/>
                <a:sym typeface="Courier New"/>
              </a:rPr>
              <a:t>0</a:t>
            </a:r>
            <a:r>
              <a:rPr lang="en-US" sz="2000" b="1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;</a:t>
            </a:r>
            <a:endParaRPr sz="2000" b="1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+mj-lt"/>
                <a:ea typeface="Courier New"/>
                <a:cs typeface="Courier New"/>
                <a:sym typeface="Courier New"/>
              </a:rPr>
              <a:t>}</a:t>
            </a:r>
            <a:endParaRPr sz="2000" b="0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dirty="0" smtClean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+mj-lt"/>
                <a:ea typeface="Courier New"/>
                <a:cs typeface="Courier New"/>
                <a:sym typeface="Courier New"/>
              </a:rPr>
              <a:t>Operatorul</a:t>
            </a:r>
            <a:r>
              <a:rPr lang="en-US" sz="2000" dirty="0" smtClean="0">
                <a:latin typeface="+mj-lt"/>
                <a:ea typeface="Courier New"/>
                <a:cs typeface="Courier New"/>
                <a:sym typeface="Courier New"/>
              </a:rPr>
              <a:t>&lt;&lt; nu e </a:t>
            </a:r>
            <a:r>
              <a:rPr lang="en-US" sz="2000" dirty="0" err="1" smtClean="0">
                <a:latin typeface="+mj-lt"/>
                <a:ea typeface="Courier New"/>
                <a:cs typeface="Courier New"/>
                <a:sym typeface="Courier New"/>
              </a:rPr>
              <a:t>definit</a:t>
            </a:r>
            <a:r>
              <a:rPr lang="en-US" sz="2000" dirty="0" smtClean="0"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latin typeface="+mj-lt"/>
                <a:ea typeface="Courier New"/>
                <a:cs typeface="Courier New"/>
                <a:sym typeface="Courier New"/>
              </a:rPr>
              <a:t>corect</a:t>
            </a:r>
            <a:endParaRPr sz="2000" b="0" i="0" u="none" dirty="0">
              <a:solidFill>
                <a:srgbClr val="000000"/>
              </a:solidFill>
              <a:latin typeface="+mj-lt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27"/>
          <p:cNvSpPr txBox="1"/>
          <p:nvPr/>
        </p:nvSpPr>
        <p:spPr>
          <a:xfrm>
            <a:off x="9236075" y="7062787"/>
            <a:ext cx="6985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63</a:t>
            </a:fld>
            <a:endParaRPr/>
          </a:p>
        </p:txBody>
      </p:sp>
      <p:sp>
        <p:nvSpPr>
          <p:cNvPr id="959" name="Google Shape;959;p1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60" name="Google Shape;960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127"/>
          <p:cNvSpPr txBox="1"/>
          <p:nvPr/>
        </p:nvSpPr>
        <p:spPr>
          <a:xfrm>
            <a:off x="2322512" y="836612"/>
            <a:ext cx="55403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962" name="Google Shape;962;p127"/>
          <p:cNvSpPr txBox="1"/>
          <p:nvPr/>
        </p:nvSpPr>
        <p:spPr>
          <a:xfrm>
            <a:off x="1136650" y="1879600"/>
            <a:ext cx="8232775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5400" b="0" i="0" u="none" dirty="0" err="1" smtClean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Succes</a:t>
            </a:r>
            <a:r>
              <a:rPr lang="en-US" sz="5400" b="0" i="0" u="none" dirty="0" smtClean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 la </a:t>
            </a:r>
            <a:r>
              <a:rPr lang="en-US" sz="5400" b="0" i="0" u="none" dirty="0" err="1" smtClean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colocviu</a:t>
            </a:r>
            <a:r>
              <a:rPr lang="en-US" sz="5400" b="0" i="0" u="none" dirty="0" smtClean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 b="0" i="0" u="none" dirty="0" err="1" smtClean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si</a:t>
            </a:r>
            <a:r>
              <a:rPr lang="en-US" sz="5400" b="0" i="0" u="none" dirty="0" smtClean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 la </a:t>
            </a:r>
            <a:r>
              <a:rPr lang="en-US" sz="5400" b="0" i="0" u="none" dirty="0" err="1" smtClean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examenul</a:t>
            </a:r>
            <a:r>
              <a:rPr lang="en-US" sz="5400" b="0" i="0" u="none" dirty="0" smtClean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5400" b="0" i="0" u="none" dirty="0" err="1" smtClean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scris</a:t>
            </a:r>
            <a:r>
              <a:rPr lang="en-US" sz="5400" b="0" i="0" u="none" dirty="0" smtClean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!</a:t>
            </a:r>
            <a:endParaRPr lang="ro-RO" sz="5400" dirty="0" smtClean="0">
              <a:solidFill>
                <a:schemeClr val="dk1"/>
              </a:solidFill>
              <a:latin typeface="+mj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lang="ro-RO" sz="54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Aritmetica pe pointeri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pointer++; pointer--;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pointer+7;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pointer-4;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pointer1-pointer2;  întoarce un întreg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comparații: &lt;,&gt;,==, etc.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şi array-uri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 array-ului este pointer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lista[5]==*(lista+5)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de pointeri, numele listei este un pointer către pointeri (dublă indirectare)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**p;   (dublă indirectare) 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obiecte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obiectele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către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membrilor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 de .</a:t>
            </a:r>
            <a:endParaRPr dirty="0"/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B4845975F6BB418248BD8CCBCA1CBF" ma:contentTypeVersion="2" ma:contentTypeDescription="Creați un document nou." ma:contentTypeScope="" ma:versionID="c941480e56d6a5a0980898c2802fb438">
  <xsd:schema xmlns:xsd="http://www.w3.org/2001/XMLSchema" xmlns:xs="http://www.w3.org/2001/XMLSchema" xmlns:p="http://schemas.microsoft.com/office/2006/metadata/properties" xmlns:ns2="9e395dfe-8be7-4ab8-8eec-6245ed9055d5" targetNamespace="http://schemas.microsoft.com/office/2006/metadata/properties" ma:root="true" ma:fieldsID="277ffda15278c5f5393b1c44d68c5ac6" ns2:_="">
    <xsd:import namespace="9e395dfe-8be7-4ab8-8eec-6245ed9055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395dfe-8be7-4ab8-8eec-6245ed9055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CDEE29-B8BA-4E89-A251-CFCD0A2671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D4F31F-F636-4178-A973-FCCE39718448}"/>
</file>

<file path=customXml/itemProps3.xml><?xml version="1.0" encoding="utf-8"?>
<ds:datastoreItem xmlns:ds="http://schemas.openxmlformats.org/officeDocument/2006/customXml" ds:itemID="{F210E17F-AEE7-4DC2-AC64-3249289F51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3842</Words>
  <Application>Microsoft Office PowerPoint</Application>
  <PresentationFormat>Custom</PresentationFormat>
  <Paragraphs>830</Paragraphs>
  <Slides>63</Slides>
  <Notes>63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PowerPoint Presentation</vt:lpstr>
      <vt:lpstr>PowerPoint Presentation</vt:lpstr>
      <vt:lpstr>Pointerii în C</vt:lpstr>
      <vt:lpstr>Pointerii în C/C++</vt:lpstr>
      <vt:lpstr>Operatori pe pointeri</vt:lpstr>
      <vt:lpstr>PowerPoint Presentation</vt:lpstr>
      <vt:lpstr>Aritmetica pe pointeri</vt:lpstr>
      <vt:lpstr>pointeri şi array-uri</vt:lpstr>
      <vt:lpstr>pointeri către obiecte</vt:lpstr>
      <vt:lpstr>PowerPoint Presentation</vt:lpstr>
      <vt:lpstr>PowerPoint Presentation</vt:lpstr>
      <vt:lpstr>pointerul this</vt:lpstr>
      <vt:lpstr>pointeri către clase derivate</vt:lpstr>
      <vt:lpstr>PowerPoint Presentation</vt:lpstr>
      <vt:lpstr>pointeri către clase derivate</vt:lpstr>
      <vt:lpstr>PowerPoint Presentation</vt:lpstr>
      <vt:lpstr>parametri referință</vt:lpstr>
      <vt:lpstr>referințe către obiecte</vt:lpstr>
      <vt:lpstr>PowerPoint Presentation</vt:lpstr>
      <vt:lpstr>întoarcere de referințe</vt:lpstr>
      <vt:lpstr>referințe independente</vt:lpstr>
      <vt:lpstr>PowerPoint Presentation</vt:lpstr>
      <vt:lpstr>referințe către clase derivate</vt:lpstr>
      <vt:lpstr>alocare de obiecte</vt:lpstr>
      <vt:lpstr>obiecte create dinamic cu constructori parametrizaţi</vt:lpstr>
      <vt:lpstr>PowerPoint Presentation</vt:lpstr>
      <vt:lpstr>const</vt:lpstr>
      <vt:lpstr>PowerPoint Presentation</vt:lpstr>
      <vt:lpstr>PowerPoint Presentation</vt:lpstr>
      <vt:lpstr>pointeri const</vt:lpstr>
      <vt:lpstr>pointeri constanţi</vt:lpstr>
      <vt:lpstr>const pointer catre const element</vt:lpstr>
      <vt:lpstr>PowerPoint Presentation</vt:lpstr>
      <vt:lpstr>PowerPoint Presentation</vt:lpstr>
      <vt:lpstr>PowerPoint Presentation</vt:lpstr>
      <vt:lpstr>argumente de funcții, param de întoarcere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parametrii de intrare şi iesire: adrese</vt:lpstr>
      <vt:lpstr>PowerPoint Presentation</vt:lpstr>
      <vt:lpstr>Ob. temporare sunt const</vt:lpstr>
      <vt:lpstr>PowerPoint Presentation</vt:lpstr>
      <vt:lpstr>Const în clase</vt:lpstr>
      <vt:lpstr>PowerPoint Presentation</vt:lpstr>
      <vt:lpstr>PowerPoint Presentation</vt:lpstr>
      <vt:lpstr>rezolvarea problemei inițiale</vt:lpstr>
      <vt:lpstr>obiecte const şi funcții membru const</vt:lpstr>
      <vt:lpstr>functii membru const</vt:lpstr>
      <vt:lpstr>PowerPoint Presentation</vt:lpstr>
      <vt:lpstr>PowerPoint Presentation</vt:lpstr>
      <vt:lpstr>schimbări în obiect din funcții const</vt:lpstr>
      <vt:lpstr>PowerPoint Presentation</vt:lpstr>
      <vt:lpstr>PowerPoint Presentation</vt:lpstr>
      <vt:lpstr>PowerPoint Presentation</vt:lpstr>
      <vt:lpstr>Despre examen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23</cp:revision>
  <dcterms:modified xsi:type="dcterms:W3CDTF">2022-12-18T21:38:22Z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0x01010062B4845975F6BB418248BD8CCBCA1CBF</vt:lpwstr>
  </property>
</Properties>
</file>