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71"/>
  </p:notesMasterIdLst>
  <p:sldIdLst>
    <p:sldId id="256" r:id="rId5"/>
    <p:sldId id="257" r:id="rId6"/>
    <p:sldId id="322" r:id="rId7"/>
    <p:sldId id="259" r:id="rId8"/>
    <p:sldId id="260" r:id="rId9"/>
    <p:sldId id="261" r:id="rId10"/>
    <p:sldId id="262" r:id="rId11"/>
    <p:sldId id="323" r:id="rId12"/>
    <p:sldId id="325" r:id="rId13"/>
    <p:sldId id="326" r:id="rId14"/>
    <p:sldId id="327" r:id="rId15"/>
    <p:sldId id="328" r:id="rId16"/>
    <p:sldId id="267" r:id="rId17"/>
    <p:sldId id="269" r:id="rId18"/>
    <p:sldId id="271" r:id="rId19"/>
    <p:sldId id="272" r:id="rId20"/>
    <p:sldId id="273" r:id="rId21"/>
    <p:sldId id="274" r:id="rId22"/>
    <p:sldId id="329" r:id="rId23"/>
    <p:sldId id="276" r:id="rId24"/>
    <p:sldId id="277" r:id="rId25"/>
    <p:sldId id="278" r:id="rId26"/>
    <p:sldId id="279" r:id="rId27"/>
    <p:sldId id="33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32" r:id="rId40"/>
    <p:sldId id="333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31" r:id="rId50"/>
    <p:sldId id="335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550EC-A6E4-0FB0-A387-474B9CE28A20}" v="9" dt="2021-12-16T10:56:42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576" y="4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AEA550EC-A6E4-0FB0-A387-474B9CE28A20}"/>
    <pc:docChg chg="modSld">
      <pc:chgData name="ANCA MADALINA DOBROVAT" userId="S::anca.dobrovat@unibuc.ro::418a3c67-18b7-4c53-a114-ddac729b7caa" providerId="AD" clId="Web-{AEA550EC-A6E4-0FB0-A387-474B9CE28A20}" dt="2021-12-16T10:56:42.111" v="8" actId="20577"/>
      <pc:docMkLst>
        <pc:docMk/>
      </pc:docMkLst>
      <pc:sldChg chg="modSp">
        <pc:chgData name="ANCA MADALINA DOBROVAT" userId="S::anca.dobrovat@unibuc.ro::418a3c67-18b7-4c53-a114-ddac729b7caa" providerId="AD" clId="Web-{AEA550EC-A6E4-0FB0-A387-474B9CE28A20}" dt="2021-12-16T10:56:42.111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AEA550EC-A6E4-0FB0-A387-474B9CE28A20}" dt="2021-12-16T10:56:42.111" v="8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78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42AA9C6-0FBB-440B-8EC0-FCFA75D0E7D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1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0C4D8377-53D2-41CB-98E4-2DFEEB8A48B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2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8853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8854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4CA41F6C-B388-4D7D-B1B0-4C67CED0D5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5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6C4BFA32-A2C1-4756-A846-8DE89A44A27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6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9877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9878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244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EBA3F56-3E9A-4598-9260-9A8BBB9D5AD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1" name="Google Shape;245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9CEFEF-00FD-4205-B45B-60FE500952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2" name="Google Shape;246;g50e229d72d_0_24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247;g50e229d72d_0_2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3974" name="Google Shape;248;g50e229d72d_0_2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256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7D1BF3D-7A71-4193-B16E-0EBE8EB27AF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5" name="Google Shape;257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9FC337-256C-4EDB-A1F1-160F0A07635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6" name="Google Shape;258;g50e229d72d_0_25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259;g50e229d72d_0_25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4998" name="Google Shape;260;g50e229d72d_0_2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268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961C96-420C-444C-8DC1-5DBA320569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19" name="Google Shape;269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B2D86BA-7FF7-42D1-8A7A-FB892A4944D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20" name="Google Shape;270;g50e229d72d_0_26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271;g50e229d72d_0_2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6022" name="Google Shape;272;g50e229d72d_0_2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98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48BD6B-CB18-4E92-9417-C471FCAD3AD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7" name="Google Shape;99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9E7558-68E4-488D-85F8-94696D6C47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8" name="Google Shape;100;g50e229d72d_0_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01;g50e229d72d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2710" name="Google Shape;102;g50e229d72d_0_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10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82004C-EBB9-45DD-8C9C-A47DA393AC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1" name="Google Shape;111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E9D656-694A-4847-9B8B-B8C1CB196DA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2" name="Google Shape;112;g50e229d72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13;g50e229d72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3734" name="Google Shape;114;g50e229d72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22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BC60FF-92E1-46F1-81D8-006D320A88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5" name="Google Shape;123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CB0CED9-F918-4893-80BA-20BDD578FE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6" name="Google Shape;124;g50e229d72d_0_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25;g50e229d72d_0_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4758" name="Google Shape;126;g50e229d72d_0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3157C583-CF29-41F6-B82C-D6F4E580613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3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E6086742-6800-432B-8DE9-90AE2DD862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4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6805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6806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/>
                </a:rPr>
                <a:t>ăț</a:t>
              </a:r>
              <a:endParaRPr lang="ro-RO" sz="18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defRPr/>
              </a:pPr>
              <a:r>
                <a:rPr lang="ro-RO" altLang="ro-RO" sz="2600" b="1">
                  <a:latin typeface="+mn-lt"/>
                  <a:cs typeface="Arial"/>
                </a:rPr>
                <a:t>Andrei P</a:t>
              </a:r>
              <a:r>
                <a:rPr lang="ro-RO" sz="2600" b="1">
                  <a:latin typeface="+mn-lt"/>
                  <a:cs typeface="Calibri"/>
                </a:rPr>
                <a:t>ă</a:t>
              </a:r>
              <a:r>
                <a:rPr lang="ro-RO" altLang="ro-RO" sz="2600" b="1">
                  <a:latin typeface="+mn-lt"/>
                  <a:cs typeface="Arial"/>
                </a:rPr>
                <a:t>un</a:t>
              </a:r>
              <a:endParaRPr lang="ro-RO" altLang="ro-RO" sz="2600" b="1" dirty="0">
                <a:latin typeface="+mn-lt"/>
                <a:cs typeface="Arial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2022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21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26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7 &amp;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74638" y="1330325"/>
            <a:ext cx="9050337" cy="5732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dirty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membrii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au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soluţie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C++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permite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asem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tor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o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singur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dat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şSi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are un constructor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parametrizat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126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126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811338" y="2017713"/>
            <a:ext cx="6048375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X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float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X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000"/>
                </a:solidFill>
                <a:latin typeface="+mn-lt"/>
                <a:ea typeface="Arial"/>
                <a:cs typeface="Arial"/>
                <a:sym typeface="Arial"/>
              </a:rPr>
              <a:t>1.4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'x'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 dirty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howdy</a:t>
            </a:r>
            <a:r>
              <a:rPr lang="en-US" sz="2200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X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x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100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Applied to ordinary 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ip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=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new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292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2293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13" y="1262063"/>
            <a:ext cx="7185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dirty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50;p29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62C544A-4CFD-4FF0-BFAC-329598C348F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51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52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53;p2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1570038"/>
            <a:ext cx="883920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  <a:r>
              <a:rPr lang="vi-VN" sz="2000" dirty="0">
                <a:latin typeface="+mj-lt"/>
              </a:rPr>
              <a:t>onstructorii sunt chemați în ordinea definirii obiectelor ca membri ai clasei și în ordinea moştenirii: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la fiecare nivel se apelează întâi constructorul de la moştenire, apoi constructorii din obiectele membru în clasa respectivă (care sunt chemați în ordinea definirii) și la final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constructorul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propriu</a:t>
            </a:r>
            <a:r>
              <a:rPr lang="vi-VN" sz="2000" dirty="0">
                <a:latin typeface="+mj-lt"/>
              </a:rPr>
              <a:t>;</a:t>
            </a:r>
          </a:p>
          <a:p>
            <a:pPr>
              <a:defRPr/>
            </a:pPr>
            <a:r>
              <a:rPr lang="vi-VN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se merge pe următorul nivel în ordinea moştenirii;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D</a:t>
            </a:r>
            <a:r>
              <a:rPr lang="vi-VN" sz="2000" dirty="0">
                <a:latin typeface="+mj-lt"/>
              </a:rPr>
              <a:t>estructorii sunt chemați în ordinea inversă a constructorilor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2;p30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87AFA72-9BF6-4EFA-9C53-9CA327DE67A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63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64;p3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65;p3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7414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544513" y="2027238"/>
            <a:ext cx="8991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1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1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cls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2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2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 xxx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3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3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 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74;p31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8D74D92-3D24-4A25-99F3-B34C9FAFCB9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275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276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277;p3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8" name="Google Shape;278;p31"/>
          <p:cNvSpPr txBox="1"/>
          <p:nvPr/>
        </p:nvSpPr>
        <p:spPr>
          <a:xfrm>
            <a:off x="273925" y="2043437"/>
            <a:ext cx="9017100" cy="432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649788" y="1874838"/>
            <a:ext cx="50387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Base1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Member1 m1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Member2 m2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m2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Base1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Derived2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Member3 m3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Member4 m4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m4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 Derived2 d2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5122150" y="1704137"/>
            <a:ext cx="48114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20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destructor</a:t>
            </a: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&lt;&lt;d1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15913" y="6456363"/>
            <a:ext cx="937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în acest curs, exemplele vor fi luate, în principal, din cartea lui B. Eckel - Thinking in C++.</a:t>
            </a: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74638" y="1254125"/>
            <a:ext cx="9658350" cy="5954713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20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 </a:t>
              </a:r>
              <a:r>
                <a:rPr lang="en-US" sz="2000" b="1" i="1">
                  <a:solidFill>
                    <a:srgbClr val="800000"/>
                  </a:solidFill>
                  <a:latin typeface="Times New Roman" pitchFamily="18" charset="0"/>
                </a:rPr>
                <a:t>sau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 protected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408395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408395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74638" y="1177925"/>
            <a:ext cx="9239250" cy="597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20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4822" name="Google Shape;476;p47"/>
          <p:cNvSpPr txBox="1">
            <a:spLocks noChangeArrowheads="1"/>
          </p:cNvSpPr>
          <p:nvPr/>
        </p:nvSpPr>
        <p:spPr bwMode="auto">
          <a:xfrm>
            <a:off x="274638" y="1265238"/>
            <a:ext cx="6891337" cy="54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cu specificatorul “private”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5411788" y="1874838"/>
            <a:ext cx="44291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Goldfish bob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eat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bob.speak();// Error: private member funcţion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620713" y="2427288"/>
            <a:ext cx="6096000" cy="4400550"/>
            <a:chOff x="620713" y="2427288"/>
            <a:chExt cx="6096000" cy="440055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440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char</a:t>
              </a:r>
              <a:r>
                <a:rPr lang="en-US" sz="2000">
                  <a:latin typeface="Times New Roman" pitchFamily="18" charset="0"/>
                </a:rPr>
                <a:t> eat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'a'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speak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2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3.0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4.0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Goldfish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Private inheritance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eat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Name publicizes member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sleep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Both overloaded members exposed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74638" y="1406525"/>
            <a:ext cx="9658350" cy="4873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“protected”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secțiuni 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“public”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“protected”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008437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659313" y="5075238"/>
            <a:ext cx="5038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2000"/>
              <a:t>moştenire derivata1 din baza (private) atunci zonele protected devin private in derivata1 si neaccesibile in derivata2.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ambiguitate</a:t>
            </a:r>
            <a:r>
              <a:rPr lang="en-US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126" name="Google Shape;108;p17"/>
          <p:cNvSpPr txBox="1">
            <a:spLocks noChangeArrowheads="1"/>
          </p:cNvSpPr>
          <p:nvPr/>
        </p:nvSpPr>
        <p:spPr bwMode="auto">
          <a:xfrm>
            <a:off x="274638" y="1177925"/>
            <a:ext cx="28606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compunere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 </a:t>
            </a:r>
          </a:p>
        </p:txBody>
      </p:sp>
      <p:grpSp>
        <p:nvGrpSpPr>
          <p:cNvPr id="5127" name="Group 8"/>
          <p:cNvGrpSpPr>
            <a:grpSpLocks/>
          </p:cNvGrpSpPr>
          <p:nvPr/>
        </p:nvGrpSpPr>
        <p:grpSpPr bwMode="auto">
          <a:xfrm>
            <a:off x="3429000" y="1341438"/>
            <a:ext cx="4811713" cy="5940425"/>
            <a:chOff x="3429000" y="1493837"/>
            <a:chExt cx="4811712" cy="5939941"/>
          </a:xfrm>
        </p:grpSpPr>
        <p:sp>
          <p:nvSpPr>
            <p:cNvPr id="5128" name="Rectangle 2"/>
            <p:cNvSpPr>
              <a:spLocks noChangeArrowheads="1"/>
            </p:cNvSpPr>
            <p:nvPr/>
          </p:nvSpPr>
          <p:spPr bwMode="auto">
            <a:xfrm>
              <a:off x="3429000" y="1493837"/>
              <a:ext cx="4811712" cy="593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X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set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Y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X x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  <a:cs typeface="Times New Roman" pitchFamily="18" charset="0"/>
                </a:rPr>
                <a:t>// Embedded object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  <a:cs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 y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47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  <a:cs typeface="Times New Roman" pitchFamily="18" charset="0"/>
                </a:rPr>
                <a:t>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37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  <a:cs typeface="Times New Roman" pitchFamily="18" charset="0"/>
                </a:rPr>
                <a:t>// Access the embedded object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6313" y="4313007"/>
              <a:ext cx="2743199" cy="30477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150" name="Google Shape;120;p18"/>
          <p:cNvSpPr txBox="1">
            <a:spLocks noChangeArrowheads="1"/>
          </p:cNvSpPr>
          <p:nvPr/>
        </p:nvSpPr>
        <p:spPr bwMode="auto">
          <a:xfrm>
            <a:off x="274638" y="1189038"/>
            <a:ext cx="9531350" cy="56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C++ permite moștenirea ceea ce înseamnă că putem deriva o clasă din altă clasă de bază sau din mai multe clase. 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</a:rPr>
              <a:t>Sintaxa</a:t>
            </a:r>
            <a:r>
              <a:rPr lang="vi-VN" sz="2400">
                <a:latin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>
              <a:solidFill>
                <a:schemeClr val="accent1"/>
              </a:solidFill>
              <a:latin typeface="Calibri" pitchFamily="34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 { .... } 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	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sau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Clasa_de_Bază1, [modificatori de acces] Clasa_de_Bază2, [modificatori de acces] Clasa_de_Bază3 ........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Clasă de bază se mai numește </a:t>
            </a:r>
            <a:r>
              <a:rPr lang="vi-VN" sz="2400" b="1">
                <a:latin typeface="Times New Roman" pitchFamily="18" charset="0"/>
              </a:rPr>
              <a:t>clasa părinte </a:t>
            </a:r>
            <a:r>
              <a:rPr lang="vi-VN" sz="2400">
                <a:latin typeface="Times New Roman" pitchFamily="18" charset="0"/>
              </a:rPr>
              <a:t>sau </a:t>
            </a:r>
            <a:r>
              <a:rPr lang="vi-VN" sz="2400" b="1">
                <a:latin typeface="Times New Roman" pitchFamily="18" charset="0"/>
              </a:rPr>
              <a:t>superclasă</a:t>
            </a:r>
            <a:r>
              <a:rPr lang="vi-VN" sz="2400">
                <a:latin typeface="Times New Roman" pitchFamily="18" charset="0"/>
              </a:rPr>
              <a:t>, iar clasa derivată se mai numește </a:t>
            </a:r>
            <a:r>
              <a:rPr lang="vi-VN" sz="2400" b="1">
                <a:latin typeface="Times New Roman" pitchFamily="18" charset="0"/>
              </a:rPr>
              <a:t>subclasa</a:t>
            </a:r>
            <a:r>
              <a:rPr lang="vi-VN" sz="2400">
                <a:latin typeface="Times New Roman" pitchFamily="18" charset="0"/>
              </a:rPr>
              <a:t> sau </a:t>
            </a:r>
            <a:r>
              <a:rPr lang="vi-VN" sz="2400" b="1">
                <a:latin typeface="Times New Roman" pitchFamily="18" charset="0"/>
              </a:rPr>
              <a:t>clasa copil</a:t>
            </a:r>
            <a:r>
              <a:rPr lang="vi-VN" sz="2400">
                <a:latin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174" name="Google Shape;132;p19"/>
          <p:cNvSpPr txBox="1">
            <a:spLocks noChangeArrowheads="1"/>
          </p:cNvSpPr>
          <p:nvPr/>
        </p:nvSpPr>
        <p:spPr bwMode="auto">
          <a:xfrm>
            <a:off x="274638" y="1101725"/>
            <a:ext cx="27844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moştenire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1595438"/>
            <a:ext cx="5376863" cy="58483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503813" tIns="0" rIns="0" bIns="0" anchor="ctr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read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from X's 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change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name call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Same-name funcţion call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sz="2000">
              <a:solidFill>
                <a:srgbClr val="69696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en-US" sz="200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35488" y="2228850"/>
            <a:ext cx="5545137" cy="28717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18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X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Y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Y D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change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X </a:t>
            </a:r>
            <a:r>
              <a:rPr lang="en-US" sz="18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interface comes through: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read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permute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Redefined </a:t>
            </a:r>
            <a:r>
              <a:rPr lang="en-US" sz="18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funcţions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hide base versions: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set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12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1176338" y="2103438"/>
            <a:ext cx="7643812" cy="4524375"/>
            <a:chOff x="1066800" y="1676400"/>
            <a:chExt cx="6934200" cy="4103830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1038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solidFill>
                  <a:srgbClr val="800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2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:: 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3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(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…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</a:t>
              </a:r>
              <a:endParaRPr lang="en-US" sz="3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6819" y="4855788"/>
              <a:ext cx="967764" cy="76172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9221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9222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3E9184-145C-481A-868E-C5F63A655A06}"/>
</file>

<file path=customXml/itemProps3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7489</Words>
  <Application>Microsoft Office PowerPoint</Application>
  <PresentationFormat>Custom</PresentationFormat>
  <Paragraphs>1430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175</cp:revision>
  <dcterms:modified xsi:type="dcterms:W3CDTF">2022-11-13T21:00:09Z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