
<file path=[Content_Types].xml><?xml version="1.0" encoding="utf-8"?>
<Types xmlns="http://schemas.openxmlformats.org/package/2006/content-types">
  <Default Extension="jpeg" ContentType="image/jpeg"/>
  <Default Extension="mid" ContentType="audio/mid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" initials="F" lastIdx="1" clrIdx="0">
    <p:extLst>
      <p:ext uri="{19B8F6BF-5375-455C-9EA6-DF929625EA0E}">
        <p15:presenceInfo xmlns:p15="http://schemas.microsoft.com/office/powerpoint/2012/main" userId="Flo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6257" autoAdjust="0"/>
  </p:normalViewPr>
  <p:slideViewPr>
    <p:cSldViewPr>
      <p:cViewPr varScale="1">
        <p:scale>
          <a:sx n="86" d="100"/>
          <a:sy n="86" d="100"/>
        </p:scale>
        <p:origin x="715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4T20:44:05.477" idx="1">
    <p:pos x="6721" y="192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06-Sep-21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06-Sep-21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58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capabil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schimbe</a:t>
            </a:r>
            <a:r>
              <a:rPr lang="en-US" dirty="0"/>
              <a:t> </a:t>
            </a:r>
            <a:r>
              <a:rPr lang="en-US" dirty="0" err="1"/>
              <a:t>instrumentatia</a:t>
            </a:r>
            <a:r>
              <a:rPr lang="en-US" dirty="0"/>
              <a:t>, </a:t>
            </a:r>
            <a:r>
              <a:rPr lang="en-US" dirty="0" err="1"/>
              <a:t>aranjamentul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similara</a:t>
            </a:r>
            <a:r>
              <a:rPr lang="en-US" dirty="0"/>
              <a:t> cu </a:t>
            </a:r>
            <a:r>
              <a:rPr lang="en-US" dirty="0" err="1"/>
              <a:t>noul</a:t>
            </a:r>
            <a:r>
              <a:rPr lang="en-US" dirty="0"/>
              <a:t> gen,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pastreze</a:t>
            </a:r>
            <a:r>
              <a:rPr lang="en-US" dirty="0"/>
              <a:t> </a:t>
            </a:r>
            <a:r>
              <a:rPr lang="en-US" dirty="0" err="1"/>
              <a:t>continutul</a:t>
            </a:r>
            <a:r>
              <a:rPr lang="en-US" dirty="0"/>
              <a:t> </a:t>
            </a:r>
            <a:r>
              <a:rPr lang="en-US" dirty="0" err="1"/>
              <a:t>melodiei</a:t>
            </a:r>
            <a:r>
              <a:rPr lang="en-US" dirty="0"/>
              <a:t> </a:t>
            </a:r>
            <a:r>
              <a:rPr lang="en-US" dirty="0" err="1"/>
              <a:t>initiale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10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8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Destul</a:t>
            </a:r>
            <a:r>
              <a:rPr lang="en-US" dirty="0"/>
              <a:t> de </a:t>
            </a:r>
            <a:r>
              <a:rPr lang="en-US" dirty="0" err="1"/>
              <a:t>dificil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oameni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cunostinte</a:t>
            </a:r>
            <a:r>
              <a:rPr lang="en-US" dirty="0"/>
              <a:t> </a:t>
            </a:r>
            <a:r>
              <a:rPr lang="en-US" dirty="0" err="1"/>
              <a:t>muzicale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30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Consista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pereche</a:t>
            </a:r>
            <a:r>
              <a:rPr lang="en-US" dirty="0"/>
              <a:t> de </a:t>
            </a:r>
            <a:r>
              <a:rPr lang="en-US" dirty="0" err="1"/>
              <a:t>retele</a:t>
            </a:r>
            <a:r>
              <a:rPr lang="en-US" dirty="0"/>
              <a:t> care </a:t>
            </a:r>
            <a:r>
              <a:rPr lang="en-US" dirty="0" err="1"/>
              <a:t>lucreaza</a:t>
            </a:r>
            <a:r>
              <a:rPr lang="en-US" dirty="0"/>
              <a:t> una </a:t>
            </a:r>
            <a:r>
              <a:rPr lang="en-US" dirty="0" err="1"/>
              <a:t>impotriva</a:t>
            </a:r>
            <a:r>
              <a:rPr lang="en-US" dirty="0"/>
              <a:t> </a:t>
            </a:r>
            <a:r>
              <a:rPr lang="en-US" dirty="0" err="1"/>
              <a:t>celeilalte</a:t>
            </a:r>
            <a:r>
              <a:rPr lang="en-US" dirty="0"/>
              <a:t>: Generator </a:t>
            </a:r>
            <a:r>
              <a:rPr lang="en-US" dirty="0" err="1"/>
              <a:t>si</a:t>
            </a:r>
            <a:r>
              <a:rPr lang="en-US" dirty="0"/>
              <a:t> Discriminator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Discriminatorul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determine care date sunt </a:t>
            </a:r>
            <a:r>
              <a:rPr lang="en-US" dirty="0" err="1"/>
              <a:t>reale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generatorul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pacaleasca</a:t>
            </a:r>
            <a:r>
              <a:rPr lang="en-US" dirty="0"/>
              <a:t> </a:t>
            </a:r>
            <a:r>
              <a:rPr lang="en-US" dirty="0" err="1"/>
              <a:t>discriminatorul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clasifice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generate de </a:t>
            </a:r>
            <a:r>
              <a:rPr lang="en-US" dirty="0" err="1"/>
              <a:t>el</a:t>
            </a:r>
            <a:r>
              <a:rPr lang="en-US" dirty="0"/>
              <a:t> ca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reale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Sunt </a:t>
            </a:r>
            <a:r>
              <a:rPr lang="en-US" dirty="0" err="1"/>
              <a:t>antrenate</a:t>
            </a:r>
            <a:r>
              <a:rPr lang="en-US" dirty="0"/>
              <a:t> cu date </a:t>
            </a:r>
            <a:r>
              <a:rPr lang="en-US" dirty="0" err="1"/>
              <a:t>reale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cu date false generate de generator</a:t>
            </a:r>
          </a:p>
          <a:p>
            <a:r>
              <a:rPr lang="en-US" dirty="0" err="1"/>
              <a:t>Ambele</a:t>
            </a:r>
            <a:r>
              <a:rPr lang="en-US" dirty="0"/>
              <a:t> se tot </a:t>
            </a:r>
            <a:r>
              <a:rPr lang="en-US" dirty="0" err="1"/>
              <a:t>imbunatatesc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cand </a:t>
            </a:r>
            <a:r>
              <a:rPr lang="en-US" dirty="0" err="1"/>
              <a:t>falsificatorul</a:t>
            </a:r>
            <a:r>
              <a:rPr lang="en-US" dirty="0"/>
              <a:t> </a:t>
            </a:r>
            <a:r>
              <a:rPr lang="en-US" dirty="0" err="1"/>
              <a:t>reuseste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imite</a:t>
            </a:r>
            <a:r>
              <a:rPr lang="en-US" dirty="0"/>
              <a:t> </a:t>
            </a:r>
            <a:r>
              <a:rPr lang="en-US" dirty="0" err="1"/>
              <a:t>bacnotele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de bine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politistul</a:t>
            </a:r>
            <a:r>
              <a:rPr lang="en-US" dirty="0"/>
              <a:t> nu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da </a:t>
            </a:r>
            <a:r>
              <a:rPr lang="en-US" dirty="0" err="1"/>
              <a:t>seama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Falsificator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politist</a:t>
            </a:r>
            <a:r>
              <a:rPr lang="en-US" dirty="0"/>
              <a:t>: </a:t>
            </a:r>
            <a:r>
              <a:rPr lang="en-US" dirty="0" err="1"/>
              <a:t>falsificatorul</a:t>
            </a:r>
            <a:r>
              <a:rPr lang="en-US" dirty="0"/>
              <a:t> tot </a:t>
            </a:r>
            <a:r>
              <a:rPr lang="en-US" dirty="0" err="1"/>
              <a:t>incearca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creeze</a:t>
            </a:r>
            <a:r>
              <a:rPr lang="en-US" dirty="0"/>
              <a:t> </a:t>
            </a:r>
            <a:r>
              <a:rPr lang="en-US" dirty="0" err="1"/>
              <a:t>bacnote</a:t>
            </a:r>
            <a:r>
              <a:rPr lang="en-US" dirty="0"/>
              <a:t> false,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politistul</a:t>
            </a:r>
            <a:r>
              <a:rPr lang="en-US" dirty="0"/>
              <a:t> continua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incerce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il </a:t>
            </a:r>
            <a:r>
              <a:rPr lang="en-US" dirty="0" err="1"/>
              <a:t>prinda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mute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, </a:t>
            </a:r>
            <a:r>
              <a:rPr lang="en-US" dirty="0" err="1"/>
              <a:t>seturile</a:t>
            </a:r>
            <a:r>
              <a:rPr lang="en-US" dirty="0"/>
              <a:t> de date nu au </a:t>
            </a:r>
            <a:r>
              <a:rPr lang="en-US" dirty="0" err="1"/>
              <a:t>nimic</a:t>
            </a:r>
            <a:r>
              <a:rPr lang="en-US" dirty="0"/>
              <a:t> in </a:t>
            </a:r>
            <a:r>
              <a:rPr lang="en-US" dirty="0" err="1"/>
              <a:t>comun</a:t>
            </a:r>
            <a:r>
              <a:rPr lang="en-US" dirty="0"/>
              <a:t>.</a:t>
            </a:r>
          </a:p>
          <a:p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zebre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cai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greu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gaseasca</a:t>
            </a:r>
            <a:r>
              <a:rPr lang="en-US" dirty="0"/>
              <a:t> </a:t>
            </a:r>
            <a:r>
              <a:rPr lang="en-US" dirty="0" err="1"/>
              <a:t>perechi</a:t>
            </a:r>
            <a:r>
              <a:rPr lang="en-US" dirty="0"/>
              <a:t> de </a:t>
            </a:r>
            <a:r>
              <a:rPr lang="en-US" dirty="0" err="1"/>
              <a:t>imagini</a:t>
            </a:r>
            <a:r>
              <a:rPr lang="en-US" dirty="0"/>
              <a:t> cu exact </a:t>
            </a:r>
            <a:r>
              <a:rPr lang="en-US" dirty="0" err="1"/>
              <a:t>aceeasi</a:t>
            </a:r>
            <a:r>
              <a:rPr lang="en-US" dirty="0"/>
              <a:t> </a:t>
            </a:r>
            <a:r>
              <a:rPr lang="en-US" dirty="0" err="1"/>
              <a:t>dispunere</a:t>
            </a:r>
            <a:endParaRPr lang="en-US" dirty="0"/>
          </a:p>
          <a:p>
            <a:r>
              <a:rPr lang="en-US" dirty="0"/>
              <a:t>2 GANs: se </a:t>
            </a:r>
            <a:r>
              <a:rPr lang="en-US" dirty="0" err="1"/>
              <a:t>asigura</a:t>
            </a:r>
            <a:r>
              <a:rPr lang="en-US" dirty="0"/>
              <a:t> cu </a:t>
            </a:r>
            <a:r>
              <a:rPr lang="en-US" dirty="0" err="1"/>
              <a:t>transferul</a:t>
            </a:r>
            <a:r>
              <a:rPr lang="en-US" dirty="0"/>
              <a:t> la </a:t>
            </a:r>
            <a:r>
              <a:rPr lang="en-US" dirty="0" err="1"/>
              <a:t>ceva</a:t>
            </a:r>
            <a:r>
              <a:rPr lang="en-US" dirty="0"/>
              <a:t> cat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credibil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asigura</a:t>
            </a:r>
            <a:r>
              <a:rPr lang="en-US" dirty="0"/>
              <a:t> ca, 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, </a:t>
            </a:r>
            <a:r>
              <a:rPr lang="en-US" dirty="0" err="1"/>
              <a:t>imaginea</a:t>
            </a:r>
            <a:r>
              <a:rPr lang="en-US" dirty="0"/>
              <a:t>,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adusa</a:t>
            </a:r>
            <a:r>
              <a:rPr lang="en-US" dirty="0"/>
              <a:t> </a:t>
            </a:r>
            <a:r>
              <a:rPr lang="en-US" dirty="0" err="1"/>
              <a:t>inapoi</a:t>
            </a:r>
            <a:r>
              <a:rPr lang="en-US" dirty="0"/>
              <a:t> la forma </a:t>
            </a:r>
            <a:r>
              <a:rPr lang="en-US" dirty="0" err="1"/>
              <a:t>initiala</a:t>
            </a:r>
            <a:endParaRPr lang="en-US" dirty="0"/>
          </a:p>
          <a:p>
            <a:r>
              <a:rPr lang="en-US" dirty="0" err="1"/>
              <a:t>Adaugarea</a:t>
            </a:r>
            <a:r>
              <a:rPr lang="en-US" dirty="0"/>
              <a:t> cycle loss: </a:t>
            </a:r>
            <a:r>
              <a:rPr lang="en-US" dirty="0" err="1"/>
              <a:t>diferenta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originala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finala</a:t>
            </a:r>
            <a:r>
              <a:rPr lang="en-US" dirty="0"/>
              <a:t> </a:t>
            </a:r>
            <a:r>
              <a:rPr lang="en-US" dirty="0" err="1"/>
              <a:t>obtinuta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06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Genurile</a:t>
            </a:r>
            <a:r>
              <a:rPr lang="en-US" dirty="0"/>
              <a:t> musicale </a:t>
            </a:r>
            <a:r>
              <a:rPr lang="en-US" dirty="0" err="1"/>
              <a:t>folosite</a:t>
            </a:r>
            <a:r>
              <a:rPr lang="en-US" dirty="0"/>
              <a:t> rock, funk, </a:t>
            </a:r>
            <a:r>
              <a:rPr lang="en-US" dirty="0" err="1"/>
              <a:t>bossanova</a:t>
            </a:r>
            <a:r>
              <a:rPr lang="en-US" dirty="0"/>
              <a:t>, RnB</a:t>
            </a:r>
          </a:p>
          <a:p>
            <a:r>
              <a:rPr lang="en-US" dirty="0"/>
              <a:t>Model cross-domain: </a:t>
            </a:r>
            <a:r>
              <a:rPr lang="en-US" dirty="0" err="1"/>
              <a:t>pt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2 </a:t>
            </a:r>
            <a:r>
              <a:rPr lang="en-US" dirty="0" err="1"/>
              <a:t>genuri</a:t>
            </a:r>
            <a:r>
              <a:rPr lang="en-US" dirty="0"/>
              <a:t> -&gt; model complex</a:t>
            </a:r>
          </a:p>
          <a:p>
            <a:r>
              <a:rPr lang="en-US" dirty="0" err="1"/>
              <a:t>StarGAN</a:t>
            </a:r>
            <a:r>
              <a:rPr lang="en-US" dirty="0"/>
              <a:t> </a:t>
            </a:r>
            <a:r>
              <a:rPr lang="en-US" dirty="0" err="1"/>
              <a:t>utilizeaza</a:t>
            </a:r>
            <a:r>
              <a:rPr lang="en-US" dirty="0"/>
              <a:t> un </a:t>
            </a:r>
            <a:r>
              <a:rPr lang="en-US" dirty="0" err="1"/>
              <a:t>singur</a:t>
            </a:r>
            <a:r>
              <a:rPr lang="en-US" dirty="0"/>
              <a:t> generator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genuri</a:t>
            </a:r>
            <a:r>
              <a:rPr lang="en-US" dirty="0"/>
              <a:t> </a:t>
            </a:r>
            <a:r>
              <a:rPr lang="en-US" dirty="0" err="1"/>
              <a:t>muzicale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70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„A universal music translation network”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încearcă translatarea pieselor muzicale între diverse instrumente și stiluri muzicale.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S-a reușit realizarea unei calități destul de înalte, dar nu era destul de rapid din cauza procedurii de generare a datelor câte un exemplar pe rând.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</a:endParaRPr>
          </a:p>
          <a:p>
            <a:r>
              <a:rPr lang="en-US" i="1" dirty="0"/>
              <a:t>“Symbolic Music Genre Transfer with </a:t>
            </a:r>
            <a:r>
              <a:rPr lang="en-US" i="1" dirty="0" err="1"/>
              <a:t>CycleGAN</a:t>
            </a:r>
            <a:r>
              <a:rPr lang="en-US" i="1" dirty="0"/>
              <a:t>”  </a:t>
            </a:r>
            <a:r>
              <a:rPr lang="en-US" i="0" dirty="0"/>
              <a:t>se </a:t>
            </a:r>
            <a:r>
              <a:rPr lang="en-US" i="0" dirty="0" err="1"/>
              <a:t>bazeaza</a:t>
            </a:r>
            <a:r>
              <a:rPr lang="en-US" i="0" dirty="0"/>
              <a:t> pe cycle </a:t>
            </a:r>
            <a:r>
              <a:rPr lang="en-US" i="0" dirty="0" err="1"/>
              <a:t>gan</a:t>
            </a:r>
            <a:r>
              <a:rPr lang="en-US" i="0" dirty="0"/>
              <a:t>, </a:t>
            </a:r>
            <a:r>
              <a:rPr lang="en-US" i="0" dirty="0" err="1"/>
              <a:t>rezultate</a:t>
            </a:r>
            <a:r>
              <a:rPr lang="en-US" i="0" dirty="0"/>
              <a:t> </a:t>
            </a:r>
            <a:r>
              <a:rPr lang="en-US" i="0" dirty="0" err="1"/>
              <a:t>destul</a:t>
            </a:r>
            <a:r>
              <a:rPr lang="en-US" i="0" dirty="0"/>
              <a:t> de </a:t>
            </a:r>
            <a:r>
              <a:rPr lang="en-US" i="0" dirty="0" err="1"/>
              <a:t>bune</a:t>
            </a:r>
            <a:endParaRPr lang="en-US" i="0" dirty="0"/>
          </a:p>
          <a:p>
            <a:endParaRPr lang="en-US" i="0" dirty="0"/>
          </a:p>
          <a:p>
            <a:r>
              <a:rPr lang="en-US" i="1" dirty="0"/>
              <a:t>“</a:t>
            </a:r>
            <a:r>
              <a:rPr lang="en-US" i="1" dirty="0" err="1"/>
              <a:t>StarGAN</a:t>
            </a:r>
            <a:r>
              <a:rPr lang="en-US" i="1" dirty="0"/>
              <a:t>: Unified Generative Adversarial Networks for Multi-Domain Image-to-Image Translation”  </a:t>
            </a:r>
            <a:r>
              <a:rPr lang="en-US" i="0" dirty="0" err="1"/>
              <a:t>stargans</a:t>
            </a:r>
            <a:r>
              <a:rPr lang="en-US" i="0" dirty="0"/>
              <a:t> </a:t>
            </a:r>
            <a:r>
              <a:rPr lang="en-US" i="0" dirty="0" err="1"/>
              <a:t>pt</a:t>
            </a:r>
            <a:r>
              <a:rPr lang="en-US" i="0" dirty="0"/>
              <a:t> </a:t>
            </a:r>
            <a:r>
              <a:rPr lang="en-US" i="0" dirty="0" err="1"/>
              <a:t>imagini</a:t>
            </a:r>
            <a:r>
              <a:rPr lang="en-US" i="0" dirty="0"/>
              <a:t>, </a:t>
            </a:r>
            <a:r>
              <a:rPr lang="en-US" i="0" dirty="0" err="1"/>
              <a:t>rezultate</a:t>
            </a:r>
            <a:r>
              <a:rPr lang="en-US" i="0" dirty="0"/>
              <a:t> </a:t>
            </a:r>
            <a:r>
              <a:rPr lang="en-US" i="0" dirty="0" err="1"/>
              <a:t>foarte</a:t>
            </a:r>
            <a:r>
              <a:rPr lang="en-US" i="0" dirty="0"/>
              <a:t> </a:t>
            </a:r>
            <a:r>
              <a:rPr lang="en-US" i="0" dirty="0" err="1"/>
              <a:t>bune</a:t>
            </a:r>
            <a:endParaRPr lang="en-US" i="0" dirty="0"/>
          </a:p>
          <a:p>
            <a:endParaRPr lang="en-US" i="0" dirty="0"/>
          </a:p>
          <a:p>
            <a:r>
              <a:rPr lang="en-US" i="0" dirty="0" err="1"/>
              <a:t>Prin</a:t>
            </a:r>
            <a:r>
              <a:rPr lang="en-US" i="0" dirty="0"/>
              <a:t> </a:t>
            </a:r>
            <a:r>
              <a:rPr lang="en-US" i="0" dirty="0" err="1"/>
              <a:t>aceasta</a:t>
            </a:r>
            <a:r>
              <a:rPr lang="en-US" i="0" dirty="0"/>
              <a:t> </a:t>
            </a:r>
            <a:r>
              <a:rPr lang="en-US" i="0" dirty="0" err="1"/>
              <a:t>lucrare</a:t>
            </a:r>
            <a:r>
              <a:rPr lang="en-US" i="0" dirty="0"/>
              <a:t>, s-a </a:t>
            </a:r>
            <a:r>
              <a:rPr lang="en-US" i="0" dirty="0" err="1"/>
              <a:t>incercat</a:t>
            </a:r>
            <a:r>
              <a:rPr lang="en-US" i="0" dirty="0"/>
              <a:t> </a:t>
            </a:r>
            <a:r>
              <a:rPr lang="en-US" i="0" dirty="0" err="1"/>
              <a:t>imbinarea</a:t>
            </a:r>
            <a:r>
              <a:rPr lang="en-US" i="0" dirty="0"/>
              <a:t> </a:t>
            </a:r>
            <a:r>
              <a:rPr lang="en-US" i="0" dirty="0" err="1"/>
              <a:t>prin</a:t>
            </a:r>
            <a:r>
              <a:rPr lang="en-US" i="0" dirty="0"/>
              <a:t> </a:t>
            </a:r>
            <a:r>
              <a:rPr lang="en-US" i="0" dirty="0" err="1"/>
              <a:t>preluarea</a:t>
            </a:r>
            <a:r>
              <a:rPr lang="en-US" i="0" dirty="0"/>
              <a:t> </a:t>
            </a:r>
            <a:r>
              <a:rPr lang="en-US" i="0" dirty="0" err="1"/>
              <a:t>ideilor</a:t>
            </a:r>
            <a:r>
              <a:rPr lang="en-US" i="0" dirty="0"/>
              <a:t> de </a:t>
            </a:r>
            <a:r>
              <a:rPr lang="en-US" i="0" dirty="0" err="1"/>
              <a:t>prelucrare</a:t>
            </a:r>
            <a:r>
              <a:rPr lang="en-US" i="0" dirty="0"/>
              <a:t> a </a:t>
            </a:r>
            <a:r>
              <a:rPr lang="en-US" i="0" dirty="0" err="1"/>
              <a:t>datelor</a:t>
            </a:r>
            <a:r>
              <a:rPr lang="en-US" i="0" dirty="0"/>
              <a:t> </a:t>
            </a:r>
            <a:r>
              <a:rPr lang="en-US" i="0" dirty="0" err="1"/>
              <a:t>si</a:t>
            </a:r>
            <a:r>
              <a:rPr lang="en-US" i="0" dirty="0"/>
              <a:t> a </a:t>
            </a:r>
            <a:r>
              <a:rPr lang="en-US" i="0" dirty="0" err="1"/>
              <a:t>arhitecturii</a:t>
            </a:r>
            <a:r>
              <a:rPr lang="en-US" i="0" dirty="0"/>
              <a:t> </a:t>
            </a:r>
            <a:r>
              <a:rPr lang="en-US" i="0" dirty="0" err="1"/>
              <a:t>retelei</a:t>
            </a:r>
            <a:r>
              <a:rPr lang="en-US" i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1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 pentru a se reuși comunicarea dintre intrumentele electrice și calculatoare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Down-sampling – reducing overall size</a:t>
            </a:r>
          </a:p>
          <a:p>
            <a:r>
              <a:rPr lang="en-US" dirty="0"/>
              <a:t>Bottleneck: residual blocks - help by reducing the number of parameters in the network whilst still allowing it to be deep and represent many feature maps.</a:t>
            </a:r>
          </a:p>
          <a:p>
            <a:r>
              <a:rPr lang="en-US" dirty="0"/>
              <a:t>Having such a layer encourages the network to compress feature representations to best fit in the available space, in order to get the best loss during training.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41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Adversariale</a:t>
            </a:r>
            <a:r>
              <a:rPr lang="en-US" dirty="0"/>
              <a:t>: la </a:t>
            </a:r>
            <a:r>
              <a:rPr lang="en-US" dirty="0" err="1"/>
              <a:t>fel</a:t>
            </a:r>
            <a:r>
              <a:rPr lang="en-US" dirty="0"/>
              <a:t> ca la GANs</a:t>
            </a:r>
          </a:p>
          <a:p>
            <a:r>
              <a:rPr lang="en-US" dirty="0"/>
              <a:t>Cycle: la </a:t>
            </a:r>
            <a:r>
              <a:rPr lang="en-US" dirty="0" err="1"/>
              <a:t>fel</a:t>
            </a:r>
            <a:r>
              <a:rPr lang="en-US" dirty="0"/>
              <a:t> ca la cycle GANs – de 2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generator</a:t>
            </a:r>
          </a:p>
          <a:p>
            <a:r>
              <a:rPr lang="en-US" dirty="0"/>
              <a:t>Identity Mapping: original to original domain transfer – o data </a:t>
            </a:r>
            <a:r>
              <a:rPr lang="en-US" dirty="0" err="1"/>
              <a:t>prin</a:t>
            </a:r>
            <a:r>
              <a:rPr lang="en-US" dirty="0"/>
              <a:t> generator</a:t>
            </a:r>
          </a:p>
          <a:p>
            <a:r>
              <a:rPr lang="en-US" dirty="0"/>
              <a:t>Class: </a:t>
            </a:r>
            <a:r>
              <a:rPr lang="en-US" dirty="0" err="1"/>
              <a:t>pierderea</a:t>
            </a:r>
            <a:r>
              <a:rPr lang="en-US" dirty="0"/>
              <a:t> </a:t>
            </a:r>
            <a:r>
              <a:rPr lang="en-US" dirty="0" err="1"/>
              <a:t>clasificatorului</a:t>
            </a:r>
            <a:endParaRPr lang="en-US" dirty="0"/>
          </a:p>
          <a:p>
            <a:r>
              <a:rPr lang="en-US" dirty="0"/>
              <a:t>Total Generator: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ponderata</a:t>
            </a:r>
            <a:endParaRPr lang="en-US" dirty="0"/>
          </a:p>
          <a:p>
            <a:r>
              <a:rPr lang="en-US" dirty="0"/>
              <a:t>Gaussian noise: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stabilitate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 pentru a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vita </a:t>
            </a:r>
            <a:r>
              <a:rPr lang="ro-RO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overfitting</a:t>
            </a:r>
            <a:endParaRPr lang="en-US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i="1" dirty="0">
              <a:effectLst/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dirty="0"/>
              <a:t>De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discriminatorul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puternic</a:t>
            </a:r>
            <a:r>
              <a:rPr lang="en-US" dirty="0"/>
              <a:t>, </a:t>
            </a:r>
            <a:r>
              <a:rPr lang="en-US" dirty="0" err="1"/>
              <a:t>generatorul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prăbuși</a:t>
            </a:r>
            <a:r>
              <a:rPr lang="en-US" dirty="0"/>
              <a:t> cu </a:t>
            </a:r>
            <a:r>
              <a:rPr lang="en-US" dirty="0" err="1"/>
              <a:t>totul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fi </a:t>
            </a:r>
            <a:r>
              <a:rPr lang="en-US" dirty="0" err="1"/>
              <a:t>capabil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producă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exemple</a:t>
            </a:r>
            <a:r>
              <a:rPr lang="en-US" dirty="0"/>
              <a:t> false </a:t>
            </a:r>
            <a:r>
              <a:rPr lang="en-US" dirty="0" err="1"/>
              <a:t>pentru</a:t>
            </a:r>
            <a:r>
              <a:rPr lang="en-US" dirty="0"/>
              <a:t> discriminator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le </a:t>
            </a:r>
            <a:r>
              <a:rPr lang="en-US" dirty="0" err="1"/>
              <a:t>identifica</a:t>
            </a:r>
            <a:r>
              <a:rPr lang="en-US" dirty="0"/>
              <a:t> pe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false. </a:t>
            </a:r>
          </a:p>
          <a:p>
            <a:pPr marL="0" indent="0">
              <a:buFontTx/>
              <a:buNone/>
            </a:pP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discriminatorul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indulgent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înseamna</a:t>
            </a:r>
            <a:r>
              <a:rPr lang="en-US" dirty="0"/>
              <a:t> ca </a:t>
            </a:r>
            <a:r>
              <a:rPr lang="en-US" dirty="0" err="1"/>
              <a:t>orice</a:t>
            </a:r>
            <a:r>
              <a:rPr lang="en-US" dirty="0"/>
              <a:t> imagine </a:t>
            </a:r>
            <a:r>
              <a:rPr lang="en-US" dirty="0" err="1"/>
              <a:t>generată</a:t>
            </a:r>
            <a:r>
              <a:rPr lang="en-US" dirty="0"/>
              <a:t> de generator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categorizată</a:t>
            </a:r>
            <a:r>
              <a:rPr lang="en-US" dirty="0"/>
              <a:t> ca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reală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rețeaua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deveni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</a:t>
            </a:r>
            <a:r>
              <a:rPr lang="en-US" dirty="0" err="1"/>
              <a:t>nefolositoare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70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0.1: </a:t>
            </a:r>
            <a:r>
              <a:rPr lang="en-US" dirty="0" err="1"/>
              <a:t>rezultatele</a:t>
            </a:r>
            <a:r>
              <a:rPr lang="en-US" dirty="0"/>
              <a:t> au </a:t>
            </a:r>
            <a:r>
              <a:rPr lang="en-US" dirty="0" err="1"/>
              <a:t>aratat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buna </a:t>
            </a:r>
            <a:r>
              <a:rPr lang="en-US" dirty="0" err="1"/>
              <a:t>stabilitate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niciuna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nu fie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puternica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nu </a:t>
            </a:r>
            <a:r>
              <a:rPr lang="en-US" dirty="0" err="1"/>
              <a:t>cedeze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Adaugarea</a:t>
            </a:r>
            <a:r>
              <a:rPr lang="en-US" dirty="0"/>
              <a:t> pe </a:t>
            </a:r>
            <a:r>
              <a:rPr lang="en-US" dirty="0" err="1"/>
              <a:t>clasificator</a:t>
            </a:r>
            <a:r>
              <a:rPr lang="en-US" dirty="0"/>
              <a:t> </a:t>
            </a:r>
            <a:r>
              <a:rPr lang="en-US" dirty="0" err="1"/>
              <a:t>deteriora</a:t>
            </a:r>
            <a:r>
              <a:rPr lang="en-US" dirty="0"/>
              <a:t> </a:t>
            </a:r>
            <a:r>
              <a:rPr lang="en-US" dirty="0" err="1"/>
              <a:t>rezultatele</a:t>
            </a:r>
            <a:r>
              <a:rPr lang="en-US" dirty="0"/>
              <a:t>, </a:t>
            </a:r>
            <a:r>
              <a:rPr lang="en-US" dirty="0" err="1"/>
              <a:t>scorul</a:t>
            </a:r>
            <a:r>
              <a:rPr lang="en-US" dirty="0"/>
              <a:t> de date </a:t>
            </a:r>
            <a:r>
              <a:rPr lang="en-US" dirty="0" err="1"/>
              <a:t>clasificate</a:t>
            </a:r>
            <a:r>
              <a:rPr lang="en-US" dirty="0"/>
              <a:t> correct </a:t>
            </a:r>
            <a:r>
              <a:rPr lang="en-US" dirty="0" err="1"/>
              <a:t>scadea</a:t>
            </a:r>
            <a:r>
              <a:rPr lang="en-US" dirty="0"/>
              <a:t> cu cat era </a:t>
            </a:r>
            <a:r>
              <a:rPr lang="en-US" dirty="0" err="1"/>
              <a:t>mai</a:t>
            </a:r>
            <a:r>
              <a:rPr lang="en-US" dirty="0"/>
              <a:t> mare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alese</a:t>
            </a:r>
            <a:r>
              <a:rPr lang="en-US" dirty="0"/>
              <a:t> </a:t>
            </a:r>
            <a:r>
              <a:rPr lang="en-US" dirty="0" err="1"/>
              <a:t>adam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de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0.0001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stabilitate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3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06-Sep-21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06-Sep-21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06-Sep-21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06-Sep-21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06-Sep-21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06-Sep-21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06-Sep-21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06-Sep-21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06-Sep-21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06-Sep-21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06-Sep-21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id"/><Relationship Id="rId13" Type="http://schemas.microsoft.com/office/2007/relationships/media" Target="../media/media7.mid"/><Relationship Id="rId18" Type="http://schemas.openxmlformats.org/officeDocument/2006/relationships/audio" Target="../media/media9.mid"/><Relationship Id="rId3" Type="http://schemas.microsoft.com/office/2007/relationships/media" Target="../media/media2.mid"/><Relationship Id="rId21" Type="http://schemas.openxmlformats.org/officeDocument/2006/relationships/image" Target="../media/image6.png"/><Relationship Id="rId7" Type="http://schemas.microsoft.com/office/2007/relationships/media" Target="../media/media4.mid"/><Relationship Id="rId12" Type="http://schemas.openxmlformats.org/officeDocument/2006/relationships/audio" Target="../media/media6.mid"/><Relationship Id="rId17" Type="http://schemas.microsoft.com/office/2007/relationships/media" Target="../media/media9.mid"/><Relationship Id="rId2" Type="http://schemas.openxmlformats.org/officeDocument/2006/relationships/audio" Target="../media/media1.mid"/><Relationship Id="rId16" Type="http://schemas.openxmlformats.org/officeDocument/2006/relationships/audio" Target="../media/media8.mid"/><Relationship Id="rId20" Type="http://schemas.openxmlformats.org/officeDocument/2006/relationships/notesSlide" Target="../notesSlides/notesSlide10.xml"/><Relationship Id="rId1" Type="http://schemas.microsoft.com/office/2007/relationships/media" Target="../media/media1.mid"/><Relationship Id="rId6" Type="http://schemas.openxmlformats.org/officeDocument/2006/relationships/audio" Target="../media/media3.mid"/><Relationship Id="rId11" Type="http://schemas.microsoft.com/office/2007/relationships/media" Target="../media/media6.mid"/><Relationship Id="rId5" Type="http://schemas.microsoft.com/office/2007/relationships/media" Target="../media/media3.mid"/><Relationship Id="rId15" Type="http://schemas.microsoft.com/office/2007/relationships/media" Target="../media/media8.mid"/><Relationship Id="rId10" Type="http://schemas.openxmlformats.org/officeDocument/2006/relationships/audio" Target="../media/media5.mid"/><Relationship Id="rId19" Type="http://schemas.openxmlformats.org/officeDocument/2006/relationships/slideLayout" Target="../slideLayouts/slideLayout2.xml"/><Relationship Id="rId4" Type="http://schemas.openxmlformats.org/officeDocument/2006/relationships/audio" Target="../media/media2.mid"/><Relationship Id="rId9" Type="http://schemas.microsoft.com/office/2007/relationships/media" Target="../media/media5.mid"/><Relationship Id="rId14" Type="http://schemas.openxmlformats.org/officeDocument/2006/relationships/audio" Target="../media/media7.mid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Rețele generative </a:t>
            </a:r>
            <a:r>
              <a:rPr lang="en-US" dirty="0" err="1"/>
              <a:t>adversariale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transfer de </a:t>
            </a:r>
            <a:r>
              <a:rPr lang="en-US" dirty="0" err="1"/>
              <a:t>genuri</a:t>
            </a:r>
            <a:r>
              <a:rPr lang="en-US" dirty="0"/>
              <a:t> </a:t>
            </a:r>
            <a:r>
              <a:rPr lang="en-US" dirty="0" err="1"/>
              <a:t>muzicale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Ciolacu</a:t>
            </a:r>
            <a:r>
              <a:rPr lang="en-US" dirty="0"/>
              <a:t> Florentina-</a:t>
            </a:r>
            <a:r>
              <a:rPr lang="en-US" dirty="0" err="1"/>
              <a:t>Neluța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943B-C662-4864-90A7-AA3E7999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r>
              <a:rPr lang="en-US" dirty="0"/>
              <a:t> - </a:t>
            </a:r>
            <a:r>
              <a:rPr lang="en-US" dirty="0" err="1"/>
              <a:t>exemple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90B40C-4960-4E4F-A6DC-E3FE6D6E6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193531"/>
              </p:ext>
            </p:extLst>
          </p:nvPr>
        </p:nvGraphicFramePr>
        <p:xfrm>
          <a:off x="1522412" y="1905000"/>
          <a:ext cx="99822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00">
                  <a:extLst>
                    <a:ext uri="{9D8B030D-6E8A-4147-A177-3AD203B41FA5}">
                      <a16:colId xmlns:a16="http://schemas.microsoft.com/office/drawing/2014/main" val="1890133082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3927696390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219137198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r>
                        <a:rPr lang="en-US" sz="2400" dirty="0"/>
                        <a:t>Rock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RnB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62809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r>
                        <a:rPr lang="en-US" sz="2400" dirty="0"/>
                        <a:t>Rock → Funk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Funk → Rock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RnB → Rock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204413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Rock → RnB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Funk → RnB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RnB → Funk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142229"/>
                  </a:ext>
                </a:extLst>
              </a:tr>
            </a:tbl>
          </a:graphicData>
        </a:graphic>
      </p:graphicFrame>
      <p:pic>
        <p:nvPicPr>
          <p:cNvPr id="4" name="rock-funk_epoch200000_rock_test_2_transfer">
            <a:hlinkClick r:id="" action="ppaction://media"/>
            <a:extLst>
              <a:ext uri="{FF2B5EF4-FFF2-40B4-BE49-F238E27FC236}">
                <a16:creationId xmlns:a16="http://schemas.microsoft.com/office/drawing/2014/main" id="{ABF79DC1-1CB1-4FC1-96C1-F7F663AF650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3503612" y="3352800"/>
            <a:ext cx="487362" cy="487363"/>
          </a:xfrm>
          <a:prstGeom prst="rect">
            <a:avLst/>
          </a:prstGeom>
        </p:spPr>
      </p:pic>
      <p:pic>
        <p:nvPicPr>
          <p:cNvPr id="5" name="rock-funk_epoch200000_rock_test_2_origin">
            <a:hlinkClick r:id="" action="ppaction://media"/>
            <a:extLst>
              <a:ext uri="{FF2B5EF4-FFF2-40B4-BE49-F238E27FC236}">
                <a16:creationId xmlns:a16="http://schemas.microsoft.com/office/drawing/2014/main" id="{EE3F178A-6B70-4B7B-A274-B1905A44CD9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2513012" y="1905000"/>
            <a:ext cx="487362" cy="487363"/>
          </a:xfrm>
          <a:prstGeom prst="rect">
            <a:avLst/>
          </a:prstGeom>
        </p:spPr>
      </p:pic>
      <p:pic>
        <p:nvPicPr>
          <p:cNvPr id="6" name="rock-RnB_epoch200000_rock_test_2_transfer">
            <a:hlinkClick r:id="" action="ppaction://media"/>
            <a:extLst>
              <a:ext uri="{FF2B5EF4-FFF2-40B4-BE49-F238E27FC236}">
                <a16:creationId xmlns:a16="http://schemas.microsoft.com/office/drawing/2014/main" id="{E44F35CE-CC2F-4F45-BF9B-2B86DD69B552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3427412" y="4817347"/>
            <a:ext cx="487362" cy="487363"/>
          </a:xfrm>
          <a:prstGeom prst="rect">
            <a:avLst/>
          </a:prstGeom>
        </p:spPr>
      </p:pic>
      <p:pic>
        <p:nvPicPr>
          <p:cNvPr id="8" name="funk-RnB_epoch200000_funk_test_3_origin">
            <a:hlinkClick r:id="" action="ppaction://media"/>
            <a:extLst>
              <a:ext uri="{FF2B5EF4-FFF2-40B4-BE49-F238E27FC236}">
                <a16:creationId xmlns:a16="http://schemas.microsoft.com/office/drawing/2014/main" id="{E492DF85-6066-429C-BB82-7D9A9C4A06E2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5850731" y="1905000"/>
            <a:ext cx="487362" cy="487363"/>
          </a:xfrm>
          <a:prstGeom prst="rect">
            <a:avLst/>
          </a:prstGeom>
        </p:spPr>
      </p:pic>
      <p:pic>
        <p:nvPicPr>
          <p:cNvPr id="9" name="funk-rock_epoch200000_funk_test_3_transfer">
            <a:hlinkClick r:id="" action="ppaction://media"/>
            <a:extLst>
              <a:ext uri="{FF2B5EF4-FFF2-40B4-BE49-F238E27FC236}">
                <a16:creationId xmlns:a16="http://schemas.microsoft.com/office/drawing/2014/main" id="{C469E2B2-3113-4BD6-A5B5-9C8CCA895945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6856412" y="3352800"/>
            <a:ext cx="487362" cy="487363"/>
          </a:xfrm>
          <a:prstGeom prst="rect">
            <a:avLst/>
          </a:prstGeom>
        </p:spPr>
      </p:pic>
      <p:pic>
        <p:nvPicPr>
          <p:cNvPr id="10" name="funk-RnB_epoch200000_funk_test_3_transfer">
            <a:hlinkClick r:id="" action="ppaction://media"/>
            <a:extLst>
              <a:ext uri="{FF2B5EF4-FFF2-40B4-BE49-F238E27FC236}">
                <a16:creationId xmlns:a16="http://schemas.microsoft.com/office/drawing/2014/main" id="{F1B996A5-F653-4078-8DA5-0D1579520C4B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6704012" y="4817347"/>
            <a:ext cx="487362" cy="487363"/>
          </a:xfrm>
          <a:prstGeom prst="rect">
            <a:avLst/>
          </a:prstGeom>
        </p:spPr>
      </p:pic>
      <p:pic>
        <p:nvPicPr>
          <p:cNvPr id="11" name="RnB-funk_epoch200000_RnB_test_2_origin">
            <a:hlinkClick r:id="" action="ppaction://media"/>
            <a:extLst>
              <a:ext uri="{FF2B5EF4-FFF2-40B4-BE49-F238E27FC236}">
                <a16:creationId xmlns:a16="http://schemas.microsoft.com/office/drawing/2014/main" id="{59B98734-F99B-4C31-BBF9-EAF631D3726B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9131613" y="1905000"/>
            <a:ext cx="487362" cy="487363"/>
          </a:xfrm>
          <a:prstGeom prst="rect">
            <a:avLst/>
          </a:prstGeom>
        </p:spPr>
      </p:pic>
      <p:pic>
        <p:nvPicPr>
          <p:cNvPr id="12" name="RnB-rock_epoch200000_RnB_test_2_transfer">
            <a:hlinkClick r:id="" action="ppaction://media"/>
            <a:extLst>
              <a:ext uri="{FF2B5EF4-FFF2-40B4-BE49-F238E27FC236}">
                <a16:creationId xmlns:a16="http://schemas.microsoft.com/office/drawing/2014/main" id="{A4D7F198-E454-4A1E-AF25-B3F490FCCE78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10056812" y="3352800"/>
            <a:ext cx="487362" cy="487363"/>
          </a:xfrm>
          <a:prstGeom prst="rect">
            <a:avLst/>
          </a:prstGeom>
        </p:spPr>
      </p:pic>
      <p:pic>
        <p:nvPicPr>
          <p:cNvPr id="13" name="RnB-funk_epoch200000_RnB_test_2_transfer">
            <a:hlinkClick r:id="" action="ppaction://media"/>
            <a:extLst>
              <a:ext uri="{FF2B5EF4-FFF2-40B4-BE49-F238E27FC236}">
                <a16:creationId xmlns:a16="http://schemas.microsoft.com/office/drawing/2014/main" id="{BC6A0274-21CB-470F-9F0E-9C8AB1EA6ADB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10056812" y="4817347"/>
            <a:ext cx="487362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5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2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2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2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2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2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2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120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12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DD15-F65F-48B7-B6B9-84085B34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DC665-09C1-45C7-9D88-6A863CEFA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12" y="2316162"/>
            <a:ext cx="9144000" cy="4267200"/>
          </a:xfrm>
        </p:spPr>
        <p:txBody>
          <a:bodyPr/>
          <a:lstStyle/>
          <a:p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capabil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schimbe</a:t>
            </a:r>
            <a:r>
              <a:rPr lang="en-US" dirty="0"/>
              <a:t> </a:t>
            </a:r>
            <a:r>
              <a:rPr lang="en-US" dirty="0" err="1"/>
              <a:t>instrumentatia</a:t>
            </a:r>
            <a:r>
              <a:rPr lang="en-US" dirty="0"/>
              <a:t>, </a:t>
            </a:r>
            <a:r>
              <a:rPr lang="en-US" dirty="0" err="1"/>
              <a:t>aranjamentul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similara</a:t>
            </a:r>
            <a:r>
              <a:rPr lang="en-US" dirty="0"/>
              <a:t> cu </a:t>
            </a:r>
            <a:r>
              <a:rPr lang="en-US" dirty="0" err="1"/>
              <a:t>noul</a:t>
            </a:r>
            <a:r>
              <a:rPr lang="en-US" dirty="0"/>
              <a:t> gen,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pastreze</a:t>
            </a:r>
            <a:r>
              <a:rPr lang="en-US" dirty="0"/>
              <a:t> </a:t>
            </a:r>
            <a:r>
              <a:rPr lang="en-US" dirty="0" err="1"/>
              <a:t>continutul</a:t>
            </a:r>
            <a:r>
              <a:rPr lang="en-US" dirty="0"/>
              <a:t> </a:t>
            </a:r>
            <a:r>
              <a:rPr lang="en-US" dirty="0" err="1"/>
              <a:t>melodiei</a:t>
            </a:r>
            <a:r>
              <a:rPr lang="en-US" dirty="0"/>
              <a:t> </a:t>
            </a:r>
            <a:r>
              <a:rPr lang="en-US" dirty="0" err="1"/>
              <a:t>initiale</a:t>
            </a:r>
            <a:endParaRPr lang="en-US" dirty="0"/>
          </a:p>
          <a:p>
            <a:r>
              <a:rPr lang="en-US" dirty="0" err="1"/>
              <a:t>Rezultatele</a:t>
            </a:r>
            <a:r>
              <a:rPr lang="en-US" dirty="0"/>
              <a:t> </a:t>
            </a:r>
            <a:r>
              <a:rPr lang="en-US" dirty="0" err="1"/>
              <a:t>obținute</a:t>
            </a:r>
            <a:r>
              <a:rPr lang="en-US" dirty="0"/>
              <a:t> sunt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convingătoare</a:t>
            </a:r>
            <a:r>
              <a:rPr lang="en-US" dirty="0"/>
              <a:t> 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muzical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stilistic</a:t>
            </a:r>
            <a:r>
              <a:rPr lang="en-US" dirty="0"/>
              <a:t> </a:t>
            </a:r>
            <a:r>
              <a:rPr lang="en-US" dirty="0" err="1"/>
              <a:t>datorită</a:t>
            </a:r>
            <a:r>
              <a:rPr lang="en-US" dirty="0"/>
              <a:t> </a:t>
            </a:r>
            <a:r>
              <a:rPr lang="en-US" dirty="0" err="1"/>
              <a:t>adaugarii</a:t>
            </a:r>
            <a:r>
              <a:rPr lang="en-US" dirty="0"/>
              <a:t> </a:t>
            </a:r>
            <a:r>
              <a:rPr lang="en-US" dirty="0" err="1"/>
              <a:t>calculului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losses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1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21AE-3D85-4643-BA8B-8C76578C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Dezvoltări</a:t>
            </a:r>
            <a:r>
              <a:rPr lang="en-US" dirty="0"/>
              <a:t> </a:t>
            </a:r>
            <a:r>
              <a:rPr lang="en-US" dirty="0" err="1"/>
              <a:t>ulterioare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78A96-5EB2-4AB2-BDD6-E43C6C034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812" y="2438400"/>
            <a:ext cx="9144000" cy="4267200"/>
          </a:xfrm>
        </p:spPr>
        <p:txBody>
          <a:bodyPr/>
          <a:lstStyle/>
          <a:p>
            <a:r>
              <a:rPr lang="en-US" dirty="0" err="1"/>
              <a:t>Extinderea</a:t>
            </a:r>
            <a:r>
              <a:rPr lang="en-US" dirty="0"/>
              <a:t> </a:t>
            </a:r>
            <a:r>
              <a:rPr lang="en-US" dirty="0" err="1"/>
              <a:t>setului</a:t>
            </a:r>
            <a:r>
              <a:rPr lang="en-US" dirty="0"/>
              <a:t> de date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adăugarea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genuri</a:t>
            </a:r>
            <a:r>
              <a:rPr lang="en-US" dirty="0"/>
              <a:t> </a:t>
            </a:r>
            <a:r>
              <a:rPr lang="en-US" dirty="0" err="1"/>
              <a:t>muzicale</a:t>
            </a:r>
            <a:endParaRPr lang="en-US" dirty="0"/>
          </a:p>
          <a:p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lucra</a:t>
            </a:r>
            <a:r>
              <a:rPr lang="en-US" dirty="0"/>
              <a:t> cu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formate</a:t>
            </a:r>
            <a:r>
              <a:rPr lang="en-US" dirty="0"/>
              <a:t> de date audio</a:t>
            </a:r>
          </a:p>
          <a:p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adăuga</a:t>
            </a:r>
            <a:r>
              <a:rPr lang="en-US" dirty="0"/>
              <a:t> </a:t>
            </a:r>
            <a:r>
              <a:rPr lang="en-US" dirty="0" err="1"/>
              <a:t>melodii</a:t>
            </a:r>
            <a:r>
              <a:rPr lang="en-US" dirty="0"/>
              <a:t>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conțină</a:t>
            </a:r>
            <a:r>
              <a:rPr lang="en-US" dirty="0"/>
              <a:t> </a:t>
            </a:r>
            <a:r>
              <a:rPr lang="en-US" dirty="0" err="1"/>
              <a:t>voci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0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5EED-8E93-4B92-A1A7-A05D1E38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Scopul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4588F-9436-4FF3-855B-625EC9A7E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a </a:t>
            </a:r>
            <a:r>
              <a:rPr lang="en-US" dirty="0" err="1"/>
              <a:t>reuși</a:t>
            </a:r>
            <a:r>
              <a:rPr lang="en-US" dirty="0"/>
              <a:t> ca o </a:t>
            </a:r>
            <a:r>
              <a:rPr lang="en-US" dirty="0" err="1"/>
              <a:t>piesă</a:t>
            </a:r>
            <a:r>
              <a:rPr lang="en-US" dirty="0"/>
              <a:t>/</a:t>
            </a:r>
            <a:r>
              <a:rPr lang="en-US" dirty="0" err="1"/>
              <a:t>melodie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recreată</a:t>
            </a:r>
            <a:r>
              <a:rPr lang="en-US" dirty="0"/>
              <a:t> ca </a:t>
            </a:r>
            <a:r>
              <a:rPr lang="en-US" dirty="0" err="1"/>
              <a:t>și</a:t>
            </a:r>
            <a:r>
              <a:rPr lang="en-US" dirty="0"/>
              <a:t> una </a:t>
            </a:r>
            <a:r>
              <a:rPr lang="en-US" dirty="0" err="1"/>
              <a:t>nouă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aparține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 gen </a:t>
            </a:r>
            <a:r>
              <a:rPr lang="en-US" dirty="0" err="1"/>
              <a:t>muzical</a:t>
            </a:r>
            <a:r>
              <a:rPr lang="en-US" dirty="0"/>
              <a:t>, </a:t>
            </a:r>
            <a:r>
              <a:rPr lang="en-US" dirty="0" err="1"/>
              <a:t>diferit</a:t>
            </a:r>
            <a:r>
              <a:rPr lang="en-US" dirty="0"/>
              <a:t> de </a:t>
            </a:r>
            <a:r>
              <a:rPr lang="en-US" dirty="0" err="1"/>
              <a:t>cel</a:t>
            </a:r>
            <a:r>
              <a:rPr lang="en-US" dirty="0"/>
              <a:t> original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E1107-8E1B-45E7-B3CC-B655D2072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503" y="3048000"/>
            <a:ext cx="8915400" cy="237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5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D176-2C71-493C-A38E-829FEDA0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Rețele generative </a:t>
            </a:r>
            <a:r>
              <a:rPr lang="en-US" dirty="0" err="1"/>
              <a:t>adversariale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6AA46-DC09-4852-B2D1-AF793ED6B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rețele</a:t>
            </a:r>
            <a:r>
              <a:rPr lang="en-US" dirty="0"/>
              <a:t> </a:t>
            </a:r>
            <a:r>
              <a:rPr lang="en-US" dirty="0" err="1"/>
              <a:t>numite</a:t>
            </a:r>
            <a:r>
              <a:rPr lang="en-US" dirty="0"/>
              <a:t> Generator </a:t>
            </a:r>
            <a:r>
              <a:rPr lang="en-US" dirty="0" err="1"/>
              <a:t>si</a:t>
            </a:r>
            <a:r>
              <a:rPr lang="en-US" dirty="0"/>
              <a:t> Discriminator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7941D-9B9B-412E-8FEF-3741153D8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412" y="2809875"/>
            <a:ext cx="58293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D282-7553-4ED6-8A29-0A74F700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Rețele generative </a:t>
            </a:r>
            <a:r>
              <a:rPr lang="en-US" dirty="0" err="1"/>
              <a:t>adversariale</a:t>
            </a:r>
            <a:r>
              <a:rPr lang="en-US" dirty="0"/>
              <a:t> de tip </a:t>
            </a:r>
            <a:r>
              <a:rPr lang="en-US" dirty="0" err="1"/>
              <a:t>ciclu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916C81-7100-4D0D-A6BC-72C5C707B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2012" y="1905000"/>
            <a:ext cx="867621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8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2006-0D47-4174-9206-6AD80CB7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Rețele generative </a:t>
            </a:r>
            <a:r>
              <a:rPr lang="en-US" dirty="0" err="1"/>
              <a:t>adversariale</a:t>
            </a:r>
            <a:r>
              <a:rPr lang="en-US" dirty="0"/>
              <a:t> de tip </a:t>
            </a:r>
            <a:r>
              <a:rPr lang="en-US" dirty="0" err="1"/>
              <a:t>stea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DDE65C-CF6F-4178-9C0E-D6DDA109D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1761" y="1905000"/>
            <a:ext cx="736530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3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3F87-03DC-4119-A9CF-5F19A5CD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6C6CA-1097-4C9E-A240-E058C2CF3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“A Universal Music Translation Network”  </a:t>
            </a:r>
            <a:r>
              <a:rPr lang="en-US" dirty="0"/>
              <a:t>(</a:t>
            </a:r>
            <a:r>
              <a:rPr lang="en-US" dirty="0" err="1"/>
              <a:t>Mor</a:t>
            </a:r>
            <a:r>
              <a:rPr lang="en-US" dirty="0"/>
              <a:t> et al, 2018)</a:t>
            </a:r>
          </a:p>
          <a:p>
            <a:r>
              <a:rPr lang="en-US" i="1" dirty="0"/>
              <a:t>“Symbolic Music Genre Transfer with </a:t>
            </a:r>
            <a:r>
              <a:rPr lang="en-US" i="1" dirty="0" err="1"/>
              <a:t>CycleGAN</a:t>
            </a:r>
            <a:r>
              <a:rPr lang="en-US" i="1" dirty="0"/>
              <a:t>” </a:t>
            </a:r>
            <a:r>
              <a:rPr lang="en-US" dirty="0"/>
              <a:t>(Brunner et al, 2018)</a:t>
            </a:r>
          </a:p>
          <a:p>
            <a:r>
              <a:rPr lang="en-US" i="1" dirty="0"/>
              <a:t>“</a:t>
            </a:r>
            <a:r>
              <a:rPr lang="en-US" i="1" dirty="0" err="1"/>
              <a:t>StarGAN</a:t>
            </a:r>
            <a:r>
              <a:rPr lang="en-US" i="1" dirty="0"/>
              <a:t>: Unified Generative Adversarial Networks for Multi-Domain Image-to-Image Translation” </a:t>
            </a:r>
            <a:r>
              <a:rPr lang="en-US" dirty="0"/>
              <a:t>(Choi et al, 2017)</a:t>
            </a:r>
          </a:p>
        </p:txBody>
      </p:sp>
    </p:spTree>
    <p:extLst>
      <p:ext uri="{BB962C8B-B14F-4D97-AF65-F5344CB8AC3E}">
        <p14:creationId xmlns:p14="http://schemas.microsoft.com/office/powerpoint/2010/main" val="372484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BE34-9EA2-4F74-845B-E66E9FF1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77F9A-4A8C-494A-AFE8-1342B2FEC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1905000"/>
            <a:ext cx="9144000" cy="4267200"/>
          </a:xfrm>
        </p:spPr>
        <p:txBody>
          <a:bodyPr>
            <a:normAutofit/>
          </a:bodyPr>
          <a:lstStyle/>
          <a:p>
            <a:r>
              <a:rPr lang="en-US" dirty="0" err="1"/>
              <a:t>Setul</a:t>
            </a:r>
            <a:r>
              <a:rPr lang="en-US" dirty="0"/>
              <a:t> de date – MIDI</a:t>
            </a:r>
          </a:p>
          <a:p>
            <a:pPr marL="0" indent="0">
              <a:buNone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antrenarea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arhitecturii</a:t>
            </a:r>
            <a:r>
              <a:rPr lang="en-US" dirty="0"/>
              <a:t> create s-a </a:t>
            </a:r>
            <a:r>
              <a:rPr lang="en-US" dirty="0" err="1"/>
              <a:t>utilizat</a:t>
            </a:r>
            <a:r>
              <a:rPr lang="en-US" dirty="0"/>
              <a:t> un set de date </a:t>
            </a:r>
            <a:r>
              <a:rPr lang="en-US" dirty="0" err="1"/>
              <a:t>fisiere</a:t>
            </a:r>
            <a:r>
              <a:rPr lang="en-US" dirty="0"/>
              <a:t> </a:t>
            </a:r>
            <a:r>
              <a:rPr lang="en-US" dirty="0" err="1"/>
              <a:t>muzicale</a:t>
            </a:r>
            <a:r>
              <a:rPr lang="en-US" dirty="0"/>
              <a:t> de tip MIDI, </a:t>
            </a:r>
            <a:r>
              <a:rPr lang="en-US" dirty="0" err="1"/>
              <a:t>compuse</a:t>
            </a:r>
            <a:r>
              <a:rPr lang="en-US" dirty="0"/>
              <a:t> din </a:t>
            </a:r>
            <a:r>
              <a:rPr lang="en-US" dirty="0" err="1"/>
              <a:t>patru</a:t>
            </a:r>
            <a:r>
              <a:rPr lang="en-US" dirty="0"/>
              <a:t> </a:t>
            </a:r>
            <a:r>
              <a:rPr lang="en-US" dirty="0" err="1"/>
              <a:t>genuri</a:t>
            </a:r>
            <a:r>
              <a:rPr lang="en-US" dirty="0"/>
              <a:t> </a:t>
            </a:r>
            <a:r>
              <a:rPr lang="en-US" dirty="0" err="1"/>
              <a:t>muzicale</a:t>
            </a:r>
            <a:r>
              <a:rPr lang="en-US" dirty="0"/>
              <a:t>: RnB, rock, funk, </a:t>
            </a:r>
            <a:r>
              <a:rPr lang="en-US" dirty="0" err="1"/>
              <a:t>bossanova</a:t>
            </a:r>
            <a:r>
              <a:rPr lang="en-US" dirty="0"/>
              <a:t>.</a:t>
            </a:r>
          </a:p>
          <a:p>
            <a:r>
              <a:rPr lang="en-US" dirty="0" err="1"/>
              <a:t>Rețele</a:t>
            </a:r>
            <a:r>
              <a:rPr lang="en-US" dirty="0"/>
              <a:t> – </a:t>
            </a:r>
            <a:r>
              <a:rPr lang="en-US" dirty="0" err="1"/>
              <a:t>arhitectura</a:t>
            </a:r>
            <a:r>
              <a:rPr lang="en-US" dirty="0"/>
              <a:t> fully-convolutional: </a:t>
            </a:r>
          </a:p>
          <a:p>
            <a:pPr>
              <a:buFontTx/>
              <a:buChar char="-"/>
            </a:pPr>
            <a:r>
              <a:rPr lang="en-US" dirty="0"/>
              <a:t>un </a:t>
            </a:r>
            <a:r>
              <a:rPr lang="en-US" dirty="0" err="1"/>
              <a:t>singur</a:t>
            </a:r>
            <a:r>
              <a:rPr lang="en-US" dirty="0"/>
              <a:t> Generator: down-sampling, bottleneck, up-sampling</a:t>
            </a:r>
          </a:p>
          <a:p>
            <a:pPr>
              <a:buFontTx/>
              <a:buChar char="-"/>
            </a:pPr>
            <a:r>
              <a:rPr lang="en-US" dirty="0"/>
              <a:t>Discriminator: down-sampling, hidden layers, output layer</a:t>
            </a:r>
          </a:p>
          <a:p>
            <a:pPr>
              <a:buFontTx/>
              <a:buChar char="-"/>
            </a:pPr>
            <a:r>
              <a:rPr lang="en-US" dirty="0" err="1"/>
              <a:t>Clasificator</a:t>
            </a:r>
            <a:r>
              <a:rPr lang="en-US" dirty="0"/>
              <a:t>: input layer, hidden layers, output layer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4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EE2D-FA8A-4979-8311-02AAD937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A9BEF-E009-4240-8F37-5C687031E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Losses:</a:t>
            </a:r>
          </a:p>
          <a:p>
            <a:pPr>
              <a:buFontTx/>
              <a:buChar char="-"/>
            </a:pPr>
            <a:r>
              <a:rPr lang="en-US" dirty="0"/>
              <a:t>Adversarial</a:t>
            </a:r>
          </a:p>
          <a:p>
            <a:pPr>
              <a:buFontTx/>
              <a:buChar char="-"/>
            </a:pPr>
            <a:r>
              <a:rPr lang="en-US" dirty="0"/>
              <a:t>Cycle</a:t>
            </a:r>
          </a:p>
          <a:p>
            <a:pPr>
              <a:buFontTx/>
              <a:buChar char="-"/>
            </a:pPr>
            <a:r>
              <a:rPr lang="en-US" dirty="0"/>
              <a:t>Identity Mapping</a:t>
            </a:r>
          </a:p>
          <a:p>
            <a:pPr>
              <a:buFontTx/>
              <a:buChar char="-"/>
            </a:pPr>
            <a:r>
              <a:rPr lang="en-US" dirty="0"/>
              <a:t>Class</a:t>
            </a:r>
          </a:p>
          <a:p>
            <a:pPr marL="0" indent="0">
              <a:buNone/>
            </a:pPr>
            <a:r>
              <a:rPr lang="en-US" dirty="0" err="1"/>
              <a:t>Adaugarea</a:t>
            </a:r>
            <a:r>
              <a:rPr lang="en-US" dirty="0"/>
              <a:t> Gaussian Noise</a:t>
            </a:r>
          </a:p>
        </p:txBody>
      </p:sp>
    </p:spTree>
    <p:extLst>
      <p:ext uri="{BB962C8B-B14F-4D97-AF65-F5344CB8AC3E}">
        <p14:creationId xmlns:p14="http://schemas.microsoft.com/office/powerpoint/2010/main" val="423469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FD9A-B502-4087-BB70-55B55684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Experimente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CB842-22F6-4B9C-8C6F-CF1A90C9F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Varierea</a:t>
            </a:r>
            <a:r>
              <a:rPr lang="en-US" dirty="0"/>
              <a:t> </a:t>
            </a:r>
            <a:r>
              <a:rPr lang="en-US" dirty="0" err="1"/>
              <a:t>valorii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Gaussian noise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Incercarea</a:t>
            </a:r>
            <a:r>
              <a:rPr lang="en-US" dirty="0"/>
              <a:t> </a:t>
            </a:r>
            <a:r>
              <a:rPr lang="en-US" dirty="0" err="1"/>
              <a:t>adaugarii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pe </a:t>
            </a:r>
            <a:r>
              <a:rPr lang="en-US" dirty="0" err="1"/>
              <a:t>reteaua</a:t>
            </a:r>
            <a:r>
              <a:rPr lang="en-US" dirty="0"/>
              <a:t> </a:t>
            </a:r>
            <a:r>
              <a:rPr lang="en-US" dirty="0" err="1"/>
              <a:t>Clasificator</a:t>
            </a:r>
            <a:endParaRPr lang="en-US" dirty="0"/>
          </a:p>
          <a:p>
            <a:r>
              <a:rPr lang="en-US" dirty="0" err="1"/>
              <a:t>Varierea</a:t>
            </a:r>
            <a:r>
              <a:rPr lang="en-US" dirty="0"/>
              <a:t> </a:t>
            </a:r>
            <a:r>
              <a:rPr lang="en-US" dirty="0" err="1"/>
              <a:t>optimizatorului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learning rate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62CC8BC-9B58-4DC5-A94E-62938EA79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387489"/>
              </p:ext>
            </p:extLst>
          </p:nvPr>
        </p:nvGraphicFramePr>
        <p:xfrm>
          <a:off x="1751012" y="2438400"/>
          <a:ext cx="6705601" cy="144780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957943">
                  <a:extLst>
                    <a:ext uri="{9D8B030D-6E8A-4147-A177-3AD203B41FA5}">
                      <a16:colId xmlns:a16="http://schemas.microsoft.com/office/drawing/2014/main" val="2137989705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3228003264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2340983272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3715705291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2091326880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10581795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881885185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o-RO" sz="1200">
                          <a:effectLst/>
                        </a:rPr>
                        <a:t>σ</a:t>
                      </a:r>
                      <a:r>
                        <a:rPr lang="ro-RO" sz="1200" baseline="-25000">
                          <a:effectLst/>
                        </a:rPr>
                        <a:t>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o-RO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o-RO" sz="1200">
                          <a:effectLst/>
                        </a:rPr>
                        <a:t>0.01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o-RO" sz="1200">
                          <a:effectLst/>
                        </a:rPr>
                        <a:t>0.1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o-RO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o-RO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o-RO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535888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o-RO" sz="1200">
                          <a:effectLst/>
                        </a:rPr>
                        <a:t>L</a:t>
                      </a:r>
                      <a:r>
                        <a:rPr lang="ro-RO" sz="1200" baseline="-250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o-RO" sz="1200">
                          <a:effectLst/>
                        </a:rPr>
                        <a:t>0.0121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o-RO" sz="1200">
                          <a:effectLst/>
                        </a:rPr>
                        <a:t>0.0195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o-RO" sz="1200">
                          <a:effectLst/>
                        </a:rPr>
                        <a:t>0.0157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o-RO" sz="1200">
                          <a:effectLst/>
                        </a:rPr>
                        <a:t>0.0200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o-RO" sz="1200">
                          <a:effectLst/>
                        </a:rPr>
                        <a:t>0.0350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o-RO" sz="1200">
                          <a:effectLst/>
                        </a:rPr>
                        <a:t>0.0379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81037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o-RO" sz="1200">
                          <a:effectLst/>
                        </a:rPr>
                        <a:t>L</a:t>
                      </a:r>
                      <a:r>
                        <a:rPr lang="ro-RO" sz="1200" baseline="-25000">
                          <a:effectLst/>
                        </a:rPr>
                        <a:t>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o-RO" sz="1200">
                          <a:effectLst/>
                        </a:rPr>
                        <a:t>3.3571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o-RO" sz="1200">
                          <a:effectLst/>
                        </a:rPr>
                        <a:t>3.2329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o-RO" sz="1200">
                          <a:effectLst/>
                        </a:rPr>
                        <a:t>2.8106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o-RO" sz="1200">
                          <a:effectLst/>
                        </a:rPr>
                        <a:t>2.2440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o-RO" sz="1200">
                          <a:effectLst/>
                        </a:rPr>
                        <a:t>2.2568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o-RO" sz="1200">
                          <a:effectLst/>
                        </a:rPr>
                        <a:t>2.3360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256199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o-RO" sz="1200">
                          <a:effectLst/>
                        </a:rPr>
                        <a:t>L</a:t>
                      </a:r>
                      <a:r>
                        <a:rPr lang="ro-RO" sz="1200" baseline="-25000">
                          <a:effectLst/>
                        </a:rPr>
                        <a:t>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o-RO" sz="1200">
                          <a:effectLst/>
                        </a:rPr>
                        <a:t>7.9680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o-RO" sz="1200">
                          <a:effectLst/>
                        </a:rPr>
                        <a:t>8.1111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o-RO" sz="1200">
                          <a:effectLst/>
                        </a:rPr>
                        <a:t>7.0477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o-RO" sz="1200">
                          <a:effectLst/>
                        </a:rPr>
                        <a:t>7.9178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o-RO" sz="1200">
                          <a:effectLst/>
                        </a:rPr>
                        <a:t>8.2376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o-RO" sz="1200" dirty="0">
                          <a:effectLst/>
                        </a:rPr>
                        <a:t>7.2513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251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66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1441</TotalTime>
  <Words>923</Words>
  <Application>Microsoft Office PowerPoint</Application>
  <PresentationFormat>Custom</PresentationFormat>
  <Paragraphs>128</Paragraphs>
  <Slides>12</Slides>
  <Notes>11</Notes>
  <HiddenSlides>0</HiddenSlides>
  <MMClips>9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Consolas</vt:lpstr>
      <vt:lpstr>Corbel</vt:lpstr>
      <vt:lpstr>Times New Roman</vt:lpstr>
      <vt:lpstr>Chalkboard 16x9</vt:lpstr>
      <vt:lpstr>Rețele generative adversariale pentru transfer de genuri muzicale</vt:lpstr>
      <vt:lpstr>Scopul</vt:lpstr>
      <vt:lpstr>Rețele generative adversariale </vt:lpstr>
      <vt:lpstr>Rețele generative adversariale de tip ciclu</vt:lpstr>
      <vt:lpstr>Rețele generative adversariale de tip stea</vt:lpstr>
      <vt:lpstr>Related Work</vt:lpstr>
      <vt:lpstr>Implementare</vt:lpstr>
      <vt:lpstr>Implementare</vt:lpstr>
      <vt:lpstr>Experimente</vt:lpstr>
      <vt:lpstr>Rezultate - exemple</vt:lpstr>
      <vt:lpstr>Concluzii</vt:lpstr>
      <vt:lpstr>Dezvoltări ulterioare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Rețele generative adversariale pentru transfer de genuri muzicale</dc:title>
  <dc:creator>Flori</dc:creator>
  <cp:lastModifiedBy>Flori</cp:lastModifiedBy>
  <cp:revision>71</cp:revision>
  <dcterms:created xsi:type="dcterms:W3CDTF">2021-09-04T17:28:50Z</dcterms:created>
  <dcterms:modified xsi:type="dcterms:W3CDTF">2021-09-06T20:18:21Z</dcterms:modified>
</cp:coreProperties>
</file>