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341" r:id="rId3"/>
    <p:sldId id="351" r:id="rId4"/>
    <p:sldId id="294" r:id="rId5"/>
    <p:sldId id="344" r:id="rId6"/>
    <p:sldId id="313" r:id="rId7"/>
    <p:sldId id="343" r:id="rId8"/>
    <p:sldId id="334" r:id="rId9"/>
    <p:sldId id="288" r:id="rId10"/>
    <p:sldId id="348" r:id="rId11"/>
    <p:sldId id="347" r:id="rId12"/>
    <p:sldId id="310" r:id="rId13"/>
    <p:sldId id="349" r:id="rId14"/>
    <p:sldId id="354" r:id="rId15"/>
    <p:sldId id="353" r:id="rId16"/>
    <p:sldId id="357" r:id="rId17"/>
    <p:sldId id="355" r:id="rId18"/>
    <p:sldId id="356" r:id="rId19"/>
    <p:sldId id="345" r:id="rId20"/>
    <p:sldId id="346" r:id="rId21"/>
    <p:sldId id="315" r:id="rId22"/>
    <p:sldId id="262" r:id="rId2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ruh, Curtis" initials="UC" lastIdx="5" clrIdx="0">
    <p:extLst>
      <p:ext uri="{19B8F6BF-5375-455C-9EA6-DF929625EA0E}">
        <p15:presenceInfo xmlns:p15="http://schemas.microsoft.com/office/powerpoint/2012/main" userId="S-1-5-21-3404266078-2662812769-927984930-11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F0FC"/>
    <a:srgbClr val="A3E1ED"/>
    <a:srgbClr val="D4EDF6"/>
    <a:srgbClr val="DEFAFA"/>
    <a:srgbClr val="A6E4EA"/>
    <a:srgbClr val="DFF2F9"/>
    <a:srgbClr val="F6FBFC"/>
    <a:srgbClr val="F6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9" autoAdjust="0"/>
    <p:restoredTop sz="88786" autoAdjust="0"/>
  </p:normalViewPr>
  <p:slideViewPr>
    <p:cSldViewPr snapToGrid="0">
      <p:cViewPr varScale="1">
        <p:scale>
          <a:sx n="99" d="100"/>
          <a:sy n="99" d="100"/>
        </p:scale>
        <p:origin x="870" y="84"/>
      </p:cViewPr>
      <p:guideLst/>
    </p:cSldViewPr>
  </p:slideViewPr>
  <p:notesTextViewPr>
    <p:cViewPr>
      <p:scale>
        <a:sx n="3" d="2"/>
        <a:sy n="3" d="2"/>
      </p:scale>
      <p:origin x="0" y="0"/>
    </p:cViewPr>
  </p:notesTextViewPr>
  <p:notesViewPr>
    <p:cSldViewPr snapToGrid="0">
      <p:cViewPr varScale="1">
        <p:scale>
          <a:sx n="93" d="100"/>
          <a:sy n="93" d="100"/>
        </p:scale>
        <p:origin x="36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85AEFA8-5492-4481-9002-CA7EAAD6E07A}" type="datetimeFigureOut">
              <a:rPr lang="en-US" smtClean="0"/>
              <a:t>10/31/2018</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BB5E03D-5C54-4C5E-8D85-623925949018}" type="slidenum">
              <a:rPr lang="en-US" smtClean="0"/>
              <a:t>‹#›</a:t>
            </a:fld>
            <a:endParaRPr lang="en-US" dirty="0"/>
          </a:p>
        </p:txBody>
      </p:sp>
    </p:spTree>
    <p:extLst>
      <p:ext uri="{BB962C8B-B14F-4D97-AF65-F5344CB8AC3E}">
        <p14:creationId xmlns:p14="http://schemas.microsoft.com/office/powerpoint/2010/main" val="328687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1</a:t>
            </a:fld>
            <a:endParaRPr lang="en-US" dirty="0"/>
          </a:p>
        </p:txBody>
      </p:sp>
    </p:spTree>
    <p:extLst>
      <p:ext uri="{BB962C8B-B14F-4D97-AF65-F5344CB8AC3E}">
        <p14:creationId xmlns:p14="http://schemas.microsoft.com/office/powerpoint/2010/main" val="41853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45942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0167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12</a:t>
            </a:fld>
            <a:endParaRPr lang="en-US" dirty="0"/>
          </a:p>
        </p:txBody>
      </p:sp>
    </p:spTree>
    <p:extLst>
      <p:ext uri="{BB962C8B-B14F-4D97-AF65-F5344CB8AC3E}">
        <p14:creationId xmlns:p14="http://schemas.microsoft.com/office/powerpoint/2010/main" val="199729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64025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3044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9684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92080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21720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84792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19</a:t>
            </a:fld>
            <a:endParaRPr lang="en-US" dirty="0"/>
          </a:p>
        </p:txBody>
      </p:sp>
    </p:spTree>
    <p:extLst>
      <p:ext uri="{BB962C8B-B14F-4D97-AF65-F5344CB8AC3E}">
        <p14:creationId xmlns:p14="http://schemas.microsoft.com/office/powerpoint/2010/main" val="295415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23568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48740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21</a:t>
            </a:fld>
            <a:endParaRPr lang="en-US" dirty="0"/>
          </a:p>
        </p:txBody>
      </p:sp>
    </p:spTree>
    <p:extLst>
      <p:ext uri="{BB962C8B-B14F-4D97-AF65-F5344CB8AC3E}">
        <p14:creationId xmlns:p14="http://schemas.microsoft.com/office/powerpoint/2010/main" val="3817835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22</a:t>
            </a:fld>
            <a:endParaRPr lang="en-US" dirty="0"/>
          </a:p>
        </p:txBody>
      </p:sp>
    </p:spTree>
    <p:extLst>
      <p:ext uri="{BB962C8B-B14F-4D97-AF65-F5344CB8AC3E}">
        <p14:creationId xmlns:p14="http://schemas.microsoft.com/office/powerpoint/2010/main" val="333464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2185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4</a:t>
            </a:fld>
            <a:endParaRPr lang="en-US" dirty="0"/>
          </a:p>
        </p:txBody>
      </p:sp>
    </p:spTree>
    <p:extLst>
      <p:ext uri="{BB962C8B-B14F-4D97-AF65-F5344CB8AC3E}">
        <p14:creationId xmlns:p14="http://schemas.microsoft.com/office/powerpoint/2010/main" val="2209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0478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6</a:t>
            </a:fld>
            <a:endParaRPr lang="en-US" dirty="0"/>
          </a:p>
        </p:txBody>
      </p:sp>
    </p:spTree>
    <p:extLst>
      <p:ext uri="{BB962C8B-B14F-4D97-AF65-F5344CB8AC3E}">
        <p14:creationId xmlns:p14="http://schemas.microsoft.com/office/powerpoint/2010/main" val="241157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23671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B5E03D-5C54-4C5E-8D85-62392594901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021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5E03D-5C54-4C5E-8D85-623925949018}" type="slidenum">
              <a:rPr lang="en-US" smtClean="0"/>
              <a:t>9</a:t>
            </a:fld>
            <a:endParaRPr lang="en-US" dirty="0"/>
          </a:p>
        </p:txBody>
      </p:sp>
    </p:spTree>
    <p:extLst>
      <p:ext uri="{BB962C8B-B14F-4D97-AF65-F5344CB8AC3E}">
        <p14:creationId xmlns:p14="http://schemas.microsoft.com/office/powerpoint/2010/main" val="375520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1CB61-A7AA-43FC-BC92-D67BDCDE5CFC}" type="datetime1">
              <a:rPr lang="en-US" smtClean="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41515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3D2BE-F14B-4F1A-9F9D-B8C4C3A03F5F}" type="datetime1">
              <a:rPr lang="en-US" smtClean="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183897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C8A8F-3DFA-4538-B3E8-E69AF00C58B4}" type="datetime1">
              <a:rPr lang="en-US" smtClean="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259667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43"/>
        <p:cNvGrpSpPr/>
        <p:nvPr/>
      </p:nvGrpSpPr>
      <p:grpSpPr>
        <a:xfrm>
          <a:off x="0" y="0"/>
          <a:ext cx="0" cy="0"/>
          <a:chOff x="0" y="0"/>
          <a:chExt cx="0" cy="0"/>
        </a:xfrm>
      </p:grpSpPr>
      <p:grpSp>
        <p:nvGrpSpPr>
          <p:cNvPr id="44" name="Shape 44"/>
          <p:cNvGrpSpPr/>
          <p:nvPr/>
        </p:nvGrpSpPr>
        <p:grpSpPr>
          <a:xfrm>
            <a:off x="5875200" y="1"/>
            <a:ext cx="6316800" cy="6857420"/>
            <a:chOff x="4406400" y="0"/>
            <a:chExt cx="4737600" cy="5143065"/>
          </a:xfrm>
        </p:grpSpPr>
        <p:sp>
          <p:nvSpPr>
            <p:cNvPr id="45" name="Shape 45"/>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46" name="Shape 46"/>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47" name="Shape 47"/>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48" name="Shape 48"/>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49" name="Shape 49"/>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0" name="Shape 50"/>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1" name="Shape 5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3" name="Shape 5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4" name="Shape 5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5" name="Shape 55"/>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6" name="Shape 56"/>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7" name="Shape 57"/>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59" name="Shape 59"/>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60" name="Shape 60"/>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61" name="Shape 6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sp>
          <p:nvSpPr>
            <p:cNvPr id="62" name="Shape 62"/>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p>
          </p:txBody>
        </p:sp>
      </p:grpSp>
      <p:sp>
        <p:nvSpPr>
          <p:cNvPr id="63" name="Shape 6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dirty="0"/>
          </a:p>
        </p:txBody>
      </p:sp>
      <p:sp>
        <p:nvSpPr>
          <p:cNvPr id="64" name="Shape 6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98045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7FBB1-3183-40C3-972F-B047E9DB55B7}" type="datetime1">
              <a:rPr lang="en-US" smtClean="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339089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87C14C-95C7-4D20-8EC0-AC51935AD49C}" type="datetime1">
              <a:rPr lang="en-US" smtClean="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236327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E3EB1F-7939-4C46-8B6B-54648DC0A79B}" type="datetime1">
              <a:rPr lang="en-US" smtClean="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96053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D45CD-D0AF-4520-92D5-05CA341BCF0A}" type="datetime1">
              <a:rPr lang="en-US" smtClean="0"/>
              <a:t>10/31/2018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330296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AEF2-4234-4A2B-9261-58338D9B2119}" type="datetime1">
              <a:rPr lang="en-US" smtClean="0"/>
              <a:t>10/31/2018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385700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3ABB7-EBBE-4943-B264-46F109B47DF8}" type="datetime1">
              <a:rPr lang="en-US" smtClean="0"/>
              <a:t>10/31/2018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122212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9A0780-82D4-43D8-81B2-1D5D6AA8A964}" type="datetime1">
              <a:rPr lang="en-US" smtClean="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49288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4EB32F-B1E1-416C-8AA5-7472B6FE5AE0}" type="datetime1">
              <a:rPr lang="en-US" smtClean="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F02457-BA90-4D8C-8E0C-3B8FCABD9BA0}" type="slidenum">
              <a:rPr lang="en-US" smtClean="0"/>
              <a:t>‹#›</a:t>
            </a:fld>
            <a:endParaRPr lang="en-US" dirty="0"/>
          </a:p>
        </p:txBody>
      </p:sp>
    </p:spTree>
    <p:extLst>
      <p:ext uri="{BB962C8B-B14F-4D97-AF65-F5344CB8AC3E}">
        <p14:creationId xmlns:p14="http://schemas.microsoft.com/office/powerpoint/2010/main" val="360978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A7B09-C6B1-404D-9042-5584AE84C584}" type="datetime1">
              <a:rPr lang="en-US" smtClean="0"/>
              <a:t>10/31/2018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02457-BA90-4D8C-8E0C-3B8FCABD9BA0}" type="slidenum">
              <a:rPr lang="en-US" smtClean="0"/>
              <a:t>‹#›</a:t>
            </a:fld>
            <a:endParaRPr lang="en-US" dirty="0"/>
          </a:p>
        </p:txBody>
      </p:sp>
    </p:spTree>
    <p:extLst>
      <p:ext uri="{BB962C8B-B14F-4D97-AF65-F5344CB8AC3E}">
        <p14:creationId xmlns:p14="http://schemas.microsoft.com/office/powerpoint/2010/main" val="21799539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flsenate.gov/Session/Bill/2018/5001/BillText/er/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jpg"/><Relationship Id="rId7" Type="http://schemas.openxmlformats.org/officeDocument/2006/relationships/hyperlink" Target="http://dos.myflorida.com/media/696331/dos119-public-records-exemption-form.pdf"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cran.r-project.org/doc/contrib/de_Jonge+van_der_Loo-Introduction_to_data_cleaning_with_R.pdf" TargetMode="External"/><Relationship Id="rId5" Type="http://schemas.openxmlformats.org/officeDocument/2006/relationships/hyperlink" Target="https://www.whitepapers.em360tech.com/wp-content/files_mf/1407250286DAMAUKDQDimensionsWhitePaperR37.pdf" TargetMode="External"/><Relationship Id="rId4" Type="http://schemas.openxmlformats.org/officeDocument/2006/relationships/hyperlink" Target="https://www.cs.purdue.edu/homes/ake/pub/TKDE-0240-0605-1.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mailto:michael.avello@ast.myflorida.com" TargetMode="External"/><Relationship Id="rId5" Type="http://schemas.openxmlformats.org/officeDocument/2006/relationships/hyperlink" Target="mailto:burt.walsh@ast.myflorida.com"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itle 1"/>
          <p:cNvSpPr>
            <a:spLocks noGrp="1"/>
          </p:cNvSpPr>
          <p:nvPr>
            <p:ph type="ctrTitle"/>
          </p:nvPr>
        </p:nvSpPr>
        <p:spPr>
          <a:xfrm>
            <a:off x="2209800" y="4600576"/>
            <a:ext cx="7772400" cy="1114427"/>
          </a:xfrm>
        </p:spPr>
        <p:txBody>
          <a:bodyPr>
            <a:normAutofit fontScale="90000"/>
          </a:bodyPr>
          <a:lstStyle/>
          <a:p>
            <a:r>
              <a:rPr lang="en-US" dirty="0">
                <a:solidFill>
                  <a:schemeClr val="bg1"/>
                </a:solidFill>
                <a:latin typeface="Sitka Subheading" panose="02000505000000020004" pitchFamily="2" charset="0"/>
              </a:rPr>
              <a:t>AST Data Management Efforts</a:t>
            </a:r>
          </a:p>
        </p:txBody>
      </p:sp>
      <p:sp>
        <p:nvSpPr>
          <p:cNvPr id="3" name="Subtitle 2"/>
          <p:cNvSpPr>
            <a:spLocks noGrp="1"/>
          </p:cNvSpPr>
          <p:nvPr>
            <p:ph type="subTitle" idx="1"/>
          </p:nvPr>
        </p:nvSpPr>
        <p:spPr>
          <a:xfrm>
            <a:off x="2895600" y="5791199"/>
            <a:ext cx="6400800" cy="929643"/>
          </a:xfrm>
        </p:spPr>
        <p:txBody>
          <a:bodyPr>
            <a:normAutofit fontScale="85000" lnSpcReduction="20000"/>
          </a:bodyPr>
          <a:lstStyle/>
          <a:p>
            <a:r>
              <a:rPr lang="en-US" sz="2000" dirty="0">
                <a:solidFill>
                  <a:schemeClr val="bg1"/>
                </a:solidFill>
                <a:latin typeface="Sitka Subheading" panose="02000505000000020004" pitchFamily="2" charset="0"/>
              </a:rPr>
              <a:t>burt.walsh@ast.myflorida.com</a:t>
            </a:r>
          </a:p>
          <a:p>
            <a:r>
              <a:rPr lang="en-US" sz="2000" dirty="0">
                <a:solidFill>
                  <a:schemeClr val="bg1"/>
                </a:solidFill>
                <a:latin typeface="Sitka Subheading" panose="02000505000000020004" pitchFamily="2" charset="0"/>
              </a:rPr>
              <a:t>michael.avello@ast.myflorida.com</a:t>
            </a:r>
          </a:p>
          <a:p>
            <a:r>
              <a:rPr lang="en-US" sz="2000" dirty="0">
                <a:solidFill>
                  <a:schemeClr val="bg1"/>
                </a:solidFill>
                <a:latin typeface="Sitka Subheading" panose="02000505000000020004" pitchFamily="2" charset="0"/>
              </a:rPr>
              <a:t>June 26, 2018</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0362" y="137157"/>
            <a:ext cx="3213547" cy="2011680"/>
          </a:xfrm>
          <a:prstGeom prst="rect">
            <a:avLst/>
          </a:prstGeom>
        </p:spPr>
      </p:pic>
      <p:sp>
        <p:nvSpPr>
          <p:cNvPr id="10" name="Slide Number Placeholder 9">
            <a:extLst>
              <a:ext uri="{FF2B5EF4-FFF2-40B4-BE49-F238E27FC236}">
                <a16:creationId xmlns:a16="http://schemas.microsoft.com/office/drawing/2014/main" id="{D3D06D9D-4137-4AF0-8DAD-DA8B8AF099ED}"/>
              </a:ext>
            </a:extLst>
          </p:cNvPr>
          <p:cNvSpPr>
            <a:spLocks noGrp="1"/>
          </p:cNvSpPr>
          <p:nvPr>
            <p:ph type="sldNum" sz="quarter" idx="12"/>
          </p:nvPr>
        </p:nvSpPr>
        <p:spPr/>
        <p:txBody>
          <a:bodyPr/>
          <a:lstStyle/>
          <a:p>
            <a:fld id="{4FF02457-BA90-4D8C-8E0C-3B8FCABD9BA0}" type="slidenum">
              <a:rPr lang="en-US" smtClean="0"/>
              <a:t>1</a:t>
            </a:fld>
            <a:endParaRPr lang="en-US" dirty="0"/>
          </a:p>
        </p:txBody>
      </p:sp>
      <p:pic>
        <p:nvPicPr>
          <p:cNvPr id="12" name="Content Placeholder 3">
            <a:extLst>
              <a:ext uri="{FF2B5EF4-FFF2-40B4-BE49-F238E27FC236}">
                <a16:creationId xmlns:a16="http://schemas.microsoft.com/office/drawing/2014/main" id="{DEBD99B2-5C41-4530-8853-E1FCAC715D3D}"/>
              </a:ext>
            </a:extLst>
          </p:cNvPr>
          <p:cNvPicPr>
            <a:picLocks noChangeAspect="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val="0"/>
              </a:ext>
            </a:extLst>
          </a:blip>
          <a:srcRect l="83339"/>
          <a:stretch/>
        </p:blipFill>
        <p:spPr>
          <a:xfrm>
            <a:off x="10668000" y="-3938"/>
            <a:ext cx="1524000" cy="6861937"/>
          </a:xfrm>
          <a:prstGeom prst="rect">
            <a:avLst/>
          </a:prstGeom>
        </p:spPr>
      </p:pic>
      <p:pic>
        <p:nvPicPr>
          <p:cNvPr id="13" name="Content Placeholder 3">
            <a:extLst>
              <a:ext uri="{FF2B5EF4-FFF2-40B4-BE49-F238E27FC236}">
                <a16:creationId xmlns:a16="http://schemas.microsoft.com/office/drawing/2014/main" id="{D56C44B6-325E-4BE6-BD61-09A42F0C394F}"/>
              </a:ext>
            </a:extLst>
          </p:cNvPr>
          <p:cNvPicPr>
            <a:picLocks noChangeAspect="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val="0"/>
              </a:ext>
            </a:extLst>
          </a:blip>
          <a:srcRect l="83339"/>
          <a:stretch/>
        </p:blipFill>
        <p:spPr>
          <a:xfrm rot="10800000">
            <a:off x="-19052" y="3937"/>
            <a:ext cx="1543051" cy="6861937"/>
          </a:xfrm>
          <a:prstGeom prst="rect">
            <a:avLst/>
          </a:prstGeom>
        </p:spPr>
      </p:pic>
    </p:spTree>
    <p:extLst>
      <p:ext uri="{BB962C8B-B14F-4D97-AF65-F5344CB8AC3E}">
        <p14:creationId xmlns:p14="http://schemas.microsoft.com/office/powerpoint/2010/main" val="48998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r>
              <a:rPr lang="en-GB" dirty="0">
                <a:solidFill>
                  <a:srgbClr val="002060"/>
                </a:solidFill>
                <a:latin typeface="Montserrat" panose="020B0604020202020204" charset="0"/>
              </a:rPr>
              <a:t>CDO, GIO and Proviso	</a:t>
            </a:r>
            <a:endParaRPr dirty="0">
              <a:solidFill>
                <a:srgbClr val="002060"/>
              </a:solidFill>
              <a:latin typeface="Montserrat" panose="020B0604020202020204" charset="0"/>
            </a:endParaRPr>
          </a:p>
        </p:txBody>
      </p:sp>
      <p:sp>
        <p:nvSpPr>
          <p:cNvPr id="237" name="Shape 237"/>
          <p:cNvSpPr txBox="1"/>
          <p:nvPr/>
        </p:nvSpPr>
        <p:spPr>
          <a:xfrm>
            <a:off x="1041897" y="2736262"/>
            <a:ext cx="8091470"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Chief Data Officer Established in 2017-2018 along with the Geographic Information Officer (Mrs. Ekaterina Fitos – moving to DEP)</a:t>
            </a:r>
          </a:p>
          <a:p>
            <a:pPr marL="342900" indent="-342900">
              <a:spcAft>
                <a:spcPts val="800"/>
              </a:spcAft>
              <a:buFont typeface="Arial" panose="020B0604020202020204" pitchFamily="34" charset="0"/>
              <a:buChar char="•"/>
            </a:pPr>
            <a:endParaRPr lang="en-US" sz="2000" dirty="0">
              <a:solidFill>
                <a:srgbClr val="002060"/>
              </a:solidFill>
              <a:latin typeface="Montserrat"/>
              <a:ea typeface="Montserrat"/>
              <a:cs typeface="Montserrat"/>
              <a:sym typeface="Montserrat"/>
            </a:endParaRP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For 2018-2019 responsibilities in Pages 381-382 of </a:t>
            </a:r>
            <a:r>
              <a:rPr lang="en-US" dirty="0">
                <a:solidFill>
                  <a:srgbClr val="002060"/>
                </a:solidFill>
                <a:hlinkClick r:id="rId3"/>
              </a:rPr>
              <a:t>http://www.flsenate.gov/Session/Bill/2018/5001/BillText/er/PDF</a:t>
            </a:r>
            <a:r>
              <a:rPr lang="en-US" dirty="0">
                <a:solidFill>
                  <a:srgbClr val="002060"/>
                </a:solidFill>
              </a:rPr>
              <a:t>.</a:t>
            </a:r>
          </a:p>
          <a:p>
            <a:pPr>
              <a:spcAft>
                <a:spcPts val="800"/>
              </a:spcAft>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10</a:t>
            </a:fld>
            <a:endParaRPr lang="en-US" dirty="0"/>
          </a:p>
        </p:txBody>
      </p:sp>
      <p:sp>
        <p:nvSpPr>
          <p:cNvPr id="7" name="Title 1">
            <a:extLst>
              <a:ext uri="{FF2B5EF4-FFF2-40B4-BE49-F238E27FC236}">
                <a16:creationId xmlns:a16="http://schemas.microsoft.com/office/drawing/2014/main" id="{51B3BC16-DAC5-4F78-A278-455939801770}"/>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2171C857-087C-4FD7-B5B2-AAD4D73302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200852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r>
              <a:rPr lang="en-GB" dirty="0">
                <a:solidFill>
                  <a:srgbClr val="002060"/>
                </a:solidFill>
                <a:latin typeface="Montserrat" panose="020B0604020202020204" charset="0"/>
              </a:rPr>
              <a:t>2018-2019 Proviso</a:t>
            </a:r>
            <a:endParaRPr dirty="0">
              <a:solidFill>
                <a:srgbClr val="002060"/>
              </a:solidFill>
              <a:latin typeface="Montserrat" panose="020B0604020202020204" charset="0"/>
            </a:endParaRPr>
          </a:p>
        </p:txBody>
      </p:sp>
      <p:sp>
        <p:nvSpPr>
          <p:cNvPr id="237" name="Shape 237"/>
          <p:cNvSpPr txBox="1"/>
          <p:nvPr/>
        </p:nvSpPr>
        <p:spPr>
          <a:xfrm>
            <a:off x="1041897" y="2736262"/>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Continuation of some work from 2017-2018</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Enterprise Data Inventory </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Methods for standardizing data to promote interoperability and reduce collection of duplicate data</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Identify data classified as open data</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Recommend open data technical standards</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Recommend options and associated costs for a state open data catalog</a:t>
            </a:r>
          </a:p>
          <a:p>
            <a:pPr marL="342900" indent="-342900">
              <a:spcAft>
                <a:spcPts val="800"/>
              </a:spcAft>
              <a:buFont typeface="Arial" panose="020B0604020202020204" pitchFamily="34" charset="0"/>
              <a:buChar char="•"/>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11</a:t>
            </a:fld>
            <a:endParaRPr lang="en-US" dirty="0"/>
          </a:p>
        </p:txBody>
      </p:sp>
      <p:sp>
        <p:nvSpPr>
          <p:cNvPr id="7" name="Title 1">
            <a:extLst>
              <a:ext uri="{FF2B5EF4-FFF2-40B4-BE49-F238E27FC236}">
                <a16:creationId xmlns:a16="http://schemas.microsoft.com/office/drawing/2014/main" id="{A73E0D23-C76A-49B6-B408-6B78531DAE33}"/>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1F78010C-4B3F-4A03-9CCB-F3DD27C70C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303683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5E964B-8260-4E5B-9955-AEF50E03E4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p:spPr>
      </p:pic>
      <p:sp>
        <p:nvSpPr>
          <p:cNvPr id="16" name="Slide Number Placeholder 15">
            <a:extLst>
              <a:ext uri="{FF2B5EF4-FFF2-40B4-BE49-F238E27FC236}">
                <a16:creationId xmlns:a16="http://schemas.microsoft.com/office/drawing/2014/main" id="{BA29C1EB-DCF0-40B4-A618-71C0E7E7F5FC}"/>
              </a:ext>
            </a:extLst>
          </p:cNvPr>
          <p:cNvSpPr>
            <a:spLocks noGrp="1"/>
          </p:cNvSpPr>
          <p:nvPr>
            <p:ph type="sldNum" sz="quarter" idx="12"/>
          </p:nvPr>
        </p:nvSpPr>
        <p:spPr/>
        <p:txBody>
          <a:bodyPr/>
          <a:lstStyle/>
          <a:p>
            <a:fld id="{4FF02457-BA90-4D8C-8E0C-3B8FCABD9BA0}" type="slidenum">
              <a:rPr lang="en-US" smtClean="0"/>
              <a:t>12</a:t>
            </a:fld>
            <a:endParaRPr lang="en-US" dirty="0"/>
          </a:p>
        </p:txBody>
      </p:sp>
      <p:grpSp>
        <p:nvGrpSpPr>
          <p:cNvPr id="11" name="Group 10">
            <a:extLst>
              <a:ext uri="{FF2B5EF4-FFF2-40B4-BE49-F238E27FC236}">
                <a16:creationId xmlns:a16="http://schemas.microsoft.com/office/drawing/2014/main" id="{B9C6B614-9E88-4BF5-B5BE-C526D35705C5}"/>
              </a:ext>
            </a:extLst>
          </p:cNvPr>
          <p:cNvGrpSpPr/>
          <p:nvPr/>
        </p:nvGrpSpPr>
        <p:grpSpPr>
          <a:xfrm>
            <a:off x="3246541" y="1001639"/>
            <a:ext cx="2923673" cy="1754204"/>
            <a:chOff x="1487907" y="144699"/>
            <a:chExt cx="2923673" cy="1754204"/>
          </a:xfrm>
        </p:grpSpPr>
        <p:sp>
          <p:nvSpPr>
            <p:cNvPr id="12" name="Rectangle: Rounded Corners 11">
              <a:extLst>
                <a:ext uri="{FF2B5EF4-FFF2-40B4-BE49-F238E27FC236}">
                  <a16:creationId xmlns:a16="http://schemas.microsoft.com/office/drawing/2014/main" id="{5EAECFF5-6F43-4FD2-B6AB-F08FA006E0E8}"/>
                </a:ext>
              </a:extLst>
            </p:cNvPr>
            <p:cNvSpPr/>
            <p:nvPr/>
          </p:nvSpPr>
          <p:spPr>
            <a:xfrm>
              <a:off x="1487907" y="144699"/>
              <a:ext cx="2923673" cy="1754204"/>
            </a:xfrm>
            <a:prstGeom prst="round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07DB1103-C13D-4522-B861-25C594DB67FD}"/>
                </a:ext>
              </a:extLst>
            </p:cNvPr>
            <p:cNvSpPr txBox="1"/>
            <p:nvPr/>
          </p:nvSpPr>
          <p:spPr>
            <a:xfrm>
              <a:off x="1573540" y="230332"/>
              <a:ext cx="2752407" cy="158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solidFill>
                    <a:srgbClr val="002060"/>
                  </a:solidFill>
                  <a:latin typeface="Montserrat" panose="020B0604020202020204" charset="0"/>
                </a:rPr>
                <a:t>Data Catalog</a:t>
              </a:r>
            </a:p>
          </p:txBody>
        </p:sp>
      </p:grpSp>
      <p:grpSp>
        <p:nvGrpSpPr>
          <p:cNvPr id="14" name="Group 13">
            <a:extLst>
              <a:ext uri="{FF2B5EF4-FFF2-40B4-BE49-F238E27FC236}">
                <a16:creationId xmlns:a16="http://schemas.microsoft.com/office/drawing/2014/main" id="{9C9372E7-9E57-479C-9890-B3514ABB0CAC}"/>
              </a:ext>
            </a:extLst>
          </p:cNvPr>
          <p:cNvGrpSpPr/>
          <p:nvPr/>
        </p:nvGrpSpPr>
        <p:grpSpPr>
          <a:xfrm>
            <a:off x="7786228" y="999822"/>
            <a:ext cx="2923673" cy="1754204"/>
            <a:chOff x="5681624" y="144699"/>
            <a:chExt cx="2923673" cy="1754204"/>
          </a:xfrm>
        </p:grpSpPr>
        <p:sp>
          <p:nvSpPr>
            <p:cNvPr id="17" name="Rectangle: Rounded Corners 16">
              <a:extLst>
                <a:ext uri="{FF2B5EF4-FFF2-40B4-BE49-F238E27FC236}">
                  <a16:creationId xmlns:a16="http://schemas.microsoft.com/office/drawing/2014/main" id="{546DE3E5-444A-46DC-84E2-ED828DC80F79}"/>
                </a:ext>
              </a:extLst>
            </p:cNvPr>
            <p:cNvSpPr/>
            <p:nvPr/>
          </p:nvSpPr>
          <p:spPr>
            <a:xfrm>
              <a:off x="5681624" y="144699"/>
              <a:ext cx="2923673" cy="1754204"/>
            </a:xfrm>
            <a:prstGeom prst="round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9D913D64-9DCC-46D2-A851-F22ED5517540}"/>
                </a:ext>
              </a:extLst>
            </p:cNvPr>
            <p:cNvSpPr txBox="1"/>
            <p:nvPr/>
          </p:nvSpPr>
          <p:spPr>
            <a:xfrm>
              <a:off x="5767257" y="230332"/>
              <a:ext cx="2752407" cy="158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ts val="0"/>
                </a:spcAft>
                <a:buNone/>
              </a:pPr>
              <a:r>
                <a:rPr lang="en-US" sz="2800" kern="1200" dirty="0">
                  <a:solidFill>
                    <a:srgbClr val="002060"/>
                  </a:solidFill>
                  <a:latin typeface="Montserrat" panose="020B0604020202020204" charset="0"/>
                </a:rPr>
                <a:t>Searchable Metadata</a:t>
              </a:r>
            </a:p>
            <a:p>
              <a:pPr marL="0" lvl="0" indent="0" algn="ctr" defTabSz="1244600">
                <a:lnSpc>
                  <a:spcPct val="90000"/>
                </a:lnSpc>
                <a:spcBef>
                  <a:spcPct val="0"/>
                </a:spcBef>
                <a:spcAft>
                  <a:spcPts val="0"/>
                </a:spcAft>
                <a:buNone/>
              </a:pPr>
              <a:endParaRPr lang="en-US" sz="2000" kern="1200" dirty="0">
                <a:solidFill>
                  <a:srgbClr val="002060"/>
                </a:solidFill>
                <a:latin typeface="Montserrat" panose="020B0604020202020204" charset="0"/>
              </a:endParaRPr>
            </a:p>
            <a:p>
              <a:pPr marL="0" lvl="0" indent="0" algn="ctr" defTabSz="1244600">
                <a:lnSpc>
                  <a:spcPct val="90000"/>
                </a:lnSpc>
                <a:spcBef>
                  <a:spcPct val="0"/>
                </a:spcBef>
                <a:spcAft>
                  <a:spcPts val="0"/>
                </a:spcAft>
                <a:buNone/>
              </a:pPr>
              <a:r>
                <a:rPr lang="en-US" sz="2000" kern="1200" dirty="0">
                  <a:solidFill>
                    <a:srgbClr val="002060"/>
                  </a:solidFill>
                  <a:latin typeface="Montserrat" panose="020B0604020202020204" charset="0"/>
                </a:rPr>
                <a:t>(agencies are metadata stewards)</a:t>
              </a:r>
            </a:p>
          </p:txBody>
        </p:sp>
      </p:grpSp>
      <p:pic>
        <p:nvPicPr>
          <p:cNvPr id="1026" name="Picture 2" descr="Related image">
            <a:extLst>
              <a:ext uri="{FF2B5EF4-FFF2-40B4-BE49-F238E27FC236}">
                <a16:creationId xmlns:a16="http://schemas.microsoft.com/office/drawing/2014/main" id="{1B9769C0-BA3A-48A5-9D2C-0E8AB3359CAA}"/>
              </a:ext>
            </a:extLst>
          </p:cNvPr>
          <p:cNvPicPr>
            <a:picLocks noChangeAspect="1" noChangeArrowheads="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294883" y="1720611"/>
            <a:ext cx="826987" cy="8269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1786A1E7-4239-45C3-B04C-D78CA434C802}"/>
              </a:ext>
            </a:extLst>
          </p:cNvPr>
          <p:cNvCxnSpPr>
            <a:cxnSpLocks/>
            <a:stCxn id="12" idx="3"/>
            <a:endCxn id="17" idx="1"/>
          </p:cNvCxnSpPr>
          <p:nvPr/>
        </p:nvCxnSpPr>
        <p:spPr>
          <a:xfrm flipV="1">
            <a:off x="6170214" y="1876924"/>
            <a:ext cx="1616014" cy="1817"/>
          </a:xfrm>
          <a:prstGeom prst="line">
            <a:avLst/>
          </a:prstGeom>
          <a:ln w="19050">
            <a:solidFill>
              <a:schemeClr val="accent1">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51E9BFF5-1A46-4B78-8EFA-876464427C84}"/>
              </a:ext>
            </a:extLst>
          </p:cNvPr>
          <p:cNvGrpSpPr/>
          <p:nvPr/>
        </p:nvGrpSpPr>
        <p:grpSpPr>
          <a:xfrm>
            <a:off x="3246539" y="3962728"/>
            <a:ext cx="2923673" cy="1754204"/>
            <a:chOff x="1487907" y="144699"/>
            <a:chExt cx="2923673" cy="1754204"/>
          </a:xfrm>
        </p:grpSpPr>
        <p:sp>
          <p:nvSpPr>
            <p:cNvPr id="22" name="Rectangle: Rounded Corners 21">
              <a:extLst>
                <a:ext uri="{FF2B5EF4-FFF2-40B4-BE49-F238E27FC236}">
                  <a16:creationId xmlns:a16="http://schemas.microsoft.com/office/drawing/2014/main" id="{45786ED5-C497-493C-8908-C6A8C8402F88}"/>
                </a:ext>
              </a:extLst>
            </p:cNvPr>
            <p:cNvSpPr/>
            <p:nvPr/>
          </p:nvSpPr>
          <p:spPr>
            <a:xfrm>
              <a:off x="1487907" y="144699"/>
              <a:ext cx="2923673" cy="1754204"/>
            </a:xfrm>
            <a:prstGeom prst="round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11B46B5B-B29C-4150-A7B8-E81F6EAB3416}"/>
                </a:ext>
              </a:extLst>
            </p:cNvPr>
            <p:cNvSpPr txBox="1"/>
            <p:nvPr/>
          </p:nvSpPr>
          <p:spPr>
            <a:xfrm>
              <a:off x="1573540" y="230332"/>
              <a:ext cx="2752407" cy="158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solidFill>
                    <a:srgbClr val="002060"/>
                  </a:solidFill>
                  <a:latin typeface="Montserrat" panose="020B0604020202020204" charset="0"/>
                </a:rPr>
                <a:t> </a:t>
              </a:r>
              <a:r>
                <a:rPr lang="en-US" sz="2600" kern="1200" dirty="0">
                  <a:solidFill>
                    <a:srgbClr val="002060"/>
                  </a:solidFill>
                  <a:latin typeface="Montserrat" panose="020B0604020202020204" charset="0"/>
                </a:rPr>
                <a:t>MOUs</a:t>
              </a:r>
            </a:p>
            <a:p>
              <a:pPr marL="0" lvl="0" indent="0" algn="ctr" defTabSz="1244600">
                <a:lnSpc>
                  <a:spcPct val="90000"/>
                </a:lnSpc>
                <a:spcBef>
                  <a:spcPct val="0"/>
                </a:spcBef>
                <a:spcAft>
                  <a:spcPct val="35000"/>
                </a:spcAft>
                <a:buNone/>
              </a:pPr>
              <a:r>
                <a:rPr lang="en-US" sz="2000" dirty="0">
                  <a:solidFill>
                    <a:srgbClr val="002060"/>
                  </a:solidFill>
                  <a:latin typeface="Montserrat" panose="020B0604020202020204" charset="0"/>
                </a:rPr>
                <a:t>Data Use Agreements</a:t>
              </a:r>
            </a:p>
            <a:p>
              <a:pPr marL="0" lvl="0" indent="0" algn="ctr" defTabSz="1244600">
                <a:lnSpc>
                  <a:spcPct val="90000"/>
                </a:lnSpc>
                <a:spcBef>
                  <a:spcPct val="0"/>
                </a:spcBef>
                <a:spcAft>
                  <a:spcPct val="35000"/>
                </a:spcAft>
                <a:buNone/>
              </a:pPr>
              <a:r>
                <a:rPr lang="en-US" sz="2000" kern="1200" dirty="0">
                  <a:solidFill>
                    <a:srgbClr val="002060"/>
                  </a:solidFill>
                  <a:latin typeface="Montserrat" panose="020B0604020202020204" charset="0"/>
                </a:rPr>
                <a:t>(Data Use Licenses)</a:t>
              </a:r>
            </a:p>
          </p:txBody>
        </p:sp>
      </p:grpSp>
      <p:grpSp>
        <p:nvGrpSpPr>
          <p:cNvPr id="24" name="Group 23">
            <a:extLst>
              <a:ext uri="{FF2B5EF4-FFF2-40B4-BE49-F238E27FC236}">
                <a16:creationId xmlns:a16="http://schemas.microsoft.com/office/drawing/2014/main" id="{99D9191E-F1AD-419F-8EDC-FF1CE6359BAA}"/>
              </a:ext>
            </a:extLst>
          </p:cNvPr>
          <p:cNvGrpSpPr/>
          <p:nvPr/>
        </p:nvGrpSpPr>
        <p:grpSpPr>
          <a:xfrm>
            <a:off x="7787933" y="4895186"/>
            <a:ext cx="2923673" cy="1754204"/>
            <a:chOff x="1487907" y="144699"/>
            <a:chExt cx="2923673" cy="1754204"/>
          </a:xfrm>
        </p:grpSpPr>
        <p:sp>
          <p:nvSpPr>
            <p:cNvPr id="25" name="Rectangle: Rounded Corners 24">
              <a:extLst>
                <a:ext uri="{FF2B5EF4-FFF2-40B4-BE49-F238E27FC236}">
                  <a16:creationId xmlns:a16="http://schemas.microsoft.com/office/drawing/2014/main" id="{EAEDBFAE-EBE3-43D5-B8C4-7FD3BCAB6103}"/>
                </a:ext>
              </a:extLst>
            </p:cNvPr>
            <p:cNvSpPr/>
            <p:nvPr/>
          </p:nvSpPr>
          <p:spPr>
            <a:xfrm>
              <a:off x="1487907" y="144699"/>
              <a:ext cx="2923673" cy="1754204"/>
            </a:xfrm>
            <a:prstGeom prst="round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C231EC4D-03D9-47E7-885B-C2E958512B50}"/>
                </a:ext>
              </a:extLst>
            </p:cNvPr>
            <p:cNvSpPr txBox="1"/>
            <p:nvPr/>
          </p:nvSpPr>
          <p:spPr>
            <a:xfrm>
              <a:off x="1573540" y="230332"/>
              <a:ext cx="2752407" cy="158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600" kern="1200" dirty="0">
                  <a:solidFill>
                    <a:srgbClr val="002060"/>
                  </a:solidFill>
                  <a:latin typeface="Montserrat" panose="020B0604020202020204" charset="0"/>
                </a:rPr>
                <a:t>Techniques &amp; Tools</a:t>
              </a:r>
            </a:p>
          </p:txBody>
        </p:sp>
      </p:grpSp>
      <p:grpSp>
        <p:nvGrpSpPr>
          <p:cNvPr id="27" name="Group 26">
            <a:extLst>
              <a:ext uri="{FF2B5EF4-FFF2-40B4-BE49-F238E27FC236}">
                <a16:creationId xmlns:a16="http://schemas.microsoft.com/office/drawing/2014/main" id="{A3F7AAFC-493F-44C2-A7F1-C3A14F4BAD82}"/>
              </a:ext>
            </a:extLst>
          </p:cNvPr>
          <p:cNvGrpSpPr/>
          <p:nvPr/>
        </p:nvGrpSpPr>
        <p:grpSpPr>
          <a:xfrm>
            <a:off x="7786228" y="2947504"/>
            <a:ext cx="2923673" cy="1754204"/>
            <a:chOff x="1487907" y="144699"/>
            <a:chExt cx="2923673" cy="1754204"/>
          </a:xfrm>
        </p:grpSpPr>
        <p:sp>
          <p:nvSpPr>
            <p:cNvPr id="28" name="Rectangle: Rounded Corners 27">
              <a:extLst>
                <a:ext uri="{FF2B5EF4-FFF2-40B4-BE49-F238E27FC236}">
                  <a16:creationId xmlns:a16="http://schemas.microsoft.com/office/drawing/2014/main" id="{F8EEFD73-4BE4-44FD-AD44-6099630CD58E}"/>
                </a:ext>
              </a:extLst>
            </p:cNvPr>
            <p:cNvSpPr/>
            <p:nvPr/>
          </p:nvSpPr>
          <p:spPr>
            <a:xfrm>
              <a:off x="1487907" y="144699"/>
              <a:ext cx="2923673" cy="1754204"/>
            </a:xfrm>
            <a:prstGeom prst="round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B314D536-7DF2-4B5E-BC07-DCD425E78CD3}"/>
                </a:ext>
              </a:extLst>
            </p:cNvPr>
            <p:cNvSpPr txBox="1"/>
            <p:nvPr/>
          </p:nvSpPr>
          <p:spPr>
            <a:xfrm>
              <a:off x="1573540" y="230332"/>
              <a:ext cx="2752407" cy="158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t" anchorCtr="0">
              <a:noAutofit/>
            </a:bodyPr>
            <a:lstStyle/>
            <a:p>
              <a:pPr marL="0" lvl="0" indent="0" algn="ctr" defTabSz="1244600">
                <a:lnSpc>
                  <a:spcPct val="90000"/>
                </a:lnSpc>
                <a:spcBef>
                  <a:spcPct val="0"/>
                </a:spcBef>
                <a:buNone/>
              </a:pPr>
              <a:r>
                <a:rPr lang="en-US" sz="2800" kern="1200" dirty="0">
                  <a:solidFill>
                    <a:srgbClr val="002060"/>
                  </a:solidFill>
                  <a:latin typeface="Montserrat" panose="020B0604020202020204" charset="0"/>
                </a:rPr>
                <a:t> </a:t>
              </a:r>
              <a:r>
                <a:rPr lang="en-US" sz="2600" kern="1200" dirty="0">
                  <a:solidFill>
                    <a:srgbClr val="002060"/>
                  </a:solidFill>
                  <a:latin typeface="Montserrat" panose="020B0604020202020204" charset="0"/>
                </a:rPr>
                <a:t>Data Quality</a:t>
              </a:r>
            </a:p>
            <a:p>
              <a:pPr marL="0" lvl="0" indent="0" algn="ctr" defTabSz="1244600">
                <a:lnSpc>
                  <a:spcPct val="90000"/>
                </a:lnSpc>
                <a:spcBef>
                  <a:spcPct val="0"/>
                </a:spcBef>
                <a:buNone/>
              </a:pPr>
              <a:r>
                <a:rPr lang="en-US" sz="2600" dirty="0">
                  <a:solidFill>
                    <a:srgbClr val="002060"/>
                  </a:solidFill>
                  <a:latin typeface="Montserrat" panose="020B0604020202020204" charset="0"/>
                </a:rPr>
                <a:t>Record Linkage</a:t>
              </a:r>
            </a:p>
            <a:p>
              <a:pPr marL="0" lvl="0" indent="0" algn="ctr" defTabSz="1244600">
                <a:lnSpc>
                  <a:spcPct val="90000"/>
                </a:lnSpc>
                <a:spcBef>
                  <a:spcPct val="0"/>
                </a:spcBef>
                <a:buNone/>
              </a:pPr>
              <a:r>
                <a:rPr lang="en-US" sz="2000" kern="1200" dirty="0">
                  <a:solidFill>
                    <a:srgbClr val="002060"/>
                  </a:solidFill>
                  <a:latin typeface="Montserrat" panose="020B0604020202020204" charset="0"/>
                </a:rPr>
                <a:t>&amp; Privacy</a:t>
              </a:r>
              <a:r>
                <a:rPr lang="en-US" sz="2000" dirty="0">
                  <a:solidFill>
                    <a:srgbClr val="002060"/>
                  </a:solidFill>
                  <a:latin typeface="Montserrat" panose="020B0604020202020204" charset="0"/>
                </a:rPr>
                <a:t>-Protected</a:t>
              </a:r>
            </a:p>
            <a:p>
              <a:pPr marL="0" lvl="0" indent="0" algn="ctr" defTabSz="1244600">
                <a:lnSpc>
                  <a:spcPct val="90000"/>
                </a:lnSpc>
                <a:spcBef>
                  <a:spcPct val="0"/>
                </a:spcBef>
                <a:buNone/>
              </a:pPr>
              <a:r>
                <a:rPr lang="en-US" sz="2000" kern="1200" dirty="0">
                  <a:solidFill>
                    <a:srgbClr val="002060"/>
                  </a:solidFill>
                  <a:latin typeface="Montserrat" panose="020B0604020202020204" charset="0"/>
                </a:rPr>
                <a:t>Record Linkage</a:t>
              </a:r>
            </a:p>
          </p:txBody>
        </p:sp>
      </p:grpSp>
      <p:cxnSp>
        <p:nvCxnSpPr>
          <p:cNvPr id="30" name="Straight Connector 29">
            <a:extLst>
              <a:ext uri="{FF2B5EF4-FFF2-40B4-BE49-F238E27FC236}">
                <a16:creationId xmlns:a16="http://schemas.microsoft.com/office/drawing/2014/main" id="{98746ECE-B7AA-40E2-AF41-B90E96335A1E}"/>
              </a:ext>
            </a:extLst>
          </p:cNvPr>
          <p:cNvCxnSpPr>
            <a:cxnSpLocks/>
            <a:stCxn id="22" idx="3"/>
            <a:endCxn id="17" idx="1"/>
          </p:cNvCxnSpPr>
          <p:nvPr/>
        </p:nvCxnSpPr>
        <p:spPr>
          <a:xfrm flipV="1">
            <a:off x="6170212" y="1876924"/>
            <a:ext cx="1616016" cy="2962906"/>
          </a:xfrm>
          <a:prstGeom prst="line">
            <a:avLst/>
          </a:prstGeom>
          <a:ln w="19050">
            <a:solidFill>
              <a:schemeClr val="accent1">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45C0103-D66D-493A-912C-D71F94EA986B}"/>
              </a:ext>
            </a:extLst>
          </p:cNvPr>
          <p:cNvCxnSpPr>
            <a:cxnSpLocks/>
            <a:stCxn id="28" idx="0"/>
            <a:endCxn id="17" idx="2"/>
          </p:cNvCxnSpPr>
          <p:nvPr/>
        </p:nvCxnSpPr>
        <p:spPr>
          <a:xfrm flipV="1">
            <a:off x="9248065" y="2754026"/>
            <a:ext cx="0" cy="193478"/>
          </a:xfrm>
          <a:prstGeom prst="line">
            <a:avLst/>
          </a:prstGeom>
          <a:ln w="19050">
            <a:solidFill>
              <a:schemeClr val="accent1">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030" name="Picture 6" descr="Image result for Python Logo">
            <a:extLst>
              <a:ext uri="{FF2B5EF4-FFF2-40B4-BE49-F238E27FC236}">
                <a16:creationId xmlns:a16="http://schemas.microsoft.com/office/drawing/2014/main" id="{775A78D8-8384-4082-98A6-CFA5E42E2B66}"/>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52018" y="5650399"/>
            <a:ext cx="909988" cy="9099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75C020E3-062E-41DC-83D2-49897DAEAF6B}"/>
              </a:ext>
            </a:extLst>
          </p:cNvPr>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18121" y="5795818"/>
            <a:ext cx="799045" cy="619149"/>
          </a:xfrm>
          <a:prstGeom prst="rect">
            <a:avLst/>
          </a:prstGeom>
          <a:noFill/>
          <a:extLst>
            <a:ext uri="{909E8E84-426E-40DD-AFC4-6F175D3DCCD1}">
              <a14:hiddenFill xmlns:a14="http://schemas.microsoft.com/office/drawing/2010/main">
                <a:solidFill>
                  <a:srgbClr val="FFFFFF"/>
                </a:solidFill>
              </a14:hiddenFill>
            </a:ext>
          </a:extLst>
        </p:spPr>
      </p:pic>
      <p:sp>
        <p:nvSpPr>
          <p:cNvPr id="31" name="Title 1">
            <a:extLst>
              <a:ext uri="{FF2B5EF4-FFF2-40B4-BE49-F238E27FC236}">
                <a16:creationId xmlns:a16="http://schemas.microsoft.com/office/drawing/2014/main" id="{0C2CCB31-706E-43D8-9DAF-C2A3D2ACDF3D}"/>
              </a:ext>
            </a:extLst>
          </p:cNvPr>
          <p:cNvSpPr>
            <a:spLocks noGrp="1"/>
          </p:cNvSpPr>
          <p:nvPr>
            <p:ph type="ctrTitle"/>
          </p:nvPr>
        </p:nvSpPr>
        <p:spPr>
          <a:xfrm>
            <a:off x="3561163" y="161723"/>
            <a:ext cx="6834114" cy="557833"/>
          </a:xfrm>
        </p:spPr>
        <p:txBody>
          <a:bodyPr>
            <a:normAutofit/>
          </a:bodyPr>
          <a:lstStyle/>
          <a:p>
            <a:r>
              <a:rPr lang="en-US" sz="3400" dirty="0">
                <a:solidFill>
                  <a:srgbClr val="002060"/>
                </a:solidFill>
                <a:latin typeface="Montserrat" panose="020B0604020202020204" charset="0"/>
              </a:rPr>
              <a:t>Agencies Leveraging State Data</a:t>
            </a:r>
          </a:p>
        </p:txBody>
      </p:sp>
      <p:pic>
        <p:nvPicPr>
          <p:cNvPr id="5" name="Picture 4">
            <a:extLst>
              <a:ext uri="{FF2B5EF4-FFF2-40B4-BE49-F238E27FC236}">
                <a16:creationId xmlns:a16="http://schemas.microsoft.com/office/drawing/2014/main" id="{53AD82B0-CB0A-40C0-BA9E-2F2C0A1AB8AB}"/>
              </a:ext>
            </a:extLst>
          </p:cNvPr>
          <p:cNvPicPr>
            <a:picLocks noChangeAspect="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8853105" y="5770471"/>
            <a:ext cx="789921" cy="715866"/>
          </a:xfrm>
          <a:prstGeom prst="rect">
            <a:avLst/>
          </a:prstGeom>
        </p:spPr>
      </p:pic>
      <p:cxnSp>
        <p:nvCxnSpPr>
          <p:cNvPr id="33" name="Straight Connector 32">
            <a:extLst>
              <a:ext uri="{FF2B5EF4-FFF2-40B4-BE49-F238E27FC236}">
                <a16:creationId xmlns:a16="http://schemas.microsoft.com/office/drawing/2014/main" id="{1B1C4222-2D7B-4A97-BE93-CA7E52D39657}"/>
              </a:ext>
            </a:extLst>
          </p:cNvPr>
          <p:cNvCxnSpPr>
            <a:cxnSpLocks/>
            <a:stCxn id="25" idx="0"/>
            <a:endCxn id="28" idx="2"/>
          </p:cNvCxnSpPr>
          <p:nvPr/>
        </p:nvCxnSpPr>
        <p:spPr>
          <a:xfrm flipH="1" flipV="1">
            <a:off x="9248065" y="4701708"/>
            <a:ext cx="1705" cy="193478"/>
          </a:xfrm>
          <a:prstGeom prst="line">
            <a:avLst/>
          </a:prstGeom>
          <a:ln w="19050">
            <a:solidFill>
              <a:schemeClr val="accent1">
                <a:lumMod val="60000"/>
                <a:lumOff val="40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21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2060"/>
                </a:solidFill>
                <a:latin typeface="Montserrat"/>
                <a:ea typeface="Montserrat"/>
                <a:cs typeface="Montserrat"/>
                <a:sym typeface="Montserrat"/>
              </a:rPr>
              <a:t>Enterprise Data Inventory</a:t>
            </a:r>
          </a:p>
        </p:txBody>
      </p:sp>
      <p:sp>
        <p:nvSpPr>
          <p:cNvPr id="237" name="Shape 237"/>
          <p:cNvSpPr txBox="1"/>
          <p:nvPr/>
        </p:nvSpPr>
        <p:spPr>
          <a:xfrm>
            <a:off x="1041897" y="2736262"/>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Legislature has asked for the following (but not limited to):</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The title and description of the dataset</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Description of how the data is maintained including standards</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Planned Application Programming Interfaces (API) to publish data and the data it exposes</a:t>
            </a:r>
          </a:p>
          <a:p>
            <a:pPr lvl="1">
              <a:spcAft>
                <a:spcPts val="800"/>
              </a:spcAft>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13</a:t>
            </a:fld>
            <a:endParaRPr lang="en-US" dirty="0"/>
          </a:p>
        </p:txBody>
      </p:sp>
      <p:sp>
        <p:nvSpPr>
          <p:cNvPr id="7" name="Title 1">
            <a:extLst>
              <a:ext uri="{FF2B5EF4-FFF2-40B4-BE49-F238E27FC236}">
                <a16:creationId xmlns:a16="http://schemas.microsoft.com/office/drawing/2014/main" id="{1F10C91F-63B8-43A7-A1A6-4566DB2EA4D7}"/>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65627914-7FEE-4153-8FB7-43BB2A21CB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390955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2060"/>
                </a:solidFill>
                <a:latin typeface="Montserrat"/>
                <a:ea typeface="Montserrat"/>
                <a:cs typeface="Montserrat"/>
                <a:sym typeface="Montserrat"/>
              </a:rPr>
              <a:t>Enterprise Data Inventory (continued)</a:t>
            </a:r>
          </a:p>
        </p:txBody>
      </p:sp>
      <p:sp>
        <p:nvSpPr>
          <p:cNvPr id="237" name="Shape 237"/>
          <p:cNvSpPr txBox="1"/>
          <p:nvPr/>
        </p:nvSpPr>
        <p:spPr>
          <a:xfrm>
            <a:off x="1041897" y="2736262"/>
            <a:ext cx="8165898"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Other information from 2017 Proviso</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Is data sharing governed by an MOU</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Ingress and Egress (interface) technologies and partners</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Key entities in the dataset (Master Data Management/Metadata)</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Business function (metadata) context around the data</a:t>
            </a:r>
          </a:p>
          <a:p>
            <a:pPr marL="800100" lvl="1" indent="-342900">
              <a:spcAft>
                <a:spcPts val="800"/>
              </a:spcAft>
              <a:buFont typeface="Arial" panose="020B0604020202020204" pitchFamily="34" charset="0"/>
              <a:buChar char="•"/>
            </a:pPr>
            <a:endParaRPr lang="en-US" sz="2000" dirty="0">
              <a:solidFill>
                <a:srgbClr val="002060"/>
              </a:solidFill>
              <a:latin typeface="Montserrat"/>
              <a:ea typeface="Montserrat"/>
              <a:cs typeface="Montserrat"/>
              <a:sym typeface="Montserrat"/>
            </a:endParaRPr>
          </a:p>
          <a:p>
            <a:pPr lvl="1">
              <a:spcAft>
                <a:spcPts val="800"/>
              </a:spcAft>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14</a:t>
            </a:fld>
            <a:endParaRPr lang="en-US" dirty="0"/>
          </a:p>
        </p:txBody>
      </p:sp>
      <p:sp>
        <p:nvSpPr>
          <p:cNvPr id="7" name="Title 1">
            <a:extLst>
              <a:ext uri="{FF2B5EF4-FFF2-40B4-BE49-F238E27FC236}">
                <a16:creationId xmlns:a16="http://schemas.microsoft.com/office/drawing/2014/main" id="{BA70BAF6-462D-47B7-A7A2-56EF813269BA}"/>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EDEB6944-FE5A-4A0D-8DEA-83B518A8FF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318718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2060"/>
                </a:solidFill>
                <a:latin typeface="Montserrat"/>
                <a:ea typeface="Montserrat"/>
                <a:cs typeface="Montserrat"/>
                <a:sym typeface="Montserrat"/>
              </a:rPr>
              <a:t>Other Drivers</a:t>
            </a:r>
          </a:p>
        </p:txBody>
      </p:sp>
      <p:sp>
        <p:nvSpPr>
          <p:cNvPr id="237" name="Shape 237"/>
          <p:cNvSpPr txBox="1"/>
          <p:nvPr/>
        </p:nvSpPr>
        <p:spPr>
          <a:xfrm>
            <a:off x="1041897" y="2736262"/>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Education on technologies, techniques and processes</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Developing Data User </a:t>
            </a:r>
            <a:r>
              <a:rPr lang="en-US" sz="2000" b="1" dirty="0">
                <a:solidFill>
                  <a:srgbClr val="002060"/>
                </a:solidFill>
                <a:latin typeface="Montserrat"/>
                <a:ea typeface="Montserrat"/>
                <a:cs typeface="Montserrat"/>
                <a:sym typeface="Montserrat"/>
              </a:rPr>
              <a:t>License</a:t>
            </a:r>
            <a:r>
              <a:rPr lang="en-US" sz="2000" dirty="0">
                <a:solidFill>
                  <a:srgbClr val="002060"/>
                </a:solidFill>
                <a:latin typeface="Montserrat"/>
                <a:ea typeface="Montserrat"/>
                <a:cs typeface="Montserrat"/>
                <a:sym typeface="Montserrat"/>
              </a:rPr>
              <a:t> Agreements which promote sharing while protecting both the sharing data steward and the citizen’s data</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Metadata to help with understanding of data (requirement of the sharing party)</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Serve the Citizen’s of Florida while protecting their data!</a:t>
            </a: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15</a:t>
            </a:fld>
            <a:endParaRPr lang="en-US" dirty="0"/>
          </a:p>
        </p:txBody>
      </p:sp>
      <p:sp>
        <p:nvSpPr>
          <p:cNvPr id="7" name="Title 1">
            <a:extLst>
              <a:ext uri="{FF2B5EF4-FFF2-40B4-BE49-F238E27FC236}">
                <a16:creationId xmlns:a16="http://schemas.microsoft.com/office/drawing/2014/main" id="{4BF1A317-2584-4B68-83B9-C5B4594407EA}"/>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FD04804D-F28F-4B2E-820B-5BA1196D97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317661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265864" y="1416673"/>
            <a:ext cx="6791777"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70C0"/>
                </a:solidFill>
                <a:latin typeface="Montserrat"/>
                <a:ea typeface="Montserrat"/>
                <a:cs typeface="Montserrat"/>
                <a:sym typeface="Montserrat"/>
              </a:rPr>
              <a:t>Unlocking Access to Data</a:t>
            </a: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16</a:t>
            </a:fld>
            <a:endParaRPr lang="en-US" dirty="0"/>
          </a:p>
        </p:txBody>
      </p:sp>
      <p:pic>
        <p:nvPicPr>
          <p:cNvPr id="2" name="Picture 1">
            <a:extLst>
              <a:ext uri="{FF2B5EF4-FFF2-40B4-BE49-F238E27FC236}">
                <a16:creationId xmlns:a16="http://schemas.microsoft.com/office/drawing/2014/main" id="{A3A41CD9-7B00-4D46-9350-2FB77981FA73}"/>
              </a:ext>
            </a:extLst>
          </p:cNvPr>
          <p:cNvPicPr>
            <a:picLocks noChangeAspect="1"/>
          </p:cNvPicPr>
          <p:nvPr/>
        </p:nvPicPr>
        <p:blipFill>
          <a:blip r:embed="rId3"/>
          <a:stretch>
            <a:fillRect/>
          </a:stretch>
        </p:blipFill>
        <p:spPr>
          <a:xfrm>
            <a:off x="2727259" y="2412721"/>
            <a:ext cx="6524625" cy="4219575"/>
          </a:xfrm>
          <a:prstGeom prst="rect">
            <a:avLst/>
          </a:prstGeom>
        </p:spPr>
      </p:pic>
      <p:sp>
        <p:nvSpPr>
          <p:cNvPr id="7" name="Title 1">
            <a:extLst>
              <a:ext uri="{FF2B5EF4-FFF2-40B4-BE49-F238E27FC236}">
                <a16:creationId xmlns:a16="http://schemas.microsoft.com/office/drawing/2014/main" id="{85E9DE26-F28A-4937-BED5-4C0095404109}"/>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E347BF82-43D1-4B21-82A4-15002B2EA8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3507928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2060"/>
                </a:solidFill>
                <a:latin typeface="Montserrat"/>
                <a:ea typeface="Montserrat"/>
                <a:cs typeface="Montserrat"/>
                <a:sym typeface="Montserrat"/>
              </a:rPr>
              <a:t>Data Use License</a:t>
            </a:r>
          </a:p>
        </p:txBody>
      </p:sp>
      <p:sp>
        <p:nvSpPr>
          <p:cNvPr id="237" name="Shape 237"/>
          <p:cNvSpPr txBox="1"/>
          <p:nvPr/>
        </p:nvSpPr>
        <p:spPr>
          <a:xfrm>
            <a:off x="1041897" y="2736262"/>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What is required to have access to the data?</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Credentials (training)</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Purpose</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Agreement to terms</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Acceptance of responsibility of use</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Indemnification for the provider</a:t>
            </a:r>
          </a:p>
          <a:p>
            <a:pPr>
              <a:spcAft>
                <a:spcPts val="800"/>
              </a:spcAft>
            </a:pPr>
            <a:endParaRPr lang="en-US" sz="2000" dirty="0">
              <a:solidFill>
                <a:srgbClr val="002060"/>
              </a:solidFill>
              <a:latin typeface="Montserrat"/>
              <a:ea typeface="Montserrat"/>
              <a:cs typeface="Montserrat"/>
              <a:sym typeface="Montserrat"/>
            </a:endParaRPr>
          </a:p>
          <a:p>
            <a:pPr lvl="1">
              <a:spcAft>
                <a:spcPts val="800"/>
              </a:spcAft>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17</a:t>
            </a:fld>
            <a:endParaRPr lang="en-US" dirty="0"/>
          </a:p>
        </p:txBody>
      </p:sp>
      <p:sp>
        <p:nvSpPr>
          <p:cNvPr id="7" name="Title 1">
            <a:extLst>
              <a:ext uri="{FF2B5EF4-FFF2-40B4-BE49-F238E27FC236}">
                <a16:creationId xmlns:a16="http://schemas.microsoft.com/office/drawing/2014/main" id="{D90ED113-5D4C-41FA-9157-7B3D68FFCB46}"/>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2FD03E5B-51DB-46F9-9E40-FAD7D9077C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890734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2060"/>
                </a:solidFill>
                <a:latin typeface="Montserrat"/>
                <a:ea typeface="Montserrat"/>
                <a:cs typeface="Montserrat"/>
                <a:sym typeface="Montserrat"/>
              </a:rPr>
              <a:t>Data Use License</a:t>
            </a:r>
          </a:p>
        </p:txBody>
      </p:sp>
      <p:sp>
        <p:nvSpPr>
          <p:cNvPr id="237" name="Shape 237"/>
          <p:cNvSpPr txBox="1"/>
          <p:nvPr/>
        </p:nvSpPr>
        <p:spPr>
          <a:xfrm>
            <a:off x="1041897" y="2736262"/>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What can and should be expected from the provider?</a:t>
            </a:r>
          </a:p>
          <a:p>
            <a:pPr marL="800100" lvl="1"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Metadata</a:t>
            </a:r>
          </a:p>
          <a:p>
            <a:pPr marL="1257300" lvl="2"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Data quality measures</a:t>
            </a:r>
          </a:p>
          <a:p>
            <a:pPr marL="1257300" lvl="2"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Business context for the data</a:t>
            </a:r>
          </a:p>
          <a:p>
            <a:pPr marL="1257300" lvl="2"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Timeliness of data</a:t>
            </a:r>
          </a:p>
          <a:p>
            <a:pPr marL="1257300" lvl="2"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Standards including compliance</a:t>
            </a:r>
          </a:p>
          <a:p>
            <a:pPr marL="1257300" lvl="2"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Lineage (source and process for creation)</a:t>
            </a: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18</a:t>
            </a:fld>
            <a:endParaRPr lang="en-US" dirty="0"/>
          </a:p>
        </p:txBody>
      </p:sp>
      <p:sp>
        <p:nvSpPr>
          <p:cNvPr id="7" name="Title 1">
            <a:extLst>
              <a:ext uri="{FF2B5EF4-FFF2-40B4-BE49-F238E27FC236}">
                <a16:creationId xmlns:a16="http://schemas.microsoft.com/office/drawing/2014/main" id="{6B5AC053-F154-4A01-ADFD-DD54EC291877}"/>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C252B836-E6E8-4365-9D33-A120C69F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243938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805F5406-ECA5-410F-B172-100E4CFD5CCE}"/>
              </a:ext>
            </a:extLst>
          </p:cNvPr>
          <p:cNvSpPr>
            <a:spLocks noGrp="1"/>
          </p:cNvSpPr>
          <p:nvPr>
            <p:ph type="subTitle" idx="1"/>
          </p:nvPr>
        </p:nvSpPr>
        <p:spPr>
          <a:xfrm>
            <a:off x="952901" y="2165683"/>
            <a:ext cx="4623330" cy="4353421"/>
          </a:xfrm>
        </p:spPr>
        <p:txBody>
          <a:bodyPr>
            <a:normAutofit/>
          </a:bodyPr>
          <a:lstStyle/>
          <a:p>
            <a:pPr algn="l"/>
            <a:r>
              <a:rPr lang="en-US" sz="3400" dirty="0">
                <a:solidFill>
                  <a:srgbClr val="002060"/>
                </a:solidFill>
                <a:latin typeface="Montserrat" panose="020B0604020202020204" charset="0"/>
              </a:rPr>
              <a:t>“How do we get a holistic approach to data management and data sharing?”</a:t>
            </a:r>
            <a:endParaRPr lang="en-US" sz="2900" dirty="0">
              <a:solidFill>
                <a:srgbClr val="002060"/>
              </a:solidFill>
              <a:latin typeface="Montserrat" panose="020B0604020202020204" charset="0"/>
            </a:endParaRPr>
          </a:p>
          <a:p>
            <a:endParaRPr lang="en-US" b="1" dirty="0">
              <a:solidFill>
                <a:srgbClr val="002060"/>
              </a:solidFill>
              <a:latin typeface="Montserrat" panose="020B0604020202020204" charset="0"/>
            </a:endParaRPr>
          </a:p>
        </p:txBody>
      </p:sp>
      <p:pic>
        <p:nvPicPr>
          <p:cNvPr id="6" name="Picture 5">
            <a:extLst>
              <a:ext uri="{FF2B5EF4-FFF2-40B4-BE49-F238E27FC236}">
                <a16:creationId xmlns:a16="http://schemas.microsoft.com/office/drawing/2014/main" id="{CD865330-F68A-473A-8FED-AEF9D654D6CF}"/>
              </a:ext>
            </a:extLst>
          </p:cNvPr>
          <p:cNvPicPr>
            <a:picLocks noChangeAspect="1"/>
          </p:cNvPicPr>
          <p:nvPr/>
        </p:nvPicPr>
        <p:blipFill rotWithShape="1">
          <a:blip r:embed="rId3"/>
          <a:srcRect t="15944"/>
          <a:stretch/>
        </p:blipFill>
        <p:spPr>
          <a:xfrm>
            <a:off x="5687724" y="852049"/>
            <a:ext cx="6078355" cy="5594864"/>
          </a:xfrm>
          <a:prstGeom prst="rect">
            <a:avLst/>
          </a:prstGeom>
          <a:effectLst>
            <a:softEdge rad="31750"/>
          </a:effectLst>
        </p:spPr>
      </p:pic>
      <p:sp>
        <p:nvSpPr>
          <p:cNvPr id="14" name="Slide Number Placeholder 13">
            <a:extLst>
              <a:ext uri="{FF2B5EF4-FFF2-40B4-BE49-F238E27FC236}">
                <a16:creationId xmlns:a16="http://schemas.microsoft.com/office/drawing/2014/main" id="{C2684A51-5441-4052-8AA1-013D9269D1ED}"/>
              </a:ext>
            </a:extLst>
          </p:cNvPr>
          <p:cNvSpPr>
            <a:spLocks noGrp="1"/>
          </p:cNvSpPr>
          <p:nvPr>
            <p:ph type="sldNum" sz="quarter" idx="12"/>
          </p:nvPr>
        </p:nvSpPr>
        <p:spPr/>
        <p:txBody>
          <a:bodyPr/>
          <a:lstStyle/>
          <a:p>
            <a:fld id="{4FF02457-BA90-4D8C-8E0C-3B8FCABD9BA0}" type="slidenum">
              <a:rPr lang="en-US" smtClean="0"/>
              <a:t>19</a:t>
            </a:fld>
            <a:endParaRPr lang="en-US" dirty="0"/>
          </a:p>
        </p:txBody>
      </p:sp>
      <p:sp>
        <p:nvSpPr>
          <p:cNvPr id="9" name="Title 1">
            <a:extLst>
              <a:ext uri="{FF2B5EF4-FFF2-40B4-BE49-F238E27FC236}">
                <a16:creationId xmlns:a16="http://schemas.microsoft.com/office/drawing/2014/main" id="{98098057-F494-403F-9BC3-759D54DF4431}"/>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11" name="Picture 10">
            <a:extLst>
              <a:ext uri="{FF2B5EF4-FFF2-40B4-BE49-F238E27FC236}">
                <a16:creationId xmlns:a16="http://schemas.microsoft.com/office/drawing/2014/main" id="{1DC14BFD-A5B7-4260-AC77-2D140F74A7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38770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r>
              <a:rPr lang="en-GB" dirty="0">
                <a:solidFill>
                  <a:srgbClr val="002060"/>
                </a:solidFill>
                <a:latin typeface="Montserrat" panose="020B0604020202020204" charset="0"/>
              </a:rPr>
              <a:t>Data Management Workgroup Goal</a:t>
            </a:r>
            <a:endParaRPr dirty="0">
              <a:solidFill>
                <a:srgbClr val="002060"/>
              </a:solidFill>
              <a:latin typeface="Montserrat" panose="020B0604020202020204" charset="0"/>
            </a:endParaRPr>
          </a:p>
        </p:txBody>
      </p:sp>
      <p:sp>
        <p:nvSpPr>
          <p:cNvPr id="237" name="Shape 237"/>
          <p:cNvSpPr txBox="1"/>
          <p:nvPr/>
        </p:nvSpPr>
        <p:spPr>
          <a:xfrm>
            <a:off x="1041897" y="2717733"/>
            <a:ext cx="6677619" cy="3562350"/>
          </a:xfrm>
          <a:prstGeom prst="rect">
            <a:avLst/>
          </a:prstGeom>
          <a:noFill/>
          <a:ln>
            <a:noFill/>
          </a:ln>
        </p:spPr>
        <p:txBody>
          <a:bodyPr spcFirstLastPara="1" wrap="square" lIns="121900" tIns="121900" rIns="121900" bIns="121900" anchor="t" anchorCtr="0">
            <a:noAutofit/>
          </a:bodyPr>
          <a:lstStyle/>
          <a:p>
            <a:pPr>
              <a:spcAft>
                <a:spcPts val="800"/>
              </a:spcAft>
            </a:pPr>
            <a:r>
              <a:rPr lang="en-US" sz="2000" dirty="0">
                <a:solidFill>
                  <a:srgbClr val="002060"/>
                </a:solidFill>
                <a:latin typeface="Montserrat"/>
                <a:ea typeface="Montserrat"/>
                <a:cs typeface="Montserrat"/>
                <a:sym typeface="Montserrat"/>
              </a:rPr>
              <a:t>Establish Data Management standards and promote their use to ensure the responsible use of the full power of the State of Florida’s data can be used to serve the citizens of Florida. </a:t>
            </a:r>
          </a:p>
          <a:p>
            <a:pPr marL="342900" indent="-342900">
              <a:spcAft>
                <a:spcPts val="800"/>
              </a:spcAft>
              <a:buFont typeface="Arial" panose="020B0604020202020204" pitchFamily="34" charset="0"/>
              <a:buChar char="•"/>
            </a:pPr>
            <a:endParaRPr lang="en-US" sz="2000" dirty="0">
              <a:solidFill>
                <a:srgbClr val="002060"/>
              </a:solidFill>
              <a:latin typeface="Montserrat"/>
              <a:ea typeface="Montserrat"/>
              <a:cs typeface="Montserrat"/>
              <a:sym typeface="Montserrat"/>
            </a:endParaRPr>
          </a:p>
          <a:p>
            <a:pPr marL="342900" indent="-342900">
              <a:spcAft>
                <a:spcPts val="800"/>
              </a:spcAft>
              <a:buFont typeface="Arial" panose="020B0604020202020204" pitchFamily="34" charset="0"/>
              <a:buChar char="•"/>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2</a:t>
            </a:fld>
            <a:endParaRPr lang="en-US" dirty="0"/>
          </a:p>
        </p:txBody>
      </p:sp>
      <p:sp>
        <p:nvSpPr>
          <p:cNvPr id="7" name="Title 1">
            <a:extLst>
              <a:ext uri="{FF2B5EF4-FFF2-40B4-BE49-F238E27FC236}">
                <a16:creationId xmlns:a16="http://schemas.microsoft.com/office/drawing/2014/main" id="{41624C72-8F47-4396-BF8E-FA22251BE8B9}"/>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5AFC0BAA-251A-4386-8E6A-5F94BFDFD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1502121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17" name="Title 1">
            <a:extLst>
              <a:ext uri="{FF2B5EF4-FFF2-40B4-BE49-F238E27FC236}">
                <a16:creationId xmlns:a16="http://schemas.microsoft.com/office/drawing/2014/main" id="{C09D7B3A-259A-43D4-81CF-1859E5AD3F3A}"/>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r>
              <a:rPr lang="en-GB" dirty="0">
                <a:solidFill>
                  <a:srgbClr val="002060"/>
                </a:solidFill>
                <a:latin typeface="Montserrat" panose="020B0604020202020204" charset="0"/>
              </a:rPr>
              <a:t>Holistic Data Management</a:t>
            </a:r>
            <a:endParaRPr dirty="0">
              <a:solidFill>
                <a:srgbClr val="002060"/>
              </a:solidFill>
              <a:latin typeface="Montserrat" panose="020B0604020202020204" charset="0"/>
            </a:endParaRPr>
          </a:p>
        </p:txBody>
      </p:sp>
      <p:sp>
        <p:nvSpPr>
          <p:cNvPr id="237" name="Shape 237"/>
          <p:cNvSpPr txBox="1"/>
          <p:nvPr/>
        </p:nvSpPr>
        <p:spPr>
          <a:xfrm>
            <a:off x="1041897" y="2736262"/>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Coordination between application owners, security professionals, data professions, legal professionals and business professionals</a:t>
            </a:r>
          </a:p>
          <a:p>
            <a:pPr marL="342900" indent="-342900">
              <a:spcAft>
                <a:spcPts val="800"/>
              </a:spcAft>
              <a:buFont typeface="Arial" panose="020B0604020202020204" pitchFamily="34" charset="0"/>
              <a:buChar char="•"/>
            </a:pPr>
            <a:r>
              <a:rPr lang="en-US" sz="2000" dirty="0">
                <a:solidFill>
                  <a:srgbClr val="002060"/>
                </a:solidFill>
                <a:latin typeface="Montserrat"/>
                <a:sym typeface="Montserrat"/>
              </a:rPr>
              <a:t>AST supporting agencies in their service to the citizens of Florida</a:t>
            </a:r>
          </a:p>
          <a:p>
            <a:pPr marL="342900" indent="-342900">
              <a:spcAft>
                <a:spcPts val="800"/>
              </a:spcAft>
              <a:buFont typeface="Arial" panose="020B0604020202020204" pitchFamily="34" charset="0"/>
              <a:buChar char="•"/>
            </a:pPr>
            <a:r>
              <a:rPr lang="en-US" sz="2000" dirty="0">
                <a:solidFill>
                  <a:srgbClr val="002060"/>
                </a:solidFill>
                <a:latin typeface="Montserrat"/>
                <a:sym typeface="Montserrat"/>
              </a:rPr>
              <a:t>Help agencies with solutions and/or technologies</a:t>
            </a:r>
            <a:endParaRPr lang="en-US" dirty="0">
              <a:solidFill>
                <a:srgbClr val="002060"/>
              </a:solidFill>
            </a:endParaRPr>
          </a:p>
          <a:p>
            <a:pPr>
              <a:spcAft>
                <a:spcPts val="800"/>
              </a:spcAft>
            </a:pPr>
            <a:endParaRPr lang="en-US" sz="2000" dirty="0">
              <a:solidFill>
                <a:srgbClr val="002060"/>
              </a:solidFill>
              <a:latin typeface="Montserrat"/>
              <a:ea typeface="Montserrat"/>
              <a:cs typeface="Montserrat"/>
              <a:sym typeface="Montserrat"/>
            </a:endParaRPr>
          </a:p>
        </p:txBody>
      </p:sp>
      <p:pic>
        <p:nvPicPr>
          <p:cNvPr id="12" name="Picture 11">
            <a:extLst>
              <a:ext uri="{FF2B5EF4-FFF2-40B4-BE49-F238E27FC236}">
                <a16:creationId xmlns:a16="http://schemas.microsoft.com/office/drawing/2014/main" id="{8F964B91-9583-4EAE-A8A2-BAC4576F7A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20</a:t>
            </a:fld>
            <a:endParaRPr lang="en-US" dirty="0"/>
          </a:p>
        </p:txBody>
      </p:sp>
    </p:spTree>
    <p:extLst>
      <p:ext uri="{BB962C8B-B14F-4D97-AF65-F5344CB8AC3E}">
        <p14:creationId xmlns:p14="http://schemas.microsoft.com/office/powerpoint/2010/main" val="87323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70D83E6-E5B9-42B0-86D5-AEA527E73CD4}"/>
              </a:ext>
            </a:extLst>
          </p:cNvPr>
          <p:cNvSpPr>
            <a:spLocks noGrp="1"/>
          </p:cNvSpPr>
          <p:nvPr>
            <p:ph type="sldNum" sz="quarter" idx="12"/>
          </p:nvPr>
        </p:nvSpPr>
        <p:spPr/>
        <p:txBody>
          <a:bodyPr/>
          <a:lstStyle/>
          <a:p>
            <a:fld id="{4FF02457-BA90-4D8C-8E0C-3B8FCABD9BA0}" type="slidenum">
              <a:rPr lang="en-US" smtClean="0"/>
              <a:t>21</a:t>
            </a:fld>
            <a:endParaRPr lang="en-US" dirty="0"/>
          </a:p>
        </p:txBody>
      </p:sp>
      <p:pic>
        <p:nvPicPr>
          <p:cNvPr id="12" name="Shape 620" descr="shutterstock_429987889_edited.jpg">
            <a:extLst>
              <a:ext uri="{FF2B5EF4-FFF2-40B4-BE49-F238E27FC236}">
                <a16:creationId xmlns:a16="http://schemas.microsoft.com/office/drawing/2014/main" id="{544D3B7D-6C03-453B-BB8B-B9DC379631E8}"/>
              </a:ext>
            </a:extLst>
          </p:cNvPr>
          <p:cNvPicPr preferRelativeResize="0"/>
          <p:nvPr/>
        </p:nvPicPr>
        <p:blipFill rotWithShape="1">
          <a:blip r:embed="rId3">
            <a:alphaModFix/>
            <a:duotone>
              <a:schemeClr val="accent1">
                <a:shade val="45000"/>
                <a:satMod val="135000"/>
              </a:schemeClr>
              <a:prstClr val="white"/>
            </a:duotone>
          </a:blip>
          <a:srcRect t="91660" b="6621"/>
          <a:stretch/>
        </p:blipFill>
        <p:spPr>
          <a:xfrm>
            <a:off x="1171500" y="6003366"/>
            <a:ext cx="11020500" cy="176575"/>
          </a:xfrm>
          <a:prstGeom prst="rect">
            <a:avLst/>
          </a:prstGeom>
          <a:noFill/>
          <a:ln>
            <a:noFill/>
          </a:ln>
        </p:spPr>
      </p:pic>
      <p:sp>
        <p:nvSpPr>
          <p:cNvPr id="13" name="Shape 242">
            <a:extLst>
              <a:ext uri="{FF2B5EF4-FFF2-40B4-BE49-F238E27FC236}">
                <a16:creationId xmlns:a16="http://schemas.microsoft.com/office/drawing/2014/main" id="{9FE89F42-15A0-4CAC-BF81-4FFCDBABCACC}"/>
              </a:ext>
            </a:extLst>
          </p:cNvPr>
          <p:cNvSpPr txBox="1"/>
          <p:nvPr/>
        </p:nvSpPr>
        <p:spPr>
          <a:xfrm>
            <a:off x="1280160" y="1912674"/>
            <a:ext cx="10241279" cy="4090692"/>
          </a:xfrm>
          <a:prstGeom prst="rect">
            <a:avLst/>
          </a:prstGeom>
          <a:noFill/>
          <a:ln>
            <a:noFill/>
          </a:ln>
        </p:spPr>
        <p:txBody>
          <a:bodyPr spcFirstLastPara="1" wrap="square" lIns="121900" tIns="121900" rIns="121900" bIns="121900" anchor="t" anchorCtr="0">
            <a:noAutofit/>
          </a:bodyPr>
          <a:lstStyle/>
          <a:p>
            <a:pPr marL="346075" indent="-346075">
              <a:spcAft>
                <a:spcPts val="800"/>
              </a:spcAft>
            </a:pPr>
            <a:r>
              <a:rPr lang="en-US" sz="1400" dirty="0">
                <a:solidFill>
                  <a:srgbClr val="002060"/>
                </a:solidFill>
                <a:latin typeface="Montserrat" panose="020B0604020202020204"/>
              </a:rPr>
              <a:t>Elmagarmid, A. K., Ipeirotis, P. G., &amp; Verykios, V. S. (2007). Duplicate record detection: A survey. IEEE Transactions on knowledge and data engineering, 19(1), 1-16.  Retrieved April 27, 2018 from the Purdue University, Department of Computer Science website, </a:t>
            </a:r>
            <a:r>
              <a:rPr lang="en-US" sz="1400" dirty="0">
                <a:latin typeface="Montserrat" panose="020B0604020202020204"/>
              </a:rPr>
              <a:t> </a:t>
            </a:r>
            <a:r>
              <a:rPr lang="en-US" sz="1400" dirty="0">
                <a:latin typeface="Montserrat" panose="020B0604020202020204"/>
                <a:hlinkClick r:id="rId4"/>
              </a:rPr>
              <a:t>https://www.cs.purdue.edu/homes/ake/pub/TKDE-0240-0605-1.pdf</a:t>
            </a:r>
            <a:r>
              <a:rPr lang="en-US" sz="1400" dirty="0">
                <a:latin typeface="Montserrat" panose="020B0604020202020204"/>
              </a:rPr>
              <a:t> </a:t>
            </a:r>
          </a:p>
          <a:p>
            <a:pPr marL="346075" indent="-346075">
              <a:spcAft>
                <a:spcPts val="800"/>
              </a:spcAft>
            </a:pPr>
            <a:endParaRPr lang="en-US" sz="600" dirty="0">
              <a:solidFill>
                <a:srgbClr val="002060"/>
              </a:solidFill>
              <a:latin typeface="Montserrat" panose="020B0604020202020204"/>
              <a:ea typeface="Montserrat" panose="020B0604020202020204"/>
              <a:cs typeface="Montserrat" panose="020B0604020202020204"/>
              <a:sym typeface="Montserrat"/>
            </a:endParaRPr>
          </a:p>
          <a:p>
            <a:pPr marL="346075" indent="-346075">
              <a:spcAft>
                <a:spcPts val="800"/>
              </a:spcAft>
            </a:pPr>
            <a:r>
              <a:rPr lang="en-US" sz="1400" dirty="0">
                <a:solidFill>
                  <a:srgbClr val="002060"/>
                </a:solidFill>
                <a:latin typeface="Montserrat" panose="020B0604020202020204"/>
                <a:ea typeface="Montserrat" panose="020B0604020202020204"/>
                <a:cs typeface="Montserrat" panose="020B0604020202020204"/>
                <a:sym typeface="Montserrat"/>
              </a:rPr>
              <a:t>Askham, N., Cook, D., Doyle, M., Fereday, H., Gibson, M., Landbeck, U., ... &amp; Schwarzenbach, J. (2013). The six primary dimensions for data quality assessment. DAMA UK Working Group, 432-435.  Retrieved April 23, 2018 from EM360Tech website, </a:t>
            </a:r>
            <a:r>
              <a:rPr lang="en-US" sz="1400" dirty="0">
                <a:solidFill>
                  <a:srgbClr val="002060"/>
                </a:solidFill>
                <a:latin typeface="Montserrat" panose="020B0604020202020204"/>
                <a:ea typeface="Montserrat" panose="020B0604020202020204"/>
                <a:cs typeface="Montserrat" panose="020B0604020202020204"/>
                <a:sym typeface="Montserrat"/>
                <a:hlinkClick r:id="rId5"/>
              </a:rPr>
              <a:t>https://www.whitepapers.em360tech.com/wp-content/files_mf/1407250286DAMAUKDQDimensionsWhitePaperR37.pdf</a:t>
            </a:r>
            <a:r>
              <a:rPr lang="en-US" sz="1400" dirty="0">
                <a:solidFill>
                  <a:srgbClr val="002060"/>
                </a:solidFill>
                <a:latin typeface="Montserrat" panose="020B0604020202020204"/>
                <a:ea typeface="Montserrat" panose="020B0604020202020204"/>
                <a:cs typeface="Montserrat" panose="020B0604020202020204"/>
                <a:sym typeface="Montserrat"/>
              </a:rPr>
              <a:t> </a:t>
            </a:r>
          </a:p>
          <a:p>
            <a:pPr marL="346075" indent="-346075">
              <a:spcAft>
                <a:spcPts val="800"/>
              </a:spcAft>
            </a:pPr>
            <a:endParaRPr lang="en-US" sz="600" dirty="0">
              <a:solidFill>
                <a:srgbClr val="002060"/>
              </a:solidFill>
              <a:latin typeface="Montserrat" panose="020B0604020202020204"/>
              <a:ea typeface="Montserrat" panose="020B0604020202020204"/>
              <a:cs typeface="Montserrat" panose="020B0604020202020204"/>
              <a:sym typeface="Montserrat"/>
            </a:endParaRPr>
          </a:p>
          <a:p>
            <a:pPr marL="346075" indent="-346075">
              <a:spcAft>
                <a:spcPts val="800"/>
              </a:spcAft>
            </a:pPr>
            <a:r>
              <a:rPr lang="en-US" sz="1400" dirty="0">
                <a:solidFill>
                  <a:srgbClr val="002060"/>
                </a:solidFill>
                <a:latin typeface="Montserrat" panose="020B0604020202020204"/>
                <a:ea typeface="Montserrat" panose="020B0604020202020204"/>
                <a:cs typeface="Montserrat" panose="020B0604020202020204"/>
                <a:sym typeface="Montserrat"/>
              </a:rPr>
              <a:t>De Jonge, E., &amp; van der Loo, M. (2013). An introduction to data cleaning with R. Heerlen: Statistics Netherlands. Retrieved April 16, 2018 from The Comprehensive R Archive Network (CRAN) website, </a:t>
            </a:r>
            <a:r>
              <a:rPr lang="en-US" sz="1400" dirty="0">
                <a:solidFill>
                  <a:srgbClr val="002060"/>
                </a:solidFill>
                <a:latin typeface="Montserrat" panose="020B0604020202020204"/>
                <a:ea typeface="Montserrat" panose="020B0604020202020204"/>
                <a:cs typeface="Montserrat" panose="020B0604020202020204"/>
                <a:sym typeface="Montserrat"/>
                <a:hlinkClick r:id="rId6"/>
              </a:rPr>
              <a:t>https://cran.r-project.org/doc/contrib/de_Jonge+van_der_Loo-Introduction_to_data_cleaning_with_R.pdf</a:t>
            </a:r>
            <a:r>
              <a:rPr lang="en-US" sz="1400" dirty="0">
                <a:solidFill>
                  <a:srgbClr val="002060"/>
                </a:solidFill>
                <a:latin typeface="Montserrat" panose="020B0604020202020204"/>
                <a:ea typeface="Montserrat" panose="020B0604020202020204"/>
                <a:cs typeface="Montserrat" panose="020B0604020202020204"/>
                <a:sym typeface="Montserrat"/>
              </a:rPr>
              <a:t> </a:t>
            </a:r>
          </a:p>
          <a:p>
            <a:pPr marL="346075" indent="-346075">
              <a:spcAft>
                <a:spcPts val="800"/>
              </a:spcAft>
            </a:pPr>
            <a:endParaRPr lang="en-US" sz="600" dirty="0">
              <a:solidFill>
                <a:srgbClr val="002060"/>
              </a:solidFill>
              <a:latin typeface="Montserrat" panose="020B0604020202020204"/>
              <a:ea typeface="Montserrat" panose="020B0604020202020204"/>
              <a:cs typeface="Montserrat" panose="020B0604020202020204"/>
              <a:sym typeface="Montserrat"/>
            </a:endParaRPr>
          </a:p>
          <a:p>
            <a:pPr marL="346075" indent="-346075">
              <a:spcAft>
                <a:spcPts val="800"/>
              </a:spcAft>
            </a:pPr>
            <a:r>
              <a:rPr lang="en-US" sz="1400" dirty="0">
                <a:solidFill>
                  <a:srgbClr val="002060"/>
                </a:solidFill>
                <a:latin typeface="Montserrat" panose="020B0604020202020204"/>
              </a:rPr>
              <a:t>Florida Department of State. (2012). Address Confidentiality Exemption Request Form Revised 08-2012 (2), Public Records Exemption Request to the Florida Department of State. Retrieved May 2, 2018 from the Florida Department of State website, </a:t>
            </a:r>
            <a:r>
              <a:rPr lang="en-US" sz="1400" dirty="0">
                <a:solidFill>
                  <a:srgbClr val="002060"/>
                </a:solidFill>
                <a:latin typeface="Montserrat" panose="020B0604020202020204"/>
                <a:hlinkClick r:id="rId7"/>
              </a:rPr>
              <a:t>http://dos.myflorida.com/media/696331/dos119-public-records-exemption-form.pdf</a:t>
            </a:r>
            <a:r>
              <a:rPr lang="en-US" sz="1400" dirty="0">
                <a:solidFill>
                  <a:srgbClr val="002060"/>
                </a:solidFill>
                <a:latin typeface="Montserrat" panose="020B0604020202020204"/>
              </a:rPr>
              <a:t> </a:t>
            </a:r>
            <a:endParaRPr sz="1400" dirty="0">
              <a:solidFill>
                <a:srgbClr val="002060"/>
              </a:solidFill>
              <a:latin typeface="Montserrat" panose="020B0604020202020204"/>
              <a:ea typeface="Montserrat" panose="020B0604020202020204"/>
              <a:cs typeface="Montserrat" panose="020B0604020202020204"/>
              <a:sym typeface="Montserrat"/>
            </a:endParaRPr>
          </a:p>
        </p:txBody>
      </p:sp>
      <p:sp>
        <p:nvSpPr>
          <p:cNvPr id="11" name="Title 1">
            <a:extLst>
              <a:ext uri="{FF2B5EF4-FFF2-40B4-BE49-F238E27FC236}">
                <a16:creationId xmlns:a16="http://schemas.microsoft.com/office/drawing/2014/main" id="{1116AAA7-4370-4319-A70E-4440182B717E}"/>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8"/>
            <a:r>
              <a:rPr lang="en-US" sz="4000" dirty="0">
                <a:solidFill>
                  <a:schemeClr val="bg1"/>
                </a:solidFill>
                <a:latin typeface="Montserrat" panose="020B0604020202020204" charset="0"/>
              </a:rPr>
              <a:t>         </a:t>
            </a:r>
            <a:r>
              <a:rPr lang="en-US" sz="4000" dirty="0">
                <a:solidFill>
                  <a:srgbClr val="002060"/>
                </a:solidFill>
                <a:latin typeface="Montserrat" panose="020B0604020202020204" charset="0"/>
              </a:rPr>
              <a:t>References</a:t>
            </a:r>
          </a:p>
        </p:txBody>
      </p:sp>
      <p:pic>
        <p:nvPicPr>
          <p:cNvPr id="14" name="Picture 13">
            <a:extLst>
              <a:ext uri="{FF2B5EF4-FFF2-40B4-BE49-F238E27FC236}">
                <a16:creationId xmlns:a16="http://schemas.microsoft.com/office/drawing/2014/main" id="{5B4416CB-23B9-4E4D-B44A-1D7F401920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194661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0687" y="0"/>
            <a:ext cx="9147313" cy="68619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1" y="38814"/>
            <a:ext cx="2581275" cy="1615645"/>
          </a:xfrm>
          <a:prstGeom prst="rect">
            <a:avLst/>
          </a:prstGeom>
        </p:spPr>
      </p:pic>
      <p:sp>
        <p:nvSpPr>
          <p:cNvPr id="11" name="TextBox 10"/>
          <p:cNvSpPr txBox="1"/>
          <p:nvPr/>
        </p:nvSpPr>
        <p:spPr>
          <a:xfrm>
            <a:off x="2057400" y="1825625"/>
            <a:ext cx="6534149" cy="3724096"/>
          </a:xfrm>
          <a:prstGeom prst="rect">
            <a:avLst/>
          </a:prstGeom>
          <a:solidFill>
            <a:schemeClr val="bg1">
              <a:alpha val="0"/>
            </a:schemeClr>
          </a:solidFill>
        </p:spPr>
        <p:txBody>
          <a:bodyPr wrap="square" rtlCol="0">
            <a:spAutoFit/>
          </a:bodyPr>
          <a:lstStyle/>
          <a:p>
            <a:r>
              <a:rPr lang="en-US" sz="3600" dirty="0">
                <a:latin typeface="Montserrat" panose="020B0604020202020204" charset="0"/>
              </a:rPr>
              <a:t>Questions? </a:t>
            </a:r>
          </a:p>
          <a:p>
            <a:endParaRPr lang="en-US" sz="1600" dirty="0">
              <a:latin typeface="Montserrat" panose="020B0604020202020204" charset="0"/>
            </a:endParaRPr>
          </a:p>
          <a:p>
            <a:r>
              <a:rPr lang="en-US" sz="2000" dirty="0">
                <a:latin typeface="Montserrat" panose="020B0604020202020204" charset="0"/>
              </a:rPr>
              <a:t>Burt Walsh</a:t>
            </a:r>
          </a:p>
          <a:p>
            <a:r>
              <a:rPr lang="en-US" sz="2000" dirty="0">
                <a:latin typeface="Montserrat" panose="020B0604020202020204" charset="0"/>
                <a:hlinkClick r:id="rId5"/>
              </a:rPr>
              <a:t>burt.walsh@ast.myflorida.com</a:t>
            </a:r>
            <a:endParaRPr lang="en-US" sz="2000" dirty="0">
              <a:latin typeface="Montserrat" panose="020B0604020202020204" charset="0"/>
            </a:endParaRPr>
          </a:p>
          <a:p>
            <a:endParaRPr lang="en-US" sz="2000" dirty="0">
              <a:latin typeface="Montserrat" panose="020B0604020202020204" charset="0"/>
            </a:endParaRPr>
          </a:p>
          <a:p>
            <a:r>
              <a:rPr lang="en-US" sz="2000" dirty="0">
                <a:latin typeface="Montserrat" panose="020B0604020202020204" charset="0"/>
              </a:rPr>
              <a:t>Michael Avello</a:t>
            </a:r>
          </a:p>
          <a:p>
            <a:r>
              <a:rPr lang="en-US" sz="2000" dirty="0">
                <a:latin typeface="Montserrat" panose="020B0604020202020204" charset="0"/>
                <a:hlinkClick r:id="rId6"/>
              </a:rPr>
              <a:t>michael.avello@ast.myflorida.com</a:t>
            </a:r>
            <a:endParaRPr lang="en-US" sz="2000" dirty="0">
              <a:latin typeface="Montserrat" panose="020B0604020202020204" charset="0"/>
            </a:endParaRPr>
          </a:p>
          <a:p>
            <a:endParaRPr lang="en-US" sz="2000" dirty="0">
              <a:latin typeface="Montserrat" panose="020B0604020202020204" charset="0"/>
            </a:endParaRPr>
          </a:p>
          <a:p>
            <a:r>
              <a:rPr lang="en-US" sz="2000" dirty="0">
                <a:latin typeface="Montserrat" panose="020B0604020202020204" charset="0"/>
              </a:rPr>
              <a:t>Agency For State Technology </a:t>
            </a:r>
          </a:p>
          <a:p>
            <a:r>
              <a:rPr lang="en-US" sz="2000" dirty="0">
                <a:latin typeface="Montserrat" panose="020B0604020202020204" charset="0"/>
              </a:rPr>
              <a:t>4050 Esplanade Way, Suite 115 </a:t>
            </a:r>
          </a:p>
          <a:p>
            <a:r>
              <a:rPr lang="en-US" sz="2000" dirty="0">
                <a:latin typeface="Montserrat" panose="020B0604020202020204" charset="0"/>
              </a:rPr>
              <a:t>Tallahassee, Florida  32399</a:t>
            </a:r>
          </a:p>
        </p:txBody>
      </p:sp>
      <p:pic>
        <p:nvPicPr>
          <p:cNvPr id="8" name="Picture 7"/>
          <p:cNvPicPr/>
          <p:nvPr/>
        </p:nvPicPr>
        <p:blipFill>
          <a:blip r:embed="rId7">
            <a:extLst>
              <a:ext uri="{28A0092B-C50C-407E-A947-70E740481C1C}">
                <a14:useLocalDpi xmlns:a14="http://schemas.microsoft.com/office/drawing/2010/main" val="0"/>
              </a:ext>
            </a:extLst>
          </a:blip>
          <a:stretch>
            <a:fillRect/>
          </a:stretch>
        </p:blipFill>
        <p:spPr bwMode="auto">
          <a:xfrm>
            <a:off x="8686800" y="4953000"/>
            <a:ext cx="1447800" cy="1447800"/>
          </a:xfrm>
          <a:prstGeom prst="rect">
            <a:avLst/>
          </a:prstGeom>
          <a:noFill/>
        </p:spPr>
      </p:pic>
      <p:pic>
        <p:nvPicPr>
          <p:cNvPr id="9" name="Content Placeholder 3">
            <a:extLst>
              <a:ext uri="{FF2B5EF4-FFF2-40B4-BE49-F238E27FC236}">
                <a16:creationId xmlns:a16="http://schemas.microsoft.com/office/drawing/2014/main" id="{F1FCA991-DB46-49AE-999F-249A495AA214}"/>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l="83339"/>
          <a:stretch/>
        </p:blipFill>
        <p:spPr>
          <a:xfrm>
            <a:off x="10668000" y="-3938"/>
            <a:ext cx="1524000" cy="6861937"/>
          </a:xfrm>
          <a:prstGeom prst="rect">
            <a:avLst/>
          </a:prstGeom>
        </p:spPr>
      </p:pic>
      <p:pic>
        <p:nvPicPr>
          <p:cNvPr id="14" name="Content Placeholder 3">
            <a:extLst>
              <a:ext uri="{FF2B5EF4-FFF2-40B4-BE49-F238E27FC236}">
                <a16:creationId xmlns:a16="http://schemas.microsoft.com/office/drawing/2014/main" id="{58954CE7-6D40-4D3F-AD98-FEDA34297124}"/>
              </a:ext>
            </a:extLst>
          </p:cNvPr>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l="83339"/>
          <a:stretch/>
        </p:blipFill>
        <p:spPr>
          <a:xfrm rot="10800000">
            <a:off x="-19051" y="3938"/>
            <a:ext cx="1524000" cy="6861937"/>
          </a:xfrm>
          <a:prstGeom prst="rect">
            <a:avLst/>
          </a:prstGeom>
        </p:spPr>
      </p:pic>
      <p:sp>
        <p:nvSpPr>
          <p:cNvPr id="5" name="Slide Number Placeholder 4">
            <a:extLst>
              <a:ext uri="{FF2B5EF4-FFF2-40B4-BE49-F238E27FC236}">
                <a16:creationId xmlns:a16="http://schemas.microsoft.com/office/drawing/2014/main" id="{F67BECDD-538A-4C8C-80E6-67061D1F4C68}"/>
              </a:ext>
            </a:extLst>
          </p:cNvPr>
          <p:cNvSpPr>
            <a:spLocks noGrp="1"/>
          </p:cNvSpPr>
          <p:nvPr>
            <p:ph type="sldNum" sz="quarter" idx="12"/>
          </p:nvPr>
        </p:nvSpPr>
        <p:spPr/>
        <p:txBody>
          <a:bodyPr/>
          <a:lstStyle/>
          <a:p>
            <a:fld id="{4FF02457-BA90-4D8C-8E0C-3B8FCABD9BA0}" type="slidenum">
              <a:rPr lang="en-US" smtClean="0"/>
              <a:t>22</a:t>
            </a:fld>
            <a:endParaRPr lang="en-US" dirty="0"/>
          </a:p>
        </p:txBody>
      </p:sp>
    </p:spTree>
    <p:extLst>
      <p:ext uri="{BB962C8B-B14F-4D97-AF65-F5344CB8AC3E}">
        <p14:creationId xmlns:p14="http://schemas.microsoft.com/office/powerpoint/2010/main" val="220232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r>
              <a:rPr lang="en-GB" dirty="0">
                <a:solidFill>
                  <a:srgbClr val="002060"/>
                </a:solidFill>
                <a:latin typeface="Montserrat" panose="020B0604020202020204" charset="0"/>
              </a:rPr>
              <a:t>Data Management Workgroup Strategy</a:t>
            </a:r>
            <a:endParaRPr dirty="0">
              <a:solidFill>
                <a:srgbClr val="002060"/>
              </a:solidFill>
              <a:latin typeface="Montserrat" panose="020B0604020202020204" charset="0"/>
            </a:endParaRPr>
          </a:p>
        </p:txBody>
      </p:sp>
      <p:sp>
        <p:nvSpPr>
          <p:cNvPr id="237" name="Shape 237"/>
          <p:cNvSpPr txBox="1"/>
          <p:nvPr/>
        </p:nvSpPr>
        <p:spPr>
          <a:xfrm>
            <a:off x="1041897" y="2791643"/>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Discuss topics and generic best practices</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Understand the needs of each agency</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Asset current level of maturity</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Develop plans for improvement (starting with KEY datasets)</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Serve agencies in the execution/governance of plans</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Memorialize best practices as standards</a:t>
            </a:r>
          </a:p>
          <a:p>
            <a:pPr>
              <a:spcAft>
                <a:spcPts val="800"/>
              </a:spcAft>
            </a:pPr>
            <a:endParaRPr lang="en-US" sz="2000" dirty="0">
              <a:solidFill>
                <a:srgbClr val="002060"/>
              </a:solidFill>
              <a:latin typeface="Montserrat"/>
              <a:ea typeface="Montserrat"/>
              <a:cs typeface="Montserrat"/>
              <a:sym typeface="Montserrat"/>
            </a:endParaRPr>
          </a:p>
          <a:p>
            <a:pPr marL="342900" indent="-342900">
              <a:spcAft>
                <a:spcPts val="800"/>
              </a:spcAft>
              <a:buFont typeface="Arial" panose="020B0604020202020204" pitchFamily="34" charset="0"/>
              <a:buChar char="•"/>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3</a:t>
            </a:fld>
            <a:endParaRPr lang="en-US" dirty="0"/>
          </a:p>
        </p:txBody>
      </p:sp>
      <p:sp>
        <p:nvSpPr>
          <p:cNvPr id="7" name="Title 1">
            <a:extLst>
              <a:ext uri="{FF2B5EF4-FFF2-40B4-BE49-F238E27FC236}">
                <a16:creationId xmlns:a16="http://schemas.microsoft.com/office/drawing/2014/main" id="{107EFBC6-24F2-4DC5-B500-828FFEEB4E75}"/>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180F0A11-0EEC-43BA-B128-989ED9CF47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94527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805F5406-ECA5-410F-B172-100E4CFD5CCE}"/>
              </a:ext>
            </a:extLst>
          </p:cNvPr>
          <p:cNvSpPr>
            <a:spLocks noGrp="1"/>
          </p:cNvSpPr>
          <p:nvPr>
            <p:ph type="subTitle" idx="1"/>
          </p:nvPr>
        </p:nvSpPr>
        <p:spPr>
          <a:xfrm>
            <a:off x="952901" y="2165683"/>
            <a:ext cx="4623330" cy="4353421"/>
          </a:xfrm>
        </p:spPr>
        <p:txBody>
          <a:bodyPr>
            <a:normAutofit fontScale="77500" lnSpcReduction="20000"/>
          </a:bodyPr>
          <a:lstStyle/>
          <a:p>
            <a:pPr algn="l"/>
            <a:endParaRPr lang="en-US" sz="1700" b="1" dirty="0">
              <a:solidFill>
                <a:srgbClr val="002060"/>
              </a:solidFill>
              <a:latin typeface="Montserrat" panose="020B0604020202020204" charset="0"/>
            </a:endParaRPr>
          </a:p>
          <a:p>
            <a:pPr algn="l">
              <a:lnSpc>
                <a:spcPct val="120000"/>
              </a:lnSpc>
              <a:spcBef>
                <a:spcPts val="0"/>
              </a:spcBef>
              <a:spcAft>
                <a:spcPts val="50"/>
              </a:spcAft>
            </a:pPr>
            <a:r>
              <a:rPr lang="en-US" sz="2800" i="1" dirty="0">
                <a:solidFill>
                  <a:srgbClr val="002060"/>
                </a:solidFill>
                <a:latin typeface="Montserrat" panose="020B0604020202020204" charset="0"/>
              </a:rPr>
              <a:t>“Data Governance is a quality control discipline for managing, using, </a:t>
            </a:r>
            <a:r>
              <a:rPr lang="en-US" sz="2800" b="1" i="1" dirty="0">
                <a:solidFill>
                  <a:srgbClr val="002060"/>
                </a:solidFill>
                <a:latin typeface="Montserrat" panose="020B0604020202020204" charset="0"/>
              </a:rPr>
              <a:t>improving and protecting organizational information</a:t>
            </a:r>
            <a:r>
              <a:rPr lang="en-US" sz="2800" i="1" dirty="0">
                <a:solidFill>
                  <a:srgbClr val="002060"/>
                </a:solidFill>
                <a:latin typeface="Montserrat" panose="020B0604020202020204" charset="0"/>
              </a:rPr>
              <a:t>. Effective data governance enhances the </a:t>
            </a:r>
            <a:r>
              <a:rPr lang="en-US" sz="2800" b="1" i="1" dirty="0">
                <a:solidFill>
                  <a:srgbClr val="002060"/>
                </a:solidFill>
                <a:latin typeface="Montserrat" panose="020B0604020202020204" charset="0"/>
              </a:rPr>
              <a:t>quality, availability, integrity, and protection</a:t>
            </a:r>
            <a:r>
              <a:rPr lang="en-US" sz="2800" i="1" dirty="0">
                <a:solidFill>
                  <a:srgbClr val="002060"/>
                </a:solidFill>
                <a:latin typeface="Montserrat" panose="020B0604020202020204" charset="0"/>
              </a:rPr>
              <a:t> of a company's data by fostering </a:t>
            </a:r>
            <a:r>
              <a:rPr lang="en-US" sz="2800" b="1" i="1" dirty="0">
                <a:solidFill>
                  <a:srgbClr val="002060"/>
                </a:solidFill>
                <a:latin typeface="Montserrat" panose="020B0604020202020204" charset="0"/>
              </a:rPr>
              <a:t>cross-organizational collaboration and structured policy-making</a:t>
            </a:r>
            <a:r>
              <a:rPr lang="en-US" sz="2800" i="1" dirty="0">
                <a:solidFill>
                  <a:srgbClr val="002060"/>
                </a:solidFill>
                <a:latin typeface="Montserrat" panose="020B0604020202020204" charset="0"/>
              </a:rPr>
              <a:t>.”</a:t>
            </a:r>
            <a:r>
              <a:rPr lang="en-US" sz="2800" b="1" i="1" dirty="0">
                <a:solidFill>
                  <a:srgbClr val="002060"/>
                </a:solidFill>
                <a:latin typeface="Montserrat" panose="020B0604020202020204" charset="0"/>
              </a:rPr>
              <a:t> </a:t>
            </a:r>
            <a:endParaRPr lang="en-US" sz="2800" dirty="0">
              <a:solidFill>
                <a:srgbClr val="002060"/>
              </a:solidFill>
              <a:latin typeface="Montserrat" panose="020B0604020202020204" charset="0"/>
            </a:endParaRPr>
          </a:p>
          <a:p>
            <a:pPr algn="l"/>
            <a:endParaRPr lang="en-US" dirty="0">
              <a:solidFill>
                <a:srgbClr val="002060"/>
              </a:solidFill>
              <a:latin typeface="Montserrat" panose="020B0604020202020204" charset="0"/>
            </a:endParaRPr>
          </a:p>
          <a:p>
            <a:pPr algn="l"/>
            <a:r>
              <a:rPr lang="en-US" sz="2900" b="1" i="1" dirty="0">
                <a:solidFill>
                  <a:srgbClr val="002060"/>
                </a:solidFill>
                <a:latin typeface="Montserrat" panose="020B0604020202020204" charset="0"/>
              </a:rPr>
              <a:t> </a:t>
            </a:r>
            <a:r>
              <a:rPr lang="en-US" sz="2900" i="1" dirty="0">
                <a:solidFill>
                  <a:srgbClr val="002060"/>
                </a:solidFill>
                <a:latin typeface="Montserrat" panose="020B0604020202020204" charset="0"/>
              </a:rPr>
              <a:t>- </a:t>
            </a:r>
            <a:r>
              <a:rPr lang="en-US" sz="2900" dirty="0">
                <a:solidFill>
                  <a:srgbClr val="002060"/>
                </a:solidFill>
                <a:latin typeface="Montserrat" panose="020B0604020202020204" charset="0"/>
              </a:rPr>
              <a:t>IBM</a:t>
            </a:r>
          </a:p>
          <a:p>
            <a:endParaRPr lang="en-US" b="1" dirty="0">
              <a:solidFill>
                <a:srgbClr val="002060"/>
              </a:solidFill>
              <a:latin typeface="Montserrat" panose="020B0604020202020204" charset="0"/>
            </a:endParaRPr>
          </a:p>
        </p:txBody>
      </p:sp>
      <p:pic>
        <p:nvPicPr>
          <p:cNvPr id="6" name="Picture 5">
            <a:extLst>
              <a:ext uri="{FF2B5EF4-FFF2-40B4-BE49-F238E27FC236}">
                <a16:creationId xmlns:a16="http://schemas.microsoft.com/office/drawing/2014/main" id="{CD865330-F68A-473A-8FED-AEF9D654D6CF}"/>
              </a:ext>
            </a:extLst>
          </p:cNvPr>
          <p:cNvPicPr>
            <a:picLocks noChangeAspect="1"/>
          </p:cNvPicPr>
          <p:nvPr/>
        </p:nvPicPr>
        <p:blipFill rotWithShape="1">
          <a:blip r:embed="rId3"/>
          <a:srcRect t="15944"/>
          <a:stretch/>
        </p:blipFill>
        <p:spPr>
          <a:xfrm>
            <a:off x="5687724" y="852049"/>
            <a:ext cx="6078355" cy="5594864"/>
          </a:xfrm>
          <a:prstGeom prst="rect">
            <a:avLst/>
          </a:prstGeom>
          <a:effectLst>
            <a:softEdge rad="31750"/>
          </a:effectLst>
        </p:spPr>
      </p:pic>
      <p:sp>
        <p:nvSpPr>
          <p:cNvPr id="14" name="Slide Number Placeholder 13">
            <a:extLst>
              <a:ext uri="{FF2B5EF4-FFF2-40B4-BE49-F238E27FC236}">
                <a16:creationId xmlns:a16="http://schemas.microsoft.com/office/drawing/2014/main" id="{C2684A51-5441-4052-8AA1-013D9269D1ED}"/>
              </a:ext>
            </a:extLst>
          </p:cNvPr>
          <p:cNvSpPr>
            <a:spLocks noGrp="1"/>
          </p:cNvSpPr>
          <p:nvPr>
            <p:ph type="sldNum" sz="quarter" idx="12"/>
          </p:nvPr>
        </p:nvSpPr>
        <p:spPr/>
        <p:txBody>
          <a:bodyPr/>
          <a:lstStyle/>
          <a:p>
            <a:fld id="{4FF02457-BA90-4D8C-8E0C-3B8FCABD9BA0}" type="slidenum">
              <a:rPr lang="en-US" smtClean="0"/>
              <a:t>4</a:t>
            </a:fld>
            <a:endParaRPr lang="en-US" dirty="0"/>
          </a:p>
        </p:txBody>
      </p:sp>
      <p:sp>
        <p:nvSpPr>
          <p:cNvPr id="9" name="Title 1">
            <a:extLst>
              <a:ext uri="{FF2B5EF4-FFF2-40B4-BE49-F238E27FC236}">
                <a16:creationId xmlns:a16="http://schemas.microsoft.com/office/drawing/2014/main" id="{7D3A0EE7-8DF4-4413-A6A6-A46BFF8EF14E}"/>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11" name="Picture 10">
            <a:extLst>
              <a:ext uri="{FF2B5EF4-FFF2-40B4-BE49-F238E27FC236}">
                <a16:creationId xmlns:a16="http://schemas.microsoft.com/office/drawing/2014/main" id="{83C893AB-F378-4340-9652-88BD9AB186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50831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2060"/>
                </a:solidFill>
                <a:latin typeface="Montserrat"/>
                <a:ea typeface="Montserrat"/>
                <a:cs typeface="Montserrat"/>
                <a:sym typeface="Montserrat"/>
              </a:rPr>
              <a:t>First Steps</a:t>
            </a:r>
          </a:p>
        </p:txBody>
      </p:sp>
      <p:sp>
        <p:nvSpPr>
          <p:cNvPr id="237" name="Shape 237"/>
          <p:cNvSpPr txBox="1"/>
          <p:nvPr/>
        </p:nvSpPr>
        <p:spPr>
          <a:xfrm>
            <a:off x="1041897" y="2717733"/>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Determine key data which is used by management to determine Key Performance Indicators (KPI) and Key Risk Indicators (KRI)</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Catalog data quality rules (metadata) around key data</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Catalog key entities and business context around entities in key datasets (metadata)</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Determine entity data attributes (Master Data Management) which can be leveraged for data deduplication and record linkage </a:t>
            </a:r>
          </a:p>
          <a:p>
            <a:pPr>
              <a:spcAft>
                <a:spcPts val="800"/>
              </a:spcAft>
            </a:pPr>
            <a:endParaRPr lang="en-US" sz="2000" dirty="0">
              <a:solidFill>
                <a:srgbClr val="002060"/>
              </a:solidFill>
              <a:latin typeface="Montserrat"/>
              <a:ea typeface="Montserrat"/>
              <a:cs typeface="Montserrat"/>
              <a:sym typeface="Montserrat"/>
            </a:endParaRPr>
          </a:p>
          <a:p>
            <a:pPr>
              <a:spcAft>
                <a:spcPts val="800"/>
              </a:spcAft>
            </a:pPr>
            <a:endParaRPr lang="en-US" sz="2000" dirty="0">
              <a:solidFill>
                <a:srgbClr val="002060"/>
              </a:solidFill>
              <a:latin typeface="Montserrat"/>
              <a:ea typeface="Montserrat"/>
              <a:cs typeface="Montserrat"/>
              <a:sym typeface="Montserrat"/>
            </a:endParaRP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5</a:t>
            </a:fld>
            <a:endParaRPr lang="en-US" dirty="0"/>
          </a:p>
        </p:txBody>
      </p:sp>
      <p:sp>
        <p:nvSpPr>
          <p:cNvPr id="7" name="Title 1">
            <a:extLst>
              <a:ext uri="{FF2B5EF4-FFF2-40B4-BE49-F238E27FC236}">
                <a16:creationId xmlns:a16="http://schemas.microsoft.com/office/drawing/2014/main" id="{705C0D0B-14A1-40A4-B6A7-4FA1D7ED0D16}"/>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944DFDB6-CBFA-4C3E-8EEE-B05D0C86B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90335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5E964B-8260-4E5B-9955-AEF50E03E4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p:spPr>
      </p:pic>
      <p:sp>
        <p:nvSpPr>
          <p:cNvPr id="7" name="Slide Number Placeholder 6">
            <a:extLst>
              <a:ext uri="{FF2B5EF4-FFF2-40B4-BE49-F238E27FC236}">
                <a16:creationId xmlns:a16="http://schemas.microsoft.com/office/drawing/2014/main" id="{970D83E6-E5B9-42B0-86D5-AEA527E73CD4}"/>
              </a:ext>
            </a:extLst>
          </p:cNvPr>
          <p:cNvSpPr>
            <a:spLocks noGrp="1"/>
          </p:cNvSpPr>
          <p:nvPr>
            <p:ph type="sldNum" sz="quarter" idx="12"/>
          </p:nvPr>
        </p:nvSpPr>
        <p:spPr/>
        <p:txBody>
          <a:bodyPr/>
          <a:lstStyle/>
          <a:p>
            <a:fld id="{4FF02457-BA90-4D8C-8E0C-3B8FCABD9BA0}" type="slidenum">
              <a:rPr lang="en-US" smtClean="0"/>
              <a:t>6</a:t>
            </a:fld>
            <a:endParaRPr lang="en-US" dirty="0"/>
          </a:p>
        </p:txBody>
      </p:sp>
      <p:sp>
        <p:nvSpPr>
          <p:cNvPr id="10" name="Title 1">
            <a:extLst>
              <a:ext uri="{FF2B5EF4-FFF2-40B4-BE49-F238E27FC236}">
                <a16:creationId xmlns:a16="http://schemas.microsoft.com/office/drawing/2014/main" id="{200FD5AB-59A5-4DFF-A38C-34A6049943A3}"/>
              </a:ext>
            </a:extLst>
          </p:cNvPr>
          <p:cNvSpPr>
            <a:spLocks noGrp="1"/>
          </p:cNvSpPr>
          <p:nvPr>
            <p:ph type="ctrTitle"/>
          </p:nvPr>
        </p:nvSpPr>
        <p:spPr>
          <a:xfrm>
            <a:off x="3660216" y="282938"/>
            <a:ext cx="7132110" cy="650712"/>
          </a:xfrm>
        </p:spPr>
        <p:txBody>
          <a:bodyPr>
            <a:normAutofit/>
          </a:bodyPr>
          <a:lstStyle/>
          <a:p>
            <a:r>
              <a:rPr lang="en-US" sz="4000" dirty="0">
                <a:solidFill>
                  <a:srgbClr val="002060"/>
                </a:solidFill>
                <a:latin typeface="Montserrat" panose="020B0604020202020204" charset="0"/>
              </a:rPr>
              <a:t>Data Quality</a:t>
            </a:r>
          </a:p>
        </p:txBody>
      </p:sp>
      <p:pic>
        <p:nvPicPr>
          <p:cNvPr id="12" name="Shape 620" descr="shutterstock_429987889_edited.jpg">
            <a:extLst>
              <a:ext uri="{FF2B5EF4-FFF2-40B4-BE49-F238E27FC236}">
                <a16:creationId xmlns:a16="http://schemas.microsoft.com/office/drawing/2014/main" id="{544D3B7D-6C03-453B-BB8B-B9DC379631E8}"/>
              </a:ext>
            </a:extLst>
          </p:cNvPr>
          <p:cNvPicPr preferRelativeResize="0"/>
          <p:nvPr/>
        </p:nvPicPr>
        <p:blipFill rotWithShape="1">
          <a:blip r:embed="rId4">
            <a:alphaModFix/>
            <a:duotone>
              <a:schemeClr val="accent1">
                <a:shade val="45000"/>
                <a:satMod val="135000"/>
              </a:schemeClr>
              <a:prstClr val="white"/>
            </a:duotone>
          </a:blip>
          <a:srcRect t="91660" b="6621"/>
          <a:stretch/>
        </p:blipFill>
        <p:spPr>
          <a:xfrm>
            <a:off x="1171500" y="6003366"/>
            <a:ext cx="11020500" cy="176575"/>
          </a:xfrm>
          <a:prstGeom prst="rect">
            <a:avLst/>
          </a:prstGeom>
          <a:noFill/>
          <a:ln>
            <a:noFill/>
          </a:ln>
        </p:spPr>
      </p:pic>
      <p:sp>
        <p:nvSpPr>
          <p:cNvPr id="13" name="Shape 242">
            <a:extLst>
              <a:ext uri="{FF2B5EF4-FFF2-40B4-BE49-F238E27FC236}">
                <a16:creationId xmlns:a16="http://schemas.microsoft.com/office/drawing/2014/main" id="{9FE89F42-15A0-4CAC-BF81-4FFCDBABCACC}"/>
              </a:ext>
            </a:extLst>
          </p:cNvPr>
          <p:cNvSpPr txBox="1"/>
          <p:nvPr/>
        </p:nvSpPr>
        <p:spPr>
          <a:xfrm>
            <a:off x="1436621" y="1828146"/>
            <a:ext cx="3222006" cy="2185591"/>
          </a:xfrm>
          <a:prstGeom prst="rect">
            <a:avLst/>
          </a:prstGeom>
          <a:noFill/>
          <a:ln>
            <a:noFill/>
          </a:ln>
        </p:spPr>
        <p:txBody>
          <a:bodyPr spcFirstLastPara="1" wrap="square" lIns="121900" tIns="121900" rIns="121900" bIns="121900" anchor="t" anchorCtr="0">
            <a:noAutofit/>
          </a:bodyPr>
          <a:lstStyle/>
          <a:p>
            <a:pPr>
              <a:spcAft>
                <a:spcPts val="800"/>
              </a:spcAft>
            </a:pPr>
            <a:r>
              <a:rPr lang="en-US" sz="2000" dirty="0">
                <a:solidFill>
                  <a:srgbClr val="002060"/>
                </a:solidFill>
                <a:uFill>
                  <a:noFill/>
                </a:uFill>
                <a:latin typeface="Montserrat"/>
                <a:ea typeface="Montserrat"/>
                <a:cs typeface="Montserrat"/>
                <a:sym typeface="Montserrat"/>
              </a:rPr>
              <a:t>Data Quality Dimensions</a:t>
            </a:r>
          </a:p>
          <a:p>
            <a:pPr>
              <a:spcAft>
                <a:spcPts val="800"/>
              </a:spcAft>
            </a:pPr>
            <a:r>
              <a:rPr lang="en-US" sz="1600" dirty="0">
                <a:latin typeface="Montserrat" panose="020B0604020202020204"/>
              </a:rPr>
              <a:t>Describe a feature (characteristic, attribute or facet) of data that can be measured or assessed against defined standards in order to determine the quality of data.</a:t>
            </a:r>
            <a:endParaRPr lang="en-US" sz="1600" dirty="0">
              <a:solidFill>
                <a:srgbClr val="0070C0"/>
              </a:solidFill>
              <a:uFill>
                <a:noFill/>
              </a:uFill>
              <a:latin typeface="Montserrat" panose="020B0604020202020204"/>
              <a:ea typeface="Montserrat" panose="020B0604020202020204"/>
              <a:cs typeface="Montserrat" panose="020B0604020202020204"/>
              <a:sym typeface="Montserrat"/>
            </a:endParaRPr>
          </a:p>
          <a:p>
            <a:pPr>
              <a:spcAft>
                <a:spcPts val="800"/>
              </a:spcAft>
            </a:pPr>
            <a:endParaRPr sz="1400" dirty="0">
              <a:solidFill>
                <a:srgbClr val="0070C0"/>
              </a:solidFill>
              <a:latin typeface="Montserrat"/>
              <a:ea typeface="Montserrat"/>
              <a:cs typeface="Montserrat"/>
              <a:sym typeface="Montserrat"/>
            </a:endParaRPr>
          </a:p>
        </p:txBody>
      </p:sp>
      <p:sp>
        <p:nvSpPr>
          <p:cNvPr id="14" name="Title 1">
            <a:extLst>
              <a:ext uri="{FF2B5EF4-FFF2-40B4-BE49-F238E27FC236}">
                <a16:creationId xmlns:a16="http://schemas.microsoft.com/office/drawing/2014/main" id="{2122904E-A7F9-45E3-8DBD-AF17CDE9986E}"/>
              </a:ext>
            </a:extLst>
          </p:cNvPr>
          <p:cNvSpPr txBox="1">
            <a:spLocks/>
          </p:cNvSpPr>
          <p:nvPr/>
        </p:nvSpPr>
        <p:spPr>
          <a:xfrm>
            <a:off x="3660216" y="933650"/>
            <a:ext cx="7132110" cy="427007"/>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solidFill>
                  <a:srgbClr val="002060"/>
                </a:solidFill>
                <a:latin typeface="Montserrat" panose="020B0604020202020204" charset="0"/>
              </a:rPr>
              <a:t>Dimensions &amp; Measurements for Data Quality Assessment</a:t>
            </a:r>
          </a:p>
        </p:txBody>
      </p:sp>
      <p:sp>
        <p:nvSpPr>
          <p:cNvPr id="4" name="Rectangle 3">
            <a:extLst>
              <a:ext uri="{FF2B5EF4-FFF2-40B4-BE49-F238E27FC236}">
                <a16:creationId xmlns:a16="http://schemas.microsoft.com/office/drawing/2014/main" id="{BC49AEEF-C536-40E6-8063-B8EEB8FB3106}"/>
              </a:ext>
            </a:extLst>
          </p:cNvPr>
          <p:cNvSpPr/>
          <p:nvPr/>
        </p:nvSpPr>
        <p:spPr>
          <a:xfrm>
            <a:off x="1171500" y="6290588"/>
            <a:ext cx="6724725" cy="430887"/>
          </a:xfrm>
          <a:prstGeom prst="rect">
            <a:avLst/>
          </a:prstGeom>
        </p:spPr>
        <p:txBody>
          <a:bodyPr wrap="square">
            <a:spAutoFit/>
          </a:bodyPr>
          <a:lstStyle/>
          <a:p>
            <a:r>
              <a:rPr lang="en-US" sz="1100" b="1" dirty="0">
                <a:solidFill>
                  <a:srgbClr val="0070C0"/>
                </a:solidFill>
                <a:latin typeface="Montserrat" panose="020B0604020202020204" charset="0"/>
              </a:rPr>
              <a:t>Source:  </a:t>
            </a:r>
            <a:r>
              <a:rPr lang="en-US" sz="1100" dirty="0">
                <a:solidFill>
                  <a:srgbClr val="0070C0"/>
                </a:solidFill>
                <a:latin typeface="Montserrat" panose="020B0604020202020204" charset="0"/>
              </a:rPr>
              <a:t>Askham, N., Cook, D., Doyle, M., Fereday, H., Gibson, M., Landbeck, U., ... &amp; Schwarzenbach, J. (2013). The six primary dimensions for data quality assessment. DAMA UK Working Group, 432-435.</a:t>
            </a:r>
          </a:p>
        </p:txBody>
      </p:sp>
      <p:pic>
        <p:nvPicPr>
          <p:cNvPr id="2" name="Picture 1">
            <a:extLst>
              <a:ext uri="{FF2B5EF4-FFF2-40B4-BE49-F238E27FC236}">
                <a16:creationId xmlns:a16="http://schemas.microsoft.com/office/drawing/2014/main" id="{D395A871-262D-4BE8-A3AA-F35C59899D9A}"/>
              </a:ext>
            </a:extLst>
          </p:cNvPr>
          <p:cNvPicPr>
            <a:picLocks noChangeAspect="1"/>
          </p:cNvPicPr>
          <p:nvPr/>
        </p:nvPicPr>
        <p:blipFill>
          <a:blip r:embed="rId5"/>
          <a:stretch>
            <a:fillRect/>
          </a:stretch>
        </p:blipFill>
        <p:spPr>
          <a:xfrm>
            <a:off x="4921981" y="1674146"/>
            <a:ext cx="6803302" cy="4088941"/>
          </a:xfrm>
          <a:prstGeom prst="rect">
            <a:avLst/>
          </a:prstGeom>
        </p:spPr>
      </p:pic>
    </p:spTree>
    <p:extLst>
      <p:ext uri="{BB962C8B-B14F-4D97-AF65-F5344CB8AC3E}">
        <p14:creationId xmlns:p14="http://schemas.microsoft.com/office/powerpoint/2010/main" val="337699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041897" y="1904803"/>
            <a:ext cx="9385200" cy="649600"/>
          </a:xfrm>
          <a:prstGeom prst="rect">
            <a:avLst/>
          </a:prstGeom>
        </p:spPr>
        <p:txBody>
          <a:bodyPr spcFirstLastPara="1" vert="horz" wrap="square" lIns="121900" tIns="121900" rIns="121900" bIns="121900" rtlCol="0" anchor="t" anchorCtr="0">
            <a:noAutofit/>
          </a:bodyPr>
          <a:lstStyle/>
          <a:p>
            <a:pPr>
              <a:spcAft>
                <a:spcPts val="800"/>
              </a:spcAft>
            </a:pPr>
            <a:r>
              <a:rPr lang="en-US" dirty="0">
                <a:solidFill>
                  <a:srgbClr val="002060"/>
                </a:solidFill>
                <a:latin typeface="Montserrat"/>
                <a:ea typeface="Montserrat"/>
                <a:cs typeface="Montserrat"/>
                <a:sym typeface="Montserrat"/>
              </a:rPr>
              <a:t>First Steps (continued)</a:t>
            </a:r>
          </a:p>
        </p:txBody>
      </p:sp>
      <p:sp>
        <p:nvSpPr>
          <p:cNvPr id="237" name="Shape 237"/>
          <p:cNvSpPr txBox="1"/>
          <p:nvPr/>
        </p:nvSpPr>
        <p:spPr>
          <a:xfrm>
            <a:off x="1041897" y="2736262"/>
            <a:ext cx="6677619" cy="3562350"/>
          </a:xfrm>
          <a:prstGeom prst="rect">
            <a:avLst/>
          </a:prstGeom>
          <a:noFill/>
          <a:ln>
            <a:noFill/>
          </a:ln>
        </p:spPr>
        <p:txBody>
          <a:bodyPr spcFirstLastPara="1" wrap="square" lIns="121900" tIns="121900" rIns="121900" bIns="121900" anchor="t" anchorCtr="0">
            <a:noAutofit/>
          </a:bodyPr>
          <a:lstStyle/>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Data deduplication/record linkage</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Just enough theory (cluster analysis/measure in this case)</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Tools (python/R/commercial)</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Standards (HIPPA, FERPA, CJIS…)</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Privacy preserving record linkage (Bloom filters/measure)</a:t>
            </a:r>
          </a:p>
          <a:p>
            <a:pPr marL="342900" indent="-342900">
              <a:spcAft>
                <a:spcPts val="800"/>
              </a:spcAft>
              <a:buFont typeface="Arial" panose="020B0604020202020204" pitchFamily="34" charset="0"/>
              <a:buChar char="•"/>
            </a:pPr>
            <a:r>
              <a:rPr lang="en-US" sz="2000" dirty="0">
                <a:solidFill>
                  <a:srgbClr val="002060"/>
                </a:solidFill>
                <a:latin typeface="Montserrat"/>
                <a:ea typeface="Montserrat"/>
                <a:cs typeface="Montserrat"/>
                <a:sym typeface="Montserrat"/>
              </a:rPr>
              <a:t>Data Lineage (metadata)</a:t>
            </a:r>
          </a:p>
        </p:txBody>
      </p:sp>
      <p:sp>
        <p:nvSpPr>
          <p:cNvPr id="15" name="Slide Number Placeholder 5">
            <a:extLst>
              <a:ext uri="{FF2B5EF4-FFF2-40B4-BE49-F238E27FC236}">
                <a16:creationId xmlns:a16="http://schemas.microsoft.com/office/drawing/2014/main" id="{350EA02E-602D-4F15-81BD-A7FEF5FCDD24}"/>
              </a:ext>
            </a:extLst>
          </p:cNvPr>
          <p:cNvSpPr>
            <a:spLocks noGrp="1"/>
          </p:cNvSpPr>
          <p:nvPr>
            <p:ph type="sldNum" sz="quarter" idx="12"/>
          </p:nvPr>
        </p:nvSpPr>
        <p:spPr>
          <a:xfrm>
            <a:off x="8610600" y="6356350"/>
            <a:ext cx="2743200" cy="365125"/>
          </a:xfrm>
        </p:spPr>
        <p:txBody>
          <a:bodyPr/>
          <a:lstStyle/>
          <a:p>
            <a:fld id="{4FF02457-BA90-4D8C-8E0C-3B8FCABD9BA0}" type="slidenum">
              <a:rPr lang="en-US" smtClean="0"/>
              <a:t>7</a:t>
            </a:fld>
            <a:endParaRPr lang="en-US" dirty="0"/>
          </a:p>
        </p:txBody>
      </p:sp>
      <p:sp>
        <p:nvSpPr>
          <p:cNvPr id="7" name="Title 1">
            <a:extLst>
              <a:ext uri="{FF2B5EF4-FFF2-40B4-BE49-F238E27FC236}">
                <a16:creationId xmlns:a16="http://schemas.microsoft.com/office/drawing/2014/main" id="{DAB1AFA9-B6F8-4876-84FC-3870D821FA04}"/>
              </a:ext>
            </a:extLst>
          </p:cNvPr>
          <p:cNvSpPr txBox="1">
            <a:spLocks/>
          </p:cNvSpPr>
          <p:nvPr/>
        </p:nvSpPr>
        <p:spPr>
          <a:xfrm>
            <a:off x="279991" y="310087"/>
            <a:ext cx="11632017" cy="649600"/>
          </a:xfrm>
          <a:prstGeom prst="rect">
            <a:avLst/>
          </a:prstGeom>
          <a:solidFill>
            <a:srgbClr val="0070C0">
              <a:alpha val="40000"/>
            </a:srgbClr>
          </a:solidFill>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pPr lvl="7"/>
            <a:r>
              <a:rPr lang="en-US" sz="4000" dirty="0">
                <a:solidFill>
                  <a:schemeClr val="bg1"/>
                </a:solidFill>
                <a:latin typeface="Montserrat" panose="020B0604020202020204" charset="0"/>
              </a:rPr>
              <a:t>  Data Management Workgroup</a:t>
            </a:r>
          </a:p>
        </p:txBody>
      </p:sp>
      <p:pic>
        <p:nvPicPr>
          <p:cNvPr id="8" name="Picture 7">
            <a:extLst>
              <a:ext uri="{FF2B5EF4-FFF2-40B4-BE49-F238E27FC236}">
                <a16:creationId xmlns:a16="http://schemas.microsoft.com/office/drawing/2014/main" id="{815ADC6B-8478-4904-B915-B090A0521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a:solidFill>
            <a:schemeClr val="bg1">
              <a:alpha val="50000"/>
            </a:schemeClr>
          </a:solidFill>
        </p:spPr>
      </p:pic>
    </p:spTree>
    <p:extLst>
      <p:ext uri="{BB962C8B-B14F-4D97-AF65-F5344CB8AC3E}">
        <p14:creationId xmlns:p14="http://schemas.microsoft.com/office/powerpoint/2010/main" val="397329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5E964B-8260-4E5B-9955-AEF50E03E4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p:spPr>
      </p:pic>
      <p:sp>
        <p:nvSpPr>
          <p:cNvPr id="7" name="Slide Number Placeholder 6">
            <a:extLst>
              <a:ext uri="{FF2B5EF4-FFF2-40B4-BE49-F238E27FC236}">
                <a16:creationId xmlns:a16="http://schemas.microsoft.com/office/drawing/2014/main" id="{970D83E6-E5B9-42B0-86D5-AEA527E73CD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F02457-BA90-4D8C-8E0C-3B8FCABD9BA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2122904E-A7F9-45E3-8DBD-AF17CDE9986E}"/>
              </a:ext>
            </a:extLst>
          </p:cNvPr>
          <p:cNvSpPr txBox="1">
            <a:spLocks/>
          </p:cNvSpPr>
          <p:nvPr/>
        </p:nvSpPr>
        <p:spPr>
          <a:xfrm>
            <a:off x="3678109" y="142765"/>
            <a:ext cx="5515708" cy="13707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002060"/>
                </a:solidFill>
                <a:effectLst/>
                <a:uLnTx/>
                <a:uFillTx/>
                <a:latin typeface="Montserrat" panose="020B0604020202020204" charset="0"/>
                <a:ea typeface="+mj-ea"/>
                <a:cs typeface="+mj-cs"/>
              </a:rPr>
              <a:t>Data Quality Assessment Dimensions &amp; Measurements</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1100" b="0" i="0" u="none" strike="noStrike" kern="1200" cap="none" spc="0" normalizeH="0" baseline="0" noProof="0" dirty="0">
              <a:ln>
                <a:noFill/>
              </a:ln>
              <a:solidFill>
                <a:srgbClr val="002060"/>
              </a:solidFill>
              <a:effectLst/>
              <a:uLnTx/>
              <a:uFillTx/>
              <a:latin typeface="Montserrat" panose="020B060402020202020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002060"/>
                </a:solidFill>
                <a:effectLst/>
                <a:uLnTx/>
                <a:uFillTx/>
                <a:latin typeface="Montserrat" panose="020B0604020202020204" charset="0"/>
                <a:ea typeface="+mj-ea"/>
                <a:cs typeface="+mj-cs"/>
              </a:rPr>
              <a:t>(data deduplication with Python)</a:t>
            </a:r>
          </a:p>
        </p:txBody>
      </p:sp>
      <p:graphicFrame>
        <p:nvGraphicFramePr>
          <p:cNvPr id="4" name="Table 3">
            <a:extLst>
              <a:ext uri="{FF2B5EF4-FFF2-40B4-BE49-F238E27FC236}">
                <a16:creationId xmlns:a16="http://schemas.microsoft.com/office/drawing/2014/main" id="{46001231-353A-439D-B94E-F6D258296CF4}"/>
              </a:ext>
            </a:extLst>
          </p:cNvPr>
          <p:cNvGraphicFramePr>
            <a:graphicFrameLocks noGrp="1"/>
          </p:cNvGraphicFramePr>
          <p:nvPr>
            <p:extLst/>
          </p:nvPr>
        </p:nvGraphicFramePr>
        <p:xfrm>
          <a:off x="838200" y="3028635"/>
          <a:ext cx="10515599" cy="2841058"/>
        </p:xfrm>
        <a:graphic>
          <a:graphicData uri="http://schemas.openxmlformats.org/drawingml/2006/table">
            <a:tbl>
              <a:tblPr/>
              <a:tblGrid>
                <a:gridCol w="727861">
                  <a:extLst>
                    <a:ext uri="{9D8B030D-6E8A-4147-A177-3AD203B41FA5}">
                      <a16:colId xmlns:a16="http://schemas.microsoft.com/office/drawing/2014/main" val="2640797954"/>
                    </a:ext>
                  </a:extLst>
                </a:gridCol>
                <a:gridCol w="1068758">
                  <a:extLst>
                    <a:ext uri="{9D8B030D-6E8A-4147-A177-3AD203B41FA5}">
                      <a16:colId xmlns:a16="http://schemas.microsoft.com/office/drawing/2014/main" val="4062333477"/>
                    </a:ext>
                  </a:extLst>
                </a:gridCol>
                <a:gridCol w="1179320">
                  <a:extLst>
                    <a:ext uri="{9D8B030D-6E8A-4147-A177-3AD203B41FA5}">
                      <a16:colId xmlns:a16="http://schemas.microsoft.com/office/drawing/2014/main" val="2773805020"/>
                    </a:ext>
                  </a:extLst>
                </a:gridCol>
                <a:gridCol w="589660">
                  <a:extLst>
                    <a:ext uri="{9D8B030D-6E8A-4147-A177-3AD203B41FA5}">
                      <a16:colId xmlns:a16="http://schemas.microsoft.com/office/drawing/2014/main" val="2763202660"/>
                    </a:ext>
                  </a:extLst>
                </a:gridCol>
                <a:gridCol w="1907181">
                  <a:extLst>
                    <a:ext uri="{9D8B030D-6E8A-4147-A177-3AD203B41FA5}">
                      <a16:colId xmlns:a16="http://schemas.microsoft.com/office/drawing/2014/main" val="2373045123"/>
                    </a:ext>
                  </a:extLst>
                </a:gridCol>
                <a:gridCol w="749359">
                  <a:extLst>
                    <a:ext uri="{9D8B030D-6E8A-4147-A177-3AD203B41FA5}">
                      <a16:colId xmlns:a16="http://schemas.microsoft.com/office/drawing/2014/main" val="2358095062"/>
                    </a:ext>
                  </a:extLst>
                </a:gridCol>
                <a:gridCol w="1575497">
                  <a:extLst>
                    <a:ext uri="{9D8B030D-6E8A-4147-A177-3AD203B41FA5}">
                      <a16:colId xmlns:a16="http://schemas.microsoft.com/office/drawing/2014/main" val="464372547"/>
                    </a:ext>
                  </a:extLst>
                </a:gridCol>
                <a:gridCol w="654154">
                  <a:extLst>
                    <a:ext uri="{9D8B030D-6E8A-4147-A177-3AD203B41FA5}">
                      <a16:colId xmlns:a16="http://schemas.microsoft.com/office/drawing/2014/main" val="3861125138"/>
                    </a:ext>
                  </a:extLst>
                </a:gridCol>
                <a:gridCol w="761644">
                  <a:extLst>
                    <a:ext uri="{9D8B030D-6E8A-4147-A177-3AD203B41FA5}">
                      <a16:colId xmlns:a16="http://schemas.microsoft.com/office/drawing/2014/main" val="2060944757"/>
                    </a:ext>
                  </a:extLst>
                </a:gridCol>
                <a:gridCol w="1302165">
                  <a:extLst>
                    <a:ext uri="{9D8B030D-6E8A-4147-A177-3AD203B41FA5}">
                      <a16:colId xmlns:a16="http://schemas.microsoft.com/office/drawing/2014/main" val="3410496891"/>
                    </a:ext>
                  </a:extLst>
                </a:gridCol>
              </a:tblGrid>
              <a:tr h="258278">
                <a:tc>
                  <a:txBody>
                    <a:bodyPr/>
                    <a:lstStyle/>
                    <a:p>
                      <a:pPr algn="l" fontAlgn="b"/>
                      <a:r>
                        <a:rPr lang="en-US" sz="1500" b="1" i="0" u="none" strike="noStrike" dirty="0">
                          <a:solidFill>
                            <a:srgbClr val="000000"/>
                          </a:solidFill>
                          <a:effectLst/>
                          <a:latin typeface="Calibri" panose="020F0502020204030204" pitchFamily="34" charset="0"/>
                        </a:rPr>
                        <a:t>rowID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500" b="1" i="0" u="none" strike="noStrike" dirty="0">
                          <a:solidFill>
                            <a:srgbClr val="000000"/>
                          </a:solidFill>
                          <a:effectLst/>
                          <a:latin typeface="Calibri" panose="020F0502020204030204" pitchFamily="34" charset="0"/>
                        </a:rPr>
                        <a:t>firstName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lastName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500" b="1" i="0" u="none" strike="noStrike" dirty="0">
                          <a:solidFill>
                            <a:srgbClr val="000000"/>
                          </a:solidFill>
                          <a:effectLst/>
                          <a:latin typeface="Calibri" panose="020F0502020204030204" pitchFamily="34" charset="0"/>
                        </a:rPr>
                        <a:t>age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500" b="1" i="0" u="none" strike="noStrike" dirty="0">
                          <a:solidFill>
                            <a:srgbClr val="000000"/>
                          </a:solidFill>
                          <a:effectLst/>
                          <a:latin typeface="Calibri" panose="020F0502020204030204" pitchFamily="34" charset="0"/>
                        </a:rPr>
                        <a:t>street</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apt</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500" b="1" i="0" u="none" strike="noStrike" dirty="0">
                          <a:solidFill>
                            <a:srgbClr val="000000"/>
                          </a:solidFill>
                          <a:effectLst/>
                          <a:latin typeface="Calibri" panose="020F0502020204030204" pitchFamily="34" charset="0"/>
                        </a:rPr>
                        <a:t>city</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500" b="1" i="0" u="none" strike="noStrike" dirty="0">
                          <a:solidFill>
                            <a:srgbClr val="000000"/>
                          </a:solidFill>
                          <a:effectLst/>
                          <a:latin typeface="Calibri" panose="020F0502020204030204" pitchFamily="34" charset="0"/>
                        </a:rPr>
                        <a:t>state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500" b="1" i="0" u="none" strike="noStrike" dirty="0">
                          <a:solidFill>
                            <a:srgbClr val="000000"/>
                          </a:solidFill>
                          <a:effectLst/>
                          <a:latin typeface="Calibri" panose="020F0502020204030204" pitchFamily="34" charset="0"/>
                        </a:rPr>
                        <a:t>zip</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500" b="1" i="0" u="none" strike="noStrike" dirty="0">
                          <a:solidFill>
                            <a:srgbClr val="000000"/>
                          </a:solidFill>
                          <a:effectLst/>
                          <a:latin typeface="Calibri" panose="020F0502020204030204" pitchFamily="34" charset="0"/>
                        </a:rPr>
                        <a:t>ssn</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613528"/>
                  </a:ext>
                </a:extLst>
              </a:tr>
              <a:tr h="258278">
                <a:tc>
                  <a:txBody>
                    <a:bodyPr/>
                    <a:lstStyle/>
                    <a:p>
                      <a:pPr algn="l" fontAlgn="b"/>
                      <a:r>
                        <a:rPr lang="en-US" sz="1500" b="0" i="0" u="none" strike="noStrike" dirty="0">
                          <a:solidFill>
                            <a:srgbClr val="000000"/>
                          </a:solidFill>
                          <a:effectLst/>
                          <a:latin typeface="Calibri" panose="020F0502020204030204" pitchFamily="34" charset="0"/>
                        </a:rPr>
                        <a:t>R01</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John</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Willams</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38</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643 Gulf Ln</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Half Moon Bay</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CA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94013</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A2B-4C-678D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751622391"/>
                  </a:ext>
                </a:extLst>
              </a:tr>
              <a:tr h="258278">
                <a:tc>
                  <a:txBody>
                    <a:bodyPr/>
                    <a:lstStyle/>
                    <a:p>
                      <a:pPr algn="l" fontAlgn="b"/>
                      <a:r>
                        <a:rPr lang="en-US" sz="1500" b="0" i="0" u="none" strike="noStrike" dirty="0">
                          <a:solidFill>
                            <a:srgbClr val="000000"/>
                          </a:solidFill>
                          <a:effectLst/>
                          <a:latin typeface="Calibri" panose="020F0502020204030204" pitchFamily="34" charset="0"/>
                        </a:rPr>
                        <a:t>R02</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Richard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Alpert</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151</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15 Black Rock St</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Cannon Beach</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OR</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97110</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A3B-5C-78D1</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23990900"/>
                  </a:ext>
                </a:extLst>
              </a:tr>
              <a:tr h="258278">
                <a:tc>
                  <a:txBody>
                    <a:bodyPr/>
                    <a:lstStyle/>
                    <a:p>
                      <a:pPr algn="l" fontAlgn="b"/>
                      <a:r>
                        <a:rPr lang="en-US" sz="1500" b="0" i="0" u="none" strike="noStrike" dirty="0">
                          <a:solidFill>
                            <a:srgbClr val="000000"/>
                          </a:solidFill>
                          <a:effectLst/>
                          <a:latin typeface="Calibri" panose="020F0502020204030204" pitchFamily="34" charset="0"/>
                        </a:rPr>
                        <a:t>R03</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Ana Lucia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Cortez</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39</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48 Ocean Park Ave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Santa Monica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CA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90405</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A4B-6C-891D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39307172"/>
                  </a:ext>
                </a:extLst>
              </a:tr>
              <a:tr h="258278">
                <a:tc>
                  <a:txBody>
                    <a:bodyPr/>
                    <a:lstStyle/>
                    <a:p>
                      <a:pPr algn="l" fontAlgn="b"/>
                      <a:r>
                        <a:rPr lang="en-US" sz="1500" b="0" i="0" u="none" strike="noStrike" dirty="0">
                          <a:solidFill>
                            <a:srgbClr val="000000"/>
                          </a:solidFill>
                          <a:effectLst/>
                          <a:latin typeface="Calibri" panose="020F0502020204030204" pitchFamily="34" charset="0"/>
                        </a:rPr>
                        <a:t>R04</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Joh</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Williams</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42</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642 Gulf Lane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Halfmoon Bay</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CA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94013</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A2B-4C678D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09736532"/>
                  </a:ext>
                </a:extLst>
              </a:tr>
              <a:tr h="258278">
                <a:tc>
                  <a:txBody>
                    <a:bodyPr/>
                    <a:lstStyle/>
                    <a:p>
                      <a:pPr algn="l" fontAlgn="b"/>
                      <a:r>
                        <a:rPr lang="en-US" sz="1500" b="0" i="0" u="none" strike="noStrike" dirty="0">
                          <a:solidFill>
                            <a:srgbClr val="000000"/>
                          </a:solidFill>
                          <a:effectLst/>
                          <a:latin typeface="Calibri" panose="020F0502020204030204" pitchFamily="34" charset="0"/>
                        </a:rPr>
                        <a:t>R05</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Daniel</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Faraday</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48</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23 Martin St</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Essex</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MA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01929</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A5B-7C-9123</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229460501"/>
                  </a:ext>
                </a:extLst>
              </a:tr>
              <a:tr h="258278">
                <a:tc>
                  <a:txBody>
                    <a:bodyPr/>
                    <a:lstStyle/>
                    <a:p>
                      <a:pPr algn="l" fontAlgn="b"/>
                      <a:r>
                        <a:rPr lang="en-US" sz="1500" b="0" i="0" u="none" strike="noStrike" dirty="0">
                          <a:solidFill>
                            <a:srgbClr val="000000"/>
                          </a:solidFill>
                          <a:effectLst/>
                          <a:latin typeface="Calibri" panose="020F0502020204030204" pitchFamily="34" charset="0"/>
                        </a:rPr>
                        <a:t>R06</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Jonathan</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Williams</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42*</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643 Gulf Lane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Half Moon Bay</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CA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94013</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A2B4C-678D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013989472"/>
                  </a:ext>
                </a:extLst>
              </a:tr>
              <a:tr h="258278">
                <a:tc>
                  <a:txBody>
                    <a:bodyPr/>
                    <a:lstStyle/>
                    <a:p>
                      <a:pPr algn="l" fontAlgn="b"/>
                      <a:r>
                        <a:rPr lang="en-US" sz="1500" b="0" i="0" u="none" strike="noStrike" dirty="0">
                          <a:solidFill>
                            <a:srgbClr val="000000"/>
                          </a:solidFill>
                          <a:effectLst/>
                          <a:latin typeface="Calibri" panose="020F0502020204030204" pitchFamily="34" charset="0"/>
                        </a:rPr>
                        <a:t>R07</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Penny</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Widmore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43</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1623 Hawthorne Road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Palos Verdes</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CA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90275</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A6B-8C-123D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447027260"/>
                  </a:ext>
                </a:extLst>
              </a:tr>
              <a:tr h="258278">
                <a:tc>
                  <a:txBody>
                    <a:bodyPr/>
                    <a:lstStyle/>
                    <a:p>
                      <a:pPr algn="l" fontAlgn="b"/>
                      <a:r>
                        <a:rPr lang="en-US" sz="1500" b="0" i="0" u="none" strike="noStrike" dirty="0">
                          <a:solidFill>
                            <a:srgbClr val="000000"/>
                          </a:solidFill>
                          <a:effectLst/>
                          <a:latin typeface="Calibri" panose="020F0502020204030204" pitchFamily="34" charset="0"/>
                        </a:rPr>
                        <a:t>R08</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Austen</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Kate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38</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1516 Ontario Street</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Ames</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IA</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50014</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A78-9B-234D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255354394"/>
                  </a:ext>
                </a:extLst>
              </a:tr>
              <a:tr h="258278">
                <a:tc>
                  <a:txBody>
                    <a:bodyPr/>
                    <a:lstStyle/>
                    <a:p>
                      <a:pPr algn="l" fontAlgn="b"/>
                      <a:r>
                        <a:rPr lang="en-US" sz="1500" b="0" i="0" u="none" strike="noStrike" dirty="0">
                          <a:solidFill>
                            <a:srgbClr val="000000"/>
                          </a:solidFill>
                          <a:effectLst/>
                          <a:latin typeface="Calibri" panose="020F0502020204030204" pitchFamily="34" charset="0"/>
                        </a:rPr>
                        <a:t>R09</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John</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William</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47</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403 Stadium Dr</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B-005</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Tallahassee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FL</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32304</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A2B4C78D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174123659"/>
                  </a:ext>
                </a:extLst>
              </a:tr>
              <a:tr h="258278">
                <a:tc>
                  <a:txBody>
                    <a:bodyPr/>
                    <a:lstStyle/>
                    <a:p>
                      <a:pPr algn="l" fontAlgn="b"/>
                      <a:r>
                        <a:rPr lang="en-US" sz="1500" b="0" i="0" u="none" strike="noStrike" dirty="0">
                          <a:solidFill>
                            <a:srgbClr val="000000"/>
                          </a:solidFill>
                          <a:effectLst/>
                          <a:latin typeface="Calibri" panose="020F0502020204030204" pitchFamily="34" charset="0"/>
                        </a:rPr>
                        <a:t>R10</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Benjamin</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Linus</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pPr algn="l" fontAlgn="b"/>
                      <a:r>
                        <a:rPr lang="en-US" sz="1500" b="0" i="0" u="none" strike="noStrike" dirty="0">
                          <a:solidFill>
                            <a:srgbClr val="000000"/>
                          </a:solidFill>
                          <a:effectLst/>
                          <a:latin typeface="Calibri" panose="020F0502020204030204" pitchFamily="34" charset="0"/>
                        </a:rPr>
                        <a:t>63</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815 Oceanic Ave</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Portland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OR</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97205</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95000"/>
                      </a:schemeClr>
                    </a:solidFill>
                  </a:tcPr>
                </a:tc>
                <a:tc>
                  <a:txBody>
                    <a:bodyPr/>
                    <a:lstStyle/>
                    <a:p>
                      <a:pPr algn="l" fontAlgn="b"/>
                      <a:r>
                        <a:rPr lang="en-US" sz="1500" b="0" i="0" u="none" strike="noStrike" dirty="0">
                          <a:solidFill>
                            <a:srgbClr val="000000"/>
                          </a:solidFill>
                          <a:effectLst/>
                          <a:latin typeface="Calibri" panose="020F0502020204030204" pitchFamily="34" charset="0"/>
                        </a:rPr>
                        <a:t>A8B-C2-345D</a:t>
                      </a:r>
                    </a:p>
                  </a:txBody>
                  <a:tcPr marL="9224" marR="9224" marT="922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874397334"/>
                  </a:ext>
                </a:extLst>
              </a:tr>
            </a:tbl>
          </a:graphicData>
        </a:graphic>
      </p:graphicFrame>
      <p:sp>
        <p:nvSpPr>
          <p:cNvPr id="10" name="Callout: Line 9">
            <a:extLst>
              <a:ext uri="{FF2B5EF4-FFF2-40B4-BE49-F238E27FC236}">
                <a16:creationId xmlns:a16="http://schemas.microsoft.com/office/drawing/2014/main" id="{0D895FFE-DCBE-4555-B6B1-C3D301CF6BFD}"/>
              </a:ext>
            </a:extLst>
          </p:cNvPr>
          <p:cNvSpPr/>
          <p:nvPr/>
        </p:nvSpPr>
        <p:spPr>
          <a:xfrm>
            <a:off x="9852918" y="2864498"/>
            <a:ext cx="1695236" cy="3191069"/>
          </a:xfrm>
          <a:prstGeom prst="borderCallout1">
            <a:avLst>
              <a:gd name="adj1" fmla="val 37"/>
              <a:gd name="adj2" fmla="val 50036"/>
              <a:gd name="adj3" fmla="val -15475"/>
              <a:gd name="adj4" fmla="val 20381"/>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A5648DDD-6E4E-4A9A-A0C0-0B6A617A685C}"/>
              </a:ext>
            </a:extLst>
          </p:cNvPr>
          <p:cNvSpPr txBox="1"/>
          <p:nvPr/>
        </p:nvSpPr>
        <p:spPr>
          <a:xfrm>
            <a:off x="6154220" y="2157082"/>
            <a:ext cx="4028801" cy="40011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Business Rules Emphasis</a:t>
            </a:r>
          </a:p>
        </p:txBody>
      </p:sp>
      <p:sp>
        <p:nvSpPr>
          <p:cNvPr id="8" name="TextBox 7">
            <a:extLst>
              <a:ext uri="{FF2B5EF4-FFF2-40B4-BE49-F238E27FC236}">
                <a16:creationId xmlns:a16="http://schemas.microsoft.com/office/drawing/2014/main" id="{160AA476-907A-43EE-96FF-7E15B7504009}"/>
              </a:ext>
            </a:extLst>
          </p:cNvPr>
          <p:cNvSpPr txBox="1"/>
          <p:nvPr/>
        </p:nvSpPr>
        <p:spPr>
          <a:xfrm>
            <a:off x="1847342" y="6133320"/>
            <a:ext cx="8853194"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Putting it all together—with an understanding of the primary business rules—increases the confidence level for finding duplicate records in the database.</a:t>
            </a:r>
          </a:p>
        </p:txBody>
      </p:sp>
      <p:sp>
        <p:nvSpPr>
          <p:cNvPr id="12" name="Callout: Line 11">
            <a:extLst>
              <a:ext uri="{FF2B5EF4-FFF2-40B4-BE49-F238E27FC236}">
                <a16:creationId xmlns:a16="http://schemas.microsoft.com/office/drawing/2014/main" id="{CF8F5107-C854-4CF3-8D6A-122BD954833E}"/>
              </a:ext>
            </a:extLst>
          </p:cNvPr>
          <p:cNvSpPr/>
          <p:nvPr/>
        </p:nvSpPr>
        <p:spPr>
          <a:xfrm>
            <a:off x="1436814" y="2864498"/>
            <a:ext cx="2491374" cy="3191069"/>
          </a:xfrm>
          <a:prstGeom prst="borderCallout1">
            <a:avLst>
              <a:gd name="adj1" fmla="val 37"/>
              <a:gd name="adj2" fmla="val 50036"/>
              <a:gd name="adj3" fmla="val -23465"/>
              <a:gd name="adj4" fmla="val 66605"/>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736F9D9-2C2E-4D7D-BF0E-231A0F614CDF}"/>
              </a:ext>
            </a:extLst>
          </p:cNvPr>
          <p:cNvSpPr txBox="1"/>
          <p:nvPr/>
        </p:nvSpPr>
        <p:spPr>
          <a:xfrm>
            <a:off x="3133690" y="1874061"/>
            <a:ext cx="2380178"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Soundex functions</a:t>
            </a:r>
          </a:p>
        </p:txBody>
      </p:sp>
      <p:sp>
        <p:nvSpPr>
          <p:cNvPr id="15" name="Callout: Line 14">
            <a:extLst>
              <a:ext uri="{FF2B5EF4-FFF2-40B4-BE49-F238E27FC236}">
                <a16:creationId xmlns:a16="http://schemas.microsoft.com/office/drawing/2014/main" id="{2D1F62D9-0023-444F-A0CD-78194E81BBFD}"/>
              </a:ext>
            </a:extLst>
          </p:cNvPr>
          <p:cNvSpPr/>
          <p:nvPr/>
        </p:nvSpPr>
        <p:spPr>
          <a:xfrm>
            <a:off x="4282751" y="2864498"/>
            <a:ext cx="2174033" cy="3191069"/>
          </a:xfrm>
          <a:prstGeom prst="borderCallout1">
            <a:avLst>
              <a:gd name="adj1" fmla="val 37"/>
              <a:gd name="adj2" fmla="val 50036"/>
              <a:gd name="adj3" fmla="val -7426"/>
              <a:gd name="adj4" fmla="val 39533"/>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383E0B4-29DD-4FAB-8BB0-68A18D46D8F6}"/>
              </a:ext>
            </a:extLst>
          </p:cNvPr>
          <p:cNvSpPr txBox="1"/>
          <p:nvPr/>
        </p:nvSpPr>
        <p:spPr>
          <a:xfrm>
            <a:off x="3486366" y="2392289"/>
            <a:ext cx="205273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Temporal Data</a:t>
            </a:r>
          </a:p>
        </p:txBody>
      </p:sp>
      <p:pic>
        <p:nvPicPr>
          <p:cNvPr id="17" name="Picture 16">
            <a:extLst>
              <a:ext uri="{FF2B5EF4-FFF2-40B4-BE49-F238E27FC236}">
                <a16:creationId xmlns:a16="http://schemas.microsoft.com/office/drawing/2014/main" id="{A7A7B7A9-EEA4-4A19-BEEB-27DA87E0D1FE}"/>
              </a:ext>
            </a:extLst>
          </p:cNvPr>
          <p:cNvPicPr>
            <a:picLocks noChangeAspect="1"/>
          </p:cNvPicPr>
          <p:nvPr/>
        </p:nvPicPr>
        <p:blipFill rotWithShape="1">
          <a:blip r:embed="rId4"/>
          <a:srcRect r="1478" b="1652"/>
          <a:stretch/>
        </p:blipFill>
        <p:spPr>
          <a:xfrm>
            <a:off x="10144668" y="125829"/>
            <a:ext cx="1666332" cy="1012506"/>
          </a:xfrm>
          <a:prstGeom prst="rect">
            <a:avLst/>
          </a:prstGeom>
        </p:spPr>
      </p:pic>
    </p:spTree>
    <p:extLst>
      <p:ext uri="{BB962C8B-B14F-4D97-AF65-F5344CB8AC3E}">
        <p14:creationId xmlns:p14="http://schemas.microsoft.com/office/powerpoint/2010/main" val="28962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5E964B-8260-4E5B-9955-AEF50E03E4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84" y="125828"/>
            <a:ext cx="2581275" cy="1615645"/>
          </a:xfrm>
          <a:prstGeom prst="rect">
            <a:avLst/>
          </a:prstGeom>
        </p:spPr>
      </p:pic>
      <p:sp>
        <p:nvSpPr>
          <p:cNvPr id="16" name="Slide Number Placeholder 15">
            <a:extLst>
              <a:ext uri="{FF2B5EF4-FFF2-40B4-BE49-F238E27FC236}">
                <a16:creationId xmlns:a16="http://schemas.microsoft.com/office/drawing/2014/main" id="{BA29C1EB-DCF0-40B4-A618-71C0E7E7F5FC}"/>
              </a:ext>
            </a:extLst>
          </p:cNvPr>
          <p:cNvSpPr>
            <a:spLocks noGrp="1"/>
          </p:cNvSpPr>
          <p:nvPr>
            <p:ph type="sldNum" sz="quarter" idx="12"/>
          </p:nvPr>
        </p:nvSpPr>
        <p:spPr/>
        <p:txBody>
          <a:bodyPr/>
          <a:lstStyle/>
          <a:p>
            <a:fld id="{4FF02457-BA90-4D8C-8E0C-3B8FCABD9BA0}" type="slidenum">
              <a:rPr lang="en-US" smtClean="0"/>
              <a:t>9</a:t>
            </a:fld>
            <a:endParaRPr lang="en-US" dirty="0"/>
          </a:p>
        </p:txBody>
      </p:sp>
      <p:sp>
        <p:nvSpPr>
          <p:cNvPr id="7" name="Title 1">
            <a:extLst>
              <a:ext uri="{FF2B5EF4-FFF2-40B4-BE49-F238E27FC236}">
                <a16:creationId xmlns:a16="http://schemas.microsoft.com/office/drawing/2014/main" id="{C9CB2E7F-4B09-4068-986B-6B1625863FEF}"/>
              </a:ext>
            </a:extLst>
          </p:cNvPr>
          <p:cNvSpPr>
            <a:spLocks noGrp="1"/>
          </p:cNvSpPr>
          <p:nvPr>
            <p:ph type="ctrTitle"/>
          </p:nvPr>
        </p:nvSpPr>
        <p:spPr>
          <a:xfrm>
            <a:off x="3197280" y="654734"/>
            <a:ext cx="6834114" cy="557833"/>
          </a:xfrm>
        </p:spPr>
        <p:txBody>
          <a:bodyPr>
            <a:normAutofit fontScale="90000"/>
          </a:bodyPr>
          <a:lstStyle/>
          <a:p>
            <a:br>
              <a:rPr lang="en-US" sz="3400" dirty="0">
                <a:solidFill>
                  <a:srgbClr val="002060"/>
                </a:solidFill>
                <a:latin typeface="Montserrat" panose="020B0604020202020204" charset="0"/>
              </a:rPr>
            </a:br>
            <a:r>
              <a:rPr lang="en-US" sz="3400" dirty="0">
                <a:solidFill>
                  <a:srgbClr val="002060"/>
                </a:solidFill>
                <a:latin typeface="Montserrat" panose="020B0604020202020204" charset="0"/>
              </a:rPr>
              <a:t>Impact Analysis/Business Lineage</a:t>
            </a:r>
          </a:p>
        </p:txBody>
      </p:sp>
      <p:pic>
        <p:nvPicPr>
          <p:cNvPr id="2" name="Picture 1">
            <a:extLst>
              <a:ext uri="{FF2B5EF4-FFF2-40B4-BE49-F238E27FC236}">
                <a16:creationId xmlns:a16="http://schemas.microsoft.com/office/drawing/2014/main" id="{7EFF31A8-8829-4B03-BA01-05868FC36D95}"/>
              </a:ext>
            </a:extLst>
          </p:cNvPr>
          <p:cNvPicPr>
            <a:picLocks noChangeAspect="1"/>
          </p:cNvPicPr>
          <p:nvPr/>
        </p:nvPicPr>
        <p:blipFill>
          <a:blip r:embed="rId4"/>
          <a:stretch>
            <a:fillRect/>
          </a:stretch>
        </p:blipFill>
        <p:spPr>
          <a:xfrm>
            <a:off x="2385237" y="1741473"/>
            <a:ext cx="8458200" cy="4562475"/>
          </a:xfrm>
          <a:prstGeom prst="rect">
            <a:avLst/>
          </a:prstGeom>
        </p:spPr>
      </p:pic>
    </p:spTree>
    <p:extLst>
      <p:ext uri="{BB962C8B-B14F-4D97-AF65-F5344CB8AC3E}">
        <p14:creationId xmlns:p14="http://schemas.microsoft.com/office/powerpoint/2010/main" val="29243820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25861</TotalTime>
  <Words>1109</Words>
  <Application>Microsoft Office PowerPoint</Application>
  <PresentationFormat>Widescreen</PresentationFormat>
  <Paragraphs>278</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Montserrat</vt:lpstr>
      <vt:lpstr>Sitka Subheading</vt:lpstr>
      <vt:lpstr>Office Theme</vt:lpstr>
      <vt:lpstr>AST Data Management Efforts</vt:lpstr>
      <vt:lpstr>Data Management Workgroup Goal</vt:lpstr>
      <vt:lpstr>Data Management Workgroup Strategy</vt:lpstr>
      <vt:lpstr>PowerPoint Presentation</vt:lpstr>
      <vt:lpstr>First Steps</vt:lpstr>
      <vt:lpstr>Data Quality</vt:lpstr>
      <vt:lpstr>First Steps (continued)</vt:lpstr>
      <vt:lpstr>PowerPoint Presentation</vt:lpstr>
      <vt:lpstr> Impact Analysis/Business Lineage</vt:lpstr>
      <vt:lpstr>CDO, GIO and Proviso </vt:lpstr>
      <vt:lpstr>2018-2019 Proviso</vt:lpstr>
      <vt:lpstr>Agencies Leveraging State Data</vt:lpstr>
      <vt:lpstr>Enterprise Data Inventory</vt:lpstr>
      <vt:lpstr>Enterprise Data Inventory (continued)</vt:lpstr>
      <vt:lpstr>Other Drivers</vt:lpstr>
      <vt:lpstr>Unlocking Access to Data</vt:lpstr>
      <vt:lpstr>Data Use License</vt:lpstr>
      <vt:lpstr>Data Use License</vt:lpstr>
      <vt:lpstr>PowerPoint Presentation</vt:lpstr>
      <vt:lpstr>Holistic Data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Subtitle (If needed)</dc:title>
  <dc:creator>Krieberg-Wolin, Joanne</dc:creator>
  <cp:lastModifiedBy>Avello, Michael</cp:lastModifiedBy>
  <cp:revision>399</cp:revision>
  <cp:lastPrinted>2017-07-10T18:44:03Z</cp:lastPrinted>
  <dcterms:created xsi:type="dcterms:W3CDTF">2017-05-22T16:09:49Z</dcterms:created>
  <dcterms:modified xsi:type="dcterms:W3CDTF">2018-10-31T12:22:08Z</dcterms:modified>
</cp:coreProperties>
</file>