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95" r:id="rId2"/>
    <p:sldId id="279" r:id="rId3"/>
    <p:sldId id="296" r:id="rId4"/>
    <p:sldId id="297" r:id="rId5"/>
    <p:sldId id="298" r:id="rId6"/>
    <p:sldId id="303" r:id="rId7"/>
    <p:sldId id="299" r:id="rId8"/>
    <p:sldId id="300" r:id="rId9"/>
    <p:sldId id="301" r:id="rId10"/>
    <p:sldId id="312" r:id="rId11"/>
    <p:sldId id="304" r:id="rId12"/>
    <p:sldId id="306" r:id="rId13"/>
    <p:sldId id="305" r:id="rId14"/>
    <p:sldId id="327" r:id="rId15"/>
    <p:sldId id="307" r:id="rId16"/>
    <p:sldId id="309" r:id="rId17"/>
    <p:sldId id="308" r:id="rId18"/>
    <p:sldId id="328" r:id="rId19"/>
    <p:sldId id="313" r:id="rId20"/>
    <p:sldId id="314" r:id="rId21"/>
    <p:sldId id="329" r:id="rId22"/>
    <p:sldId id="315" r:id="rId23"/>
    <p:sldId id="316" r:id="rId24"/>
    <p:sldId id="330" r:id="rId25"/>
    <p:sldId id="317" r:id="rId26"/>
    <p:sldId id="319" r:id="rId27"/>
    <p:sldId id="322" r:id="rId28"/>
    <p:sldId id="318" r:id="rId29"/>
    <p:sldId id="339" r:id="rId30"/>
    <p:sldId id="331" r:id="rId31"/>
    <p:sldId id="333" r:id="rId32"/>
    <p:sldId id="321" r:id="rId33"/>
    <p:sldId id="332" r:id="rId34"/>
    <p:sldId id="334" r:id="rId35"/>
    <p:sldId id="335" r:id="rId36"/>
    <p:sldId id="336" r:id="rId37"/>
    <p:sldId id="337" r:id="rId38"/>
    <p:sldId id="338" r:id="rId39"/>
    <p:sldId id="320" r:id="rId40"/>
    <p:sldId id="323" r:id="rId41"/>
    <p:sldId id="324" r:id="rId42"/>
    <p:sldId id="326" r:id="rId43"/>
    <p:sldId id="310" r:id="rId4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orient="horz" pos="2887">
          <p15:clr>
            <a:srgbClr val="A4A3A4"/>
          </p15:clr>
        </p15:guide>
        <p15:guide id="3" orient="horz" pos="479">
          <p15:clr>
            <a:srgbClr val="A4A3A4"/>
          </p15:clr>
        </p15:guide>
        <p15:guide id="4" orient="horz" pos="238">
          <p15:clr>
            <a:srgbClr val="A4A3A4"/>
          </p15:clr>
        </p15:guide>
        <p15:guide id="5" orient="horz" pos="1618">
          <p15:clr>
            <a:srgbClr val="A4A3A4"/>
          </p15:clr>
        </p15:guide>
        <p15:guide id="6" orient="horz" pos="564">
          <p15:clr>
            <a:srgbClr val="A4A3A4"/>
          </p15:clr>
        </p15:guide>
        <p15:guide id="7" pos="2880">
          <p15:clr>
            <a:srgbClr val="A4A3A4"/>
          </p15:clr>
        </p15:guide>
        <p15:guide id="8" pos="288">
          <p15:clr>
            <a:srgbClr val="A4A3A4"/>
          </p15:clr>
        </p15:guide>
        <p15:guide id="9" pos="5302">
          <p15:clr>
            <a:srgbClr val="A4A3A4"/>
          </p15:clr>
        </p15:guide>
        <p15:guide id="10" pos="5472">
          <p15:clr>
            <a:srgbClr val="A4A3A4"/>
          </p15:clr>
        </p15:guide>
        <p15:guide id="11" pos="55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tinger, Lawrence A [AUTOSOL/PSS/OVER]" initials="RLA[" lastIdx="4" clrIdx="0">
    <p:extLst>
      <p:ext uri="{19B8F6BF-5375-455C-9EA6-DF929625EA0E}">
        <p15:presenceInfo xmlns:p15="http://schemas.microsoft.com/office/powerpoint/2012/main" userId="S-1-5-21-1417001333-1682526488-839522115-9429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73D"/>
    <a:srgbClr val="616265"/>
    <a:srgbClr val="DD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2" autoAdjust="0"/>
    <p:restoredTop sz="91667" autoAdjust="0"/>
  </p:normalViewPr>
  <p:slideViewPr>
    <p:cSldViewPr>
      <p:cViewPr varScale="1">
        <p:scale>
          <a:sx n="105" d="100"/>
          <a:sy n="105" d="100"/>
        </p:scale>
        <p:origin x="132" y="744"/>
      </p:cViewPr>
      <p:guideLst>
        <p:guide orient="horz"/>
        <p:guide orient="horz" pos="2887"/>
        <p:guide orient="horz" pos="479"/>
        <p:guide orient="horz" pos="238"/>
        <p:guide orient="horz" pos="1618"/>
        <p:guide orient="horz" pos="564"/>
        <p:guide pos="2880"/>
        <p:guide pos="288"/>
        <p:guide pos="5302"/>
        <p:guide pos="5472"/>
        <p:guide pos="55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CE4DB2C-3BD0-ED4D-B3E5-6A3BDF40A760}" type="datetimeFigureOut">
              <a:rPr lang="en-US" smtClean="0"/>
              <a:t>6/12/2017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BBBFC25-224D-8F47-8047-E194EEC9B670}" type="slidenum">
              <a:rPr lang="en-US" smtClean="0"/>
              <a:t>‹#›</a:t>
            </a:fld>
            <a:endParaRPr lang="en-US"/>
          </a:p>
        </p:txBody>
      </p:sp>
    </p:spTree>
    <p:extLst>
      <p:ext uri="{BB962C8B-B14F-4D97-AF65-F5344CB8AC3E}">
        <p14:creationId xmlns:p14="http://schemas.microsoft.com/office/powerpoint/2010/main" val="3976239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01BC3-3D0F-4774-B7D6-DA2F40498026}" type="datetimeFigureOut">
              <a:rPr lang="en-US" smtClean="0"/>
              <a:pPr/>
              <a:t>6/12/2017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4A1DC-1111-4AD5-8D41-B86459B94599}" type="slidenum">
              <a:rPr lang="en-US" smtClean="0"/>
              <a:pPr/>
              <a:t>‹#›</a:t>
            </a:fld>
            <a:endParaRPr lang="en-US"/>
          </a:p>
        </p:txBody>
      </p:sp>
    </p:spTree>
    <p:extLst>
      <p:ext uri="{BB962C8B-B14F-4D97-AF65-F5344CB8AC3E}">
        <p14:creationId xmlns:p14="http://schemas.microsoft.com/office/powerpoint/2010/main" val="47331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1</a:t>
            </a:fld>
            <a:endParaRPr lang="en-US"/>
          </a:p>
        </p:txBody>
      </p:sp>
    </p:spTree>
    <p:extLst>
      <p:ext uri="{BB962C8B-B14F-4D97-AF65-F5344CB8AC3E}">
        <p14:creationId xmlns:p14="http://schemas.microsoft.com/office/powerpoint/2010/main" val="3135674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11</a:t>
            </a:fld>
            <a:endParaRPr lang="en-US"/>
          </a:p>
        </p:txBody>
      </p:sp>
    </p:spTree>
    <p:extLst>
      <p:ext uri="{BB962C8B-B14F-4D97-AF65-F5344CB8AC3E}">
        <p14:creationId xmlns:p14="http://schemas.microsoft.com/office/powerpoint/2010/main" val="3781531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39</a:t>
            </a:fld>
            <a:endParaRPr lang="en-US"/>
          </a:p>
        </p:txBody>
      </p:sp>
    </p:spTree>
    <p:extLst>
      <p:ext uri="{BB962C8B-B14F-4D97-AF65-F5344CB8AC3E}">
        <p14:creationId xmlns:p14="http://schemas.microsoft.com/office/powerpoint/2010/main" val="340797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43</a:t>
            </a:fld>
            <a:endParaRPr lang="en-US"/>
          </a:p>
        </p:txBody>
      </p:sp>
    </p:spTree>
    <p:extLst>
      <p:ext uri="{BB962C8B-B14F-4D97-AF65-F5344CB8AC3E}">
        <p14:creationId xmlns:p14="http://schemas.microsoft.com/office/powerpoint/2010/main" val="2185244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2</a:t>
            </a:fld>
            <a:endParaRPr lang="en-US"/>
          </a:p>
        </p:txBody>
      </p:sp>
    </p:spTree>
    <p:extLst>
      <p:ext uri="{BB962C8B-B14F-4D97-AF65-F5344CB8AC3E}">
        <p14:creationId xmlns:p14="http://schemas.microsoft.com/office/powerpoint/2010/main" val="145755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3</a:t>
            </a:fld>
            <a:endParaRPr lang="en-US"/>
          </a:p>
        </p:txBody>
      </p:sp>
    </p:spTree>
    <p:extLst>
      <p:ext uri="{BB962C8B-B14F-4D97-AF65-F5344CB8AC3E}">
        <p14:creationId xmlns:p14="http://schemas.microsoft.com/office/powerpoint/2010/main" val="61206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4</a:t>
            </a:fld>
            <a:endParaRPr lang="en-US"/>
          </a:p>
        </p:txBody>
      </p:sp>
    </p:spTree>
    <p:extLst>
      <p:ext uri="{BB962C8B-B14F-4D97-AF65-F5344CB8AC3E}">
        <p14:creationId xmlns:p14="http://schemas.microsoft.com/office/powerpoint/2010/main" val="210159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5</a:t>
            </a:fld>
            <a:endParaRPr lang="en-US"/>
          </a:p>
        </p:txBody>
      </p:sp>
    </p:spTree>
    <p:extLst>
      <p:ext uri="{BB962C8B-B14F-4D97-AF65-F5344CB8AC3E}">
        <p14:creationId xmlns:p14="http://schemas.microsoft.com/office/powerpoint/2010/main" val="1951869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6</a:t>
            </a:fld>
            <a:endParaRPr lang="en-US"/>
          </a:p>
        </p:txBody>
      </p:sp>
    </p:spTree>
    <p:extLst>
      <p:ext uri="{BB962C8B-B14F-4D97-AF65-F5344CB8AC3E}">
        <p14:creationId xmlns:p14="http://schemas.microsoft.com/office/powerpoint/2010/main" val="1214783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7</a:t>
            </a:fld>
            <a:endParaRPr lang="en-US"/>
          </a:p>
        </p:txBody>
      </p:sp>
    </p:spTree>
    <p:extLst>
      <p:ext uri="{BB962C8B-B14F-4D97-AF65-F5344CB8AC3E}">
        <p14:creationId xmlns:p14="http://schemas.microsoft.com/office/powerpoint/2010/main" val="836977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8</a:t>
            </a:fld>
            <a:endParaRPr lang="en-US"/>
          </a:p>
        </p:txBody>
      </p:sp>
    </p:spTree>
    <p:extLst>
      <p:ext uri="{BB962C8B-B14F-4D97-AF65-F5344CB8AC3E}">
        <p14:creationId xmlns:p14="http://schemas.microsoft.com/office/powerpoint/2010/main" val="357723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D4A1DC-1111-4AD5-8D41-B86459B94599}" type="slidenum">
              <a:rPr lang="en-US" smtClean="0"/>
              <a:pPr/>
              <a:t>9</a:t>
            </a:fld>
            <a:endParaRPr lang="en-US"/>
          </a:p>
        </p:txBody>
      </p:sp>
    </p:spTree>
    <p:extLst>
      <p:ext uri="{BB962C8B-B14F-4D97-AF65-F5344CB8AC3E}">
        <p14:creationId xmlns:p14="http://schemas.microsoft.com/office/powerpoint/2010/main" val="2273981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11"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9" name="Group 8"/>
          <p:cNvGrpSpPr/>
          <p:nvPr userDrawn="1"/>
        </p:nvGrpSpPr>
        <p:grpSpPr bwMode="hidden">
          <a:xfrm>
            <a:off x="0" y="-1"/>
            <a:ext cx="9144000" cy="5143501"/>
            <a:chOff x="0" y="-1"/>
            <a:chExt cx="9144000" cy="5143501"/>
          </a:xfrm>
        </p:grpSpPr>
        <p:sp>
          <p:nvSpPr>
            <p:cNvPr id="8" name="Rectangle 7"/>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p:ph type="title"/>
          </p:nvPr>
        </p:nvSpPr>
        <p:spPr>
          <a:xfrm>
            <a:off x="457200" y="895350"/>
            <a:ext cx="5559552" cy="940274"/>
          </a:xfrm>
        </p:spPr>
        <p:txBody>
          <a:bodyPr anchor="b"/>
          <a:lstStyle>
            <a:lvl1pPr>
              <a:defRPr sz="2100" cap="all" baseline="0">
                <a:solidFill>
                  <a:schemeClr val="accent1"/>
                </a:solidFill>
              </a:defRPr>
            </a:lvl1pPr>
          </a:lstStyle>
          <a:p>
            <a:r>
              <a:rPr lang="en-US" dirty="0"/>
              <a:t>Click to edit Master title style</a:t>
            </a:r>
          </a:p>
        </p:txBody>
      </p:sp>
      <p:sp>
        <p:nvSpPr>
          <p:cNvPr id="5" name="TextBox 4"/>
          <p:cNvSpPr txBox="1"/>
          <p:nvPr userDrawn="1"/>
        </p:nvSpPr>
        <p:spPr>
          <a:xfrm>
            <a:off x="457200" y="438912"/>
            <a:ext cx="5559552" cy="301752"/>
          </a:xfrm>
          <a:prstGeom prst="rect">
            <a:avLst/>
          </a:prstGeom>
          <a:noFill/>
        </p:spPr>
        <p:txBody>
          <a:bodyPr wrap="square" lIns="0" tIns="0" rIns="0" bIns="0" rtlCol="0">
            <a:spAutoFit/>
          </a:bodyPr>
          <a:lstStyle/>
          <a:p>
            <a:r>
              <a:rPr lang="en-US" sz="1200" b="1" dirty="0">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accent1"/>
                </a:solidFill>
              </a:defRPr>
            </a:lvl1pPr>
            <a:lvl2pPr marL="0" indent="0" algn="l">
              <a:buNone/>
              <a:defRPr sz="2100">
                <a:solidFill>
                  <a:schemeClr val="accent1"/>
                </a:solidFill>
              </a:defRPr>
            </a:lvl2pPr>
            <a:lvl3pPr marL="0" indent="0" algn="l">
              <a:buNone/>
              <a:defRPr sz="2100">
                <a:solidFill>
                  <a:schemeClr val="accent1"/>
                </a:solidFill>
              </a:defRPr>
            </a:lvl3pPr>
            <a:lvl4pPr marL="0" indent="0" algn="l">
              <a:buNone/>
              <a:defRPr sz="2100">
                <a:solidFill>
                  <a:schemeClr val="accent1"/>
                </a:solidFill>
              </a:defRPr>
            </a:lvl4pPr>
            <a:lvl5pPr marL="0" indent="0" algn="l">
              <a:buNone/>
              <a:tabLst/>
              <a:defRPr sz="2100">
                <a:solidFill>
                  <a:schemeClr val="accent1"/>
                </a:solidFill>
              </a:defRPr>
            </a:lvl5pPr>
            <a:lvl6pPr marL="0" indent="0" algn="l">
              <a:spcBef>
                <a:spcPts val="0"/>
              </a:spcBef>
              <a:buNone/>
              <a:defRPr sz="2100">
                <a:solidFill>
                  <a:schemeClr val="accent1"/>
                </a:solidFill>
              </a:defRPr>
            </a:lvl6pPr>
            <a:lvl7pPr marL="0" indent="0" algn="l">
              <a:spcBef>
                <a:spcPts val="0"/>
              </a:spcBef>
              <a:buNone/>
              <a:defRPr sz="2100">
                <a:solidFill>
                  <a:schemeClr val="accent1"/>
                </a:solidFill>
              </a:defRPr>
            </a:lvl7pPr>
            <a:lvl8pPr marL="0" indent="0" algn="l">
              <a:spcBef>
                <a:spcPts val="0"/>
              </a:spcBef>
              <a:buNone/>
              <a:defRPr sz="2100">
                <a:solidFill>
                  <a:schemeClr val="accent1"/>
                </a:solidFill>
              </a:defRPr>
            </a:lvl8pPr>
            <a:lvl9pPr marL="0" indent="0" algn="l">
              <a:spcBef>
                <a:spcPts val="0"/>
              </a:spcBef>
              <a:buNone/>
              <a:defRPr sz="2100">
                <a:solidFill>
                  <a:schemeClr val="accent1"/>
                </a:solidFill>
              </a:defRPr>
            </a:lvl9pPr>
          </a:lstStyle>
          <a:p>
            <a:pPr lvl="0"/>
            <a:r>
              <a:rPr lang="en-US" sz="2100" dirty="0"/>
              <a:t>Click to edit subhead</a:t>
            </a:r>
          </a:p>
        </p:txBody>
      </p:sp>
      <p:sp>
        <p:nvSpPr>
          <p:cNvPr id="10" name="TextBox 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One-third Slide">
    <p:bg>
      <p:bgPr>
        <a:solidFill>
          <a:schemeClr val="accent1"/>
        </a:solidFill>
        <a:effectLst/>
      </p:bgPr>
    </p:bg>
    <p:spTree>
      <p:nvGrpSpPr>
        <p:cNvPr id="1" name=""/>
        <p:cNvGrpSpPr/>
        <p:nvPr/>
      </p:nvGrpSpPr>
      <p:grpSpPr>
        <a:xfrm>
          <a:off x="0" y="0"/>
          <a:ext cx="0" cy="0"/>
          <a:chOff x="0" y="0"/>
          <a:chExt cx="0" cy="0"/>
        </a:xfrm>
      </p:grpSpPr>
      <p:sp>
        <p:nvSpPr>
          <p:cNvPr id="18" name="Freeform 17"/>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6" name="Content Placeholder 5"/>
          <p:cNvSpPr>
            <a:spLocks noGrp="1"/>
          </p:cNvSpPr>
          <p:nvPr>
            <p:ph sz="quarter" idx="12" hasCustomPrompt="1"/>
          </p:nvPr>
        </p:nvSpPr>
        <p:spPr>
          <a:xfrm>
            <a:off x="457200" y="911224"/>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3246120" y="911224"/>
            <a:ext cx="544068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4"/>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
        <p:nvSpPr>
          <p:cNvPr id="13" name="Slide Number Placeholder 5"/>
          <p:cNvSpPr>
            <a:spLocks noGrp="1"/>
          </p:cNvSpPr>
          <p:nvPr>
            <p:ph type="sldNum" sz="quarter" idx="14"/>
          </p:nvPr>
        </p:nvSpPr>
        <p:spPr>
          <a:xfrm>
            <a:off x="6553200" y="4805934"/>
            <a:ext cx="2133600" cy="128016"/>
          </a:xfrm>
        </p:spPr>
        <p:txBody>
          <a:bodyPr/>
          <a:lstStyle/>
          <a:p>
            <a:fld id="{C5A2E38E-3676-4AC9-AE40-117CF2D4B3AC}" type="slidenum">
              <a:rPr lang="en-US" smtClean="0"/>
              <a:pPr/>
              <a:t>‹#›</a:t>
            </a:fld>
            <a:endParaRPr lang="en-US"/>
          </a:p>
        </p:txBody>
      </p:sp>
      <p:cxnSp>
        <p:nvCxnSpPr>
          <p:cNvPr id="14" name="Straight Connector 13"/>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6" name="TextBox 15"/>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s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6" name="Content Placeholder 5"/>
          <p:cNvSpPr>
            <a:spLocks noGrp="1"/>
          </p:cNvSpPr>
          <p:nvPr>
            <p:ph sz="quarter" idx="12" hasCustomPrompt="1"/>
          </p:nvPr>
        </p:nvSpPr>
        <p:spPr>
          <a:xfrm>
            <a:off x="457200" y="911224"/>
            <a:ext cx="4050792"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4636008" y="911224"/>
            <a:ext cx="4050792"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
        <p:nvSpPr>
          <p:cNvPr id="14" name="Slide Number Placeholder 5"/>
          <p:cNvSpPr>
            <a:spLocks noGrp="1"/>
          </p:cNvSpPr>
          <p:nvPr>
            <p:ph type="sldNum" sz="quarter" idx="14"/>
          </p:nvPr>
        </p:nvSpPr>
        <p:spPr>
          <a:xfrm>
            <a:off x="6553200" y="4805934"/>
            <a:ext cx="2133600" cy="128016"/>
          </a:xfrm>
        </p:spPr>
        <p:txBody>
          <a:bodyPr/>
          <a:lstStyle/>
          <a:p>
            <a:fld id="{C5A2E38E-3676-4AC9-AE40-117CF2D4B3AC}" type="slidenum">
              <a:rPr lang="en-US" smtClean="0"/>
              <a:pPr/>
              <a:t>‹#›</a:t>
            </a:fld>
            <a:endParaRPr lang="en-US"/>
          </a:p>
        </p:txBody>
      </p:sp>
      <p:cxnSp>
        <p:nvCxnSpPr>
          <p:cNvPr id="15" name="Straight Connector 14"/>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7" name="TextBox 16"/>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wo-thirds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6" name="Content Placeholder 5"/>
          <p:cNvSpPr>
            <a:spLocks noGrp="1"/>
          </p:cNvSpPr>
          <p:nvPr>
            <p:ph sz="quarter" idx="12" hasCustomPrompt="1"/>
          </p:nvPr>
        </p:nvSpPr>
        <p:spPr>
          <a:xfrm>
            <a:off x="457200" y="911224"/>
            <a:ext cx="544068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hasCustomPrompt="1"/>
          </p:nvPr>
        </p:nvSpPr>
        <p:spPr>
          <a:xfrm>
            <a:off x="6035040" y="911224"/>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
        <p:nvSpPr>
          <p:cNvPr id="14" name="Slide Number Placeholder 5"/>
          <p:cNvSpPr>
            <a:spLocks noGrp="1"/>
          </p:cNvSpPr>
          <p:nvPr>
            <p:ph type="sldNum" sz="quarter" idx="14"/>
          </p:nvPr>
        </p:nvSpPr>
        <p:spPr>
          <a:xfrm>
            <a:off x="6553200" y="4805934"/>
            <a:ext cx="2133600" cy="128016"/>
          </a:xfrm>
        </p:spPr>
        <p:txBody>
          <a:bodyPr/>
          <a:lstStyle/>
          <a:p>
            <a:fld id="{C5A2E38E-3676-4AC9-AE40-117CF2D4B3AC}" type="slidenum">
              <a:rPr lang="en-US" smtClean="0"/>
              <a:pPr/>
              <a:t>‹#›</a:t>
            </a:fld>
            <a:endParaRPr lang="en-US"/>
          </a:p>
        </p:txBody>
      </p:sp>
      <p:cxnSp>
        <p:nvCxnSpPr>
          <p:cNvPr id="15" name="Straight Connector 14"/>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7" name="TextBox 16"/>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s Slide">
    <p:bg>
      <p:bgPr>
        <a:solidFill>
          <a:schemeClr val="accent1"/>
        </a:solidFill>
        <a:effectLst/>
      </p:bgPr>
    </p:bg>
    <p:spTree>
      <p:nvGrpSpPr>
        <p:cNvPr id="1" name=""/>
        <p:cNvGrpSpPr/>
        <p:nvPr/>
      </p:nvGrpSpPr>
      <p:grpSpPr>
        <a:xfrm>
          <a:off x="0" y="0"/>
          <a:ext cx="0" cy="0"/>
          <a:chOff x="0" y="0"/>
          <a:chExt cx="0" cy="0"/>
        </a:xfrm>
      </p:grpSpPr>
      <p:sp>
        <p:nvSpPr>
          <p:cNvPr id="11" name="Freeform 10"/>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17" name="Content Placeholder 16"/>
          <p:cNvSpPr>
            <a:spLocks noGrp="1"/>
          </p:cNvSpPr>
          <p:nvPr>
            <p:ph sz="quarter" idx="13" hasCustomPrompt="1"/>
          </p:nvPr>
        </p:nvSpPr>
        <p:spPr>
          <a:xfrm>
            <a:off x="457200" y="914400"/>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19" name="Content Placeholder 18"/>
          <p:cNvSpPr>
            <a:spLocks noGrp="1"/>
          </p:cNvSpPr>
          <p:nvPr>
            <p:ph sz="quarter" idx="14" hasCustomPrompt="1"/>
          </p:nvPr>
        </p:nvSpPr>
        <p:spPr>
          <a:xfrm>
            <a:off x="3246120" y="914400"/>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5" hasCustomPrompt="1"/>
          </p:nvPr>
        </p:nvSpPr>
        <p:spPr>
          <a:xfrm>
            <a:off x="6035040" y="914400"/>
            <a:ext cx="2651760" cy="36576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
        <p:nvSpPr>
          <p:cNvPr id="14"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15" name="Straight Connector 14"/>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8" name="TextBox 17"/>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Bottom Two Columns Slide">
    <p:bg>
      <p:bgPr>
        <a:solidFill>
          <a:schemeClr val="accent1"/>
        </a:solidFill>
        <a:effectLst/>
      </p:bgPr>
    </p:bg>
    <p:spTree>
      <p:nvGrpSpPr>
        <p:cNvPr id="1" name=""/>
        <p:cNvGrpSpPr/>
        <p:nvPr/>
      </p:nvGrpSpPr>
      <p:grpSpPr>
        <a:xfrm>
          <a:off x="0" y="0"/>
          <a:ext cx="0" cy="0"/>
          <a:chOff x="0" y="0"/>
          <a:chExt cx="0" cy="0"/>
        </a:xfrm>
      </p:grpSpPr>
      <p:sp>
        <p:nvSpPr>
          <p:cNvPr id="11" name="Freeform 10"/>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3" name="Content Placeholder 2"/>
          <p:cNvSpPr>
            <a:spLocks noGrp="1"/>
          </p:cNvSpPr>
          <p:nvPr>
            <p:ph idx="1" hasCustomPrompt="1"/>
          </p:nvPr>
        </p:nvSpPr>
        <p:spPr>
          <a:xfrm>
            <a:off x="457200" y="911225"/>
            <a:ext cx="8229600" cy="1255903"/>
          </a:xfrm>
        </p:spPr>
        <p:txBody>
          <a:bodyPr/>
          <a:lstStyle>
            <a:lvl1pPr>
              <a:defRPr/>
            </a:lvl1pPr>
          </a:lstStyle>
          <a:p>
            <a:pPr lvl="0"/>
            <a:r>
              <a:rPr lang="en-US" dirty="0"/>
              <a:t>Click to edit content</a:t>
            </a:r>
          </a:p>
          <a:p>
            <a:pPr lvl="1"/>
            <a:r>
              <a:rPr lang="en-US" dirty="0"/>
              <a:t>Second level</a:t>
            </a:r>
          </a:p>
          <a:p>
            <a:pPr lvl="2"/>
            <a:r>
              <a:rPr lang="en-US" dirty="0"/>
              <a:t>Third level</a:t>
            </a:r>
          </a:p>
        </p:txBody>
      </p:sp>
      <p:sp>
        <p:nvSpPr>
          <p:cNvPr id="14" name="Content Placeholder 13"/>
          <p:cNvSpPr>
            <a:spLocks noGrp="1"/>
          </p:cNvSpPr>
          <p:nvPr>
            <p:ph sz="quarter" idx="13" hasCustomPrompt="1"/>
          </p:nvPr>
        </p:nvSpPr>
        <p:spPr>
          <a:xfrm>
            <a:off x="457200" y="2286000"/>
            <a:ext cx="4050792" cy="22860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6"/>
          <p:cNvSpPr>
            <a:spLocks noGrp="1"/>
          </p:cNvSpPr>
          <p:nvPr>
            <p:ph sz="quarter" idx="14" hasCustomPrompt="1"/>
          </p:nvPr>
        </p:nvSpPr>
        <p:spPr>
          <a:xfrm>
            <a:off x="4636008" y="2286000"/>
            <a:ext cx="4050792" cy="22860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
        <p:nvSpPr>
          <p:cNvPr id="15"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16" name="Straight Connector 15"/>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9" name="TextBox 18"/>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Bottom Three Columns Slide">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3" name="Content Placeholder 2"/>
          <p:cNvSpPr>
            <a:spLocks noGrp="1"/>
          </p:cNvSpPr>
          <p:nvPr>
            <p:ph idx="1" hasCustomPrompt="1"/>
          </p:nvPr>
        </p:nvSpPr>
        <p:spPr>
          <a:xfrm>
            <a:off x="457200" y="911225"/>
            <a:ext cx="8229600" cy="1584325"/>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p:txBody>
      </p:sp>
      <p:sp>
        <p:nvSpPr>
          <p:cNvPr id="17" name="Content Placeholder 16"/>
          <p:cNvSpPr>
            <a:spLocks noGrp="1"/>
          </p:cNvSpPr>
          <p:nvPr>
            <p:ph sz="quarter" idx="13" hasCustomPrompt="1"/>
          </p:nvPr>
        </p:nvSpPr>
        <p:spPr>
          <a:xfrm>
            <a:off x="457200" y="2606040"/>
            <a:ext cx="2651760" cy="19659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14" hasCustomPrompt="1"/>
          </p:nvPr>
        </p:nvSpPr>
        <p:spPr>
          <a:xfrm>
            <a:off x="3246120" y="2606040"/>
            <a:ext cx="2651760" cy="19659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5" hasCustomPrompt="1"/>
          </p:nvPr>
        </p:nvSpPr>
        <p:spPr>
          <a:xfrm>
            <a:off x="6035040" y="2606040"/>
            <a:ext cx="2651760" cy="19659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4"/>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
        <p:nvSpPr>
          <p:cNvPr id="15"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16" name="Straight Connector 15"/>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x Columns with Captions Slide">
    <p:bg>
      <p:bgPr>
        <a:solidFill>
          <a:schemeClr val="accent1"/>
        </a:solidFill>
        <a:effectLst/>
      </p:bgPr>
    </p:bg>
    <p:spTree>
      <p:nvGrpSpPr>
        <p:cNvPr id="1" name=""/>
        <p:cNvGrpSpPr/>
        <p:nvPr/>
      </p:nvGrpSpPr>
      <p:grpSpPr>
        <a:xfrm>
          <a:off x="0" y="0"/>
          <a:ext cx="0" cy="0"/>
          <a:chOff x="0" y="0"/>
          <a:chExt cx="0" cy="0"/>
        </a:xfrm>
      </p:grpSpPr>
      <p:sp>
        <p:nvSpPr>
          <p:cNvPr id="11" name="Freeform 10"/>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17" name="Content Placeholder 16"/>
          <p:cNvSpPr>
            <a:spLocks noGrp="1"/>
          </p:cNvSpPr>
          <p:nvPr>
            <p:ph sz="quarter" idx="13" hasCustomPrompt="1"/>
          </p:nvPr>
        </p:nvSpPr>
        <p:spPr>
          <a:xfrm>
            <a:off x="457200" y="914400"/>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8"/>
          <p:cNvSpPr>
            <a:spLocks noGrp="1"/>
          </p:cNvSpPr>
          <p:nvPr>
            <p:ph sz="quarter" idx="14" hasCustomPrompt="1"/>
          </p:nvPr>
        </p:nvSpPr>
        <p:spPr>
          <a:xfrm>
            <a:off x="3246120" y="914400"/>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0"/>
          <p:cNvSpPr>
            <a:spLocks noGrp="1"/>
          </p:cNvSpPr>
          <p:nvPr>
            <p:ph sz="quarter" idx="15" hasCustomPrompt="1"/>
          </p:nvPr>
        </p:nvSpPr>
        <p:spPr>
          <a:xfrm>
            <a:off x="6035040" y="914400"/>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p:cNvSpPr>
            <a:spLocks noGrp="1"/>
          </p:cNvSpPr>
          <p:nvPr>
            <p:ph type="body" sz="quarter" idx="16" hasCustomPrompt="1"/>
          </p:nvPr>
        </p:nvSpPr>
        <p:spPr>
          <a:xfrm>
            <a:off x="457200" y="25107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16" name="Text Placeholder 13"/>
          <p:cNvSpPr>
            <a:spLocks noGrp="1"/>
          </p:cNvSpPr>
          <p:nvPr>
            <p:ph type="body" sz="quarter" idx="17" hasCustomPrompt="1"/>
          </p:nvPr>
        </p:nvSpPr>
        <p:spPr>
          <a:xfrm>
            <a:off x="3246120" y="25107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18" name="Text Placeholder 13"/>
          <p:cNvSpPr>
            <a:spLocks noGrp="1"/>
          </p:cNvSpPr>
          <p:nvPr>
            <p:ph type="body" sz="quarter" idx="18" hasCustomPrompt="1"/>
          </p:nvPr>
        </p:nvSpPr>
        <p:spPr>
          <a:xfrm>
            <a:off x="6035040" y="25107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0" name="Content Placeholder 16"/>
          <p:cNvSpPr>
            <a:spLocks noGrp="1"/>
          </p:cNvSpPr>
          <p:nvPr>
            <p:ph sz="quarter" idx="19" hasCustomPrompt="1"/>
          </p:nvPr>
        </p:nvSpPr>
        <p:spPr>
          <a:xfrm>
            <a:off x="457200" y="2854139"/>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8"/>
          <p:cNvSpPr>
            <a:spLocks noGrp="1"/>
          </p:cNvSpPr>
          <p:nvPr>
            <p:ph sz="quarter" idx="20" hasCustomPrompt="1"/>
          </p:nvPr>
        </p:nvSpPr>
        <p:spPr>
          <a:xfrm>
            <a:off x="3246120" y="2854139"/>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0"/>
          <p:cNvSpPr>
            <a:spLocks noGrp="1"/>
          </p:cNvSpPr>
          <p:nvPr>
            <p:ph sz="quarter" idx="21" hasCustomPrompt="1"/>
          </p:nvPr>
        </p:nvSpPr>
        <p:spPr>
          <a:xfrm>
            <a:off x="6035040" y="2854139"/>
            <a:ext cx="2651760" cy="128016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3"/>
          <p:cNvSpPr>
            <a:spLocks noGrp="1"/>
          </p:cNvSpPr>
          <p:nvPr>
            <p:ph type="body" sz="quarter" idx="22" hasCustomPrompt="1"/>
          </p:nvPr>
        </p:nvSpPr>
        <p:spPr>
          <a:xfrm>
            <a:off x="457200" y="44919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5" name="Text Placeholder 13"/>
          <p:cNvSpPr>
            <a:spLocks noGrp="1"/>
          </p:cNvSpPr>
          <p:nvPr>
            <p:ph type="body" sz="quarter" idx="23" hasCustomPrompt="1"/>
          </p:nvPr>
        </p:nvSpPr>
        <p:spPr>
          <a:xfrm>
            <a:off x="3246120" y="44919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6" name="Text Placeholder 13"/>
          <p:cNvSpPr>
            <a:spLocks noGrp="1"/>
          </p:cNvSpPr>
          <p:nvPr>
            <p:ph type="body" sz="quarter" idx="24" hasCustomPrompt="1"/>
          </p:nvPr>
        </p:nvSpPr>
        <p:spPr>
          <a:xfrm>
            <a:off x="6035040" y="4491990"/>
            <a:ext cx="2651760" cy="365760"/>
          </a:xfrm>
        </p:spPr>
        <p:txBody>
          <a:bodyPr/>
          <a:lstStyle>
            <a:lvl1pPr marL="0" indent="0">
              <a:buFont typeface="Arial" pitchFamily="34" charset="0"/>
              <a:buNone/>
              <a:defRPr sz="1000" b="0"/>
            </a:lvl1pPr>
            <a:lvl2pPr marL="0" indent="0">
              <a:buFont typeface="Arial" pitchFamily="34" charset="0"/>
              <a:buNone/>
              <a:defRPr sz="1000" b="0"/>
            </a:lvl2pPr>
            <a:lvl3pPr marL="0" indent="0">
              <a:buNone/>
              <a:defRPr sz="1000" b="0"/>
            </a:lvl3pPr>
            <a:lvl4pPr marL="0" indent="0">
              <a:buNone/>
              <a:defRPr sz="1000" b="0"/>
            </a:lvl4pPr>
            <a:lvl5pPr marL="0" indent="0">
              <a:buNone/>
              <a:defRPr sz="1000" b="0"/>
            </a:lvl5pPr>
            <a:lvl6pPr marL="0" indent="0">
              <a:buNone/>
              <a:defRPr sz="1000"/>
            </a:lvl6pPr>
            <a:lvl8pPr marL="0" indent="0">
              <a:buNone/>
              <a:defRPr sz="1000"/>
            </a:lvl8pPr>
            <a:lvl9pPr marL="0" indent="0">
              <a:buNone/>
              <a:defRPr sz="1000"/>
            </a:lvl9pPr>
          </a:lstStyle>
          <a:p>
            <a:pPr lvl="0"/>
            <a:r>
              <a:rPr lang="en-US" dirty="0"/>
              <a:t>Click to edit master text styles</a:t>
            </a:r>
          </a:p>
        </p:txBody>
      </p:sp>
      <p:sp>
        <p:nvSpPr>
          <p:cNvPr id="27" name="Footer Placeholder 4"/>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
        <p:nvSpPr>
          <p:cNvPr id="28"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29" name="Straight Connector 28"/>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31" name="TextBox 30"/>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SAE Blue">
    <p:spTree>
      <p:nvGrpSpPr>
        <p:cNvPr id="1" name=""/>
        <p:cNvGrpSpPr/>
        <p:nvPr/>
      </p:nvGrpSpPr>
      <p:grpSpPr>
        <a:xfrm>
          <a:off x="0" y="0"/>
          <a:ext cx="0" cy="0"/>
          <a:chOff x="0" y="0"/>
          <a:chExt cx="0" cy="0"/>
        </a:xfrm>
      </p:grpSpPr>
      <p:pic>
        <p:nvPicPr>
          <p:cNvPr id="10" name="Picture 9"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15" name="Group 14"/>
          <p:cNvGrpSpPr/>
          <p:nvPr userDrawn="1"/>
        </p:nvGrpSpPr>
        <p:grpSpPr bwMode="hidden">
          <a:xfrm>
            <a:off x="0" y="-1"/>
            <a:ext cx="9144000" cy="5143501"/>
            <a:chOff x="0" y="-1"/>
            <a:chExt cx="9144000" cy="5143501"/>
          </a:xfrm>
        </p:grpSpPr>
        <p:sp>
          <p:nvSpPr>
            <p:cNvPr id="12" name="Rectangle 11"/>
            <p:cNvSpPr/>
            <p:nvPr userDrawn="1"/>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userDrawn="1">
            <p:ph type="title"/>
          </p:nvPr>
        </p:nvSpPr>
        <p:spPr>
          <a:xfrm>
            <a:off x="457200" y="895350"/>
            <a:ext cx="5559552" cy="940274"/>
          </a:xfrm>
        </p:spPr>
        <p:txBody>
          <a:bodyPr anchor="b"/>
          <a:lstStyle>
            <a:lvl1pPr>
              <a:defRPr sz="2100" cap="all" baseline="0">
                <a:solidFill>
                  <a:schemeClr val="bg1"/>
                </a:solidFill>
              </a:defRPr>
            </a:lvl1pPr>
          </a:lstStyle>
          <a:p>
            <a:r>
              <a:rPr lang="en-US" dirty="0"/>
              <a:t>Click to edit Master title style</a:t>
            </a:r>
          </a:p>
        </p:txBody>
      </p:sp>
      <p:sp>
        <p:nvSpPr>
          <p:cNvPr id="5" name="TextBox 4"/>
          <p:cNvSpPr txBox="1"/>
          <p:nvPr userDrawn="1"/>
        </p:nvSpPr>
        <p:spPr>
          <a:xfrm>
            <a:off x="457200" y="438912"/>
            <a:ext cx="5559552" cy="184666"/>
          </a:xfrm>
          <a:prstGeom prst="rect">
            <a:avLst/>
          </a:prstGeom>
          <a:noFill/>
        </p:spPr>
        <p:txBody>
          <a:bodyPr wrap="square" lIns="0" tIns="0" rIns="0" bIns="0" rtlCol="0">
            <a:spAutoFit/>
          </a:bodyPr>
          <a:lstStyle/>
          <a:p>
            <a:r>
              <a:rPr lang="en-US" sz="1200" b="1" dirty="0">
                <a:solidFill>
                  <a:schemeClr val="bg1"/>
                </a:solidFill>
                <a:latin typeface="+mj-lt"/>
              </a:rPr>
              <a:t>SAE INTERNATIONAL</a:t>
            </a:r>
          </a:p>
        </p:txBody>
      </p:sp>
      <p:sp>
        <p:nvSpPr>
          <p:cNvPr id="6" name="Subtitle 2"/>
          <p:cNvSpPr>
            <a:spLocks noGrp="1"/>
          </p:cNvSpPr>
          <p:nvPr userDrawn="1">
            <p:ph type="subTitle" idx="1" hasCustomPrompt="1"/>
          </p:nvPr>
        </p:nvSpPr>
        <p:spPr>
          <a:xfrm>
            <a:off x="457200" y="1883391"/>
            <a:ext cx="5562600" cy="2691783"/>
          </a:xfrm>
        </p:spPr>
        <p:txBody>
          <a:bodyPr>
            <a:noAutofit/>
          </a:bodyPr>
          <a:lstStyle>
            <a:lvl1pPr marL="0" indent="0" algn="l">
              <a:buNone/>
              <a:defRPr sz="2100" b="0" cap="none" baseline="0">
                <a:solidFill>
                  <a:schemeClr val="bg1"/>
                </a:solidFill>
              </a:defRPr>
            </a:lvl1pPr>
            <a:lvl2pPr marL="0" indent="0" algn="l">
              <a:buNone/>
              <a:defRPr sz="2100">
                <a:solidFill>
                  <a:schemeClr val="bg1"/>
                </a:solidFill>
              </a:defRPr>
            </a:lvl2pPr>
            <a:lvl3pPr marL="0" indent="0" algn="l">
              <a:buNone/>
              <a:defRPr sz="2100">
                <a:solidFill>
                  <a:schemeClr val="bg1"/>
                </a:solidFill>
              </a:defRPr>
            </a:lvl3pPr>
            <a:lvl4pPr marL="0" indent="0" algn="l">
              <a:buNone/>
              <a:defRPr sz="2100">
                <a:solidFill>
                  <a:schemeClr val="bg1"/>
                </a:solidFill>
              </a:defRPr>
            </a:lvl4pPr>
            <a:lvl5pPr marL="0" indent="0" algn="l">
              <a:buNone/>
              <a:tabLst/>
              <a:defRPr sz="2100">
                <a:solidFill>
                  <a:schemeClr val="bg1"/>
                </a:solidFill>
              </a:defRPr>
            </a:lvl5pPr>
            <a:lvl6pPr marL="0" indent="0" algn="l">
              <a:spcBef>
                <a:spcPts val="0"/>
              </a:spcBef>
              <a:buNone/>
              <a:defRPr sz="2100">
                <a:solidFill>
                  <a:schemeClr val="bg1"/>
                </a:solidFill>
              </a:defRPr>
            </a:lvl6pPr>
            <a:lvl7pPr marL="0" indent="0" algn="l">
              <a:spcBef>
                <a:spcPts val="0"/>
              </a:spcBef>
              <a:buNone/>
              <a:defRPr sz="2100">
                <a:solidFill>
                  <a:schemeClr val="bg1"/>
                </a:solidFill>
              </a:defRPr>
            </a:lvl7pPr>
            <a:lvl8pPr marL="0" indent="0" algn="l">
              <a:spcBef>
                <a:spcPts val="0"/>
              </a:spcBef>
              <a:buNone/>
              <a:defRPr sz="2100">
                <a:solidFill>
                  <a:schemeClr val="bg1"/>
                </a:solidFill>
              </a:defRPr>
            </a:lvl8pPr>
            <a:lvl9pPr marL="0" indent="0" algn="l">
              <a:spcBef>
                <a:spcPts val="0"/>
              </a:spcBef>
              <a:buNone/>
              <a:defRPr sz="2100">
                <a:solidFill>
                  <a:schemeClr val="bg1"/>
                </a:solidFill>
              </a:defRPr>
            </a:lvl9pPr>
          </a:lstStyle>
          <a:p>
            <a:pPr lvl="0"/>
            <a:r>
              <a:rPr lang="en-US" sz="2100" dirty="0"/>
              <a:t>Click to edit subhead</a:t>
            </a:r>
          </a:p>
        </p:txBody>
      </p:sp>
      <p:sp>
        <p:nvSpPr>
          <p:cNvPr id="11" name="TextBox 10"/>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AE Orange">
    <p:spTree>
      <p:nvGrpSpPr>
        <p:cNvPr id="1" name=""/>
        <p:cNvGrpSpPr/>
        <p:nvPr/>
      </p:nvGrpSpPr>
      <p:grpSpPr>
        <a:xfrm>
          <a:off x="0" y="0"/>
          <a:ext cx="0" cy="0"/>
          <a:chOff x="0" y="0"/>
          <a:chExt cx="0" cy="0"/>
        </a:xfrm>
      </p:grpSpPr>
      <p:pic>
        <p:nvPicPr>
          <p:cNvPr id="12" name="Picture 11"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10" name="Group 9"/>
          <p:cNvGrpSpPr/>
          <p:nvPr userDrawn="1"/>
        </p:nvGrpSpPr>
        <p:grpSpPr bwMode="hidden">
          <a:xfrm>
            <a:off x="0" y="-1"/>
            <a:ext cx="9144000" cy="5143501"/>
            <a:chOff x="0" y="-1"/>
            <a:chExt cx="9144000" cy="5143501"/>
          </a:xfrm>
        </p:grpSpPr>
        <p:sp>
          <p:nvSpPr>
            <p:cNvPr id="8" name="Rectangle 7"/>
            <p:cNvSpPr/>
            <p:nvPr userDrawn="1"/>
          </p:nvSpPr>
          <p:spPr bwMode="hidden">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p:ph type="title"/>
          </p:nvPr>
        </p:nvSpPr>
        <p:spPr>
          <a:xfrm>
            <a:off x="457200" y="895350"/>
            <a:ext cx="5559552" cy="940274"/>
          </a:xfrm>
        </p:spPr>
        <p:txBody>
          <a:bodyPr anchor="b"/>
          <a:lstStyle>
            <a:lvl1pPr>
              <a:defRPr sz="2100" cap="all" baseline="0">
                <a:solidFill>
                  <a:schemeClr val="bg1"/>
                </a:solidFill>
              </a:defRPr>
            </a:lvl1pPr>
          </a:lstStyle>
          <a:p>
            <a:r>
              <a:rPr lang="en-US"/>
              <a:t>Click to edit Master title style</a:t>
            </a:r>
            <a:endParaRPr lang="en-US" dirty="0"/>
          </a:p>
        </p:txBody>
      </p:sp>
      <p:sp>
        <p:nvSpPr>
          <p:cNvPr id="5" name="TextBox 4"/>
          <p:cNvSpPr txBox="1"/>
          <p:nvPr userDrawn="1"/>
        </p:nvSpPr>
        <p:spPr>
          <a:xfrm>
            <a:off x="457200" y="438912"/>
            <a:ext cx="5559552" cy="184666"/>
          </a:xfrm>
          <a:prstGeom prst="rect">
            <a:avLst/>
          </a:prstGeom>
          <a:noFill/>
        </p:spPr>
        <p:txBody>
          <a:bodyPr wrap="square" lIns="0" tIns="0" rIns="0" bIns="0" rtlCol="0">
            <a:spAutoFit/>
          </a:bodyPr>
          <a:lstStyle/>
          <a:p>
            <a:r>
              <a:rPr lang="en-US" sz="1200" b="1" dirty="0">
                <a:solidFill>
                  <a:schemeClr val="bg1"/>
                </a:solidFill>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bg1"/>
                </a:solidFill>
              </a:defRPr>
            </a:lvl1pPr>
            <a:lvl2pPr marL="0" indent="0" algn="l">
              <a:buNone/>
              <a:defRPr sz="2100">
                <a:solidFill>
                  <a:schemeClr val="bg1"/>
                </a:solidFill>
              </a:defRPr>
            </a:lvl2pPr>
            <a:lvl3pPr marL="0" indent="0" algn="l">
              <a:buNone/>
              <a:defRPr sz="2100">
                <a:solidFill>
                  <a:schemeClr val="bg1"/>
                </a:solidFill>
              </a:defRPr>
            </a:lvl3pPr>
            <a:lvl4pPr marL="0" indent="0" algn="l">
              <a:buNone/>
              <a:defRPr sz="2100">
                <a:solidFill>
                  <a:schemeClr val="bg1"/>
                </a:solidFill>
              </a:defRPr>
            </a:lvl4pPr>
            <a:lvl5pPr marL="0" indent="0" algn="l">
              <a:buNone/>
              <a:tabLst/>
              <a:defRPr sz="2100">
                <a:solidFill>
                  <a:schemeClr val="bg1"/>
                </a:solidFill>
              </a:defRPr>
            </a:lvl5pPr>
            <a:lvl6pPr marL="0" indent="0" algn="l">
              <a:spcBef>
                <a:spcPts val="0"/>
              </a:spcBef>
              <a:buNone/>
              <a:defRPr sz="2100">
                <a:solidFill>
                  <a:schemeClr val="bg1"/>
                </a:solidFill>
              </a:defRPr>
            </a:lvl6pPr>
            <a:lvl7pPr marL="0" indent="0" algn="l">
              <a:spcBef>
                <a:spcPts val="0"/>
              </a:spcBef>
              <a:buNone/>
              <a:defRPr sz="2100">
                <a:solidFill>
                  <a:schemeClr val="bg1"/>
                </a:solidFill>
              </a:defRPr>
            </a:lvl7pPr>
            <a:lvl8pPr marL="0" indent="0" algn="l">
              <a:spcBef>
                <a:spcPts val="0"/>
              </a:spcBef>
              <a:buNone/>
              <a:defRPr sz="2100">
                <a:solidFill>
                  <a:schemeClr val="bg1"/>
                </a:solidFill>
              </a:defRPr>
            </a:lvl8pPr>
            <a:lvl9pPr marL="0" indent="0" algn="l">
              <a:spcBef>
                <a:spcPts val="0"/>
              </a:spcBef>
              <a:buNone/>
              <a:defRPr sz="2100">
                <a:solidFill>
                  <a:schemeClr val="bg1"/>
                </a:solidFill>
              </a:defRPr>
            </a:lvl9pPr>
          </a:lstStyle>
          <a:p>
            <a:pPr lvl="0"/>
            <a:r>
              <a:rPr lang="en-US" sz="2100" dirty="0"/>
              <a:t>Click to edit subhead</a:t>
            </a:r>
          </a:p>
        </p:txBody>
      </p:sp>
      <p:sp>
        <p:nvSpPr>
          <p:cNvPr id="11" name="TextBox 10"/>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AE Green">
    <p:bg>
      <p:bgPr>
        <a:solidFill>
          <a:schemeClr val="accent3"/>
        </a:solidFill>
        <a:effectLst/>
      </p:bgPr>
    </p:bg>
    <p:spTree>
      <p:nvGrpSpPr>
        <p:cNvPr id="1" name=""/>
        <p:cNvGrpSpPr/>
        <p:nvPr/>
      </p:nvGrpSpPr>
      <p:grpSpPr>
        <a:xfrm>
          <a:off x="0" y="0"/>
          <a:ext cx="0" cy="0"/>
          <a:chOff x="0" y="0"/>
          <a:chExt cx="0" cy="0"/>
        </a:xfrm>
      </p:grpSpPr>
      <p:pic>
        <p:nvPicPr>
          <p:cNvPr id="11" name="Picture 10" descr="int_sae_sg_720_blk_rgb_wht.png"/>
          <p:cNvPicPr>
            <a:picLocks noChangeAspect="1"/>
          </p:cNvPicPr>
          <p:nvPr userDrawn="1"/>
        </p:nvPicPr>
        <p:blipFill>
          <a:blip r:embed="rId2"/>
          <a:srcRect l="1303"/>
          <a:stretch>
            <a:fillRect/>
          </a:stretch>
        </p:blipFill>
        <p:spPr>
          <a:xfrm rot="-5400000">
            <a:off x="5246044" y="1247178"/>
            <a:ext cx="5143500" cy="2649143"/>
          </a:xfrm>
          <a:prstGeom prst="rect">
            <a:avLst/>
          </a:prstGeom>
        </p:spPr>
      </p:pic>
      <p:grpSp>
        <p:nvGrpSpPr>
          <p:cNvPr id="10" name="Group 9"/>
          <p:cNvGrpSpPr/>
          <p:nvPr userDrawn="1"/>
        </p:nvGrpSpPr>
        <p:grpSpPr bwMode="hidden">
          <a:xfrm>
            <a:off x="0" y="-1"/>
            <a:ext cx="9144000" cy="5143501"/>
            <a:chOff x="0" y="-1"/>
            <a:chExt cx="9144000" cy="5143501"/>
          </a:xfrm>
        </p:grpSpPr>
        <p:sp>
          <p:nvSpPr>
            <p:cNvPr id="9" name="Rectangle 8"/>
            <p:cNvSpPr/>
            <p:nvPr userDrawn="1"/>
          </p:nvSpPr>
          <p:spPr bwMode="hidden">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nt_sae_sg_720_dbl_rgb_wht.png"/>
            <p:cNvPicPr>
              <a:picLocks noChangeAspect="1"/>
            </p:cNvPicPr>
            <p:nvPr userDrawn="1"/>
          </p:nvPicPr>
          <p:blipFill>
            <a:blip r:embed="rId3" cstate="print"/>
            <a:srcRect l="1818"/>
            <a:stretch>
              <a:fillRect/>
            </a:stretch>
          </p:blipFill>
          <p:spPr bwMode="hidden">
            <a:xfrm rot="16200000">
              <a:off x="5238750" y="1238448"/>
              <a:ext cx="5143501" cy="2666604"/>
            </a:xfrm>
            <a:prstGeom prst="rect">
              <a:avLst/>
            </a:prstGeom>
          </p:spPr>
        </p:pic>
      </p:grpSp>
      <p:sp>
        <p:nvSpPr>
          <p:cNvPr id="2" name="Title 1"/>
          <p:cNvSpPr>
            <a:spLocks noGrp="1"/>
          </p:cNvSpPr>
          <p:nvPr>
            <p:ph type="title"/>
          </p:nvPr>
        </p:nvSpPr>
        <p:spPr>
          <a:xfrm>
            <a:off x="457200" y="895350"/>
            <a:ext cx="5559552" cy="940274"/>
          </a:xfrm>
        </p:spPr>
        <p:txBody>
          <a:bodyPr anchor="b"/>
          <a:lstStyle>
            <a:lvl1pPr>
              <a:defRPr sz="2100" cap="all" baseline="0">
                <a:solidFill>
                  <a:schemeClr val="bg1"/>
                </a:solidFill>
              </a:defRPr>
            </a:lvl1pPr>
          </a:lstStyle>
          <a:p>
            <a:r>
              <a:rPr lang="en-US"/>
              <a:t>Click to edit Master title style</a:t>
            </a:r>
            <a:endParaRPr lang="en-US" dirty="0"/>
          </a:p>
        </p:txBody>
      </p:sp>
      <p:sp>
        <p:nvSpPr>
          <p:cNvPr id="5" name="TextBox 4"/>
          <p:cNvSpPr txBox="1"/>
          <p:nvPr userDrawn="1"/>
        </p:nvSpPr>
        <p:spPr>
          <a:xfrm>
            <a:off x="457200" y="438912"/>
            <a:ext cx="5559552" cy="184666"/>
          </a:xfrm>
          <a:prstGeom prst="rect">
            <a:avLst/>
          </a:prstGeom>
          <a:noFill/>
        </p:spPr>
        <p:txBody>
          <a:bodyPr wrap="square" lIns="0" tIns="0" rIns="0" bIns="0" rtlCol="0">
            <a:spAutoFit/>
          </a:bodyPr>
          <a:lstStyle/>
          <a:p>
            <a:r>
              <a:rPr lang="en-US" sz="1200" b="1" dirty="0">
                <a:solidFill>
                  <a:schemeClr val="bg1"/>
                </a:solidFill>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bg1"/>
                </a:solidFill>
              </a:defRPr>
            </a:lvl1pPr>
            <a:lvl2pPr marL="0" indent="0" algn="l">
              <a:buNone/>
              <a:defRPr sz="2100">
                <a:solidFill>
                  <a:schemeClr val="bg1"/>
                </a:solidFill>
              </a:defRPr>
            </a:lvl2pPr>
            <a:lvl3pPr marL="0" indent="0" algn="l">
              <a:buNone/>
              <a:defRPr sz="2100">
                <a:solidFill>
                  <a:schemeClr val="bg1"/>
                </a:solidFill>
              </a:defRPr>
            </a:lvl3pPr>
            <a:lvl4pPr marL="0" indent="0" algn="l">
              <a:buNone/>
              <a:defRPr sz="2100">
                <a:solidFill>
                  <a:schemeClr val="bg1"/>
                </a:solidFill>
              </a:defRPr>
            </a:lvl4pPr>
            <a:lvl5pPr marL="0" indent="0" algn="l">
              <a:buNone/>
              <a:tabLst/>
              <a:defRPr sz="2100">
                <a:solidFill>
                  <a:schemeClr val="bg1"/>
                </a:solidFill>
              </a:defRPr>
            </a:lvl5pPr>
            <a:lvl6pPr marL="0" indent="0" algn="l">
              <a:spcBef>
                <a:spcPts val="0"/>
              </a:spcBef>
              <a:buNone/>
              <a:defRPr sz="2100">
                <a:solidFill>
                  <a:schemeClr val="bg1"/>
                </a:solidFill>
              </a:defRPr>
            </a:lvl6pPr>
            <a:lvl7pPr marL="0" indent="0" algn="l">
              <a:spcBef>
                <a:spcPts val="0"/>
              </a:spcBef>
              <a:buNone/>
              <a:defRPr sz="2100">
                <a:solidFill>
                  <a:schemeClr val="bg1"/>
                </a:solidFill>
              </a:defRPr>
            </a:lvl7pPr>
            <a:lvl8pPr marL="0" indent="0" algn="l">
              <a:spcBef>
                <a:spcPts val="0"/>
              </a:spcBef>
              <a:buNone/>
              <a:defRPr sz="2100">
                <a:solidFill>
                  <a:schemeClr val="bg1"/>
                </a:solidFill>
              </a:defRPr>
            </a:lvl8pPr>
            <a:lvl9pPr marL="0" indent="0" algn="l">
              <a:spcBef>
                <a:spcPts val="0"/>
              </a:spcBef>
              <a:buNone/>
              <a:defRPr sz="2100">
                <a:solidFill>
                  <a:schemeClr val="bg1"/>
                </a:solidFill>
              </a:defRPr>
            </a:lvl9pPr>
          </a:lstStyle>
          <a:p>
            <a:pPr lvl="0"/>
            <a:r>
              <a:rPr lang="en-US" sz="2100" dirty="0"/>
              <a:t>Click to edit subhead</a:t>
            </a:r>
          </a:p>
        </p:txBody>
      </p:sp>
      <p:sp>
        <p:nvSpPr>
          <p:cNvPr id="12" name="TextBox 11"/>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Image">
    <p:spTree>
      <p:nvGrpSpPr>
        <p:cNvPr id="1" name=""/>
        <p:cNvGrpSpPr/>
        <p:nvPr/>
      </p:nvGrpSpPr>
      <p:grpSpPr>
        <a:xfrm>
          <a:off x="0" y="0"/>
          <a:ext cx="0" cy="0"/>
          <a:chOff x="0" y="0"/>
          <a:chExt cx="0" cy="0"/>
        </a:xfrm>
      </p:grpSpPr>
      <p:sp>
        <p:nvSpPr>
          <p:cNvPr id="2" name="Title 1"/>
          <p:cNvSpPr>
            <a:spLocks noGrp="1"/>
          </p:cNvSpPr>
          <p:nvPr>
            <p:ph type="title"/>
          </p:nvPr>
        </p:nvSpPr>
        <p:spPr>
          <a:xfrm>
            <a:off x="457200" y="895350"/>
            <a:ext cx="5559552" cy="940274"/>
          </a:xfrm>
        </p:spPr>
        <p:txBody>
          <a:bodyPr anchor="b"/>
          <a:lstStyle>
            <a:lvl1pPr>
              <a:defRPr sz="2100" cap="all" baseline="0">
                <a:solidFill>
                  <a:schemeClr val="tx1"/>
                </a:solidFill>
              </a:defRPr>
            </a:lvl1pPr>
          </a:lstStyle>
          <a:p>
            <a:r>
              <a:rPr lang="en-US"/>
              <a:t>Click to edit Master title style</a:t>
            </a:r>
            <a:endParaRPr lang="en-US" dirty="0"/>
          </a:p>
        </p:txBody>
      </p:sp>
      <p:sp>
        <p:nvSpPr>
          <p:cNvPr id="5" name="TextBox 4"/>
          <p:cNvSpPr txBox="1"/>
          <p:nvPr userDrawn="1"/>
        </p:nvSpPr>
        <p:spPr>
          <a:xfrm>
            <a:off x="457200" y="438912"/>
            <a:ext cx="5559552" cy="301752"/>
          </a:xfrm>
          <a:prstGeom prst="rect">
            <a:avLst/>
          </a:prstGeom>
          <a:noFill/>
        </p:spPr>
        <p:txBody>
          <a:bodyPr wrap="square" lIns="0" tIns="0" rIns="0" bIns="0" rtlCol="0">
            <a:spAutoFit/>
          </a:bodyPr>
          <a:lstStyle/>
          <a:p>
            <a:r>
              <a:rPr lang="en-US" sz="1200" b="1" dirty="0">
                <a:latin typeface="+mj-lt"/>
              </a:rPr>
              <a:t>SAE INTERNATIONAL</a:t>
            </a:r>
          </a:p>
        </p:txBody>
      </p:sp>
      <p:sp>
        <p:nvSpPr>
          <p:cNvPr id="6" name="Subtitle 2"/>
          <p:cNvSpPr>
            <a:spLocks noGrp="1"/>
          </p:cNvSpPr>
          <p:nvPr>
            <p:ph type="subTitle" idx="1" hasCustomPrompt="1"/>
          </p:nvPr>
        </p:nvSpPr>
        <p:spPr>
          <a:xfrm>
            <a:off x="457200" y="1883391"/>
            <a:ext cx="5562600" cy="2691783"/>
          </a:xfrm>
        </p:spPr>
        <p:txBody>
          <a:bodyPr>
            <a:noAutofit/>
          </a:bodyPr>
          <a:lstStyle>
            <a:lvl1pPr marL="0" indent="0" algn="l">
              <a:buNone/>
              <a:defRPr sz="2100" b="0" cap="none" baseline="0">
                <a:solidFill>
                  <a:schemeClr val="tx1"/>
                </a:solidFill>
              </a:defRPr>
            </a:lvl1pPr>
            <a:lvl2pPr marL="0" indent="0" algn="l">
              <a:buNone/>
              <a:defRPr sz="2100">
                <a:solidFill>
                  <a:schemeClr val="tx1"/>
                </a:solidFill>
              </a:defRPr>
            </a:lvl2pPr>
            <a:lvl3pPr marL="0" indent="0" algn="l">
              <a:buNone/>
              <a:defRPr sz="2100">
                <a:solidFill>
                  <a:schemeClr val="tx1"/>
                </a:solidFill>
              </a:defRPr>
            </a:lvl3pPr>
            <a:lvl4pPr marL="0" indent="0" algn="l">
              <a:buNone/>
              <a:defRPr sz="2100">
                <a:solidFill>
                  <a:schemeClr val="tx1"/>
                </a:solidFill>
              </a:defRPr>
            </a:lvl4pPr>
            <a:lvl5pPr marL="0" indent="0" algn="l">
              <a:buNone/>
              <a:tabLst/>
              <a:defRPr sz="2100">
                <a:solidFill>
                  <a:schemeClr val="tx1"/>
                </a:solidFill>
              </a:defRPr>
            </a:lvl5pPr>
            <a:lvl6pPr marL="0" indent="0" algn="l">
              <a:spcBef>
                <a:spcPts val="0"/>
              </a:spcBef>
              <a:buNone/>
              <a:defRPr sz="2100">
                <a:solidFill>
                  <a:schemeClr val="tx1"/>
                </a:solidFill>
              </a:defRPr>
            </a:lvl6pPr>
            <a:lvl7pPr marL="0" indent="0" algn="l">
              <a:spcBef>
                <a:spcPts val="0"/>
              </a:spcBef>
              <a:buNone/>
              <a:defRPr sz="2100">
                <a:solidFill>
                  <a:schemeClr val="tx1"/>
                </a:solidFill>
              </a:defRPr>
            </a:lvl7pPr>
            <a:lvl8pPr marL="0" indent="0" algn="l">
              <a:spcBef>
                <a:spcPts val="0"/>
              </a:spcBef>
              <a:buNone/>
              <a:defRPr sz="2100">
                <a:solidFill>
                  <a:schemeClr val="tx1"/>
                </a:solidFill>
              </a:defRPr>
            </a:lvl8pPr>
            <a:lvl9pPr marL="0" indent="0" algn="l">
              <a:spcBef>
                <a:spcPts val="0"/>
              </a:spcBef>
              <a:buNone/>
              <a:defRPr sz="2100">
                <a:solidFill>
                  <a:schemeClr val="tx1"/>
                </a:solidFill>
              </a:defRPr>
            </a:lvl9pPr>
          </a:lstStyle>
          <a:p>
            <a:pPr lvl="0"/>
            <a:r>
              <a:rPr lang="en-US" sz="2100" dirty="0"/>
              <a:t>Click to edit subhead</a:t>
            </a:r>
          </a:p>
        </p:txBody>
      </p:sp>
      <p:pic>
        <p:nvPicPr>
          <p:cNvPr id="8" name="Picture 7" descr="int_sae_sg_720_dbl_rgb_wht.png"/>
          <p:cNvPicPr>
            <a:picLocks noChangeAspect="1"/>
          </p:cNvPicPr>
          <p:nvPr userDrawn="1"/>
        </p:nvPicPr>
        <p:blipFill>
          <a:blip r:embed="rId2" cstate="print"/>
          <a:srcRect l="1818"/>
          <a:stretch>
            <a:fillRect/>
          </a:stretch>
        </p:blipFill>
        <p:spPr>
          <a:xfrm rot="16200000">
            <a:off x="5238748" y="1241108"/>
            <a:ext cx="5143502" cy="2661285"/>
          </a:xfrm>
          <a:prstGeom prst="rect">
            <a:avLst/>
          </a:prstGeom>
        </p:spPr>
      </p:pic>
      <p:sp>
        <p:nvSpPr>
          <p:cNvPr id="7" name="TextBox 6"/>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SAE Box">
    <p:bg>
      <p:bgPr>
        <a:solidFill>
          <a:schemeClr val="accent1"/>
        </a:solidFill>
        <a:effectLst/>
      </p:bgPr>
    </p:bg>
    <p:spTree>
      <p:nvGrpSpPr>
        <p:cNvPr id="1" name=""/>
        <p:cNvGrpSpPr/>
        <p:nvPr/>
      </p:nvGrpSpPr>
      <p:grpSpPr>
        <a:xfrm>
          <a:off x="0" y="0"/>
          <a:ext cx="0" cy="0"/>
          <a:chOff x="0" y="0"/>
          <a:chExt cx="0" cy="0"/>
        </a:xfrm>
      </p:grpSpPr>
      <p:pic>
        <p:nvPicPr>
          <p:cNvPr id="12" name="Picture 11" descr="int_sae_vrt_blk_rgb_pos.png"/>
          <p:cNvPicPr>
            <a:picLocks noChangeAspect="1"/>
          </p:cNvPicPr>
          <p:nvPr userDrawn="1"/>
        </p:nvPicPr>
        <p:blipFill>
          <a:blip r:embed="rId2" cstate="print"/>
          <a:stretch>
            <a:fillRect/>
          </a:stretch>
        </p:blipFill>
        <p:spPr>
          <a:xfrm>
            <a:off x="424440" y="4261104"/>
            <a:ext cx="920498" cy="609601"/>
          </a:xfrm>
          <a:prstGeom prst="rect">
            <a:avLst/>
          </a:prstGeom>
        </p:spPr>
      </p:pic>
      <p:sp>
        <p:nvSpPr>
          <p:cNvPr id="2" name="Title 1"/>
          <p:cNvSpPr>
            <a:spLocks noGrp="1"/>
          </p:cNvSpPr>
          <p:nvPr>
            <p:ph type="title"/>
          </p:nvPr>
        </p:nvSpPr>
        <p:spPr>
          <a:xfrm>
            <a:off x="685800" y="314324"/>
            <a:ext cx="7735824" cy="1257301"/>
          </a:xfrm>
        </p:spPr>
        <p:txBody>
          <a:bodyPr anchor="b"/>
          <a:lstStyle>
            <a:lvl1pPr>
              <a:defRPr sz="2100" cap="all" baseline="0">
                <a:solidFill>
                  <a:schemeClr val="tx1"/>
                </a:solidFill>
              </a:defRPr>
            </a:lvl1pPr>
          </a:lstStyle>
          <a:p>
            <a:r>
              <a:rPr lang="en-US" dirty="0"/>
              <a:t>Click to edit Master title style</a:t>
            </a:r>
          </a:p>
        </p:txBody>
      </p:sp>
      <p:grpSp>
        <p:nvGrpSpPr>
          <p:cNvPr id="6" name="Group 9"/>
          <p:cNvGrpSpPr/>
          <p:nvPr userDrawn="1"/>
        </p:nvGrpSpPr>
        <p:grpSpPr bwMode="hidden">
          <a:xfrm>
            <a:off x="0" y="0"/>
            <a:ext cx="9144000" cy="5143500"/>
            <a:chOff x="0" y="0"/>
            <a:chExt cx="9144000" cy="5143500"/>
          </a:xfrm>
        </p:grpSpPr>
        <p:sp>
          <p:nvSpPr>
            <p:cNvPr id="8" name="Rectangle 7"/>
            <p:cNvSpPr/>
            <p:nvPr userDrawn="1"/>
          </p:nvSpPr>
          <p:spPr bwMode="hidden">
            <a:xfrm>
              <a:off x="0" y="0"/>
              <a:ext cx="4572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bwMode="hidden">
            <a:xfrm>
              <a:off x="8686800" y="0"/>
              <a:ext cx="4572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bwMode="hidden">
            <a:xfrm>
              <a:off x="0" y="3790950"/>
              <a:ext cx="9144000" cy="1352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bwMode="hidden">
            <a:xfrm rot="-3540000">
              <a:off x="8483424" y="3474150"/>
              <a:ext cx="561406" cy="47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 Placeholder 13"/>
          <p:cNvSpPr>
            <a:spLocks noGrp="1"/>
          </p:cNvSpPr>
          <p:nvPr userDrawn="1">
            <p:ph type="body" sz="quarter" idx="10"/>
          </p:nvPr>
        </p:nvSpPr>
        <p:spPr>
          <a:xfrm>
            <a:off x="685800" y="1628774"/>
            <a:ext cx="7731125" cy="1933575"/>
          </a:xfrm>
        </p:spPr>
        <p:txBody>
          <a:bodyPr/>
          <a:lstStyle>
            <a:lvl1pPr marL="0" indent="0">
              <a:buFont typeface="Arial" pitchFamily="34" charset="0"/>
              <a:buNone/>
              <a:defRPr sz="2100" b="0">
                <a:latin typeface="+mn-lt"/>
              </a:defRPr>
            </a:lvl1pPr>
            <a:lvl2pPr marL="0" indent="0">
              <a:buFont typeface="Arial" pitchFamily="34" charset="0"/>
              <a:buNone/>
              <a:defRPr sz="2100" b="0">
                <a:latin typeface="+mn-lt"/>
              </a:defRPr>
            </a:lvl2pPr>
            <a:lvl3pPr marL="0" indent="0">
              <a:buNone/>
              <a:defRPr sz="2100" b="0">
                <a:latin typeface="+mn-lt"/>
              </a:defRPr>
            </a:lvl3pPr>
            <a:lvl4pPr marL="0" indent="0">
              <a:buNone/>
              <a:defRPr sz="2100" b="0">
                <a:latin typeface="+mn-lt"/>
              </a:defRPr>
            </a:lvl4pPr>
            <a:lvl5pPr marL="0" indent="0">
              <a:buFont typeface="Arial" pitchFamily="34" charset="0"/>
              <a:buNone/>
              <a:defRPr sz="2100" b="0">
                <a:latin typeface="+mn-lt"/>
              </a:defRPr>
            </a:lvl5pPr>
            <a:lvl6pPr marL="0" indent="0">
              <a:spcBef>
                <a:spcPts val="0"/>
              </a:spcBef>
              <a:buNone/>
              <a:defRPr sz="2100"/>
            </a:lvl6pPr>
            <a:lvl7pPr marL="0" indent="0">
              <a:spcBef>
                <a:spcPts val="0"/>
              </a:spcBef>
              <a:buNone/>
              <a:defRPr sz="2100"/>
            </a:lvl7pPr>
            <a:lvl8pPr marL="0" indent="0">
              <a:spcBef>
                <a:spcPts val="0"/>
              </a:spcBef>
              <a:buNone/>
              <a:defRPr sz="2100"/>
            </a:lvl8pPr>
            <a:lvl9pPr marL="0" indent="0">
              <a:spcBef>
                <a:spcPts val="0"/>
              </a:spcBef>
              <a:buNone/>
              <a:defRPr sz="2100"/>
            </a:lvl9pPr>
          </a:lstStyle>
          <a:p>
            <a:pPr lvl="0"/>
            <a:r>
              <a:rPr lang="en-US" dirty="0"/>
              <a:t>Click to edit Master text styles</a:t>
            </a:r>
          </a:p>
        </p:txBody>
      </p:sp>
      <p:pic>
        <p:nvPicPr>
          <p:cNvPr id="13" name="Picture 12" descr="int_sae_vrt_dbl_rgb_pos.png"/>
          <p:cNvPicPr>
            <a:picLocks noChangeAspect="1"/>
          </p:cNvPicPr>
          <p:nvPr userDrawn="1"/>
        </p:nvPicPr>
        <p:blipFill>
          <a:blip r:embed="rId3" cstate="print"/>
          <a:stretch>
            <a:fillRect/>
          </a:stretch>
        </p:blipFill>
        <p:spPr bwMode="hidden">
          <a:xfrm>
            <a:off x="420624" y="4261104"/>
            <a:ext cx="920498" cy="609601"/>
          </a:xfrm>
          <a:prstGeom prst="rect">
            <a:avLst/>
          </a:prstGeom>
        </p:spPr>
      </p:pic>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Color Backgroun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658368"/>
            <a:ext cx="7620000" cy="548640"/>
          </a:xfrm>
        </p:spPr>
        <p:txBody>
          <a:bodyPr>
            <a:noAutofit/>
          </a:bodyPr>
          <a:lstStyle>
            <a:lvl1pPr>
              <a:defRPr sz="3700" b="1">
                <a:solidFill>
                  <a:schemeClr val="bg1"/>
                </a:solidFill>
              </a:defRPr>
            </a:lvl1pPr>
          </a:lstStyle>
          <a:p>
            <a:r>
              <a:rPr lang="en-US" dirty="0"/>
              <a:t>CLICK TO EDIT HEADLINE</a:t>
            </a:r>
          </a:p>
        </p:txBody>
      </p:sp>
      <p:sp>
        <p:nvSpPr>
          <p:cNvPr id="10" name="Text Placeholder 9"/>
          <p:cNvSpPr>
            <a:spLocks noGrp="1"/>
          </p:cNvSpPr>
          <p:nvPr>
            <p:ph type="body" sz="quarter" idx="13" hasCustomPrompt="1"/>
          </p:nvPr>
        </p:nvSpPr>
        <p:spPr>
          <a:xfrm>
            <a:off x="762000" y="1428750"/>
            <a:ext cx="7620000" cy="2834640"/>
          </a:xfrm>
        </p:spPr>
        <p:txBody>
          <a:bodyPr/>
          <a:lstStyle>
            <a:lvl1pPr marL="0" indent="0">
              <a:lnSpc>
                <a:spcPct val="100000"/>
              </a:lnSpc>
              <a:spcBef>
                <a:spcPts val="0"/>
              </a:spcBef>
              <a:buFontTx/>
              <a:buNone/>
              <a:defRPr b="0">
                <a:solidFill>
                  <a:schemeClr val="bg1"/>
                </a:solidFill>
              </a:defRPr>
            </a:lvl1pPr>
            <a:lvl2pPr marL="173038" indent="-173038">
              <a:lnSpc>
                <a:spcPct val="100000"/>
              </a:lnSpc>
              <a:spcBef>
                <a:spcPts val="0"/>
              </a:spcBef>
              <a:buFont typeface="Arial" pitchFamily="34" charset="0"/>
              <a:buChar char="•"/>
              <a:defRPr b="0">
                <a:solidFill>
                  <a:schemeClr val="bg1"/>
                </a:solidFill>
              </a:defRPr>
            </a:lvl2pPr>
            <a:lvl3pPr marL="460375" indent="-230188">
              <a:lnSpc>
                <a:spcPct val="100000"/>
              </a:lnSpc>
              <a:spcBef>
                <a:spcPts val="0"/>
              </a:spcBef>
              <a:buFont typeface="Arial" pitchFamily="34" charset="0"/>
              <a:buChar char="–"/>
              <a:defRPr b="0">
                <a:solidFill>
                  <a:schemeClr val="bg1"/>
                </a:solidFill>
              </a:defRPr>
            </a:lvl3pPr>
            <a:lvl4pPr marL="798513" indent="-171450">
              <a:lnSpc>
                <a:spcPct val="100000"/>
              </a:lnSpc>
              <a:spcBef>
                <a:spcPts val="0"/>
              </a:spcBef>
              <a:buFont typeface="Arial" pitchFamily="34" charset="0"/>
              <a:buChar char="•"/>
              <a:defRPr sz="1200" b="0">
                <a:solidFill>
                  <a:schemeClr val="bg1"/>
                </a:solidFill>
              </a:defRPr>
            </a:lvl4pPr>
            <a:lvl5pPr marL="798513" indent="-171450">
              <a:lnSpc>
                <a:spcPct val="100000"/>
              </a:lnSpc>
              <a:spcBef>
                <a:spcPts val="0"/>
              </a:spcBef>
              <a:buFont typeface="Arial" pitchFamily="34" charset="0"/>
              <a:buChar char="•"/>
              <a:defRPr sz="1200" b="0">
                <a:solidFill>
                  <a:schemeClr val="bg1"/>
                </a:solidFill>
              </a:defRPr>
            </a:lvl5pPr>
            <a:lvl6pPr marL="798513" indent="-171450">
              <a:lnSpc>
                <a:spcPct val="100000"/>
              </a:lnSpc>
              <a:spcBef>
                <a:spcPts val="0"/>
              </a:spcBef>
              <a:buFont typeface="Arial" pitchFamily="34" charset="0"/>
              <a:buChar char="•"/>
              <a:defRPr sz="1200" b="0">
                <a:solidFill>
                  <a:schemeClr val="bg1"/>
                </a:solidFill>
              </a:defRPr>
            </a:lvl6pPr>
            <a:lvl7pPr marL="798513" indent="-171450">
              <a:lnSpc>
                <a:spcPct val="100000"/>
              </a:lnSpc>
              <a:spcBef>
                <a:spcPts val="0"/>
              </a:spcBef>
              <a:buFont typeface="Arial" pitchFamily="34" charset="0"/>
              <a:buChar char="•"/>
              <a:defRPr sz="1200" b="0">
                <a:solidFill>
                  <a:schemeClr val="bg1"/>
                </a:solidFill>
              </a:defRPr>
            </a:lvl7pPr>
            <a:lvl8pPr marL="798513" indent="-171450">
              <a:lnSpc>
                <a:spcPct val="100000"/>
              </a:lnSpc>
              <a:spcBef>
                <a:spcPts val="0"/>
              </a:spcBef>
              <a:buFont typeface="Arial" pitchFamily="34" charset="0"/>
              <a:buChar char="•"/>
              <a:defRPr sz="1200" b="0">
                <a:solidFill>
                  <a:schemeClr val="bg1"/>
                </a:solidFill>
              </a:defRPr>
            </a:lvl8pPr>
            <a:lvl9pPr marL="798513" indent="-171450">
              <a:lnSpc>
                <a:spcPct val="100000"/>
              </a:lnSpc>
              <a:spcBef>
                <a:spcPts val="0"/>
              </a:spcBef>
              <a:buFont typeface="Arial" pitchFamily="34" charset="0"/>
              <a:buChar char="•"/>
              <a:defRPr sz="1200" b="0">
                <a:solidFill>
                  <a:schemeClr val="bg1"/>
                </a:solidFill>
              </a:defRPr>
            </a:lvl9pPr>
          </a:lstStyle>
          <a:p>
            <a:pPr lvl="0"/>
            <a:r>
              <a:rPr lang="en-US" dirty="0"/>
              <a:t>Click to edit text</a:t>
            </a:r>
          </a:p>
        </p:txBody>
      </p:sp>
      <p:sp>
        <p:nvSpPr>
          <p:cNvPr id="9" name="Freeform 8"/>
          <p:cNvSpPr/>
          <p:nvPr userDrawn="1"/>
        </p:nvSpPr>
        <p:spPr>
          <a:xfrm>
            <a:off x="460690" y="432769"/>
            <a:ext cx="8229600" cy="4139231"/>
          </a:xfrm>
          <a:custGeom>
            <a:avLst/>
            <a:gdLst>
              <a:gd name="connsiteX0" fmla="*/ 7950394 w 8229600"/>
              <a:gd name="connsiteY0" fmla="*/ 4139231 h 4139231"/>
              <a:gd name="connsiteX1" fmla="*/ 8229600 w 8229600"/>
              <a:gd name="connsiteY1" fmla="*/ 3692501 h 4139231"/>
              <a:gd name="connsiteX2" fmla="*/ 8222620 w 8229600"/>
              <a:gd name="connsiteY2" fmla="*/ 0 h 4139231"/>
              <a:gd name="connsiteX3" fmla="*/ 0 w 8229600"/>
              <a:gd name="connsiteY3" fmla="*/ 0 h 4139231"/>
              <a:gd name="connsiteX4" fmla="*/ 0 w 8229600"/>
              <a:gd name="connsiteY4" fmla="*/ 4139231 h 4139231"/>
              <a:gd name="connsiteX5" fmla="*/ 7950394 w 8229600"/>
              <a:gd name="connsiteY5" fmla="*/ 4139231 h 41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139231">
                <a:moveTo>
                  <a:pt x="7950394" y="4139231"/>
                </a:moveTo>
                <a:lnTo>
                  <a:pt x="8229600" y="3692501"/>
                </a:lnTo>
                <a:cubicBezTo>
                  <a:pt x="8227273" y="2461667"/>
                  <a:pt x="8224947" y="1230834"/>
                  <a:pt x="8222620" y="0"/>
                </a:cubicBezTo>
                <a:lnTo>
                  <a:pt x="0" y="0"/>
                </a:lnTo>
                <a:lnTo>
                  <a:pt x="0" y="4139231"/>
                </a:lnTo>
                <a:lnTo>
                  <a:pt x="7950394" y="41392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a:t>Formula SAE Lincoln Dynamic Events Drivers PPT 2017</a:t>
            </a:r>
            <a:endParaRPr lang="en-US" dirty="0"/>
          </a:p>
        </p:txBody>
      </p:sp>
      <p:sp>
        <p:nvSpPr>
          <p:cNvPr id="17" name="Slide Number Placeholder 5"/>
          <p:cNvSpPr>
            <a:spLocks noGrp="1"/>
          </p:cNvSpPr>
          <p:nvPr>
            <p:ph type="sldNum" sz="quarter" idx="12"/>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a:p>
        </p:txBody>
      </p:sp>
      <p:cxnSp>
        <p:nvCxnSpPr>
          <p:cNvPr id="18" name="Straight Connector 17"/>
          <p:cNvCxnSpPr/>
          <p:nvPr userDrawn="1"/>
        </p:nvCxnSpPr>
        <p:spPr>
          <a:xfrm>
            <a:off x="457200" y="4760214"/>
            <a:ext cx="8229600" cy="119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20" name="TextBox 19"/>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Color Background">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3" hasCustomPrompt="1"/>
          </p:nvPr>
        </p:nvSpPr>
        <p:spPr>
          <a:xfrm>
            <a:off x="762000" y="657224"/>
            <a:ext cx="7620000" cy="3429000"/>
          </a:xfrm>
        </p:spPr>
        <p:txBody>
          <a:bodyPr>
            <a:noAutofit/>
          </a:bodyPr>
          <a:lstStyle>
            <a:lvl1pPr marL="0" indent="0">
              <a:lnSpc>
                <a:spcPct val="100000"/>
              </a:lnSpc>
              <a:spcBef>
                <a:spcPts val="0"/>
              </a:spcBef>
              <a:spcAft>
                <a:spcPts val="0"/>
              </a:spcAft>
              <a:buFontTx/>
              <a:buNone/>
              <a:defRPr sz="3700" b="1" cap="all" baseline="0">
                <a:solidFill>
                  <a:schemeClr val="bg1"/>
                </a:solidFill>
                <a:latin typeface="+mj-lt"/>
              </a:defRPr>
            </a:lvl1pPr>
            <a:lvl2pPr marL="0" indent="0">
              <a:lnSpc>
                <a:spcPct val="100000"/>
              </a:lnSpc>
              <a:spcBef>
                <a:spcPts val="0"/>
              </a:spcBef>
              <a:buFontTx/>
              <a:buNone/>
              <a:defRPr sz="3700" b="0">
                <a:solidFill>
                  <a:schemeClr val="bg1"/>
                </a:solidFill>
              </a:defRPr>
            </a:lvl2pPr>
            <a:lvl3pPr marL="0" indent="0">
              <a:lnSpc>
                <a:spcPct val="100000"/>
              </a:lnSpc>
              <a:spcBef>
                <a:spcPts val="0"/>
              </a:spcBef>
              <a:buFontTx/>
              <a:buNone/>
              <a:defRPr sz="3700" b="0">
                <a:solidFill>
                  <a:schemeClr val="bg1"/>
                </a:solidFill>
              </a:defRPr>
            </a:lvl3pPr>
            <a:lvl4pPr marL="0" indent="0">
              <a:lnSpc>
                <a:spcPct val="100000"/>
              </a:lnSpc>
              <a:spcBef>
                <a:spcPts val="0"/>
              </a:spcBef>
              <a:buFontTx/>
              <a:buNone/>
              <a:defRPr sz="3700" b="0">
                <a:solidFill>
                  <a:schemeClr val="bg1"/>
                </a:solidFill>
              </a:defRPr>
            </a:lvl4pPr>
            <a:lvl5pPr marL="0" indent="0">
              <a:lnSpc>
                <a:spcPct val="100000"/>
              </a:lnSpc>
              <a:spcBef>
                <a:spcPts val="0"/>
              </a:spcBef>
              <a:buFontTx/>
              <a:buNone/>
              <a:defRPr sz="3700" b="0">
                <a:solidFill>
                  <a:schemeClr val="bg1"/>
                </a:solidFill>
              </a:defRPr>
            </a:lvl5pPr>
            <a:lvl6pPr marL="0" indent="0">
              <a:lnSpc>
                <a:spcPct val="100000"/>
              </a:lnSpc>
              <a:spcBef>
                <a:spcPts val="0"/>
              </a:spcBef>
              <a:buFontTx/>
              <a:buNone/>
              <a:defRPr sz="3700" b="0">
                <a:solidFill>
                  <a:schemeClr val="bg1"/>
                </a:solidFill>
              </a:defRPr>
            </a:lvl6pPr>
            <a:lvl7pPr marL="0" indent="0">
              <a:lnSpc>
                <a:spcPct val="100000"/>
              </a:lnSpc>
              <a:spcBef>
                <a:spcPts val="0"/>
              </a:spcBef>
              <a:buFontTx/>
              <a:buNone/>
              <a:defRPr sz="3700" b="0">
                <a:solidFill>
                  <a:schemeClr val="bg1"/>
                </a:solidFill>
              </a:defRPr>
            </a:lvl7pPr>
            <a:lvl8pPr marL="0" indent="0">
              <a:lnSpc>
                <a:spcPct val="100000"/>
              </a:lnSpc>
              <a:spcBef>
                <a:spcPts val="0"/>
              </a:spcBef>
              <a:buFontTx/>
              <a:buNone/>
              <a:defRPr sz="3700" b="0">
                <a:solidFill>
                  <a:schemeClr val="bg1"/>
                </a:solidFill>
              </a:defRPr>
            </a:lvl8pPr>
            <a:lvl9pPr marL="0" indent="0">
              <a:lnSpc>
                <a:spcPct val="100000"/>
              </a:lnSpc>
              <a:spcBef>
                <a:spcPts val="0"/>
              </a:spcBef>
              <a:buFontTx/>
              <a:buNone/>
              <a:defRPr sz="3700" b="0">
                <a:solidFill>
                  <a:schemeClr val="bg1"/>
                </a:solidFill>
              </a:defRPr>
            </a:lvl9pPr>
          </a:lstStyle>
          <a:p>
            <a:pPr lvl="0"/>
            <a:r>
              <a:rPr lang="en-US" dirty="0"/>
              <a:t>CLICK TO EDIT HEADLINE</a:t>
            </a:r>
          </a:p>
          <a:p>
            <a:pPr lvl="1"/>
            <a:r>
              <a:rPr lang="en-US" dirty="0"/>
              <a:t>Click to edit subhead</a:t>
            </a:r>
          </a:p>
        </p:txBody>
      </p:sp>
      <p:sp>
        <p:nvSpPr>
          <p:cNvPr id="9" name="Freeform 8"/>
          <p:cNvSpPr/>
          <p:nvPr userDrawn="1"/>
        </p:nvSpPr>
        <p:spPr>
          <a:xfrm>
            <a:off x="460690" y="432769"/>
            <a:ext cx="8229600" cy="4139231"/>
          </a:xfrm>
          <a:custGeom>
            <a:avLst/>
            <a:gdLst>
              <a:gd name="connsiteX0" fmla="*/ 7950394 w 8229600"/>
              <a:gd name="connsiteY0" fmla="*/ 4139231 h 4139231"/>
              <a:gd name="connsiteX1" fmla="*/ 8229600 w 8229600"/>
              <a:gd name="connsiteY1" fmla="*/ 3692501 h 4139231"/>
              <a:gd name="connsiteX2" fmla="*/ 8222620 w 8229600"/>
              <a:gd name="connsiteY2" fmla="*/ 0 h 4139231"/>
              <a:gd name="connsiteX3" fmla="*/ 0 w 8229600"/>
              <a:gd name="connsiteY3" fmla="*/ 0 h 4139231"/>
              <a:gd name="connsiteX4" fmla="*/ 0 w 8229600"/>
              <a:gd name="connsiteY4" fmla="*/ 4139231 h 4139231"/>
              <a:gd name="connsiteX5" fmla="*/ 7950394 w 8229600"/>
              <a:gd name="connsiteY5" fmla="*/ 4139231 h 413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9600" h="4139231">
                <a:moveTo>
                  <a:pt x="7950394" y="4139231"/>
                </a:moveTo>
                <a:lnTo>
                  <a:pt x="8229600" y="3692501"/>
                </a:lnTo>
                <a:cubicBezTo>
                  <a:pt x="8227273" y="2461667"/>
                  <a:pt x="8224947" y="1230834"/>
                  <a:pt x="8222620" y="0"/>
                </a:cubicBezTo>
                <a:lnTo>
                  <a:pt x="0" y="0"/>
                </a:lnTo>
                <a:lnTo>
                  <a:pt x="0" y="4139231"/>
                </a:lnTo>
                <a:lnTo>
                  <a:pt x="7950394" y="4139231"/>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ooter Placeholder 4"/>
          <p:cNvSpPr>
            <a:spLocks noGrp="1"/>
          </p:cNvSpPr>
          <p:nvPr>
            <p:ph type="ftr" sz="quarter" idx="11"/>
          </p:nvPr>
        </p:nvSpPr>
        <p:spPr>
          <a:xfrm>
            <a:off x="3124200" y="4805934"/>
            <a:ext cx="2895600" cy="128016"/>
          </a:xfrm>
        </p:spPr>
        <p:txBody>
          <a:bodyPr/>
          <a:lstStyle>
            <a:lvl1pPr>
              <a:defRPr>
                <a:solidFill>
                  <a:schemeClr val="bg1"/>
                </a:solidFill>
              </a:defRPr>
            </a:lvl1pPr>
          </a:lstStyle>
          <a:p>
            <a:r>
              <a:rPr lang="en-US"/>
              <a:t>Formula SAE Lincoln Dynamic Events Drivers PPT 2017</a:t>
            </a:r>
            <a:endParaRPr lang="en-US" dirty="0"/>
          </a:p>
        </p:txBody>
      </p:sp>
      <p:sp>
        <p:nvSpPr>
          <p:cNvPr id="13" name="Slide Number Placeholder 5"/>
          <p:cNvSpPr>
            <a:spLocks noGrp="1"/>
          </p:cNvSpPr>
          <p:nvPr>
            <p:ph type="sldNum" sz="quarter" idx="12"/>
          </p:nvPr>
        </p:nvSpPr>
        <p:spPr>
          <a:xfrm>
            <a:off x="6553200" y="4805934"/>
            <a:ext cx="2133600" cy="128016"/>
          </a:xfrm>
        </p:spPr>
        <p:txBody>
          <a:bodyPr/>
          <a:lstStyle>
            <a:lvl1pPr>
              <a:defRPr>
                <a:solidFill>
                  <a:schemeClr val="bg1"/>
                </a:solidFill>
              </a:defRPr>
            </a:lvl1pPr>
          </a:lstStyle>
          <a:p>
            <a:fld id="{C5A2E38E-3676-4AC9-AE40-117CF2D4B3AC}" type="slidenum">
              <a:rPr lang="en-US" smtClean="0"/>
              <a:pPr/>
              <a:t>‹#›</a:t>
            </a:fld>
            <a:endParaRPr lang="en-US"/>
          </a:p>
        </p:txBody>
      </p:sp>
      <p:cxnSp>
        <p:nvCxnSpPr>
          <p:cNvPr id="14" name="Straight Connector 13"/>
          <p:cNvCxnSpPr/>
          <p:nvPr userDrawn="1"/>
        </p:nvCxnSpPr>
        <p:spPr>
          <a:xfrm>
            <a:off x="457200" y="4760214"/>
            <a:ext cx="8229600" cy="119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solidFill>
                  <a:schemeClr val="bg1"/>
                </a:solidFill>
                <a:latin typeface="+mj-lt"/>
              </a:rPr>
              <a:t>SAE INTERNATIONAL</a:t>
            </a:r>
          </a:p>
        </p:txBody>
      </p:sp>
      <p:sp>
        <p:nvSpPr>
          <p:cNvPr id="16" name="TextBox 15"/>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rgbClr val="FFFFFF"/>
                </a:solidFill>
                <a:latin typeface="+mn-lt"/>
                <a:ea typeface="+mn-ea"/>
                <a:cs typeface="+mn-cs"/>
              </a:rPr>
              <a:t>Copyright </a:t>
            </a:r>
            <a:r>
              <a:rPr lang="en-US" sz="500" kern="1200" dirty="0">
                <a:solidFill>
                  <a:schemeClr val="bg1"/>
                </a:solidFill>
                <a:latin typeface="+mn-lt"/>
                <a:ea typeface="+mn-ea"/>
                <a:cs typeface="+mn-cs"/>
              </a:rPr>
              <a:t>© </a:t>
            </a:r>
            <a:r>
              <a:rPr lang="en-US" sz="500" kern="1200" dirty="0">
                <a:solidFill>
                  <a:srgbClr val="FFFFFF"/>
                </a:solidFill>
                <a:latin typeface="+mn-lt"/>
                <a:ea typeface="+mn-ea"/>
                <a:cs typeface="+mn-cs"/>
              </a:rPr>
              <a:t>SAE International.  Further use or distribution is not permitted without permission from SAE</a:t>
            </a:r>
            <a:endParaRPr lang="en-US" sz="500"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p:bg>
      <p:bgPr>
        <a:solidFill>
          <a:schemeClr val="accent1"/>
        </a:solidFill>
        <a:effectLst/>
      </p:bgPr>
    </p:bg>
    <p:spTree>
      <p:nvGrpSpPr>
        <p:cNvPr id="1" name=""/>
        <p:cNvGrpSpPr/>
        <p:nvPr/>
      </p:nvGrpSpPr>
      <p:grpSpPr>
        <a:xfrm>
          <a:off x="0" y="0"/>
          <a:ext cx="0" cy="0"/>
          <a:chOff x="0" y="0"/>
          <a:chExt cx="0" cy="0"/>
        </a:xfrm>
      </p:grpSpPr>
      <p:sp>
        <p:nvSpPr>
          <p:cNvPr id="9" name="Freeform 8"/>
          <p:cNvSpPr/>
          <p:nvPr userDrawn="1"/>
        </p:nvSpPr>
        <p:spPr bwMode="hidden">
          <a:xfrm>
            <a:off x="0" y="295748"/>
            <a:ext cx="9144000" cy="4847753"/>
          </a:xfrm>
          <a:custGeom>
            <a:avLst/>
            <a:gdLst>
              <a:gd name="connsiteX0" fmla="*/ 0 w 9144000"/>
              <a:gd name="connsiteY0" fmla="*/ 0 h 758952"/>
              <a:gd name="connsiteX1" fmla="*/ 9144000 w 9144000"/>
              <a:gd name="connsiteY1" fmla="*/ 0 h 758952"/>
              <a:gd name="connsiteX2" fmla="*/ 9144000 w 9144000"/>
              <a:gd name="connsiteY2" fmla="*/ 758952 h 758952"/>
              <a:gd name="connsiteX3" fmla="*/ 0 w 9144000"/>
              <a:gd name="connsiteY3" fmla="*/ 758952 h 758952"/>
              <a:gd name="connsiteX4" fmla="*/ 0 w 9144000"/>
              <a:gd name="connsiteY4" fmla="*/ 0 h 758952"/>
              <a:gd name="connsiteX0" fmla="*/ 0 w 9144000"/>
              <a:gd name="connsiteY0" fmla="*/ 0 h 760491"/>
              <a:gd name="connsiteX1" fmla="*/ 9144000 w 9144000"/>
              <a:gd name="connsiteY1" fmla="*/ 0 h 760491"/>
              <a:gd name="connsiteX2" fmla="*/ 9144000 w 9144000"/>
              <a:gd name="connsiteY2" fmla="*/ 758952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760491"/>
              <a:gd name="connsiteX1" fmla="*/ 9144000 w 9144000"/>
              <a:gd name="connsiteY1" fmla="*/ 0 h 760491"/>
              <a:gd name="connsiteX2" fmla="*/ 9144000 w 9144000"/>
              <a:gd name="connsiteY2" fmla="*/ 295747 h 760491"/>
              <a:gd name="connsiteX3" fmla="*/ 9144000 w 9144000"/>
              <a:gd name="connsiteY3" fmla="*/ 758952 h 760491"/>
              <a:gd name="connsiteX4" fmla="*/ 8872396 w 9144000"/>
              <a:gd name="connsiteY4" fmla="*/ 760491 h 760491"/>
              <a:gd name="connsiteX5" fmla="*/ 0 w 9144000"/>
              <a:gd name="connsiteY5" fmla="*/ 758952 h 760491"/>
              <a:gd name="connsiteX6" fmla="*/ 0 w 9144000"/>
              <a:gd name="connsiteY6" fmla="*/ 0 h 760491"/>
              <a:gd name="connsiteX0" fmla="*/ 0 w 9144000"/>
              <a:gd name="connsiteY0" fmla="*/ 0 h 760491"/>
              <a:gd name="connsiteX1" fmla="*/ 9144000 w 9144000"/>
              <a:gd name="connsiteY1" fmla="*/ 0 h 760491"/>
              <a:gd name="connsiteX2" fmla="*/ 9144000 w 9144000"/>
              <a:gd name="connsiteY2" fmla="*/ 295747 h 760491"/>
              <a:gd name="connsiteX3" fmla="*/ 8872396 w 9144000"/>
              <a:gd name="connsiteY3" fmla="*/ 760491 h 760491"/>
              <a:gd name="connsiteX4" fmla="*/ 0 w 9144000"/>
              <a:gd name="connsiteY4" fmla="*/ 758952 h 760491"/>
              <a:gd name="connsiteX5" fmla="*/ 0 w 9144000"/>
              <a:gd name="connsiteY5" fmla="*/ 0 h 760491"/>
              <a:gd name="connsiteX0" fmla="*/ 0 w 9144000"/>
              <a:gd name="connsiteY0" fmla="*/ 0 h 5143500"/>
              <a:gd name="connsiteX1" fmla="*/ 9144000 w 9144000"/>
              <a:gd name="connsiteY1" fmla="*/ 5143500 h 5143500"/>
              <a:gd name="connsiteX2" fmla="*/ 9144000 w 9144000"/>
              <a:gd name="connsiteY2" fmla="*/ 295747 h 5143500"/>
              <a:gd name="connsiteX3" fmla="*/ 8872396 w 9144000"/>
              <a:gd name="connsiteY3" fmla="*/ 760491 h 5143500"/>
              <a:gd name="connsiteX4" fmla="*/ 0 w 9144000"/>
              <a:gd name="connsiteY4" fmla="*/ 758952 h 5143500"/>
              <a:gd name="connsiteX5" fmla="*/ 0 w 9144000"/>
              <a:gd name="connsiteY5" fmla="*/ 0 h 5143500"/>
              <a:gd name="connsiteX0" fmla="*/ 0 w 9144000"/>
              <a:gd name="connsiteY0" fmla="*/ 4847753 h 4847753"/>
              <a:gd name="connsiteX1" fmla="*/ 9144000 w 9144000"/>
              <a:gd name="connsiteY1" fmla="*/ 4847753 h 4847753"/>
              <a:gd name="connsiteX2" fmla="*/ 9144000 w 9144000"/>
              <a:gd name="connsiteY2" fmla="*/ 0 h 4847753"/>
              <a:gd name="connsiteX3" fmla="*/ 8872396 w 9144000"/>
              <a:gd name="connsiteY3" fmla="*/ 464744 h 4847753"/>
              <a:gd name="connsiteX4" fmla="*/ 0 w 9144000"/>
              <a:gd name="connsiteY4" fmla="*/ 463205 h 4847753"/>
              <a:gd name="connsiteX5" fmla="*/ 0 w 9144000"/>
              <a:gd name="connsiteY5" fmla="*/ 4847753 h 4847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4847753">
                <a:moveTo>
                  <a:pt x="0" y="4847753"/>
                </a:moveTo>
                <a:lnTo>
                  <a:pt x="9144000" y="4847753"/>
                </a:lnTo>
                <a:lnTo>
                  <a:pt x="9144000" y="0"/>
                </a:lnTo>
                <a:lnTo>
                  <a:pt x="8872396" y="464744"/>
                </a:lnTo>
                <a:lnTo>
                  <a:pt x="0" y="463205"/>
                </a:lnTo>
                <a:lnTo>
                  <a:pt x="0" y="484775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457200" y="911224"/>
            <a:ext cx="8229600" cy="3657600"/>
          </a:xfrm>
        </p:spPr>
        <p:txBody>
          <a:bodyPr/>
          <a:lstStyle>
            <a:lvl1pPr>
              <a:defRPr sz="1800"/>
            </a:lvl1pPr>
            <a:lvl2pPr>
              <a:defRPr sz="1800"/>
            </a:lvl2pPr>
            <a:lvl3pPr>
              <a:defRPr sz="1800"/>
            </a:lvl3pPr>
            <a:lvl4pPr>
              <a:defRPr sz="1800"/>
            </a:lvl4pPr>
            <a:lvl5pPr>
              <a:defRPr sz="1800"/>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
        <p:nvSpPr>
          <p:cNvPr id="6" name="Slide Number Placeholder 5"/>
          <p:cNvSpPr>
            <a:spLocks noGrp="1"/>
          </p:cNvSpPr>
          <p:nvPr>
            <p:ph type="sldNum" sz="quarter" idx="12"/>
          </p:nvPr>
        </p:nvSpPr>
        <p:spPr>
          <a:xfrm>
            <a:off x="6553200" y="4805934"/>
            <a:ext cx="2133600" cy="128016"/>
          </a:xfrm>
        </p:spPr>
        <p:txBody>
          <a:bodyPr/>
          <a:lstStyle/>
          <a:p>
            <a:fld id="{C5A2E38E-3676-4AC9-AE40-117CF2D4B3AC}" type="slidenum">
              <a:rPr lang="en-US" smtClean="0"/>
              <a:pPr/>
              <a:t>‹#›</a:t>
            </a:fld>
            <a:endParaRPr lang="en-US"/>
          </a:p>
        </p:txBody>
      </p:sp>
      <p:cxnSp>
        <p:nvCxnSpPr>
          <p:cNvPr id="8" name="Straight Connector 7"/>
          <p:cNvCxnSpPr/>
          <p:nvPr userDrawn="1"/>
        </p:nvCxnSpPr>
        <p:spPr>
          <a:xfrm>
            <a:off x="457200" y="4760214"/>
            <a:ext cx="8229600" cy="11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457200" y="137160"/>
            <a:ext cx="8229600" cy="502920"/>
          </a:xfrm>
        </p:spPr>
        <p:txBody>
          <a:bodyPr/>
          <a:lstStyle>
            <a:lvl1pPr>
              <a:defRPr sz="2000"/>
            </a:lvl1pPr>
          </a:lstStyle>
          <a:p>
            <a:r>
              <a:rPr lang="en-US" dirty="0"/>
              <a:t>Click to edit Master title style</a:t>
            </a:r>
          </a:p>
        </p:txBody>
      </p:sp>
      <p:sp>
        <p:nvSpPr>
          <p:cNvPr id="11" name="TextBox 10"/>
          <p:cNvSpPr txBox="1"/>
          <p:nvPr userDrawn="1"/>
        </p:nvSpPr>
        <p:spPr>
          <a:xfrm>
            <a:off x="457200" y="4805934"/>
            <a:ext cx="2130552" cy="123111"/>
          </a:xfrm>
          <a:prstGeom prst="rect">
            <a:avLst/>
          </a:prstGeom>
          <a:noFill/>
        </p:spPr>
        <p:txBody>
          <a:bodyPr wrap="square" lIns="0" tIns="0" rIns="0" bIns="0" rtlCol="0">
            <a:spAutoFit/>
          </a:bodyPr>
          <a:lstStyle/>
          <a:p>
            <a:r>
              <a:rPr lang="en-US" sz="800" b="1" cap="all" baseline="0" dirty="0">
                <a:latin typeface="+mj-lt"/>
              </a:rPr>
              <a:t>SAE INTERNATIONAL</a:t>
            </a:r>
          </a:p>
        </p:txBody>
      </p:sp>
      <p:sp>
        <p:nvSpPr>
          <p:cNvPr id="12" name="TextBox 11"/>
          <p:cNvSpPr txBox="1"/>
          <p:nvPr userDrawn="1"/>
        </p:nvSpPr>
        <p:spPr>
          <a:xfrm>
            <a:off x="2286000" y="4917073"/>
            <a:ext cx="4572000" cy="169277"/>
          </a:xfrm>
          <a:prstGeom prst="rect">
            <a:avLst/>
          </a:prstGeom>
          <a:noFill/>
        </p:spPr>
        <p:txBody>
          <a:bodyPr wrap="square" rtlCol="0" anchor="b" anchorCtr="0">
            <a:spAutoFit/>
          </a:bodyPr>
          <a:lstStyle/>
          <a:p>
            <a:pPr algn="ctr"/>
            <a:r>
              <a:rPr lang="en-US" sz="500" kern="1200" dirty="0">
                <a:solidFill>
                  <a:schemeClr val="bg1">
                    <a:lumMod val="50000"/>
                  </a:schemeClr>
                </a:solidFill>
                <a:latin typeface="+mn-lt"/>
                <a:ea typeface="+mn-ea"/>
                <a:cs typeface="+mn-cs"/>
              </a:rPr>
              <a:t>Copyright © SAE International.  Further use or distribution is not permitted without permission from SAE</a:t>
            </a:r>
            <a:endParaRPr lang="en-US" sz="500" dirty="0">
              <a:solidFill>
                <a:schemeClr val="bg1">
                  <a:lumMod val="50000"/>
                </a:scheme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37160"/>
            <a:ext cx="8229600" cy="50292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57200" y="911224"/>
            <a:ext cx="8229600" cy="3657600"/>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246120" y="4873752"/>
            <a:ext cx="2895600" cy="128016"/>
          </a:xfrm>
          <a:prstGeom prst="rect">
            <a:avLst/>
          </a:prstGeom>
        </p:spPr>
        <p:txBody>
          <a:bodyPr vert="horz" lIns="0" tIns="0" rIns="0" bIns="0" rtlCol="0" anchor="b" anchorCtr="0"/>
          <a:lstStyle>
            <a:lvl1pPr algn="ctr">
              <a:defRPr sz="800" b="0">
                <a:solidFill>
                  <a:schemeClr val="tx1"/>
                </a:solidFill>
                <a:latin typeface="+mj-lt"/>
              </a:defRPr>
            </a:lvl1pPr>
          </a:lstStyle>
          <a:p>
            <a:r>
              <a:rPr lang="en-US"/>
              <a:t>Formula SAE Lincoln Dynamic Events Drivers PPT 2017</a:t>
            </a:r>
            <a:endParaRPr lang="en-US" dirty="0"/>
          </a:p>
        </p:txBody>
      </p:sp>
      <p:sp>
        <p:nvSpPr>
          <p:cNvPr id="6" name="Slide Number Placeholder 5"/>
          <p:cNvSpPr>
            <a:spLocks noGrp="1"/>
          </p:cNvSpPr>
          <p:nvPr>
            <p:ph type="sldNum" sz="quarter" idx="4"/>
          </p:nvPr>
        </p:nvSpPr>
        <p:spPr>
          <a:xfrm>
            <a:off x="6553200" y="4873752"/>
            <a:ext cx="2133600" cy="128016"/>
          </a:xfrm>
          <a:prstGeom prst="rect">
            <a:avLst/>
          </a:prstGeom>
        </p:spPr>
        <p:txBody>
          <a:bodyPr vert="horz" lIns="0" tIns="0" rIns="0" bIns="0" rtlCol="0" anchor="b" anchorCtr="0"/>
          <a:lstStyle>
            <a:lvl1pPr algn="r">
              <a:defRPr sz="800" b="0">
                <a:solidFill>
                  <a:schemeClr val="tx1"/>
                </a:solidFill>
                <a:latin typeface="+mj-lt"/>
              </a:defRPr>
            </a:lvl1pPr>
          </a:lstStyle>
          <a:p>
            <a:fld id="{C5A2E38E-3676-4AC9-AE40-117CF2D4B3A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664" r:id="rId7"/>
    <p:sldLayoutId id="2147483665" r:id="rId8"/>
    <p:sldLayoutId id="2147483650" r:id="rId9"/>
    <p:sldLayoutId id="2147483692" r:id="rId10"/>
    <p:sldLayoutId id="2147483662" r:id="rId11"/>
    <p:sldLayoutId id="2147483691" r:id="rId12"/>
    <p:sldLayoutId id="2147483674" r:id="rId13"/>
    <p:sldLayoutId id="2147483675" r:id="rId14"/>
    <p:sldLayoutId id="2147483690" r:id="rId15"/>
    <p:sldLayoutId id="2147483693" r:id="rId16"/>
  </p:sldLayoutIdLst>
  <p:hf hdr="0" dt="0"/>
  <p:txStyles>
    <p:titleStyle>
      <a:lvl1pPr algn="l" defTabSz="914400" rtl="0" eaLnBrk="1" latinLnBrk="0" hangingPunct="1">
        <a:spcBef>
          <a:spcPct val="0"/>
        </a:spcBef>
        <a:buNone/>
        <a:defRPr sz="1800" b="1" kern="1200" baseline="0">
          <a:solidFill>
            <a:schemeClr val="bg1"/>
          </a:solidFill>
          <a:latin typeface="+mj-lt"/>
          <a:ea typeface="+mj-ea"/>
          <a:cs typeface="+mj-cs"/>
        </a:defRPr>
      </a:lvl1pPr>
    </p:titleStyle>
    <p:bodyStyle>
      <a:lvl1pPr marL="0" indent="0" algn="l" defTabSz="914400" rtl="0" eaLnBrk="1" latinLnBrk="0" hangingPunct="1">
        <a:lnSpc>
          <a:spcPct val="100000"/>
        </a:lnSpc>
        <a:spcBef>
          <a:spcPts val="0"/>
        </a:spcBef>
        <a:spcAft>
          <a:spcPts val="400"/>
        </a:spcAft>
        <a:buFont typeface="Arial" pitchFamily="34" charset="0"/>
        <a:buNone/>
        <a:defRPr sz="1800" b="1"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400"/>
        </a:spcAft>
        <a:buFont typeface="Arial" pitchFamily="34" charset="0"/>
        <a:buNone/>
        <a:defRPr sz="1800" kern="1200">
          <a:solidFill>
            <a:schemeClr val="tx1"/>
          </a:solidFill>
          <a:latin typeface="+mn-lt"/>
          <a:ea typeface="+mn-ea"/>
          <a:cs typeface="+mn-cs"/>
        </a:defRPr>
      </a:lvl2pPr>
      <a:lvl3pPr marL="174625" indent="-174625" algn="l" defTabSz="914400" rtl="0" eaLnBrk="1" latinLnBrk="0" hangingPunct="1">
        <a:lnSpc>
          <a:spcPct val="100000"/>
        </a:lnSpc>
        <a:spcBef>
          <a:spcPts val="0"/>
        </a:spcBef>
        <a:spcAft>
          <a:spcPts val="400"/>
        </a:spcAft>
        <a:buFont typeface="Arial" pitchFamily="34" charset="0"/>
        <a:buChar char="•"/>
        <a:defRPr sz="1800" kern="1200">
          <a:solidFill>
            <a:schemeClr val="tx1"/>
          </a:solidFill>
          <a:latin typeface="+mn-lt"/>
          <a:ea typeface="+mn-ea"/>
          <a:cs typeface="+mn-cs"/>
        </a:defRPr>
      </a:lvl3pPr>
      <a:lvl4pPr marL="465138" indent="-233363" algn="l" defTabSz="914400" rtl="0" eaLnBrk="1" latinLnBrk="0" hangingPunct="1">
        <a:lnSpc>
          <a:spcPct val="100000"/>
        </a:lnSpc>
        <a:spcBef>
          <a:spcPts val="0"/>
        </a:spcBef>
        <a:spcAft>
          <a:spcPts val="400"/>
        </a:spcAft>
        <a:buFont typeface="Arial" pitchFamily="34" charset="0"/>
        <a:buChar char="–"/>
        <a:defRPr sz="1800" kern="1200">
          <a:solidFill>
            <a:schemeClr val="tx1"/>
          </a:solidFill>
          <a:latin typeface="+mn-lt"/>
          <a:ea typeface="+mn-ea"/>
          <a:cs typeface="+mn-cs"/>
        </a:defRPr>
      </a:lvl4pPr>
      <a:lvl5pPr marL="682625" indent="-171450" algn="l" defTabSz="914400" rtl="0" eaLnBrk="1" latinLnBrk="0" hangingPunct="1">
        <a:lnSpc>
          <a:spcPct val="100000"/>
        </a:lnSpc>
        <a:spcBef>
          <a:spcPts val="0"/>
        </a:spcBef>
        <a:spcAft>
          <a:spcPts val="400"/>
        </a:spcAft>
        <a:buFont typeface="Arial" pitchFamily="34" charset="0"/>
        <a:buChar char="•"/>
        <a:defRPr sz="1800" kern="1200">
          <a:solidFill>
            <a:schemeClr val="tx1"/>
          </a:solidFill>
          <a:latin typeface="+mn-lt"/>
          <a:ea typeface="+mn-ea"/>
          <a:cs typeface="+mn-cs"/>
        </a:defRPr>
      </a:lvl5pPr>
      <a:lvl6pPr marL="976313" indent="-231775"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6pPr>
      <a:lvl7pPr marL="976313" indent="-231775"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7pPr>
      <a:lvl8pPr marL="974725" indent="-230188"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8pPr>
      <a:lvl9pPr marL="976313" indent="-231775" algn="l" defTabSz="914400" rtl="0" eaLnBrk="1" latinLnBrk="0" hangingPunct="1">
        <a:lnSpc>
          <a:spcPct val="100000"/>
        </a:lnSpc>
        <a:spcBef>
          <a:spcPts val="0"/>
        </a:spcBef>
        <a:spcAft>
          <a:spcPts val="400"/>
        </a:spcAft>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Formula SAE Lincoln  </a:t>
            </a:r>
            <a:endParaRPr lang="en-US" dirty="0"/>
          </a:p>
        </p:txBody>
      </p:sp>
      <p:sp>
        <p:nvSpPr>
          <p:cNvPr id="2" name="Subtitle 1"/>
          <p:cNvSpPr>
            <a:spLocks noGrp="1"/>
          </p:cNvSpPr>
          <p:nvPr>
            <p:ph type="body" sz="quarter" idx="10"/>
          </p:nvPr>
        </p:nvSpPr>
        <p:spPr/>
        <p:txBody>
          <a:bodyPr/>
          <a:lstStyle/>
          <a:p>
            <a:pPr lvl="1"/>
            <a:r>
              <a:rPr lang="en-US" dirty="0">
                <a:solidFill>
                  <a:schemeClr val="bg1"/>
                </a:solidFill>
              </a:rPr>
              <a:t>Dynamic Events Drivers Meeting</a:t>
            </a:r>
          </a:p>
          <a:p>
            <a:pPr lvl="1"/>
            <a:r>
              <a:rPr lang="en-US" dirty="0">
                <a:solidFill>
                  <a:schemeClr val="bg1"/>
                </a:solidFill>
              </a:rPr>
              <a:t>	Acceleration, Skid Pad, Autocross, Endurance</a:t>
            </a:r>
          </a:p>
          <a:p>
            <a:pPr lvl="1"/>
            <a:endParaRPr lang="en-US" dirty="0">
              <a:solidFill>
                <a:schemeClr val="bg1"/>
              </a:solidFill>
            </a:endParaRPr>
          </a:p>
          <a:p>
            <a:pPr lvl="1"/>
            <a:r>
              <a:rPr lang="en-US" dirty="0">
                <a:solidFill>
                  <a:schemeClr val="bg1"/>
                </a:solidFill>
              </a:rPr>
              <a:t>06.22.2017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a:spcBef>
                <a:spcPct val="20000"/>
              </a:spcBef>
              <a:spcAft>
                <a:spcPts val="0"/>
              </a:spcAft>
              <a:buFont typeface="Arial" pitchFamily="34" charset="0"/>
              <a:buChar char="•"/>
            </a:pPr>
            <a:r>
              <a:rPr lang="en-US" sz="2400" b="0" dirty="0">
                <a:solidFill>
                  <a:prstClr val="black"/>
                </a:solidFill>
                <a:latin typeface="+mn-lt"/>
              </a:rPr>
              <a:t>COURSE IS DEFINED BY </a:t>
            </a:r>
            <a:r>
              <a:rPr lang="en-US" sz="2400" b="0" u="sng" dirty="0">
                <a:solidFill>
                  <a:prstClr val="black"/>
                </a:solidFill>
                <a:latin typeface="+mn-lt"/>
              </a:rPr>
              <a:t>CONES</a:t>
            </a:r>
            <a:r>
              <a:rPr lang="en-US" sz="2400" b="0" dirty="0">
                <a:solidFill>
                  <a:prstClr val="black"/>
                </a:solidFill>
                <a:latin typeface="+mn-lt"/>
              </a:rPr>
              <a:t>, NOT CHALK</a:t>
            </a:r>
          </a:p>
          <a:p>
            <a:pPr marL="342900" lvl="0" indent="-342900">
              <a:spcBef>
                <a:spcPct val="20000"/>
              </a:spcBef>
              <a:spcAft>
                <a:spcPts val="0"/>
              </a:spcAft>
              <a:buFont typeface="Arial" pitchFamily="34" charset="0"/>
              <a:buChar char="•"/>
            </a:pPr>
            <a:endParaRPr lang="en-US" sz="2400" b="0" dirty="0">
              <a:solidFill>
                <a:prstClr val="black"/>
              </a:solidFill>
              <a:latin typeface="+mn-lt"/>
            </a:endParaRPr>
          </a:p>
          <a:p>
            <a:pPr marL="342900" lvl="0" indent="-342900">
              <a:spcBef>
                <a:spcPct val="20000"/>
              </a:spcBef>
              <a:spcAft>
                <a:spcPts val="0"/>
              </a:spcAft>
              <a:buFont typeface="Arial" pitchFamily="34" charset="0"/>
              <a:buChar char="•"/>
            </a:pPr>
            <a:r>
              <a:rPr lang="en-US" sz="2400" b="0" dirty="0">
                <a:solidFill>
                  <a:prstClr val="black"/>
                </a:solidFill>
                <a:latin typeface="+mn-lt"/>
              </a:rPr>
              <a:t>All Dynamic Events open for walking 2pm Thursday.</a:t>
            </a:r>
          </a:p>
          <a:p>
            <a:pPr marL="742950" lvl="1" indent="-285750">
              <a:spcBef>
                <a:spcPct val="20000"/>
              </a:spcBef>
              <a:spcAft>
                <a:spcPts val="0"/>
              </a:spcAft>
              <a:buFont typeface="Arial" pitchFamily="34" charset="0"/>
              <a:buChar char="–"/>
            </a:pPr>
            <a:r>
              <a:rPr lang="en-US" sz="2400" dirty="0">
                <a:solidFill>
                  <a:prstClr val="black"/>
                </a:solidFill>
              </a:rPr>
              <a:t>It is responsibility of team to make sure to walk the courses before the event takes place</a:t>
            </a:r>
          </a:p>
          <a:p>
            <a:pPr marL="457200" lvl="1">
              <a:spcBef>
                <a:spcPct val="20000"/>
              </a:spcBef>
              <a:spcAft>
                <a:spcPts val="0"/>
              </a:spcAft>
            </a:pPr>
            <a:endParaRPr lang="en-US" sz="2400" dirty="0">
              <a:solidFill>
                <a:prstClr val="black"/>
              </a:solidFill>
            </a:endParaRPr>
          </a:p>
          <a:p>
            <a:pPr marL="342900" lvl="0" indent="-342900">
              <a:spcBef>
                <a:spcPct val="20000"/>
              </a:spcBef>
              <a:spcAft>
                <a:spcPts val="0"/>
              </a:spcAft>
              <a:buFont typeface="Arial" pitchFamily="34" charset="0"/>
              <a:buChar char="•"/>
            </a:pPr>
            <a:r>
              <a:rPr lang="en-US" sz="2400" b="0" dirty="0">
                <a:solidFill>
                  <a:prstClr val="black"/>
                </a:solidFill>
                <a:latin typeface="+mn-lt"/>
              </a:rPr>
              <a:t>Listen to announcements for any changes</a:t>
            </a:r>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10</a:t>
            </a:fld>
            <a:endParaRPr lang="en-US" dirty="0"/>
          </a:p>
        </p:txBody>
      </p:sp>
      <p:sp>
        <p:nvSpPr>
          <p:cNvPr id="5" name="Title 4"/>
          <p:cNvSpPr>
            <a:spLocks noGrp="1"/>
          </p:cNvSpPr>
          <p:nvPr>
            <p:ph type="title"/>
          </p:nvPr>
        </p:nvSpPr>
        <p:spPr/>
        <p:txBody>
          <a:bodyPr/>
          <a:lstStyle/>
          <a:p>
            <a:r>
              <a:rPr lang="en-US" dirty="0"/>
              <a:t>COURSE WALK SCHEDULE</a:t>
            </a:r>
          </a:p>
        </p:txBody>
      </p:sp>
    </p:spTree>
    <p:extLst>
      <p:ext uri="{BB962C8B-B14F-4D97-AF65-F5344CB8AC3E}">
        <p14:creationId xmlns:p14="http://schemas.microsoft.com/office/powerpoint/2010/main" val="191454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0" indent="-342900">
              <a:spcAft>
                <a:spcPts val="0"/>
              </a:spcAft>
              <a:buFont typeface="Arial" pitchFamily="34" charset="0"/>
              <a:buChar char="•"/>
            </a:pPr>
            <a:endParaRPr lang="en-US" sz="4000" b="0" dirty="0">
              <a:solidFill>
                <a:prstClr val="black"/>
              </a:solidFill>
              <a:cs typeface="Times New Roman" panose="02020603050405020304" pitchFamily="18" charset="0"/>
            </a:endParaRPr>
          </a:p>
          <a:p>
            <a:pPr lvl="2" indent="0">
              <a:spcAft>
                <a:spcPts val="0"/>
              </a:spcAft>
              <a:buNone/>
            </a:pPr>
            <a:r>
              <a:rPr lang="en-US" sz="4000" dirty="0">
                <a:solidFill>
                  <a:prstClr val="black"/>
                </a:solidFill>
                <a:latin typeface="+mj-lt"/>
                <a:cs typeface="Times New Roman" panose="02020603050405020304" pitchFamily="18" charset="0"/>
              </a:rPr>
              <a:t>Friday	8:00am – 11:30am </a:t>
            </a:r>
          </a:p>
          <a:p>
            <a:pPr lvl="2" indent="0">
              <a:spcAft>
                <a:spcPts val="0"/>
              </a:spcAft>
              <a:buNone/>
            </a:pPr>
            <a:endParaRPr lang="en-US" sz="4000" dirty="0">
              <a:solidFill>
                <a:prstClr val="black"/>
              </a:solidFill>
              <a:latin typeface="+mj-lt"/>
              <a:cs typeface="Times New Roman" panose="02020603050405020304" pitchFamily="18" charset="0"/>
            </a:endParaRPr>
          </a:p>
          <a:p>
            <a:pPr lvl="2" indent="0">
              <a:spcAft>
                <a:spcPts val="0"/>
              </a:spcAft>
              <a:buNone/>
            </a:pPr>
            <a:r>
              <a:rPr lang="en-US" sz="4000" dirty="0">
                <a:solidFill>
                  <a:prstClr val="black"/>
                </a:solidFill>
                <a:latin typeface="+mj-lt"/>
                <a:cs typeface="Times New Roman" panose="02020603050405020304" pitchFamily="18" charset="0"/>
              </a:rPr>
              <a:t>Captain: Tim Gornik</a:t>
            </a:r>
          </a:p>
          <a:p>
            <a:pPr marL="517525" lvl="2" indent="-342900">
              <a:spcAft>
                <a:spcPts val="0"/>
              </a:spcAft>
            </a:pPr>
            <a:endParaRPr lang="en-US" b="0" dirty="0">
              <a:solidFill>
                <a:prstClr val="black"/>
              </a:solidFill>
              <a:latin typeface="+mj-lt"/>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Formula SAE Lincoln Dynamic Events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11</a:t>
            </a:fld>
            <a:endParaRPr lang="en-US"/>
          </a:p>
        </p:txBody>
      </p:sp>
      <p:sp>
        <p:nvSpPr>
          <p:cNvPr id="2" name="Title 1"/>
          <p:cNvSpPr>
            <a:spLocks noGrp="1"/>
          </p:cNvSpPr>
          <p:nvPr>
            <p:ph type="title"/>
          </p:nvPr>
        </p:nvSpPr>
        <p:spPr/>
        <p:txBody>
          <a:bodyPr/>
          <a:lstStyle/>
          <a:p>
            <a:pPr>
              <a:lnSpc>
                <a:spcPct val="90000"/>
              </a:lnSpc>
            </a:pPr>
            <a:r>
              <a:rPr lang="en-US" dirty="0"/>
              <a:t>ACCELERATION</a:t>
            </a:r>
            <a:endParaRPr lang="en-US" sz="2000" dirty="0"/>
          </a:p>
        </p:txBody>
      </p:sp>
    </p:spTree>
    <p:extLst>
      <p:ext uri="{BB962C8B-B14F-4D97-AF65-F5344CB8AC3E}">
        <p14:creationId xmlns:p14="http://schemas.microsoft.com/office/powerpoint/2010/main" val="408569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12</a:t>
            </a:fld>
            <a:endParaRPr lang="en-US"/>
          </a:p>
        </p:txBody>
      </p:sp>
      <p:sp>
        <p:nvSpPr>
          <p:cNvPr id="5" name="Title 4"/>
          <p:cNvSpPr>
            <a:spLocks noGrp="1"/>
          </p:cNvSpPr>
          <p:nvPr>
            <p:ph type="title"/>
          </p:nvPr>
        </p:nvSpPr>
        <p:spPr/>
        <p:txBody>
          <a:bodyPr/>
          <a:lstStyle/>
          <a:p>
            <a:r>
              <a:rPr lang="en-US" dirty="0"/>
              <a:t>ACCELERATION LAYOUT</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3122755" y="-1636360"/>
            <a:ext cx="2638221" cy="8673603"/>
          </a:xfrm>
        </p:spPr>
      </p:pic>
    </p:spTree>
    <p:extLst>
      <p:ext uri="{BB962C8B-B14F-4D97-AF65-F5344CB8AC3E}">
        <p14:creationId xmlns:p14="http://schemas.microsoft.com/office/powerpoint/2010/main" val="3533549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13</a:t>
            </a:fld>
            <a:endParaRPr lang="en-US"/>
          </a:p>
        </p:txBody>
      </p:sp>
      <p:sp>
        <p:nvSpPr>
          <p:cNvPr id="5" name="Title 4"/>
          <p:cNvSpPr>
            <a:spLocks noGrp="1"/>
          </p:cNvSpPr>
          <p:nvPr>
            <p:ph type="title"/>
          </p:nvPr>
        </p:nvSpPr>
        <p:spPr/>
        <p:txBody>
          <a:bodyPr/>
          <a:lstStyle/>
          <a:p>
            <a:r>
              <a:rPr lang="en-US" dirty="0"/>
              <a:t>ACCELERATION EVENT </a:t>
            </a:r>
            <a:br>
              <a:rPr lang="en-US" dirty="0"/>
            </a:br>
            <a:r>
              <a:rPr lang="en-US" dirty="0"/>
              <a:t>course = 75 meters</a:t>
            </a:r>
          </a:p>
        </p:txBody>
      </p:sp>
      <p:sp>
        <p:nvSpPr>
          <p:cNvPr id="6" name="Content Placeholder 5"/>
          <p:cNvSpPr>
            <a:spLocks noGrp="1"/>
          </p:cNvSpPr>
          <p:nvPr>
            <p:ph idx="1"/>
          </p:nvPr>
        </p:nvSpPr>
        <p:spPr>
          <a:xfrm>
            <a:off x="457200" y="819150"/>
            <a:ext cx="8382000" cy="3986784"/>
          </a:xfrm>
        </p:spPr>
        <p:txBody>
          <a:bodyPr/>
          <a:lstStyle/>
          <a:p>
            <a:pPr marL="342900" lvl="0" indent="-342900">
              <a:spcBef>
                <a:spcPct val="20000"/>
              </a:spcBef>
              <a:spcAft>
                <a:spcPts val="0"/>
              </a:spcAft>
              <a:buFont typeface="Arial" pitchFamily="34" charset="0"/>
              <a:buChar char="•"/>
            </a:pPr>
            <a:r>
              <a:rPr lang="en-US" b="0" dirty="0">
                <a:solidFill>
                  <a:prstClr val="black"/>
                </a:solidFill>
              </a:rPr>
              <a:t>2 drivers per team, 2 runs each</a:t>
            </a:r>
          </a:p>
          <a:p>
            <a:pPr marL="342900" lvl="0" indent="-342900">
              <a:spcBef>
                <a:spcPct val="20000"/>
              </a:spcBef>
              <a:spcAft>
                <a:spcPts val="0"/>
              </a:spcAft>
              <a:buFont typeface="Arial" pitchFamily="34" charset="0"/>
              <a:buChar char="•"/>
            </a:pPr>
            <a:r>
              <a:rPr lang="en-US" b="0" dirty="0">
                <a:solidFill>
                  <a:prstClr val="black"/>
                </a:solidFill>
              </a:rPr>
              <a:t>Three Staging Lanes - Priority Order - Re-Run, First Driver, Second Driver</a:t>
            </a:r>
          </a:p>
          <a:p>
            <a:pPr marL="342900" lvl="0" indent="-342900">
              <a:spcBef>
                <a:spcPct val="20000"/>
              </a:spcBef>
              <a:spcAft>
                <a:spcPts val="0"/>
              </a:spcAft>
              <a:buFont typeface="Arial" pitchFamily="34" charset="0"/>
              <a:buChar char="•"/>
            </a:pPr>
            <a:r>
              <a:rPr lang="en-US" b="0" dirty="0">
                <a:solidFill>
                  <a:prstClr val="black"/>
                </a:solidFill>
              </a:rPr>
              <a:t>Event Flow</a:t>
            </a:r>
          </a:p>
          <a:p>
            <a:pPr marL="742950" lvl="1" indent="-285750">
              <a:spcBef>
                <a:spcPct val="20000"/>
              </a:spcBef>
              <a:spcAft>
                <a:spcPts val="0"/>
              </a:spcAft>
              <a:buFont typeface="Arial" pitchFamily="34" charset="0"/>
              <a:buChar char="–"/>
            </a:pPr>
            <a:r>
              <a:rPr lang="en-US" sz="1600" dirty="0">
                <a:solidFill>
                  <a:prstClr val="black"/>
                </a:solidFill>
              </a:rPr>
              <a:t>Team may use Pre Stage area</a:t>
            </a:r>
          </a:p>
          <a:p>
            <a:pPr marL="742950" lvl="1" indent="-285750">
              <a:spcBef>
                <a:spcPct val="20000"/>
              </a:spcBef>
              <a:spcAft>
                <a:spcPts val="0"/>
              </a:spcAft>
              <a:buFont typeface="Arial" pitchFamily="34" charset="0"/>
              <a:buChar char="–"/>
            </a:pPr>
            <a:r>
              <a:rPr lang="en-US" sz="1600" dirty="0">
                <a:solidFill>
                  <a:prstClr val="black"/>
                </a:solidFill>
              </a:rPr>
              <a:t>Enter Staging Lanes ONLY when car is ready to run!</a:t>
            </a:r>
          </a:p>
          <a:p>
            <a:pPr marL="742950" lvl="1" indent="-285750">
              <a:spcBef>
                <a:spcPct val="20000"/>
              </a:spcBef>
              <a:spcAft>
                <a:spcPts val="0"/>
              </a:spcAft>
              <a:buFont typeface="Arial" pitchFamily="34" charset="0"/>
              <a:buChar char="–"/>
            </a:pPr>
            <a:r>
              <a:rPr lang="en-US" sz="1600" dirty="0">
                <a:solidFill>
                  <a:prstClr val="black"/>
                </a:solidFill>
              </a:rPr>
              <a:t>Staging Lanes are under Event Control and for confirming Safety Equipment</a:t>
            </a:r>
          </a:p>
          <a:p>
            <a:pPr marL="742950" lvl="1" indent="-285750">
              <a:spcBef>
                <a:spcPct val="20000"/>
              </a:spcBef>
              <a:spcAft>
                <a:spcPts val="0"/>
              </a:spcAft>
              <a:buFont typeface="Arial" pitchFamily="34" charset="0"/>
              <a:buChar char="–"/>
            </a:pPr>
            <a:r>
              <a:rPr lang="en-US" sz="1600" dirty="0">
                <a:solidFill>
                  <a:prstClr val="black"/>
                </a:solidFill>
              </a:rPr>
              <a:t>Event Worker will call Car to Start Line – STOP AT START LINE!!!</a:t>
            </a:r>
          </a:p>
          <a:p>
            <a:pPr marL="742950" lvl="1" indent="-285750">
              <a:spcBef>
                <a:spcPct val="20000"/>
              </a:spcBef>
              <a:spcAft>
                <a:spcPts val="0"/>
              </a:spcAft>
              <a:buFont typeface="Arial" pitchFamily="34" charset="0"/>
              <a:buChar char="–"/>
            </a:pPr>
            <a:r>
              <a:rPr lang="en-US" sz="1600" dirty="0">
                <a:solidFill>
                  <a:prstClr val="black"/>
                </a:solidFill>
              </a:rPr>
              <a:t>Green Flag gives Permission to Start - Timing starts when timing beacon Is triggered</a:t>
            </a:r>
          </a:p>
          <a:p>
            <a:pPr marL="742950" lvl="1" indent="-285750">
              <a:spcBef>
                <a:spcPct val="20000"/>
              </a:spcBef>
              <a:spcAft>
                <a:spcPts val="0"/>
              </a:spcAft>
              <a:buFont typeface="Arial" pitchFamily="34" charset="0"/>
              <a:buChar char="–"/>
            </a:pPr>
            <a:r>
              <a:rPr lang="en-US" sz="1600" dirty="0">
                <a:solidFill>
                  <a:prstClr val="black"/>
                </a:solidFill>
              </a:rPr>
              <a:t>Double Cones at Finish Line / Checkered Flag</a:t>
            </a:r>
          </a:p>
          <a:p>
            <a:pPr marL="742950" lvl="1" indent="-285750">
              <a:spcBef>
                <a:spcPct val="20000"/>
              </a:spcBef>
              <a:spcAft>
                <a:spcPts val="0"/>
              </a:spcAft>
              <a:buFont typeface="Arial" pitchFamily="34" charset="0"/>
              <a:buChar char="–"/>
            </a:pPr>
            <a:r>
              <a:rPr lang="en-US" sz="1600" dirty="0">
                <a:solidFill>
                  <a:prstClr val="black"/>
                </a:solidFill>
              </a:rPr>
              <a:t>Brake – Turn – Repeat </a:t>
            </a:r>
          </a:p>
          <a:p>
            <a:pPr marL="742950" lvl="1" indent="-285750">
              <a:spcBef>
                <a:spcPct val="20000"/>
              </a:spcBef>
              <a:spcAft>
                <a:spcPts val="0"/>
              </a:spcAft>
              <a:buFont typeface="Arial" pitchFamily="34" charset="0"/>
              <a:buChar char="–"/>
            </a:pPr>
            <a:r>
              <a:rPr lang="en-US" sz="1600" dirty="0">
                <a:solidFill>
                  <a:prstClr val="black"/>
                </a:solidFill>
              </a:rPr>
              <a:t>Driver can take second run immediately or exit into Pre Stage</a:t>
            </a:r>
          </a:p>
          <a:p>
            <a:pPr marL="342900" lvl="0" indent="-342900">
              <a:spcBef>
                <a:spcPct val="20000"/>
              </a:spcBef>
              <a:spcAft>
                <a:spcPts val="0"/>
              </a:spcAft>
              <a:buFont typeface="Arial" pitchFamily="34" charset="0"/>
              <a:buChar char="•"/>
            </a:pPr>
            <a:r>
              <a:rPr lang="en-US" b="0" dirty="0">
                <a:solidFill>
                  <a:prstClr val="black"/>
                </a:solidFill>
              </a:rPr>
              <a:t>Ends at 11:30pm</a:t>
            </a:r>
          </a:p>
          <a:p>
            <a:endParaRPr lang="en-US" dirty="0"/>
          </a:p>
        </p:txBody>
      </p:sp>
    </p:spTree>
    <p:extLst>
      <p:ext uri="{BB962C8B-B14F-4D97-AF65-F5344CB8AC3E}">
        <p14:creationId xmlns:p14="http://schemas.microsoft.com/office/powerpoint/2010/main" val="46656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14</a:t>
            </a:fld>
            <a:endParaRPr lang="en-US"/>
          </a:p>
        </p:txBody>
      </p:sp>
      <p:sp>
        <p:nvSpPr>
          <p:cNvPr id="5" name="Title 4"/>
          <p:cNvSpPr>
            <a:spLocks noGrp="1"/>
          </p:cNvSpPr>
          <p:nvPr>
            <p:ph type="title"/>
          </p:nvPr>
        </p:nvSpPr>
        <p:spPr/>
        <p:txBody>
          <a:bodyPr/>
          <a:lstStyle/>
          <a:p>
            <a:r>
              <a:rPr lang="en-US" dirty="0"/>
              <a:t>ACCELERATION SCORING </a:t>
            </a:r>
            <a:br>
              <a:rPr lang="en-US" dirty="0"/>
            </a:br>
            <a:endParaRPr lang="en-US" dirty="0"/>
          </a:p>
        </p:txBody>
      </p:sp>
      <p:sp>
        <p:nvSpPr>
          <p:cNvPr id="6" name="Content Placeholder 5"/>
          <p:cNvSpPr>
            <a:spLocks noGrp="1"/>
          </p:cNvSpPr>
          <p:nvPr>
            <p:ph idx="1"/>
          </p:nvPr>
        </p:nvSpPr>
        <p:spPr>
          <a:xfrm>
            <a:off x="457200" y="875157"/>
            <a:ext cx="8382000" cy="3657600"/>
          </a:xfrm>
        </p:spPr>
        <p:txBody>
          <a:bodyPr/>
          <a:lstStyle/>
          <a:p>
            <a:pPr marL="342900" lvl="0" indent="-342900">
              <a:spcBef>
                <a:spcPct val="20000"/>
              </a:spcBef>
              <a:spcAft>
                <a:spcPts val="0"/>
              </a:spcAft>
              <a:buFont typeface="Arial" pitchFamily="34" charset="0"/>
              <a:buChar char="•"/>
            </a:pPr>
            <a:r>
              <a:rPr lang="en-US" sz="2000" b="0" dirty="0">
                <a:solidFill>
                  <a:prstClr val="black"/>
                </a:solidFill>
              </a:rPr>
              <a:t>Cone down and out = 2 second penalty</a:t>
            </a:r>
          </a:p>
          <a:p>
            <a:pPr marL="517525" lvl="2" indent="-342900">
              <a:spcBef>
                <a:spcPct val="20000"/>
              </a:spcBef>
              <a:spcAft>
                <a:spcPts val="0"/>
              </a:spcAft>
              <a:buFont typeface="Symbol" panose="05050102010706020507" pitchFamily="18" charset="2"/>
              <a:buChar char=""/>
            </a:pPr>
            <a:r>
              <a:rPr lang="en-US" sz="2000" dirty="0">
                <a:solidFill>
                  <a:prstClr val="black"/>
                </a:solidFill>
                <a:latin typeface="+mj-lt"/>
              </a:rPr>
              <a:t>Any cone hit counts as penalty INCLUDING cones in run off area/return lane</a:t>
            </a:r>
          </a:p>
          <a:p>
            <a:pPr marL="342900" lvl="0" indent="-342900">
              <a:spcBef>
                <a:spcPct val="20000"/>
              </a:spcBef>
              <a:spcAft>
                <a:spcPts val="0"/>
              </a:spcAft>
              <a:buFont typeface="Arial" pitchFamily="34" charset="0"/>
              <a:buChar char="•"/>
            </a:pPr>
            <a:r>
              <a:rPr lang="en-US" sz="2000" b="0" dirty="0">
                <a:solidFill>
                  <a:prstClr val="black"/>
                </a:solidFill>
              </a:rPr>
              <a:t>Off course = a DNF for that run – no rerun</a:t>
            </a:r>
          </a:p>
          <a:p>
            <a:pPr marL="342900" lvl="0" indent="-342900">
              <a:spcBef>
                <a:spcPct val="20000"/>
              </a:spcBef>
              <a:spcAft>
                <a:spcPts val="0"/>
              </a:spcAft>
              <a:buFont typeface="Arial" pitchFamily="34" charset="0"/>
              <a:buChar char="•"/>
            </a:pPr>
            <a:r>
              <a:rPr lang="en-US" sz="2000" b="0" dirty="0">
                <a:solidFill>
                  <a:prstClr val="black"/>
                </a:solidFill>
              </a:rPr>
              <a:t>Failure to Observe Event Procedures can result in loss of fastest run time</a:t>
            </a:r>
          </a:p>
          <a:p>
            <a:endParaRPr lang="en-US" dirty="0"/>
          </a:p>
        </p:txBody>
      </p:sp>
    </p:spTree>
    <p:extLst>
      <p:ext uri="{BB962C8B-B14F-4D97-AF65-F5344CB8AC3E}">
        <p14:creationId xmlns:p14="http://schemas.microsoft.com/office/powerpoint/2010/main" val="78493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3200" b="0" dirty="0"/>
          </a:p>
          <a:p>
            <a:r>
              <a:rPr lang="en-US" sz="4000" b="0" dirty="0"/>
              <a:t>Friday </a:t>
            </a:r>
            <a:r>
              <a:rPr lang="en-US" sz="4000" b="0"/>
              <a:t>	8:00am – 11:30am</a:t>
            </a:r>
            <a:endParaRPr lang="en-US" sz="4000" b="0" dirty="0"/>
          </a:p>
          <a:p>
            <a:endParaRPr lang="en-US" sz="4000" b="0" dirty="0"/>
          </a:p>
          <a:p>
            <a:r>
              <a:rPr lang="en-US" sz="4000" b="0" dirty="0"/>
              <a:t>Captain:	Joe Losito</a:t>
            </a:r>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15</a:t>
            </a:fld>
            <a:endParaRPr lang="en-US"/>
          </a:p>
        </p:txBody>
      </p:sp>
      <p:sp>
        <p:nvSpPr>
          <p:cNvPr id="5" name="Title 4"/>
          <p:cNvSpPr>
            <a:spLocks noGrp="1"/>
          </p:cNvSpPr>
          <p:nvPr>
            <p:ph type="title"/>
          </p:nvPr>
        </p:nvSpPr>
        <p:spPr/>
        <p:txBody>
          <a:bodyPr/>
          <a:lstStyle/>
          <a:p>
            <a:r>
              <a:rPr lang="en-US" dirty="0"/>
              <a:t>SKID PAD</a:t>
            </a:r>
          </a:p>
        </p:txBody>
      </p:sp>
    </p:spTree>
    <p:extLst>
      <p:ext uri="{BB962C8B-B14F-4D97-AF65-F5344CB8AC3E}">
        <p14:creationId xmlns:p14="http://schemas.microsoft.com/office/powerpoint/2010/main" val="405096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16</a:t>
            </a:fld>
            <a:endParaRPr lang="en-US"/>
          </a:p>
        </p:txBody>
      </p:sp>
      <p:sp>
        <p:nvSpPr>
          <p:cNvPr id="5" name="Title 4"/>
          <p:cNvSpPr>
            <a:spLocks noGrp="1"/>
          </p:cNvSpPr>
          <p:nvPr>
            <p:ph type="title"/>
          </p:nvPr>
        </p:nvSpPr>
        <p:spPr/>
        <p:txBody>
          <a:bodyPr/>
          <a:lstStyle/>
          <a:p>
            <a:r>
              <a:rPr lang="en-US" dirty="0"/>
              <a:t>SKID PAD LAYOUT</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2677776" y="-446425"/>
            <a:ext cx="3971796" cy="6431747"/>
          </a:xfrm>
        </p:spPr>
      </p:pic>
    </p:spTree>
    <p:extLst>
      <p:ext uri="{BB962C8B-B14F-4D97-AF65-F5344CB8AC3E}">
        <p14:creationId xmlns:p14="http://schemas.microsoft.com/office/powerpoint/2010/main" val="36240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1224"/>
            <a:ext cx="8229600" cy="3894710"/>
          </a:xfrm>
        </p:spPr>
        <p:txBody>
          <a:bodyPr/>
          <a:lstStyle/>
          <a:p>
            <a:pPr marL="342900" lvl="0" indent="-342900">
              <a:spcBef>
                <a:spcPct val="20000"/>
              </a:spcBef>
              <a:spcAft>
                <a:spcPts val="0"/>
              </a:spcAft>
              <a:buFont typeface="Arial" pitchFamily="34" charset="0"/>
              <a:buChar char="•"/>
            </a:pPr>
            <a:r>
              <a:rPr lang="en-US" b="0" dirty="0">
                <a:solidFill>
                  <a:prstClr val="black"/>
                </a:solidFill>
              </a:rPr>
              <a:t>2 drivers per team, 2 runs each</a:t>
            </a:r>
          </a:p>
          <a:p>
            <a:pPr marL="342900" lvl="0" indent="-342900">
              <a:spcBef>
                <a:spcPct val="20000"/>
              </a:spcBef>
              <a:spcAft>
                <a:spcPts val="0"/>
              </a:spcAft>
              <a:buFont typeface="Arial" pitchFamily="34" charset="0"/>
              <a:buChar char="•"/>
            </a:pPr>
            <a:r>
              <a:rPr lang="en-US" b="0" dirty="0">
                <a:solidFill>
                  <a:prstClr val="black"/>
                </a:solidFill>
              </a:rPr>
              <a:t>First drivers are prioritized over Second drivers</a:t>
            </a:r>
          </a:p>
          <a:p>
            <a:pPr marL="342900" indent="-342900">
              <a:spcBef>
                <a:spcPct val="20000"/>
              </a:spcBef>
              <a:spcAft>
                <a:spcPts val="0"/>
              </a:spcAft>
              <a:buFont typeface="Arial" pitchFamily="34" charset="0"/>
              <a:buChar char="•"/>
            </a:pPr>
            <a:r>
              <a:rPr lang="en-US" dirty="0">
                <a:solidFill>
                  <a:prstClr val="black"/>
                </a:solidFill>
              </a:rPr>
              <a:t>Ends at 11:30 sharp</a:t>
            </a:r>
            <a:endParaRPr lang="en-US" dirty="0"/>
          </a:p>
          <a:p>
            <a:pPr marL="342900" lvl="0" indent="-342900">
              <a:spcBef>
                <a:spcPct val="20000"/>
              </a:spcBef>
              <a:spcAft>
                <a:spcPts val="0"/>
              </a:spcAft>
              <a:buFont typeface="Arial" pitchFamily="34" charset="0"/>
              <a:buChar char="•"/>
            </a:pPr>
            <a:r>
              <a:rPr lang="en-US" b="0" dirty="0">
                <a:solidFill>
                  <a:prstClr val="black"/>
                </a:solidFill>
              </a:rPr>
              <a:t>Flow of Event</a:t>
            </a:r>
          </a:p>
          <a:p>
            <a:pPr marL="742950" lvl="1" indent="-285750">
              <a:spcBef>
                <a:spcPct val="20000"/>
              </a:spcBef>
              <a:spcAft>
                <a:spcPts val="0"/>
              </a:spcAft>
              <a:buFont typeface="Arial" pitchFamily="34" charset="0"/>
              <a:buChar char="–"/>
            </a:pPr>
            <a:r>
              <a:rPr lang="en-US" dirty="0">
                <a:solidFill>
                  <a:prstClr val="black"/>
                </a:solidFill>
              </a:rPr>
              <a:t>Team pushes car into appropriate Driver line</a:t>
            </a:r>
          </a:p>
          <a:p>
            <a:pPr marL="742950" lvl="1" indent="-285750">
              <a:spcBef>
                <a:spcPct val="20000"/>
              </a:spcBef>
              <a:spcAft>
                <a:spcPts val="0"/>
              </a:spcAft>
              <a:buFont typeface="Arial" pitchFamily="34" charset="0"/>
              <a:buChar char="–"/>
            </a:pPr>
            <a:r>
              <a:rPr lang="en-US" dirty="0">
                <a:solidFill>
                  <a:prstClr val="black"/>
                </a:solidFill>
              </a:rPr>
              <a:t>Staging worker will call for car when ready</a:t>
            </a:r>
          </a:p>
          <a:p>
            <a:pPr marL="742950" lvl="1" indent="-285750">
              <a:spcBef>
                <a:spcPct val="20000"/>
              </a:spcBef>
              <a:spcAft>
                <a:spcPts val="0"/>
              </a:spcAft>
              <a:buFont typeface="Arial" pitchFamily="34" charset="0"/>
              <a:buChar char="–"/>
            </a:pPr>
            <a:r>
              <a:rPr lang="en-US" dirty="0">
                <a:solidFill>
                  <a:prstClr val="black"/>
                </a:solidFill>
              </a:rPr>
              <a:t>Starter person has a green flag; they will help stage car at start point and release car</a:t>
            </a:r>
          </a:p>
          <a:p>
            <a:pPr marL="742950" lvl="1" indent="-285750">
              <a:spcBef>
                <a:spcPct val="20000"/>
              </a:spcBef>
              <a:spcAft>
                <a:spcPts val="0"/>
              </a:spcAft>
              <a:buFont typeface="Arial" pitchFamily="34" charset="0"/>
              <a:buChar char="–"/>
            </a:pPr>
            <a:r>
              <a:rPr lang="en-US" dirty="0">
                <a:solidFill>
                  <a:prstClr val="black"/>
                </a:solidFill>
              </a:rPr>
              <a:t>Driver drives right circle twice, then left circle twice</a:t>
            </a:r>
          </a:p>
          <a:p>
            <a:pPr marL="742950" lvl="1" indent="-285750">
              <a:spcBef>
                <a:spcPct val="20000"/>
              </a:spcBef>
              <a:spcAft>
                <a:spcPts val="0"/>
              </a:spcAft>
              <a:buFont typeface="Arial" pitchFamily="34" charset="0"/>
              <a:buChar char="–"/>
            </a:pPr>
            <a:r>
              <a:rPr lang="en-US" dirty="0">
                <a:solidFill>
                  <a:prstClr val="black"/>
                </a:solidFill>
              </a:rPr>
              <a:t>During second left circle, the middle cone will be pulled so driver can exit</a:t>
            </a:r>
          </a:p>
          <a:p>
            <a:pPr marL="742950" lvl="1" indent="-285750">
              <a:spcBef>
                <a:spcPct val="20000"/>
              </a:spcBef>
              <a:spcAft>
                <a:spcPts val="0"/>
              </a:spcAft>
              <a:buFont typeface="Arial" pitchFamily="34" charset="0"/>
              <a:buChar char="–"/>
            </a:pPr>
            <a:r>
              <a:rPr lang="en-US" dirty="0">
                <a:solidFill>
                  <a:prstClr val="black"/>
                </a:solidFill>
              </a:rPr>
              <a:t>Driver can take second run immediately or exit (other teams can be run in between driver’s 1</a:t>
            </a:r>
            <a:r>
              <a:rPr lang="en-US" baseline="30000" dirty="0">
                <a:solidFill>
                  <a:prstClr val="black"/>
                </a:solidFill>
              </a:rPr>
              <a:t>st</a:t>
            </a:r>
            <a:r>
              <a:rPr lang="en-US" dirty="0">
                <a:solidFill>
                  <a:prstClr val="black"/>
                </a:solidFill>
              </a:rPr>
              <a:t> and 2</a:t>
            </a:r>
            <a:r>
              <a:rPr lang="en-US" baseline="30000" dirty="0">
                <a:solidFill>
                  <a:prstClr val="black"/>
                </a:solidFill>
              </a:rPr>
              <a:t>nd</a:t>
            </a:r>
            <a:r>
              <a:rPr lang="en-US" dirty="0">
                <a:solidFill>
                  <a:prstClr val="black"/>
                </a:solidFill>
              </a:rPr>
              <a:t> runs)</a:t>
            </a:r>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17</a:t>
            </a:fld>
            <a:endParaRPr lang="en-US"/>
          </a:p>
        </p:txBody>
      </p:sp>
      <p:sp>
        <p:nvSpPr>
          <p:cNvPr id="5" name="Title 4"/>
          <p:cNvSpPr>
            <a:spLocks noGrp="1"/>
          </p:cNvSpPr>
          <p:nvPr>
            <p:ph type="title"/>
          </p:nvPr>
        </p:nvSpPr>
        <p:spPr/>
        <p:txBody>
          <a:bodyPr/>
          <a:lstStyle/>
          <a:p>
            <a:r>
              <a:rPr lang="en-US" dirty="0"/>
              <a:t>SKID PAD EVENT</a:t>
            </a:r>
          </a:p>
        </p:txBody>
      </p:sp>
    </p:spTree>
    <p:extLst>
      <p:ext uri="{BB962C8B-B14F-4D97-AF65-F5344CB8AC3E}">
        <p14:creationId xmlns:p14="http://schemas.microsoft.com/office/powerpoint/2010/main" val="136055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1224"/>
            <a:ext cx="8229600" cy="3894710"/>
          </a:xfrm>
        </p:spPr>
        <p:txBody>
          <a:bodyPr/>
          <a:lstStyle/>
          <a:p>
            <a:pPr marL="342900" lvl="0" indent="-342900">
              <a:lnSpc>
                <a:spcPct val="150000"/>
              </a:lnSpc>
              <a:spcAft>
                <a:spcPts val="0"/>
              </a:spcAft>
              <a:buFont typeface="Arial" pitchFamily="34" charset="0"/>
              <a:buChar char="•"/>
            </a:pPr>
            <a:r>
              <a:rPr lang="en-US" sz="2000" b="0" dirty="0">
                <a:solidFill>
                  <a:prstClr val="black"/>
                </a:solidFill>
              </a:rPr>
              <a:t>Only the second lap of each circle is timed</a:t>
            </a:r>
          </a:p>
          <a:p>
            <a:pPr marL="342900" lvl="0" indent="-342900">
              <a:lnSpc>
                <a:spcPct val="150000"/>
              </a:lnSpc>
              <a:spcAft>
                <a:spcPts val="0"/>
              </a:spcAft>
              <a:buFont typeface="Arial" pitchFamily="34" charset="0"/>
              <a:buChar char="•"/>
            </a:pPr>
            <a:r>
              <a:rPr lang="en-US" sz="2000" b="0" dirty="0">
                <a:solidFill>
                  <a:prstClr val="black"/>
                </a:solidFill>
              </a:rPr>
              <a:t>Score is the average of 2</a:t>
            </a:r>
            <a:r>
              <a:rPr lang="en-US" sz="2000" b="0" baseline="30000" dirty="0">
                <a:solidFill>
                  <a:prstClr val="black"/>
                </a:solidFill>
              </a:rPr>
              <a:t>nd</a:t>
            </a:r>
            <a:r>
              <a:rPr lang="en-US" sz="2000" b="0" dirty="0">
                <a:solidFill>
                  <a:prstClr val="black"/>
                </a:solidFill>
              </a:rPr>
              <a:t> lap on each circle</a:t>
            </a:r>
          </a:p>
          <a:p>
            <a:pPr marL="342900" lvl="0" indent="-342900">
              <a:lnSpc>
                <a:spcPct val="150000"/>
              </a:lnSpc>
              <a:spcAft>
                <a:spcPts val="0"/>
              </a:spcAft>
              <a:buFont typeface="Arial" pitchFamily="34" charset="0"/>
              <a:buChar char="•"/>
            </a:pPr>
            <a:r>
              <a:rPr lang="en-US" sz="2000" b="0" dirty="0">
                <a:solidFill>
                  <a:prstClr val="black"/>
                </a:solidFill>
              </a:rPr>
              <a:t>Down or out cones are 0.25 second penalty</a:t>
            </a:r>
          </a:p>
          <a:p>
            <a:pPr marL="742950" lvl="1" indent="-285750">
              <a:lnSpc>
                <a:spcPct val="150000"/>
              </a:lnSpc>
              <a:spcAft>
                <a:spcPts val="0"/>
              </a:spcAft>
              <a:buFont typeface="Arial" pitchFamily="34" charset="0"/>
              <a:buChar char="–"/>
            </a:pPr>
            <a:r>
              <a:rPr lang="en-US" sz="2000" dirty="0">
                <a:solidFill>
                  <a:prstClr val="black"/>
                </a:solidFill>
              </a:rPr>
              <a:t>Rerun and exit lane cones also count</a:t>
            </a:r>
          </a:p>
          <a:p>
            <a:pPr marL="342900" lvl="0" indent="-342900">
              <a:lnSpc>
                <a:spcPct val="150000"/>
              </a:lnSpc>
              <a:spcAft>
                <a:spcPts val="0"/>
              </a:spcAft>
              <a:buFont typeface="Arial" pitchFamily="34" charset="0"/>
              <a:buChar char="•"/>
            </a:pPr>
            <a:r>
              <a:rPr lang="en-US" sz="2000" b="0" dirty="0">
                <a:solidFill>
                  <a:prstClr val="black"/>
                </a:solidFill>
              </a:rPr>
              <a:t>Off course = DNF</a:t>
            </a:r>
          </a:p>
          <a:p>
            <a:pPr marL="342900" lvl="0" indent="-342900">
              <a:lnSpc>
                <a:spcPct val="150000"/>
              </a:lnSpc>
              <a:spcAft>
                <a:spcPts val="0"/>
              </a:spcAft>
              <a:buFont typeface="Arial" pitchFamily="34" charset="0"/>
              <a:buChar char="•"/>
            </a:pPr>
            <a:r>
              <a:rPr lang="en-US" sz="2000" b="0" dirty="0">
                <a:solidFill>
                  <a:prstClr val="black"/>
                </a:solidFill>
              </a:rPr>
              <a:t>Incorrect laps = DNF</a:t>
            </a:r>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18</a:t>
            </a:fld>
            <a:endParaRPr lang="en-US"/>
          </a:p>
        </p:txBody>
      </p:sp>
      <p:sp>
        <p:nvSpPr>
          <p:cNvPr id="5" name="Title 4"/>
          <p:cNvSpPr>
            <a:spLocks noGrp="1"/>
          </p:cNvSpPr>
          <p:nvPr>
            <p:ph type="title"/>
          </p:nvPr>
        </p:nvSpPr>
        <p:spPr/>
        <p:txBody>
          <a:bodyPr/>
          <a:lstStyle/>
          <a:p>
            <a:r>
              <a:rPr lang="en-US" dirty="0"/>
              <a:t>SKID PAD SCORING</a:t>
            </a:r>
          </a:p>
        </p:txBody>
      </p:sp>
    </p:spTree>
    <p:extLst>
      <p:ext uri="{BB962C8B-B14F-4D97-AF65-F5344CB8AC3E}">
        <p14:creationId xmlns:p14="http://schemas.microsoft.com/office/powerpoint/2010/main" val="2436583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sz="3200" dirty="0"/>
              <a:t>Friday	1:30pm – 4:30pm</a:t>
            </a:r>
          </a:p>
          <a:p>
            <a:endParaRPr lang="en-US" sz="3200" dirty="0"/>
          </a:p>
          <a:p>
            <a:r>
              <a:rPr lang="en-US" sz="3200" dirty="0"/>
              <a:t>Captain: 		Jacob Homer</a:t>
            </a:r>
          </a:p>
          <a:p>
            <a:r>
              <a:rPr lang="en-US" sz="3200" dirty="0"/>
              <a:t>Co-Captain:	Lawrence Raitinger</a:t>
            </a:r>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19</a:t>
            </a:fld>
            <a:endParaRPr lang="en-US"/>
          </a:p>
        </p:txBody>
      </p:sp>
      <p:sp>
        <p:nvSpPr>
          <p:cNvPr id="5" name="Title 4"/>
          <p:cNvSpPr>
            <a:spLocks noGrp="1"/>
          </p:cNvSpPr>
          <p:nvPr>
            <p:ph type="title"/>
          </p:nvPr>
        </p:nvSpPr>
        <p:spPr/>
        <p:txBody>
          <a:bodyPr/>
          <a:lstStyle/>
          <a:p>
            <a:r>
              <a:rPr lang="en-US" dirty="0"/>
              <a:t>AUTOCROSS</a:t>
            </a:r>
          </a:p>
        </p:txBody>
      </p:sp>
    </p:spTree>
    <p:extLst>
      <p:ext uri="{BB962C8B-B14F-4D97-AF65-F5344CB8AC3E}">
        <p14:creationId xmlns:p14="http://schemas.microsoft.com/office/powerpoint/2010/main" val="272580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Aft>
                <a:spcPts val="500"/>
              </a:spcAft>
              <a:buFont typeface="Arial" panose="020B0604020202020204" pitchFamily="34" charset="0"/>
              <a:buChar char="•"/>
            </a:pPr>
            <a:r>
              <a:rPr lang="en-US" sz="2000" b="0" dirty="0"/>
              <a:t>Hot Areas (appropriate behavior and attire)</a:t>
            </a:r>
          </a:p>
          <a:p>
            <a:pPr marL="808038" lvl="3" indent="-342900">
              <a:spcAft>
                <a:spcPts val="500"/>
              </a:spcAft>
            </a:pPr>
            <a:r>
              <a:rPr lang="en-US" sz="1600" dirty="0"/>
              <a:t>Closed-toe shoes</a:t>
            </a:r>
          </a:p>
          <a:p>
            <a:pPr marL="808038" lvl="3" indent="-342900">
              <a:spcAft>
                <a:spcPts val="500"/>
              </a:spcAft>
            </a:pPr>
            <a:r>
              <a:rPr lang="en-US" sz="1600" dirty="0"/>
              <a:t>Preferably long pants, however shorts are allowed due to hot weather</a:t>
            </a:r>
          </a:p>
          <a:p>
            <a:pPr marL="808038" lvl="3" indent="-342900">
              <a:spcAft>
                <a:spcPts val="500"/>
              </a:spcAft>
            </a:pPr>
            <a:r>
              <a:rPr lang="en-US" sz="1600" dirty="0"/>
              <a:t>No Running</a:t>
            </a:r>
          </a:p>
          <a:p>
            <a:pPr marL="342900" indent="-342900">
              <a:spcAft>
                <a:spcPts val="500"/>
              </a:spcAft>
              <a:buFont typeface="Arial" panose="020B0604020202020204" pitchFamily="34" charset="0"/>
              <a:buChar char="•"/>
            </a:pPr>
            <a:r>
              <a:rPr lang="en-US" sz="2000" b="0" dirty="0"/>
              <a:t>Number of team members allowed in Hot Area</a:t>
            </a:r>
          </a:p>
          <a:p>
            <a:pPr marL="808038" lvl="3" indent="-342900">
              <a:spcAft>
                <a:spcPts val="500"/>
              </a:spcAft>
            </a:pPr>
            <a:r>
              <a:rPr lang="en-US" sz="1600" dirty="0"/>
              <a:t>4 with dynamic passes (5 for EV teams)</a:t>
            </a:r>
          </a:p>
          <a:p>
            <a:pPr marL="342900" indent="-342900">
              <a:spcAft>
                <a:spcPts val="500"/>
              </a:spcAft>
              <a:buFont typeface="Arial" panose="020B0604020202020204" pitchFamily="34" charset="0"/>
              <a:buChar char="•"/>
            </a:pPr>
            <a:r>
              <a:rPr lang="en-US" sz="2000" b="0" dirty="0"/>
              <a:t>How to identify Event Captains?</a:t>
            </a:r>
          </a:p>
          <a:p>
            <a:pPr marL="808038" lvl="3" indent="-342900">
              <a:spcAft>
                <a:spcPts val="500"/>
              </a:spcAft>
            </a:pPr>
            <a:r>
              <a:rPr lang="en-US" sz="1600" dirty="0"/>
              <a:t>PINK Safety Vests</a:t>
            </a:r>
          </a:p>
          <a:p>
            <a:pPr marL="342900" indent="-342900">
              <a:spcAft>
                <a:spcPts val="500"/>
              </a:spcAft>
              <a:buFont typeface="Arial" panose="020B0604020202020204" pitchFamily="34" charset="0"/>
              <a:buChar char="•"/>
            </a:pPr>
            <a:r>
              <a:rPr lang="en-US" sz="2000" b="0" dirty="0"/>
              <a:t>Weather</a:t>
            </a:r>
          </a:p>
          <a:p>
            <a:pPr marL="808038" lvl="3" indent="-342900">
              <a:spcAft>
                <a:spcPts val="500"/>
              </a:spcAft>
            </a:pPr>
            <a:r>
              <a:rPr lang="en-US" sz="1600" dirty="0"/>
              <a:t>Track condition/tire requirements</a:t>
            </a:r>
          </a:p>
          <a:p>
            <a:pPr marL="808038" lvl="3" indent="-342900">
              <a:spcAft>
                <a:spcPts val="500"/>
              </a:spcAft>
            </a:pPr>
            <a:r>
              <a:rPr lang="en-US" sz="1600" dirty="0"/>
              <a:t>Emergency locations / listen for announcements</a:t>
            </a:r>
          </a:p>
          <a:p>
            <a:pPr marL="808038" lvl="3" indent="-342900">
              <a:spcAft>
                <a:spcPts val="500"/>
              </a:spcAft>
              <a:buFont typeface="Arial" panose="020B0604020202020204" pitchFamily="34" charset="0"/>
              <a:buChar char="•"/>
            </a:pPr>
            <a:endParaRPr lang="en-US" sz="2000" dirty="0"/>
          </a:p>
        </p:txBody>
      </p:sp>
      <p:sp>
        <p:nvSpPr>
          <p:cNvPr id="4" name="Footer Placeholder 3"/>
          <p:cNvSpPr>
            <a:spLocks noGrp="1"/>
          </p:cNvSpPr>
          <p:nvPr>
            <p:ph type="ftr" sz="quarter" idx="11"/>
          </p:nvPr>
        </p:nvSpPr>
        <p:spPr/>
        <p:txBody>
          <a:bodyPr/>
          <a:lstStyle/>
          <a:p>
            <a:r>
              <a:rPr lang="en-US"/>
              <a:t>Formula SAE Lincoln Dynamic Events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2</a:t>
            </a:fld>
            <a:endParaRPr lang="en-US"/>
          </a:p>
        </p:txBody>
      </p:sp>
      <p:sp>
        <p:nvSpPr>
          <p:cNvPr id="2" name="Title 1"/>
          <p:cNvSpPr>
            <a:spLocks noGrp="1"/>
          </p:cNvSpPr>
          <p:nvPr>
            <p:ph type="title"/>
          </p:nvPr>
        </p:nvSpPr>
        <p:spPr/>
        <p:txBody>
          <a:bodyPr/>
          <a:lstStyle/>
          <a:p>
            <a:pPr>
              <a:lnSpc>
                <a:spcPct val="90000"/>
              </a:lnSpc>
            </a:pPr>
            <a:r>
              <a:rPr lang="en-US" dirty="0"/>
              <a:t>General Announcements</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458200" cy="3986784"/>
          </a:xfrm>
        </p:spPr>
        <p:txBody>
          <a:bodyPr/>
          <a:lstStyle/>
          <a:p>
            <a:pPr marL="342900" lvl="1" indent="-342900">
              <a:lnSpc>
                <a:spcPct val="95000"/>
              </a:lnSpc>
              <a:spcAft>
                <a:spcPts val="0"/>
              </a:spcAft>
              <a:buFont typeface="Arial" pitchFamily="34" charset="0"/>
              <a:buChar char="•"/>
            </a:pPr>
            <a:r>
              <a:rPr lang="en-US" sz="1600" dirty="0">
                <a:solidFill>
                  <a:prstClr val="black"/>
                </a:solidFill>
                <a:latin typeface="+mj-lt"/>
              </a:rPr>
              <a:t>Solo Course: ~0.6-0.65 mi/lap</a:t>
            </a:r>
          </a:p>
          <a:p>
            <a:pPr marL="342900" lvl="1" indent="-342900">
              <a:lnSpc>
                <a:spcPct val="95000"/>
              </a:lnSpc>
              <a:spcAft>
                <a:spcPts val="0"/>
              </a:spcAft>
              <a:buFont typeface="Arial" pitchFamily="34" charset="0"/>
              <a:buChar char="•"/>
            </a:pPr>
            <a:r>
              <a:rPr lang="en-US" sz="1600" dirty="0">
                <a:solidFill>
                  <a:prstClr val="black"/>
                </a:solidFill>
                <a:latin typeface="+mj-lt"/>
              </a:rPr>
              <a:t>2 drivers per team, 2 runs each</a:t>
            </a:r>
          </a:p>
          <a:p>
            <a:pPr marL="342900" lvl="1" indent="-342900">
              <a:lnSpc>
                <a:spcPct val="95000"/>
              </a:lnSpc>
              <a:spcAft>
                <a:spcPts val="0"/>
              </a:spcAft>
              <a:buFont typeface="Arial" pitchFamily="34" charset="0"/>
              <a:buChar char="•"/>
            </a:pPr>
            <a:r>
              <a:rPr lang="en-US" sz="1600" dirty="0">
                <a:solidFill>
                  <a:prstClr val="black"/>
                </a:solidFill>
                <a:latin typeface="+mj-lt"/>
              </a:rPr>
              <a:t>First drivers are prioritized over Second drivers</a:t>
            </a:r>
          </a:p>
          <a:p>
            <a:pPr marL="342900" lvl="1" indent="-342900">
              <a:lnSpc>
                <a:spcPct val="95000"/>
              </a:lnSpc>
              <a:spcAft>
                <a:spcPts val="0"/>
              </a:spcAft>
              <a:buFont typeface="Arial" pitchFamily="34" charset="0"/>
              <a:buChar char="•"/>
            </a:pPr>
            <a:r>
              <a:rPr lang="en-US" sz="1600" dirty="0">
                <a:solidFill>
                  <a:prstClr val="black"/>
                </a:solidFill>
                <a:latin typeface="+mj-lt"/>
              </a:rPr>
              <a:t>Flow of Event</a:t>
            </a:r>
          </a:p>
          <a:p>
            <a:pPr marL="742950" lvl="1" indent="-285750">
              <a:lnSpc>
                <a:spcPct val="95000"/>
              </a:lnSpc>
              <a:spcAft>
                <a:spcPts val="0"/>
              </a:spcAft>
              <a:buFont typeface="Arial" pitchFamily="34" charset="0"/>
              <a:buChar char="–"/>
            </a:pPr>
            <a:r>
              <a:rPr lang="en-US" sz="1600" dirty="0">
                <a:solidFill>
                  <a:prstClr val="black"/>
                </a:solidFill>
                <a:latin typeface="+mj-lt"/>
              </a:rPr>
              <a:t>Team pushes car into appropriate Driver line; car can be started any time</a:t>
            </a:r>
          </a:p>
          <a:p>
            <a:pPr marL="742950" lvl="1" indent="-285750">
              <a:lnSpc>
                <a:spcPct val="95000"/>
              </a:lnSpc>
              <a:spcAft>
                <a:spcPts val="0"/>
              </a:spcAft>
              <a:buFont typeface="Arial" pitchFamily="34" charset="0"/>
              <a:buChar char="–"/>
            </a:pPr>
            <a:r>
              <a:rPr lang="en-US" sz="1600" dirty="0">
                <a:solidFill>
                  <a:prstClr val="black"/>
                </a:solidFill>
                <a:latin typeface="+mj-lt"/>
              </a:rPr>
              <a:t>Staging worker will call for car when ready, car slowly drives to start line</a:t>
            </a:r>
          </a:p>
          <a:p>
            <a:pPr marL="742950" lvl="1" indent="-285750">
              <a:lnSpc>
                <a:spcPct val="95000"/>
              </a:lnSpc>
              <a:spcAft>
                <a:spcPts val="0"/>
              </a:spcAft>
              <a:buFont typeface="Arial" pitchFamily="34" charset="0"/>
              <a:buChar char="–"/>
            </a:pPr>
            <a:r>
              <a:rPr lang="en-US" sz="1600" dirty="0">
                <a:solidFill>
                  <a:prstClr val="black"/>
                </a:solidFill>
                <a:latin typeface="+mj-lt"/>
              </a:rPr>
              <a:t>Green flag releases car onto track. Timing light is 20 </a:t>
            </a:r>
            <a:r>
              <a:rPr lang="en-US" sz="1600" dirty="0" err="1">
                <a:solidFill>
                  <a:prstClr val="black"/>
                </a:solidFill>
                <a:latin typeface="+mj-lt"/>
              </a:rPr>
              <a:t>ft</a:t>
            </a:r>
            <a:r>
              <a:rPr lang="en-US" sz="1600" dirty="0">
                <a:solidFill>
                  <a:prstClr val="black"/>
                </a:solidFill>
                <a:latin typeface="+mj-lt"/>
              </a:rPr>
              <a:t> after flag</a:t>
            </a:r>
          </a:p>
          <a:p>
            <a:pPr marL="742950" lvl="1" indent="-285750">
              <a:lnSpc>
                <a:spcPct val="95000"/>
              </a:lnSpc>
              <a:spcAft>
                <a:spcPts val="0"/>
              </a:spcAft>
              <a:buFont typeface="Arial" pitchFamily="34" charset="0"/>
              <a:buChar char="–"/>
            </a:pPr>
            <a:r>
              <a:rPr lang="en-US" sz="1600" dirty="0">
                <a:solidFill>
                  <a:prstClr val="black"/>
                </a:solidFill>
                <a:latin typeface="+mj-lt"/>
              </a:rPr>
              <a:t>Driver completes course. Follow the cones – </a:t>
            </a:r>
            <a:r>
              <a:rPr lang="en-US" sz="1600" i="1" dirty="0">
                <a:solidFill>
                  <a:prstClr val="black"/>
                </a:solidFill>
                <a:latin typeface="+mj-lt"/>
              </a:rPr>
              <a:t>NOT </a:t>
            </a:r>
            <a:r>
              <a:rPr lang="en-US" sz="1600" dirty="0">
                <a:solidFill>
                  <a:prstClr val="black"/>
                </a:solidFill>
                <a:latin typeface="+mj-lt"/>
              </a:rPr>
              <a:t>the chalk</a:t>
            </a:r>
          </a:p>
          <a:p>
            <a:pPr marL="742950" lvl="1" indent="-285750">
              <a:lnSpc>
                <a:spcPct val="95000"/>
              </a:lnSpc>
              <a:spcAft>
                <a:spcPts val="0"/>
              </a:spcAft>
              <a:buFont typeface="Arial" pitchFamily="34" charset="0"/>
              <a:buChar char="–"/>
            </a:pPr>
            <a:r>
              <a:rPr lang="en-US" sz="1600" dirty="0">
                <a:solidFill>
                  <a:prstClr val="black"/>
                </a:solidFill>
                <a:latin typeface="+mj-lt"/>
              </a:rPr>
              <a:t>Checkered flag is shown after end timing line. Car must SLOW DOWN at checkered flag</a:t>
            </a:r>
          </a:p>
          <a:p>
            <a:pPr marL="742950" lvl="1" indent="-285750">
              <a:lnSpc>
                <a:spcPct val="95000"/>
              </a:lnSpc>
              <a:spcAft>
                <a:spcPts val="0"/>
              </a:spcAft>
              <a:buFont typeface="Arial" pitchFamily="34" charset="0"/>
              <a:buChar char="–"/>
            </a:pPr>
            <a:r>
              <a:rPr lang="en-US" sz="1600" dirty="0">
                <a:solidFill>
                  <a:prstClr val="black"/>
                </a:solidFill>
                <a:latin typeface="+mj-lt"/>
              </a:rPr>
              <a:t>Driver can take second run immediately or exit and return to the appropriate driver line later</a:t>
            </a:r>
          </a:p>
          <a:p>
            <a:pPr marL="342900" lvl="0" indent="-342900">
              <a:lnSpc>
                <a:spcPct val="95000"/>
              </a:lnSpc>
              <a:spcAft>
                <a:spcPts val="0"/>
              </a:spcAft>
              <a:buFont typeface="Arial" pitchFamily="34" charset="0"/>
              <a:buChar char="•"/>
            </a:pPr>
            <a:r>
              <a:rPr lang="en-US" sz="1600" b="0" dirty="0">
                <a:solidFill>
                  <a:prstClr val="black"/>
                </a:solidFill>
              </a:rPr>
              <a:t>Red Flag Procedure</a:t>
            </a:r>
          </a:p>
          <a:p>
            <a:pPr marL="742950" lvl="1" indent="-285750">
              <a:lnSpc>
                <a:spcPct val="95000"/>
              </a:lnSpc>
              <a:spcAft>
                <a:spcPts val="0"/>
              </a:spcAft>
              <a:buFont typeface="Arial" pitchFamily="34" charset="0"/>
              <a:buChar char="–"/>
            </a:pPr>
            <a:r>
              <a:rPr lang="en-US" sz="1600" dirty="0">
                <a:solidFill>
                  <a:prstClr val="black"/>
                </a:solidFill>
                <a:latin typeface="+mj-lt"/>
              </a:rPr>
              <a:t>A red flag will be shown if a car has an issue on track that causes a safety concern. Other cars on track will get a re-run.</a:t>
            </a:r>
          </a:p>
          <a:p>
            <a:pPr marL="742950" lvl="1" indent="-285750">
              <a:lnSpc>
                <a:spcPct val="95000"/>
              </a:lnSpc>
              <a:spcAft>
                <a:spcPts val="0"/>
              </a:spcAft>
              <a:buFont typeface="Arial" pitchFamily="34" charset="0"/>
              <a:buChar char="–"/>
            </a:pPr>
            <a:r>
              <a:rPr lang="en-US" sz="1600" dirty="0">
                <a:solidFill>
                  <a:prstClr val="black"/>
                </a:solidFill>
                <a:latin typeface="+mj-lt"/>
              </a:rPr>
              <a:t>When you see the red flag, SLOW DOWN and carefully drive back / follow-direction to staging for a re-run</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20</a:t>
            </a:fld>
            <a:endParaRPr lang="en-US"/>
          </a:p>
        </p:txBody>
      </p:sp>
      <p:sp>
        <p:nvSpPr>
          <p:cNvPr id="5" name="Title 4"/>
          <p:cNvSpPr>
            <a:spLocks noGrp="1"/>
          </p:cNvSpPr>
          <p:nvPr>
            <p:ph type="title"/>
          </p:nvPr>
        </p:nvSpPr>
        <p:spPr/>
        <p:txBody>
          <a:bodyPr/>
          <a:lstStyle/>
          <a:p>
            <a:r>
              <a:rPr lang="en-US" dirty="0"/>
              <a:t>AUTOCROSS EVENT</a:t>
            </a:r>
          </a:p>
        </p:txBody>
      </p:sp>
    </p:spTree>
    <p:extLst>
      <p:ext uri="{BB962C8B-B14F-4D97-AF65-F5344CB8AC3E}">
        <p14:creationId xmlns:p14="http://schemas.microsoft.com/office/powerpoint/2010/main" val="3210966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458200" cy="3986784"/>
          </a:xfrm>
        </p:spPr>
        <p:txBody>
          <a:bodyPr/>
          <a:lstStyle/>
          <a:p>
            <a:pPr marL="342900" lvl="0" indent="-342900">
              <a:lnSpc>
                <a:spcPct val="150000"/>
              </a:lnSpc>
              <a:spcAft>
                <a:spcPts val="0"/>
              </a:spcAft>
              <a:buFont typeface="Arial" pitchFamily="34" charset="0"/>
              <a:buChar char="•"/>
            </a:pPr>
            <a:r>
              <a:rPr lang="en-US" sz="2000" b="0" dirty="0">
                <a:solidFill>
                  <a:prstClr val="black"/>
                </a:solidFill>
              </a:rPr>
              <a:t>The Autocross captain will try to accommodate as many teams having an opportunity to run as possible, and reserves the right to extend the event up to 1-hour due to unforeseen track events. </a:t>
            </a:r>
          </a:p>
          <a:p>
            <a:pPr lvl="0">
              <a:lnSpc>
                <a:spcPct val="150000"/>
              </a:lnSpc>
              <a:spcAft>
                <a:spcPts val="0"/>
              </a:spcAft>
            </a:pPr>
            <a:endParaRPr lang="en-US" sz="2000" b="0" dirty="0">
              <a:solidFill>
                <a:prstClr val="black"/>
              </a:solidFill>
            </a:endParaRPr>
          </a:p>
          <a:p>
            <a:pPr marL="342900" lvl="0" indent="-342900">
              <a:lnSpc>
                <a:spcPct val="150000"/>
              </a:lnSpc>
              <a:spcAft>
                <a:spcPts val="0"/>
              </a:spcAft>
              <a:buFont typeface="Arial" pitchFamily="34" charset="0"/>
              <a:buChar char="•"/>
            </a:pPr>
            <a:r>
              <a:rPr lang="en-US" sz="2000" b="0" dirty="0">
                <a:solidFill>
                  <a:prstClr val="black"/>
                </a:solidFill>
              </a:rPr>
              <a:t>However, if there are times when no cars are staged and ready to run it will be deemed that all cars received an opportunity and teams should expect the event to end at 4:30pm.</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21</a:t>
            </a:fld>
            <a:endParaRPr lang="en-US"/>
          </a:p>
        </p:txBody>
      </p:sp>
      <p:sp>
        <p:nvSpPr>
          <p:cNvPr id="5" name="Title 4"/>
          <p:cNvSpPr>
            <a:spLocks noGrp="1"/>
          </p:cNvSpPr>
          <p:nvPr>
            <p:ph type="title"/>
          </p:nvPr>
        </p:nvSpPr>
        <p:spPr/>
        <p:txBody>
          <a:bodyPr/>
          <a:lstStyle/>
          <a:p>
            <a:r>
              <a:rPr lang="en-US" dirty="0"/>
              <a:t>AUTOCROSS EVENT</a:t>
            </a:r>
          </a:p>
        </p:txBody>
      </p:sp>
    </p:spTree>
    <p:extLst>
      <p:ext uri="{BB962C8B-B14F-4D97-AF65-F5344CB8AC3E}">
        <p14:creationId xmlns:p14="http://schemas.microsoft.com/office/powerpoint/2010/main" val="2912085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Formula SAE Lincoln Dynamic Events Drivers PPT 2017</a:t>
            </a:r>
          </a:p>
        </p:txBody>
      </p:sp>
      <p:sp>
        <p:nvSpPr>
          <p:cNvPr id="4" name="Slide Number Placeholder 3"/>
          <p:cNvSpPr>
            <a:spLocks noGrp="1"/>
          </p:cNvSpPr>
          <p:nvPr>
            <p:ph type="sldNum" sz="quarter" idx="12"/>
          </p:nvPr>
        </p:nvSpPr>
        <p:spPr/>
        <p:txBody>
          <a:bodyPr/>
          <a:lstStyle/>
          <a:p>
            <a:fld id="{C5A2E38E-3676-4AC9-AE40-117CF2D4B3AC}" type="slidenum">
              <a:rPr lang="en-US" smtClean="0"/>
              <a:pPr/>
              <a:t>22</a:t>
            </a:fld>
            <a:endParaRPr lang="en-US"/>
          </a:p>
        </p:txBody>
      </p:sp>
      <p:sp>
        <p:nvSpPr>
          <p:cNvPr id="5" name="Title 4"/>
          <p:cNvSpPr>
            <a:spLocks noGrp="1"/>
          </p:cNvSpPr>
          <p:nvPr>
            <p:ph type="title"/>
          </p:nvPr>
        </p:nvSpPr>
        <p:spPr/>
        <p:txBody>
          <a:bodyPr/>
          <a:lstStyle/>
          <a:p>
            <a:r>
              <a:rPr lang="en-US" dirty="0"/>
              <a:t>AUTOCROSS LAYOUT</a:t>
            </a:r>
          </a:p>
        </p:txBody>
      </p:sp>
      <p:sp>
        <p:nvSpPr>
          <p:cNvPr id="7" name="TextBox 6"/>
          <p:cNvSpPr txBox="1"/>
          <p:nvPr/>
        </p:nvSpPr>
        <p:spPr>
          <a:xfrm>
            <a:off x="3505200" y="137160"/>
            <a:ext cx="3445174" cy="276999"/>
          </a:xfrm>
          <a:prstGeom prst="rect">
            <a:avLst/>
          </a:prstGeom>
          <a:noFill/>
        </p:spPr>
        <p:txBody>
          <a:bodyPr wrap="none" rtlCol="0">
            <a:spAutoFit/>
          </a:bodyPr>
          <a:lstStyle/>
          <a:p>
            <a:r>
              <a:rPr lang="en-US" sz="1200" i="1" dirty="0">
                <a:solidFill>
                  <a:schemeClr val="bg1"/>
                </a:solidFill>
                <a:latin typeface="+mj-lt"/>
              </a:rPr>
              <a:t>Course is subject to change, Map is not to scale</a:t>
            </a:r>
          </a:p>
        </p:txBody>
      </p:sp>
      <p:pic>
        <p:nvPicPr>
          <p:cNvPr id="6" name="Picture 5"/>
          <p:cNvPicPr>
            <a:picLocks noChangeAspect="1"/>
          </p:cNvPicPr>
          <p:nvPr/>
        </p:nvPicPr>
        <p:blipFill>
          <a:blip r:embed="rId2"/>
          <a:stretch>
            <a:fillRect/>
          </a:stretch>
        </p:blipFill>
        <p:spPr>
          <a:xfrm rot="5400000">
            <a:off x="2766163" y="132207"/>
            <a:ext cx="3611675" cy="5143500"/>
          </a:xfrm>
          <a:prstGeom prst="rect">
            <a:avLst/>
          </a:prstGeom>
        </p:spPr>
      </p:pic>
    </p:spTree>
    <p:extLst>
      <p:ext uri="{BB962C8B-B14F-4D97-AF65-F5344CB8AC3E}">
        <p14:creationId xmlns:p14="http://schemas.microsoft.com/office/powerpoint/2010/main" val="294181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1225"/>
          <a:stretch/>
        </p:blipFill>
        <p:spPr>
          <a:xfrm>
            <a:off x="1752600" y="758749"/>
            <a:ext cx="4800600" cy="3994048"/>
          </a:xfrm>
        </p:spPr>
      </p:pic>
      <p:sp>
        <p:nvSpPr>
          <p:cNvPr id="4" name="Slide Number Placeholder 3"/>
          <p:cNvSpPr>
            <a:spLocks noGrp="1"/>
          </p:cNvSpPr>
          <p:nvPr>
            <p:ph type="sldNum" sz="quarter" idx="12"/>
          </p:nvPr>
        </p:nvSpPr>
        <p:spPr/>
        <p:txBody>
          <a:bodyPr/>
          <a:lstStyle/>
          <a:p>
            <a:fld id="{C5A2E38E-3676-4AC9-AE40-117CF2D4B3AC}" type="slidenum">
              <a:rPr lang="en-US" smtClean="0"/>
              <a:pPr/>
              <a:t>23</a:t>
            </a:fld>
            <a:endParaRPr lang="en-US"/>
          </a:p>
        </p:txBody>
      </p:sp>
      <p:sp>
        <p:nvSpPr>
          <p:cNvPr id="5" name="Title 4"/>
          <p:cNvSpPr>
            <a:spLocks noGrp="1"/>
          </p:cNvSpPr>
          <p:nvPr>
            <p:ph type="title"/>
          </p:nvPr>
        </p:nvSpPr>
        <p:spPr/>
        <p:txBody>
          <a:bodyPr/>
          <a:lstStyle/>
          <a:p>
            <a:r>
              <a:rPr lang="en-US" dirty="0"/>
              <a:t>AUTOCROSS ENTRY/EXIT PROCEDURE</a:t>
            </a:r>
          </a:p>
        </p:txBody>
      </p:sp>
      <p:sp>
        <p:nvSpPr>
          <p:cNvPr id="2" name="Footer Placeholder 1"/>
          <p:cNvSpPr>
            <a:spLocks noGrp="1"/>
          </p:cNvSpPr>
          <p:nvPr>
            <p:ph type="ftr" sz="quarter" idx="11"/>
          </p:nvPr>
        </p:nvSpPr>
        <p:spPr/>
        <p:txBody>
          <a:bodyPr/>
          <a:lstStyle/>
          <a:p>
            <a:r>
              <a:rPr lang="en-US"/>
              <a:t>Formula SAE Lincoln Dynamic Events Drivers PPT 2017</a:t>
            </a:r>
            <a:endParaRPr lang="en-US" dirty="0"/>
          </a:p>
        </p:txBody>
      </p:sp>
    </p:spTree>
    <p:extLst>
      <p:ext uri="{BB962C8B-B14F-4D97-AF65-F5344CB8AC3E}">
        <p14:creationId xmlns:p14="http://schemas.microsoft.com/office/powerpoint/2010/main" val="3222260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A2E38E-3676-4AC9-AE40-117CF2D4B3AC}" type="slidenum">
              <a:rPr lang="en-US" smtClean="0"/>
              <a:pPr/>
              <a:t>24</a:t>
            </a:fld>
            <a:endParaRPr lang="en-US"/>
          </a:p>
        </p:txBody>
      </p:sp>
      <p:sp>
        <p:nvSpPr>
          <p:cNvPr id="5" name="Title 4"/>
          <p:cNvSpPr>
            <a:spLocks noGrp="1"/>
          </p:cNvSpPr>
          <p:nvPr>
            <p:ph type="title"/>
          </p:nvPr>
        </p:nvSpPr>
        <p:spPr/>
        <p:txBody>
          <a:bodyPr/>
          <a:lstStyle/>
          <a:p>
            <a:r>
              <a:rPr lang="en-US" dirty="0"/>
              <a:t>AUTOCROSS SCORING</a:t>
            </a:r>
          </a:p>
        </p:txBody>
      </p:sp>
      <p:sp>
        <p:nvSpPr>
          <p:cNvPr id="2" name="Content Placeholder 1"/>
          <p:cNvSpPr>
            <a:spLocks noGrp="1"/>
          </p:cNvSpPr>
          <p:nvPr>
            <p:ph idx="1"/>
          </p:nvPr>
        </p:nvSpPr>
        <p:spPr/>
        <p:txBody>
          <a:bodyPr/>
          <a:lstStyle/>
          <a:p>
            <a:pPr marL="342900" lvl="0" indent="-342900">
              <a:lnSpc>
                <a:spcPct val="150000"/>
              </a:lnSpc>
              <a:spcAft>
                <a:spcPts val="0"/>
              </a:spcAft>
              <a:buFont typeface="Arial" pitchFamily="34" charset="0"/>
              <a:buChar char="•"/>
            </a:pPr>
            <a:r>
              <a:rPr lang="en-US" sz="2000" b="0" dirty="0">
                <a:solidFill>
                  <a:prstClr val="black"/>
                </a:solidFill>
              </a:rPr>
              <a:t>Cone down and out = 2 second penalty</a:t>
            </a:r>
          </a:p>
          <a:p>
            <a:pPr marL="342900" lvl="0" indent="-342900">
              <a:lnSpc>
                <a:spcPct val="150000"/>
              </a:lnSpc>
              <a:spcAft>
                <a:spcPts val="0"/>
              </a:spcAft>
              <a:buFont typeface="Arial" pitchFamily="34" charset="0"/>
              <a:buChar char="•"/>
            </a:pPr>
            <a:r>
              <a:rPr lang="en-US" sz="2000" b="0" dirty="0">
                <a:solidFill>
                  <a:prstClr val="black"/>
                </a:solidFill>
              </a:rPr>
              <a:t>Off course = 20 second penalty </a:t>
            </a:r>
          </a:p>
          <a:p>
            <a:pPr marL="742950" lvl="1" indent="-285750">
              <a:lnSpc>
                <a:spcPct val="150000"/>
              </a:lnSpc>
              <a:spcAft>
                <a:spcPts val="0"/>
              </a:spcAft>
              <a:buFont typeface="Arial" pitchFamily="34" charset="0"/>
              <a:buChar char="–"/>
            </a:pPr>
            <a:r>
              <a:rPr lang="en-US" sz="2000" dirty="0">
                <a:solidFill>
                  <a:prstClr val="black"/>
                </a:solidFill>
                <a:latin typeface="+mj-lt"/>
              </a:rPr>
              <a:t>If you can safely enter course through same gate you left, there is no penalty</a:t>
            </a:r>
          </a:p>
          <a:p>
            <a:pPr marL="342900" lvl="0" indent="-342900">
              <a:lnSpc>
                <a:spcPct val="150000"/>
              </a:lnSpc>
              <a:spcAft>
                <a:spcPts val="0"/>
              </a:spcAft>
              <a:buFont typeface="Arial" pitchFamily="34" charset="0"/>
              <a:buChar char="•"/>
            </a:pPr>
            <a:r>
              <a:rPr lang="en-US" sz="2000" b="0" dirty="0">
                <a:solidFill>
                  <a:prstClr val="black"/>
                </a:solidFill>
              </a:rPr>
              <a:t>Missed Slalom is considered an off course</a:t>
            </a:r>
          </a:p>
          <a:p>
            <a:pPr marL="342900" lvl="0" indent="-342900">
              <a:lnSpc>
                <a:spcPct val="150000"/>
              </a:lnSpc>
              <a:spcAft>
                <a:spcPts val="0"/>
              </a:spcAft>
              <a:buFont typeface="Arial" pitchFamily="34" charset="0"/>
              <a:buChar char="•"/>
            </a:pPr>
            <a:r>
              <a:rPr lang="en-US" sz="2000" b="0" dirty="0">
                <a:solidFill>
                  <a:prstClr val="black"/>
                </a:solidFill>
              </a:rPr>
              <a:t>Cars that stall and cannot restart on course will be DNF for that lap – no rerun </a:t>
            </a:r>
          </a:p>
          <a:p>
            <a:endParaRPr lang="en-US" dirty="0"/>
          </a:p>
        </p:txBody>
      </p:sp>
      <p:sp>
        <p:nvSpPr>
          <p:cNvPr id="7" name="Footer Placeholder 2"/>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Tree>
    <p:extLst>
      <p:ext uri="{BB962C8B-B14F-4D97-AF65-F5344CB8AC3E}">
        <p14:creationId xmlns:p14="http://schemas.microsoft.com/office/powerpoint/2010/main" val="1556602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sz="3200" dirty="0"/>
              <a:t>Saturday	8:30am - ~4:00pm</a:t>
            </a:r>
          </a:p>
          <a:p>
            <a:endParaRPr lang="en-US" sz="3200" dirty="0"/>
          </a:p>
          <a:p>
            <a:r>
              <a:rPr lang="en-US" sz="3200" dirty="0"/>
              <a:t>Captain: 		Lawrence Raitinger</a:t>
            </a:r>
          </a:p>
          <a:p>
            <a:r>
              <a:rPr lang="en-US" sz="3200" dirty="0"/>
              <a:t>Co-Captain:	Jacob Homer</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25</a:t>
            </a:fld>
            <a:endParaRPr lang="en-US"/>
          </a:p>
        </p:txBody>
      </p:sp>
      <p:sp>
        <p:nvSpPr>
          <p:cNvPr id="5" name="Title 4"/>
          <p:cNvSpPr>
            <a:spLocks noGrp="1"/>
          </p:cNvSpPr>
          <p:nvPr>
            <p:ph type="title"/>
          </p:nvPr>
        </p:nvSpPr>
        <p:spPr/>
        <p:txBody>
          <a:bodyPr/>
          <a:lstStyle/>
          <a:p>
            <a:r>
              <a:rPr lang="en-US" dirty="0"/>
              <a:t>ENDURANCE &amp; FUEL EFFICIENCY</a:t>
            </a:r>
          </a:p>
        </p:txBody>
      </p:sp>
    </p:spTree>
    <p:extLst>
      <p:ext uri="{BB962C8B-B14F-4D97-AF65-F5344CB8AC3E}">
        <p14:creationId xmlns:p14="http://schemas.microsoft.com/office/powerpoint/2010/main" val="533905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19150"/>
            <a:ext cx="8763000" cy="1965326"/>
          </a:xfrm>
        </p:spPr>
        <p:txBody>
          <a:bodyPr/>
          <a:lstStyle/>
          <a:p>
            <a:pPr marL="342900" lvl="0" indent="-342900">
              <a:spcBef>
                <a:spcPct val="20000"/>
              </a:spcBef>
              <a:spcAft>
                <a:spcPts val="0"/>
              </a:spcAft>
              <a:buFont typeface="Arial" pitchFamily="34" charset="0"/>
              <a:buChar char="•"/>
            </a:pPr>
            <a:r>
              <a:rPr lang="en-US" sz="1500" b="0" dirty="0">
                <a:solidFill>
                  <a:prstClr val="black"/>
                </a:solidFill>
                <a:latin typeface="+mn-lt"/>
              </a:rPr>
              <a:t>Teams are required to have the appropriate tire for weather condition at the start of their run</a:t>
            </a:r>
          </a:p>
          <a:p>
            <a:pPr marL="342900" lvl="0" indent="-342900">
              <a:spcBef>
                <a:spcPct val="20000"/>
              </a:spcBef>
              <a:spcAft>
                <a:spcPts val="0"/>
              </a:spcAft>
              <a:buFont typeface="Arial" pitchFamily="34" charset="0"/>
              <a:buChar char="•"/>
            </a:pPr>
            <a:r>
              <a:rPr lang="en-US" sz="1500" b="0" dirty="0">
                <a:solidFill>
                  <a:prstClr val="black"/>
                </a:solidFill>
                <a:latin typeface="+mn-lt"/>
              </a:rPr>
              <a:t>If the weather condition changes while a team is mid run, a tire change may be allowed or required</a:t>
            </a:r>
          </a:p>
          <a:p>
            <a:pPr marL="342900" lvl="0" indent="-342900">
              <a:spcBef>
                <a:spcPct val="20000"/>
              </a:spcBef>
              <a:spcAft>
                <a:spcPts val="0"/>
              </a:spcAft>
              <a:buFont typeface="Arial" pitchFamily="34" charset="0"/>
              <a:buChar char="•"/>
            </a:pPr>
            <a:r>
              <a:rPr lang="en-US" sz="1500" b="0" dirty="0">
                <a:solidFill>
                  <a:prstClr val="black"/>
                </a:solidFill>
                <a:latin typeface="+mn-lt"/>
              </a:rPr>
              <a:t>See below table for possible weather change scenarios</a:t>
            </a:r>
          </a:p>
          <a:p>
            <a:pPr marL="342900" lvl="0" indent="-342900">
              <a:spcBef>
                <a:spcPct val="20000"/>
              </a:spcBef>
              <a:spcAft>
                <a:spcPts val="0"/>
              </a:spcAft>
              <a:buFont typeface="Arial" pitchFamily="34" charset="0"/>
              <a:buChar char="•"/>
            </a:pPr>
            <a:r>
              <a:rPr lang="en-US" sz="1500" b="0" dirty="0">
                <a:solidFill>
                  <a:prstClr val="black"/>
                </a:solidFill>
                <a:latin typeface="+mn-lt"/>
              </a:rPr>
              <a:t>SCCA Safety Stewards can require immediate tire changes if conditions create an unsafe environment</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26</a:t>
            </a:fld>
            <a:endParaRPr lang="en-US"/>
          </a:p>
        </p:txBody>
      </p:sp>
      <p:sp>
        <p:nvSpPr>
          <p:cNvPr id="5" name="Title 4"/>
          <p:cNvSpPr>
            <a:spLocks noGrp="1"/>
          </p:cNvSpPr>
          <p:nvPr>
            <p:ph type="title"/>
          </p:nvPr>
        </p:nvSpPr>
        <p:spPr/>
        <p:txBody>
          <a:bodyPr/>
          <a:lstStyle/>
          <a:p>
            <a:r>
              <a:rPr lang="en-US" dirty="0"/>
              <a:t>ENDURANCE EVENT - WEATHER</a:t>
            </a:r>
          </a:p>
        </p:txBody>
      </p:sp>
      <p:graphicFrame>
        <p:nvGraphicFramePr>
          <p:cNvPr id="6" name="Table 5"/>
          <p:cNvGraphicFramePr>
            <a:graphicFrameLocks noGrp="1"/>
          </p:cNvGraphicFramePr>
          <p:nvPr>
            <p:extLst>
              <p:ext uri="{D42A27DB-BD31-4B8C-83A1-F6EECF244321}">
                <p14:modId xmlns:p14="http://schemas.microsoft.com/office/powerpoint/2010/main" val="804139678"/>
              </p:ext>
            </p:extLst>
          </p:nvPr>
        </p:nvGraphicFramePr>
        <p:xfrm>
          <a:off x="457200" y="2114550"/>
          <a:ext cx="8388624" cy="2560320"/>
        </p:xfrm>
        <a:graphic>
          <a:graphicData uri="http://schemas.openxmlformats.org/drawingml/2006/table">
            <a:tbl>
              <a:tblPr>
                <a:tableStyleId>{5C22544A-7EE6-4342-B048-85BDC9FD1C3A}</a:tableStyleId>
              </a:tblPr>
              <a:tblGrid>
                <a:gridCol w="1398104">
                  <a:extLst>
                    <a:ext uri="{9D8B030D-6E8A-4147-A177-3AD203B41FA5}">
                      <a16:colId xmlns:a16="http://schemas.microsoft.com/office/drawing/2014/main" val="20000"/>
                    </a:ext>
                  </a:extLst>
                </a:gridCol>
                <a:gridCol w="1398104">
                  <a:extLst>
                    <a:ext uri="{9D8B030D-6E8A-4147-A177-3AD203B41FA5}">
                      <a16:colId xmlns:a16="http://schemas.microsoft.com/office/drawing/2014/main" val="20001"/>
                    </a:ext>
                  </a:extLst>
                </a:gridCol>
                <a:gridCol w="1398104">
                  <a:extLst>
                    <a:ext uri="{9D8B030D-6E8A-4147-A177-3AD203B41FA5}">
                      <a16:colId xmlns:a16="http://schemas.microsoft.com/office/drawing/2014/main" val="20002"/>
                    </a:ext>
                  </a:extLst>
                </a:gridCol>
                <a:gridCol w="1398104">
                  <a:extLst>
                    <a:ext uri="{9D8B030D-6E8A-4147-A177-3AD203B41FA5}">
                      <a16:colId xmlns:a16="http://schemas.microsoft.com/office/drawing/2014/main" val="20003"/>
                    </a:ext>
                  </a:extLst>
                </a:gridCol>
                <a:gridCol w="1398104">
                  <a:extLst>
                    <a:ext uri="{9D8B030D-6E8A-4147-A177-3AD203B41FA5}">
                      <a16:colId xmlns:a16="http://schemas.microsoft.com/office/drawing/2014/main" val="20004"/>
                    </a:ext>
                  </a:extLst>
                </a:gridCol>
                <a:gridCol w="1398104">
                  <a:extLst>
                    <a:ext uri="{9D8B030D-6E8A-4147-A177-3AD203B41FA5}">
                      <a16:colId xmlns:a16="http://schemas.microsoft.com/office/drawing/2014/main" val="20005"/>
                    </a:ext>
                  </a:extLst>
                </a:gridCol>
              </a:tblGrid>
              <a:tr h="0">
                <a:tc>
                  <a:txBody>
                    <a:bodyPr/>
                    <a:lstStyle/>
                    <a:p>
                      <a:pPr marL="0" marR="0" algn="ctr">
                        <a:spcBef>
                          <a:spcPts val="0"/>
                        </a:spcBef>
                        <a:spcAft>
                          <a:spcPts val="0"/>
                        </a:spcAft>
                      </a:pPr>
                      <a:r>
                        <a:rPr lang="en-US" sz="1400" b="1" dirty="0">
                          <a:effectLst/>
                        </a:rPr>
                        <a:t>Track Condition at start of run</a:t>
                      </a:r>
                      <a:endParaRPr lang="en-US" sz="1400" b="1"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b="1" dirty="0">
                          <a:effectLst/>
                        </a:rPr>
                        <a:t>Team's Current Tire Choice</a:t>
                      </a:r>
                      <a:endParaRPr lang="en-US" sz="1400" b="1"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b="1" dirty="0">
                          <a:effectLst/>
                          <a:latin typeface="+mn-lt"/>
                          <a:ea typeface="+mn-ea"/>
                        </a:rPr>
                        <a:t>Mid</a:t>
                      </a:r>
                      <a:r>
                        <a:rPr lang="en-US" sz="1400" b="1" baseline="0" dirty="0">
                          <a:effectLst/>
                          <a:latin typeface="+mn-lt"/>
                          <a:ea typeface="+mn-ea"/>
                        </a:rPr>
                        <a:t> run Track Condition Change</a:t>
                      </a:r>
                      <a:endParaRPr lang="en-US" sz="1400" b="1"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b="1" dirty="0">
                          <a:effectLst/>
                        </a:rPr>
                        <a:t>Tire Change?</a:t>
                      </a:r>
                      <a:endParaRPr lang="en-US" sz="1400" b="1"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b="1" dirty="0">
                          <a:effectLst/>
                        </a:rPr>
                        <a:t>Additional Time Granted</a:t>
                      </a:r>
                      <a:endParaRPr lang="en-US" sz="1400" b="1"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b="1" dirty="0">
                          <a:effectLst/>
                        </a:rPr>
                        <a:t>Tire Change Allowed at Driver Change?</a:t>
                      </a:r>
                      <a:endParaRPr lang="en-US" sz="1400" b="1"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400" dirty="0">
                          <a:effectLst/>
                        </a:rPr>
                        <a:t>Dry</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Dry</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Damp</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Optional</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10 minutes</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Yes</a:t>
                      </a:r>
                      <a:endParaRPr lang="en-US" sz="14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400" dirty="0">
                          <a:effectLst/>
                        </a:rPr>
                        <a:t>Dry</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Dry</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Wet</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Mandatory</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10 minutes</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Yes</a:t>
                      </a:r>
                      <a:endParaRPr lang="en-US" sz="1400" dirty="0">
                        <a:effectLst/>
                        <a:latin typeface="Times New Roman"/>
                        <a:ea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400">
                          <a:effectLst/>
                        </a:rPr>
                        <a:t>Damp</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Dry</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Wet</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Mandatory</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10 minutes</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Yes</a:t>
                      </a:r>
                      <a:endParaRPr lang="en-US" sz="1400" dirty="0">
                        <a:effectLst/>
                        <a:latin typeface="Times New Roman"/>
                        <a:ea typeface="Times New Roman"/>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400">
                          <a:effectLst/>
                        </a:rPr>
                        <a:t>Damp</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Rain</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Wet</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a:t>
                      </a:r>
                      <a:endParaRPr lang="en-US" sz="1400" dirty="0">
                        <a:effectLst/>
                        <a:latin typeface="Times New Roman"/>
                        <a:ea typeface="Times New Roman"/>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400">
                          <a:effectLst/>
                        </a:rPr>
                        <a:t>Damp</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Dry</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Dry</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a:t>
                      </a:r>
                      <a:endParaRPr lang="en-US" sz="1400" dirty="0">
                        <a:effectLst/>
                        <a:latin typeface="Times New Roman"/>
                        <a:ea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n-US" sz="1400">
                          <a:effectLst/>
                        </a:rPr>
                        <a:t>Damp</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Rain</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Dry</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Optional</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zero</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No</a:t>
                      </a:r>
                      <a:endParaRPr lang="en-US" sz="1400" dirty="0">
                        <a:effectLst/>
                        <a:latin typeface="Times New Roman"/>
                        <a:ea typeface="Times New Roman"/>
                      </a:endParaRPr>
                    </a:p>
                  </a:txBody>
                  <a:tcPr marL="68580" marR="68580" marT="0" marB="0"/>
                </a:tc>
                <a:extLst>
                  <a:ext uri="{0D108BD9-81ED-4DB2-BD59-A6C34878D82A}">
                    <a16:rowId xmlns:a16="http://schemas.microsoft.com/office/drawing/2014/main" val="10006"/>
                  </a:ext>
                </a:extLst>
              </a:tr>
              <a:tr h="0">
                <a:tc>
                  <a:txBody>
                    <a:bodyPr/>
                    <a:lstStyle/>
                    <a:p>
                      <a:pPr marL="0" marR="0" algn="ctr">
                        <a:spcBef>
                          <a:spcPts val="0"/>
                        </a:spcBef>
                        <a:spcAft>
                          <a:spcPts val="0"/>
                        </a:spcAft>
                      </a:pPr>
                      <a:r>
                        <a:rPr lang="en-US" sz="1400">
                          <a:effectLst/>
                        </a:rPr>
                        <a:t>Wet</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Rain</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Damp</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Optional</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zero</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No</a:t>
                      </a:r>
                      <a:endParaRPr lang="en-US" sz="1400" dirty="0">
                        <a:effectLst/>
                        <a:latin typeface="Times New Roman"/>
                        <a:ea typeface="Times New Roman"/>
                      </a:endParaRPr>
                    </a:p>
                  </a:txBody>
                  <a:tcPr marL="68580" marR="68580" marT="0" marB="0"/>
                </a:tc>
                <a:extLst>
                  <a:ext uri="{0D108BD9-81ED-4DB2-BD59-A6C34878D82A}">
                    <a16:rowId xmlns:a16="http://schemas.microsoft.com/office/drawing/2014/main" val="10007"/>
                  </a:ext>
                </a:extLst>
              </a:tr>
              <a:tr h="0">
                <a:tc>
                  <a:txBody>
                    <a:bodyPr/>
                    <a:lstStyle/>
                    <a:p>
                      <a:pPr marL="0" marR="0" algn="ctr">
                        <a:spcBef>
                          <a:spcPts val="0"/>
                        </a:spcBef>
                        <a:spcAft>
                          <a:spcPts val="0"/>
                        </a:spcAft>
                      </a:pPr>
                      <a:r>
                        <a:rPr lang="en-US" sz="1400">
                          <a:effectLst/>
                        </a:rPr>
                        <a:t>Wet</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Rain</a:t>
                      </a:r>
                      <a:endParaRPr lang="en-US" sz="1400" dirty="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Dry</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Optional</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a:effectLst/>
                        </a:rPr>
                        <a:t>zero</a:t>
                      </a:r>
                      <a:endParaRPr lang="en-US" sz="1400">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effectLst/>
                        </a:rPr>
                        <a:t>No</a:t>
                      </a:r>
                      <a:endParaRPr lang="en-US" sz="1400" dirty="0">
                        <a:effectLst/>
                        <a:latin typeface="Times New Roman"/>
                        <a:ea typeface="Times New Roman"/>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55879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229600" cy="3986784"/>
          </a:xfrm>
        </p:spPr>
        <p:txBody>
          <a:bodyPr/>
          <a:lstStyle/>
          <a:p>
            <a:pPr marL="342900" lvl="0" indent="-342900">
              <a:spcBef>
                <a:spcPct val="20000"/>
              </a:spcBef>
              <a:spcAft>
                <a:spcPts val="0"/>
              </a:spcAft>
              <a:buFont typeface="Arial" pitchFamily="34" charset="0"/>
              <a:buChar char="•"/>
            </a:pPr>
            <a:r>
              <a:rPr lang="en-US" b="0" dirty="0">
                <a:solidFill>
                  <a:prstClr val="black"/>
                </a:solidFill>
              </a:rPr>
              <a:t>The Run Order will be posted Friday evening once the Autocross event is over and preliminary scores processed</a:t>
            </a:r>
          </a:p>
          <a:p>
            <a:pPr marL="342900" lvl="0" indent="-342900">
              <a:spcBef>
                <a:spcPct val="20000"/>
              </a:spcBef>
              <a:spcAft>
                <a:spcPts val="0"/>
              </a:spcAft>
              <a:buFont typeface="Arial" pitchFamily="34" charset="0"/>
              <a:buChar char="•"/>
            </a:pPr>
            <a:r>
              <a:rPr lang="en-US" b="0" dirty="0">
                <a:solidFill>
                  <a:prstClr val="black"/>
                </a:solidFill>
              </a:rPr>
              <a:t>Only teams who have completed all four areas of tech by 5:00pm on Friday are eligible to participate in Endurance</a:t>
            </a:r>
          </a:p>
          <a:p>
            <a:pPr marL="342900" lvl="0" indent="-342900">
              <a:spcBef>
                <a:spcPct val="20000"/>
              </a:spcBef>
              <a:spcAft>
                <a:spcPts val="0"/>
              </a:spcAft>
              <a:buFont typeface="Arial" pitchFamily="34" charset="0"/>
              <a:buChar char="•"/>
            </a:pPr>
            <a:r>
              <a:rPr lang="en-US" b="0" dirty="0">
                <a:solidFill>
                  <a:prstClr val="black"/>
                </a:solidFill>
              </a:rPr>
              <a:t>Run order will be slowest to fastest Autocross times (including penalties)  *EV cars will run separately</a:t>
            </a:r>
          </a:p>
          <a:p>
            <a:pPr marL="342900" lvl="0" indent="-342900">
              <a:spcBef>
                <a:spcPct val="20000"/>
              </a:spcBef>
              <a:spcAft>
                <a:spcPts val="0"/>
              </a:spcAft>
              <a:buFont typeface="Arial" pitchFamily="34" charset="0"/>
              <a:buChar char="•"/>
            </a:pPr>
            <a:r>
              <a:rPr lang="en-US" b="0" dirty="0">
                <a:solidFill>
                  <a:prstClr val="black"/>
                </a:solidFill>
              </a:rPr>
              <a:t>Teams who did not participate in any dynamic event prior to Endurance will run first at 9am</a:t>
            </a:r>
          </a:p>
          <a:p>
            <a:pPr marL="342900" lvl="0" indent="-342900">
              <a:spcBef>
                <a:spcPct val="20000"/>
              </a:spcBef>
              <a:spcAft>
                <a:spcPts val="0"/>
              </a:spcAft>
              <a:buFont typeface="Arial" pitchFamily="34" charset="0"/>
              <a:buChar char="•"/>
            </a:pPr>
            <a:r>
              <a:rPr lang="en-US" b="0" dirty="0">
                <a:solidFill>
                  <a:prstClr val="black"/>
                </a:solidFill>
              </a:rPr>
              <a:t>Lunch will begin at approximately 12:00pm, depending on cars on track</a:t>
            </a:r>
          </a:p>
          <a:p>
            <a:pPr marL="742950" lvl="1" indent="-285750">
              <a:spcBef>
                <a:spcPct val="20000"/>
              </a:spcBef>
              <a:spcAft>
                <a:spcPts val="0"/>
              </a:spcAft>
              <a:buFont typeface="Arial" pitchFamily="34" charset="0"/>
              <a:buChar char="–"/>
            </a:pPr>
            <a:r>
              <a:rPr lang="en-US" dirty="0">
                <a:solidFill>
                  <a:prstClr val="black"/>
                </a:solidFill>
                <a:latin typeface="+mj-lt"/>
              </a:rPr>
              <a:t>Teams scheduled immediately after lunch must keep their equipment in the dynamic area during lunch</a:t>
            </a:r>
          </a:p>
          <a:p>
            <a:pPr marL="342900" lvl="0" indent="-342900">
              <a:spcBef>
                <a:spcPct val="20000"/>
              </a:spcBef>
              <a:spcAft>
                <a:spcPts val="0"/>
              </a:spcAft>
              <a:buFont typeface="Arial" pitchFamily="34" charset="0"/>
              <a:buChar char="•"/>
            </a:pPr>
            <a:r>
              <a:rPr lang="en-US" b="0" dirty="0">
                <a:solidFill>
                  <a:prstClr val="black"/>
                </a:solidFill>
              </a:rPr>
              <a:t>Any team that runs out of order in Endurance will receive a 2 minute penalty</a:t>
            </a:r>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27</a:t>
            </a:fld>
            <a:endParaRPr lang="en-US"/>
          </a:p>
        </p:txBody>
      </p:sp>
      <p:sp>
        <p:nvSpPr>
          <p:cNvPr id="5" name="Title 4"/>
          <p:cNvSpPr>
            <a:spLocks noGrp="1"/>
          </p:cNvSpPr>
          <p:nvPr>
            <p:ph type="title"/>
          </p:nvPr>
        </p:nvSpPr>
        <p:spPr/>
        <p:txBody>
          <a:bodyPr/>
          <a:lstStyle/>
          <a:p>
            <a:r>
              <a:rPr lang="en-US" dirty="0"/>
              <a:t>ENDURANCE RUN ORDER</a:t>
            </a:r>
          </a:p>
        </p:txBody>
      </p:sp>
    </p:spTree>
    <p:extLst>
      <p:ext uri="{BB962C8B-B14F-4D97-AF65-F5344CB8AC3E}">
        <p14:creationId xmlns:p14="http://schemas.microsoft.com/office/powerpoint/2010/main" val="1437256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229600" cy="3986784"/>
          </a:xfrm>
        </p:spPr>
        <p:txBody>
          <a:bodyPr/>
          <a:lstStyle/>
          <a:p>
            <a:pPr marL="342900" lvl="0" indent="-342900">
              <a:spcBef>
                <a:spcPct val="20000"/>
              </a:spcBef>
              <a:spcAft>
                <a:spcPts val="0"/>
              </a:spcAft>
              <a:buFont typeface="Arial" pitchFamily="34" charset="0"/>
              <a:buChar char="•"/>
            </a:pPr>
            <a:r>
              <a:rPr lang="en-US" sz="2000" b="0" dirty="0">
                <a:solidFill>
                  <a:prstClr val="black"/>
                </a:solidFill>
              </a:rPr>
              <a:t>The Announcer will call batches of teams to fuel their car based on run order</a:t>
            </a:r>
          </a:p>
          <a:p>
            <a:pPr marL="342900" lvl="0" indent="-342900">
              <a:spcBef>
                <a:spcPct val="20000"/>
              </a:spcBef>
              <a:spcAft>
                <a:spcPts val="0"/>
              </a:spcAft>
              <a:buFont typeface="Arial" pitchFamily="34" charset="0"/>
              <a:buChar char="•"/>
            </a:pPr>
            <a:r>
              <a:rPr lang="en-US" sz="2000" b="0" dirty="0">
                <a:solidFill>
                  <a:prstClr val="black"/>
                </a:solidFill>
              </a:rPr>
              <a:t>Endurance cars will be filled in the sequence of their scheduled run time</a:t>
            </a:r>
          </a:p>
          <a:p>
            <a:pPr marL="342900" lvl="0" indent="-342900">
              <a:spcBef>
                <a:spcPct val="20000"/>
              </a:spcBef>
              <a:spcAft>
                <a:spcPts val="0"/>
              </a:spcAft>
              <a:buFont typeface="Arial" pitchFamily="34" charset="0"/>
              <a:buChar char="•"/>
            </a:pPr>
            <a:r>
              <a:rPr lang="en-US" sz="2000" b="0" dirty="0">
                <a:solidFill>
                  <a:prstClr val="black"/>
                </a:solidFill>
              </a:rPr>
              <a:t>Process is similar to other fills.  Car enters the fuel bay, driver removes fuel cap, confirms fuel type and fill line</a:t>
            </a:r>
          </a:p>
          <a:p>
            <a:pPr marL="342900" lvl="0" indent="-342900">
              <a:spcBef>
                <a:spcPct val="20000"/>
              </a:spcBef>
              <a:spcAft>
                <a:spcPts val="0"/>
              </a:spcAft>
              <a:buFont typeface="Arial" pitchFamily="34" charset="0"/>
              <a:buChar char="•"/>
            </a:pPr>
            <a:r>
              <a:rPr lang="en-US" sz="2000" b="0" dirty="0">
                <a:solidFill>
                  <a:prstClr val="black"/>
                </a:solidFill>
              </a:rPr>
              <a:t>Car is filled to bottom most part of the fill line. Driver confirms fill, installs fuel cap.  </a:t>
            </a:r>
            <a:br>
              <a:rPr lang="en-US" sz="2000" b="0" dirty="0">
                <a:solidFill>
                  <a:prstClr val="black"/>
                </a:solidFill>
              </a:rPr>
            </a:br>
            <a:r>
              <a:rPr lang="en-US" sz="2000" b="0" dirty="0">
                <a:solidFill>
                  <a:prstClr val="black"/>
                </a:solidFill>
              </a:rPr>
              <a:t>NOTE – no vehicle shaking will be allowed before or after running endurance</a:t>
            </a:r>
          </a:p>
          <a:p>
            <a:pPr marL="342900" lvl="0" indent="-342900">
              <a:spcBef>
                <a:spcPct val="20000"/>
              </a:spcBef>
              <a:spcAft>
                <a:spcPts val="0"/>
              </a:spcAft>
              <a:buFont typeface="Arial" pitchFamily="34" charset="0"/>
              <a:buChar char="•"/>
            </a:pPr>
            <a:r>
              <a:rPr lang="en-US" sz="2000" b="0" dirty="0">
                <a:solidFill>
                  <a:prstClr val="black"/>
                </a:solidFill>
              </a:rPr>
              <a:t>Cars must proceed directly to Endurance after leaving Fuel area</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28</a:t>
            </a:fld>
            <a:endParaRPr lang="en-US"/>
          </a:p>
        </p:txBody>
      </p:sp>
      <p:sp>
        <p:nvSpPr>
          <p:cNvPr id="5" name="Title 4"/>
          <p:cNvSpPr>
            <a:spLocks noGrp="1"/>
          </p:cNvSpPr>
          <p:nvPr>
            <p:ph type="title"/>
          </p:nvPr>
        </p:nvSpPr>
        <p:spPr/>
        <p:txBody>
          <a:bodyPr/>
          <a:lstStyle/>
          <a:p>
            <a:r>
              <a:rPr lang="en-US" dirty="0"/>
              <a:t>Fuel for the Event</a:t>
            </a:r>
          </a:p>
        </p:txBody>
      </p:sp>
    </p:spTree>
    <p:extLst>
      <p:ext uri="{BB962C8B-B14F-4D97-AF65-F5344CB8AC3E}">
        <p14:creationId xmlns:p14="http://schemas.microsoft.com/office/powerpoint/2010/main" val="3087948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A2E38E-3676-4AC9-AE40-117CF2D4B3AC}" type="slidenum">
              <a:rPr lang="en-US" smtClean="0"/>
              <a:pPr/>
              <a:t>29</a:t>
            </a:fld>
            <a:endParaRPr lang="en-US"/>
          </a:p>
        </p:txBody>
      </p:sp>
      <p:sp>
        <p:nvSpPr>
          <p:cNvPr id="5" name="Title 4"/>
          <p:cNvSpPr>
            <a:spLocks noGrp="1"/>
          </p:cNvSpPr>
          <p:nvPr>
            <p:ph type="title"/>
          </p:nvPr>
        </p:nvSpPr>
        <p:spPr/>
        <p:txBody>
          <a:bodyPr/>
          <a:lstStyle/>
          <a:p>
            <a:r>
              <a:rPr lang="en-US" dirty="0"/>
              <a:t>Fuel Layout</a:t>
            </a:r>
          </a:p>
        </p:txBody>
      </p:sp>
      <p:sp>
        <p:nvSpPr>
          <p:cNvPr id="2" name="Footer Placeholder 1"/>
          <p:cNvSpPr>
            <a:spLocks noGrp="1"/>
          </p:cNvSpPr>
          <p:nvPr>
            <p:ph type="ftr" sz="quarter" idx="11"/>
          </p:nvPr>
        </p:nvSpPr>
        <p:spPr/>
        <p:txBody>
          <a:bodyPr/>
          <a:lstStyle/>
          <a:p>
            <a:r>
              <a:rPr lang="en-US"/>
              <a:t>Formula SAE Lincoln Dynamic Events Drivers PPT 2017</a:t>
            </a:r>
            <a:endParaRPr lang="en-US" dirty="0"/>
          </a:p>
        </p:txBody>
      </p:sp>
      <p:pic>
        <p:nvPicPr>
          <p:cNvPr id="9" name="Content Placeholder 8">
            <a:extLst>
              <a:ext uri="{FF2B5EF4-FFF2-40B4-BE49-F238E27FC236}">
                <a16:creationId xmlns:a16="http://schemas.microsoft.com/office/drawing/2014/main" id="{DD4BEB44-DF3A-47BD-8E4D-39DEC414326D}"/>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22" t="18315" b="21268"/>
          <a:stretch/>
        </p:blipFill>
        <p:spPr>
          <a:xfrm>
            <a:off x="152399" y="954813"/>
            <a:ext cx="8998047" cy="3521937"/>
          </a:xfrm>
        </p:spPr>
      </p:pic>
    </p:spTree>
    <p:extLst>
      <p:ext uri="{BB962C8B-B14F-4D97-AF65-F5344CB8AC3E}">
        <p14:creationId xmlns:p14="http://schemas.microsoft.com/office/powerpoint/2010/main" val="2380216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Formula SAE Lincoln Dynamic Events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3</a:t>
            </a:fld>
            <a:endParaRPr lang="en-US"/>
          </a:p>
        </p:txBody>
      </p:sp>
      <p:sp>
        <p:nvSpPr>
          <p:cNvPr id="2" name="Title 1"/>
          <p:cNvSpPr>
            <a:spLocks noGrp="1"/>
          </p:cNvSpPr>
          <p:nvPr>
            <p:ph type="title"/>
          </p:nvPr>
        </p:nvSpPr>
        <p:spPr/>
        <p:txBody>
          <a:bodyPr/>
          <a:lstStyle/>
          <a:p>
            <a:pPr>
              <a:lnSpc>
                <a:spcPct val="90000"/>
              </a:lnSpc>
            </a:pPr>
            <a:r>
              <a:rPr lang="en-US" dirty="0"/>
              <a:t>WEATHER and TIRES</a:t>
            </a:r>
            <a:br>
              <a:rPr lang="en-US" dirty="0"/>
            </a:b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4107172984"/>
              </p:ext>
            </p:extLst>
          </p:nvPr>
        </p:nvGraphicFramePr>
        <p:xfrm>
          <a:off x="1371600" y="819150"/>
          <a:ext cx="6112566" cy="3805031"/>
        </p:xfrm>
        <a:graphic>
          <a:graphicData uri="http://schemas.openxmlformats.org/drawingml/2006/table">
            <a:tbl>
              <a:tblPr firstRow="1" bandRow="1">
                <a:tableStyleId>{5C22544A-7EE6-4342-B048-85BDC9FD1C3A}</a:tableStyleId>
              </a:tblPr>
              <a:tblGrid>
                <a:gridCol w="2037522">
                  <a:extLst>
                    <a:ext uri="{9D8B030D-6E8A-4147-A177-3AD203B41FA5}">
                      <a16:colId xmlns:a16="http://schemas.microsoft.com/office/drawing/2014/main" val="20000"/>
                    </a:ext>
                  </a:extLst>
                </a:gridCol>
                <a:gridCol w="2037522">
                  <a:extLst>
                    <a:ext uri="{9D8B030D-6E8A-4147-A177-3AD203B41FA5}">
                      <a16:colId xmlns:a16="http://schemas.microsoft.com/office/drawing/2014/main" val="20001"/>
                    </a:ext>
                  </a:extLst>
                </a:gridCol>
                <a:gridCol w="2037522">
                  <a:extLst>
                    <a:ext uri="{9D8B030D-6E8A-4147-A177-3AD203B41FA5}">
                      <a16:colId xmlns:a16="http://schemas.microsoft.com/office/drawing/2014/main" val="20002"/>
                    </a:ext>
                  </a:extLst>
                </a:gridCol>
              </a:tblGrid>
              <a:tr h="754717">
                <a:tc rowSpan="2">
                  <a:txBody>
                    <a:bodyPr/>
                    <a:lstStyle/>
                    <a:p>
                      <a:pPr algn="ctr"/>
                      <a:r>
                        <a:rPr lang="en-US" sz="2800" b="1" dirty="0">
                          <a:solidFill>
                            <a:schemeClr val="tx1"/>
                          </a:solidFill>
                        </a:rPr>
                        <a:t>Track Weather Condition</a:t>
                      </a: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lumMod val="60000"/>
                        <a:lumOff val="40000"/>
                      </a:schemeClr>
                    </a:solidFill>
                  </a:tcPr>
                </a:tc>
                <a:tc gridSpan="2">
                  <a:txBody>
                    <a:bodyPr/>
                    <a:lstStyle/>
                    <a:p>
                      <a:pPr algn="ctr"/>
                      <a:r>
                        <a:rPr lang="en-US" sz="2800" b="1" dirty="0">
                          <a:solidFill>
                            <a:schemeClr val="tx1"/>
                          </a:solidFill>
                        </a:rPr>
                        <a:t>Tire Type</a:t>
                      </a: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10000"/>
                  </a:ext>
                </a:extLst>
              </a:tr>
              <a:tr h="754717">
                <a:tc vMerge="1">
                  <a:txBody>
                    <a:bodyPr/>
                    <a:lstStyle/>
                    <a:p>
                      <a:endParaRPr lang="en-US"/>
                    </a:p>
                  </a:txBody>
                  <a:tcPr/>
                </a:tc>
                <a:tc>
                  <a:txBody>
                    <a:bodyPr/>
                    <a:lstStyle/>
                    <a:p>
                      <a:pPr algn="ctr"/>
                      <a:r>
                        <a:rPr lang="en-US" sz="2800" b="1" dirty="0">
                          <a:solidFill>
                            <a:schemeClr val="tx1"/>
                          </a:solidFill>
                        </a:rPr>
                        <a:t>Dry</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ctr"/>
                      <a:r>
                        <a:rPr lang="en-US" sz="2800" b="1" dirty="0">
                          <a:solidFill>
                            <a:schemeClr val="tx1"/>
                          </a:solidFill>
                        </a:rPr>
                        <a:t>Rain</a:t>
                      </a: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1"/>
                  </a:ext>
                </a:extLst>
              </a:tr>
              <a:tr h="765199">
                <a:tc>
                  <a:txBody>
                    <a:bodyPr/>
                    <a:lstStyle/>
                    <a:p>
                      <a:pPr algn="ctr"/>
                      <a:r>
                        <a:rPr lang="en-US" sz="2800" b="1" dirty="0"/>
                        <a:t>Dry</a:t>
                      </a:r>
                    </a:p>
                  </a:txBody>
                  <a:tcPr anchor="ctr">
                    <a:lnT w="28575" cap="flat" cmpd="sng" algn="ctr">
                      <a:solidFill>
                        <a:schemeClr val="bg1"/>
                      </a:solidFill>
                      <a:prstDash val="solid"/>
                      <a:round/>
                      <a:headEnd type="none" w="med" len="med"/>
                      <a:tailEnd type="none" w="med" len="med"/>
                    </a:lnT>
                  </a:tcPr>
                </a:tc>
                <a:tc>
                  <a:txBody>
                    <a:bodyPr/>
                    <a:lstStyle/>
                    <a:p>
                      <a:endParaRPr lang="en-US" sz="2800" b="1" dirty="0"/>
                    </a:p>
                  </a:txBody>
                  <a:tcPr anchor="ctr">
                    <a:lnT w="28575" cap="flat" cmpd="sng" algn="ctr">
                      <a:solidFill>
                        <a:schemeClr val="bg1"/>
                      </a:solidFill>
                      <a:prstDash val="solid"/>
                      <a:round/>
                      <a:headEnd type="none" w="med" len="med"/>
                      <a:tailEnd type="none" w="med" len="med"/>
                    </a:lnT>
                  </a:tcPr>
                </a:tc>
                <a:tc>
                  <a:txBody>
                    <a:bodyPr/>
                    <a:lstStyle/>
                    <a:p>
                      <a:endParaRPr lang="en-US" sz="2800" b="1"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2"/>
                  </a:ext>
                </a:extLst>
              </a:tr>
              <a:tr h="765199">
                <a:tc>
                  <a:txBody>
                    <a:bodyPr/>
                    <a:lstStyle/>
                    <a:p>
                      <a:pPr algn="ctr"/>
                      <a:r>
                        <a:rPr lang="en-US" sz="2800" b="1" dirty="0"/>
                        <a:t>Damp</a:t>
                      </a:r>
                    </a:p>
                  </a:txBody>
                  <a:tcPr anchor="ctr"/>
                </a:tc>
                <a:tc>
                  <a:txBody>
                    <a:bodyPr/>
                    <a:lstStyle/>
                    <a:p>
                      <a:endParaRPr lang="en-US" sz="2800" b="1" dirty="0"/>
                    </a:p>
                  </a:txBody>
                  <a:tcPr anchor="ctr"/>
                </a:tc>
                <a:tc>
                  <a:txBody>
                    <a:bodyPr/>
                    <a:lstStyle/>
                    <a:p>
                      <a:endParaRPr lang="en-US" sz="2800" b="1" dirty="0"/>
                    </a:p>
                  </a:txBody>
                  <a:tcPr anchor="ctr"/>
                </a:tc>
                <a:extLst>
                  <a:ext uri="{0D108BD9-81ED-4DB2-BD59-A6C34878D82A}">
                    <a16:rowId xmlns:a16="http://schemas.microsoft.com/office/drawing/2014/main" val="10003"/>
                  </a:ext>
                </a:extLst>
              </a:tr>
              <a:tr h="765199">
                <a:tc>
                  <a:txBody>
                    <a:bodyPr/>
                    <a:lstStyle/>
                    <a:p>
                      <a:pPr algn="ctr"/>
                      <a:r>
                        <a:rPr lang="en-US" sz="2800" b="1" dirty="0"/>
                        <a:t>Wet</a:t>
                      </a:r>
                    </a:p>
                  </a:txBody>
                  <a:tcPr anchor="ctr"/>
                </a:tc>
                <a:tc>
                  <a:txBody>
                    <a:bodyPr/>
                    <a:lstStyle/>
                    <a:p>
                      <a:endParaRPr lang="en-US" sz="2800" b="1" dirty="0"/>
                    </a:p>
                  </a:txBody>
                  <a:tcPr anchor="ctr"/>
                </a:tc>
                <a:tc>
                  <a:txBody>
                    <a:bodyPr/>
                    <a:lstStyle/>
                    <a:p>
                      <a:endParaRPr lang="en-US" sz="2800" b="1" dirty="0"/>
                    </a:p>
                  </a:txBody>
                  <a:tcPr anchor="ctr"/>
                </a:tc>
                <a:extLst>
                  <a:ext uri="{0D108BD9-81ED-4DB2-BD59-A6C34878D82A}">
                    <a16:rowId xmlns:a16="http://schemas.microsoft.com/office/drawing/2014/main" val="10004"/>
                  </a:ext>
                </a:extLst>
              </a:tr>
            </a:tbl>
          </a:graphicData>
        </a:graphic>
      </p:graphicFrame>
      <p:sp>
        <p:nvSpPr>
          <p:cNvPr id="8" name="Freeform 10"/>
          <p:cNvSpPr>
            <a:spLocks noChangeAspect="1"/>
          </p:cNvSpPr>
          <p:nvPr/>
        </p:nvSpPr>
        <p:spPr bwMode="gray">
          <a:xfrm>
            <a:off x="4191000" y="2495550"/>
            <a:ext cx="439397" cy="473599"/>
          </a:xfrm>
          <a:custGeom>
            <a:avLst/>
            <a:gdLst>
              <a:gd name="T0" fmla="*/ 2147483647 w 352"/>
              <a:gd name="T1" fmla="*/ 2147483647 h 380"/>
              <a:gd name="T2" fmla="*/ 2147483647 w 352"/>
              <a:gd name="T3" fmla="*/ 2147483647 h 380"/>
              <a:gd name="T4" fmla="*/ 2147483647 w 352"/>
              <a:gd name="T5" fmla="*/ 2147483647 h 380"/>
              <a:gd name="T6" fmla="*/ 2147483647 w 352"/>
              <a:gd name="T7" fmla="*/ 2147483647 h 380"/>
              <a:gd name="T8" fmla="*/ 2147483647 w 352"/>
              <a:gd name="T9" fmla="*/ 2147483647 h 380"/>
              <a:gd name="T10" fmla="*/ 2147483647 w 352"/>
              <a:gd name="T11" fmla="*/ 2147483647 h 380"/>
              <a:gd name="T12" fmla="*/ 2147483647 w 352"/>
              <a:gd name="T13" fmla="*/ 2147483647 h 380"/>
              <a:gd name="T14" fmla="*/ 2147483647 w 352"/>
              <a:gd name="T15" fmla="*/ 2147483647 h 3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380"/>
              <a:gd name="T26" fmla="*/ 352 w 352"/>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380">
                <a:moveTo>
                  <a:pt x="2" y="264"/>
                </a:moveTo>
                <a:cubicBezTo>
                  <a:pt x="42" y="304"/>
                  <a:pt x="56" y="361"/>
                  <a:pt x="78" y="380"/>
                </a:cubicBezTo>
                <a:cubicBezTo>
                  <a:pt x="105" y="379"/>
                  <a:pt x="132" y="378"/>
                  <a:pt x="132" y="378"/>
                </a:cubicBezTo>
                <a:cubicBezTo>
                  <a:pt x="190" y="174"/>
                  <a:pt x="352" y="26"/>
                  <a:pt x="352" y="26"/>
                </a:cubicBezTo>
                <a:cubicBezTo>
                  <a:pt x="318" y="0"/>
                  <a:pt x="296" y="14"/>
                  <a:pt x="296" y="14"/>
                </a:cubicBezTo>
                <a:cubicBezTo>
                  <a:pt x="296" y="14"/>
                  <a:pt x="186" y="130"/>
                  <a:pt x="102" y="304"/>
                </a:cubicBezTo>
                <a:cubicBezTo>
                  <a:pt x="86" y="258"/>
                  <a:pt x="28" y="242"/>
                  <a:pt x="28" y="242"/>
                </a:cubicBezTo>
                <a:cubicBezTo>
                  <a:pt x="28" y="242"/>
                  <a:pt x="0" y="246"/>
                  <a:pt x="2" y="264"/>
                </a:cubicBezTo>
                <a:close/>
              </a:path>
            </a:pathLst>
          </a:custGeom>
          <a:solidFill>
            <a:srgbClr val="06C245"/>
          </a:solidFill>
          <a:ln w="9525" cap="flat" cmpd="sng">
            <a:solidFill>
              <a:srgbClr val="06C245"/>
            </a:solidFill>
            <a:prstDash val="solid"/>
            <a:round/>
            <a:headEnd type="none" w="med" len="med"/>
            <a:tailEnd type="none" w="med" len="med"/>
          </a:ln>
        </p:spPr>
        <p:txBody>
          <a:bodyPr tIns="91440" bIns="91440" anchor="ctr"/>
          <a:lstStyle/>
          <a:p>
            <a:pPr fontAlgn="base">
              <a:spcBef>
                <a:spcPct val="0"/>
              </a:spcBef>
              <a:spcAft>
                <a:spcPct val="0"/>
              </a:spcAft>
            </a:pPr>
            <a:endParaRPr lang="en-US" sz="1400" b="1" dirty="0">
              <a:solidFill>
                <a:srgbClr val="000000"/>
              </a:solidFill>
            </a:endParaRPr>
          </a:p>
        </p:txBody>
      </p:sp>
      <p:sp>
        <p:nvSpPr>
          <p:cNvPr id="9" name="Freeform 10"/>
          <p:cNvSpPr>
            <a:spLocks noChangeAspect="1"/>
          </p:cNvSpPr>
          <p:nvPr/>
        </p:nvSpPr>
        <p:spPr bwMode="gray">
          <a:xfrm>
            <a:off x="4229911" y="3177143"/>
            <a:ext cx="439397" cy="473599"/>
          </a:xfrm>
          <a:custGeom>
            <a:avLst/>
            <a:gdLst>
              <a:gd name="T0" fmla="*/ 2147483647 w 352"/>
              <a:gd name="T1" fmla="*/ 2147483647 h 380"/>
              <a:gd name="T2" fmla="*/ 2147483647 w 352"/>
              <a:gd name="T3" fmla="*/ 2147483647 h 380"/>
              <a:gd name="T4" fmla="*/ 2147483647 w 352"/>
              <a:gd name="T5" fmla="*/ 2147483647 h 380"/>
              <a:gd name="T6" fmla="*/ 2147483647 w 352"/>
              <a:gd name="T7" fmla="*/ 2147483647 h 380"/>
              <a:gd name="T8" fmla="*/ 2147483647 w 352"/>
              <a:gd name="T9" fmla="*/ 2147483647 h 380"/>
              <a:gd name="T10" fmla="*/ 2147483647 w 352"/>
              <a:gd name="T11" fmla="*/ 2147483647 h 380"/>
              <a:gd name="T12" fmla="*/ 2147483647 w 352"/>
              <a:gd name="T13" fmla="*/ 2147483647 h 380"/>
              <a:gd name="T14" fmla="*/ 2147483647 w 352"/>
              <a:gd name="T15" fmla="*/ 2147483647 h 3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380"/>
              <a:gd name="T26" fmla="*/ 352 w 352"/>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380">
                <a:moveTo>
                  <a:pt x="2" y="264"/>
                </a:moveTo>
                <a:cubicBezTo>
                  <a:pt x="42" y="304"/>
                  <a:pt x="56" y="361"/>
                  <a:pt x="78" y="380"/>
                </a:cubicBezTo>
                <a:cubicBezTo>
                  <a:pt x="105" y="379"/>
                  <a:pt x="132" y="378"/>
                  <a:pt x="132" y="378"/>
                </a:cubicBezTo>
                <a:cubicBezTo>
                  <a:pt x="190" y="174"/>
                  <a:pt x="352" y="26"/>
                  <a:pt x="352" y="26"/>
                </a:cubicBezTo>
                <a:cubicBezTo>
                  <a:pt x="318" y="0"/>
                  <a:pt x="296" y="14"/>
                  <a:pt x="296" y="14"/>
                </a:cubicBezTo>
                <a:cubicBezTo>
                  <a:pt x="296" y="14"/>
                  <a:pt x="186" y="130"/>
                  <a:pt x="102" y="304"/>
                </a:cubicBezTo>
                <a:cubicBezTo>
                  <a:pt x="86" y="258"/>
                  <a:pt x="28" y="242"/>
                  <a:pt x="28" y="242"/>
                </a:cubicBezTo>
                <a:cubicBezTo>
                  <a:pt x="28" y="242"/>
                  <a:pt x="0" y="246"/>
                  <a:pt x="2" y="264"/>
                </a:cubicBezTo>
                <a:close/>
              </a:path>
            </a:pathLst>
          </a:custGeom>
          <a:solidFill>
            <a:srgbClr val="06C245"/>
          </a:solidFill>
          <a:ln w="9525" cap="flat" cmpd="sng">
            <a:solidFill>
              <a:srgbClr val="06C245"/>
            </a:solidFill>
            <a:prstDash val="solid"/>
            <a:round/>
            <a:headEnd type="none" w="med" len="med"/>
            <a:tailEnd type="none" w="med" len="med"/>
          </a:ln>
        </p:spPr>
        <p:txBody>
          <a:bodyPr tIns="91440" bIns="91440" anchor="ctr"/>
          <a:lstStyle/>
          <a:p>
            <a:pPr fontAlgn="base">
              <a:spcBef>
                <a:spcPct val="0"/>
              </a:spcBef>
              <a:spcAft>
                <a:spcPct val="0"/>
              </a:spcAft>
            </a:pPr>
            <a:endParaRPr lang="en-US" sz="1400" b="1" dirty="0">
              <a:solidFill>
                <a:srgbClr val="000000"/>
              </a:solidFill>
            </a:endParaRPr>
          </a:p>
        </p:txBody>
      </p:sp>
      <p:sp>
        <p:nvSpPr>
          <p:cNvPr id="10" name="Freeform 10"/>
          <p:cNvSpPr>
            <a:spLocks noChangeAspect="1"/>
          </p:cNvSpPr>
          <p:nvPr/>
        </p:nvSpPr>
        <p:spPr bwMode="gray">
          <a:xfrm>
            <a:off x="6133258" y="3943350"/>
            <a:ext cx="439397" cy="473599"/>
          </a:xfrm>
          <a:custGeom>
            <a:avLst/>
            <a:gdLst>
              <a:gd name="T0" fmla="*/ 2147483647 w 352"/>
              <a:gd name="T1" fmla="*/ 2147483647 h 380"/>
              <a:gd name="T2" fmla="*/ 2147483647 w 352"/>
              <a:gd name="T3" fmla="*/ 2147483647 h 380"/>
              <a:gd name="T4" fmla="*/ 2147483647 w 352"/>
              <a:gd name="T5" fmla="*/ 2147483647 h 380"/>
              <a:gd name="T6" fmla="*/ 2147483647 w 352"/>
              <a:gd name="T7" fmla="*/ 2147483647 h 380"/>
              <a:gd name="T8" fmla="*/ 2147483647 w 352"/>
              <a:gd name="T9" fmla="*/ 2147483647 h 380"/>
              <a:gd name="T10" fmla="*/ 2147483647 w 352"/>
              <a:gd name="T11" fmla="*/ 2147483647 h 380"/>
              <a:gd name="T12" fmla="*/ 2147483647 w 352"/>
              <a:gd name="T13" fmla="*/ 2147483647 h 380"/>
              <a:gd name="T14" fmla="*/ 2147483647 w 352"/>
              <a:gd name="T15" fmla="*/ 2147483647 h 3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380"/>
              <a:gd name="T26" fmla="*/ 352 w 352"/>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380">
                <a:moveTo>
                  <a:pt x="2" y="264"/>
                </a:moveTo>
                <a:cubicBezTo>
                  <a:pt x="42" y="304"/>
                  <a:pt x="56" y="361"/>
                  <a:pt x="78" y="380"/>
                </a:cubicBezTo>
                <a:cubicBezTo>
                  <a:pt x="105" y="379"/>
                  <a:pt x="132" y="378"/>
                  <a:pt x="132" y="378"/>
                </a:cubicBezTo>
                <a:cubicBezTo>
                  <a:pt x="190" y="174"/>
                  <a:pt x="352" y="26"/>
                  <a:pt x="352" y="26"/>
                </a:cubicBezTo>
                <a:cubicBezTo>
                  <a:pt x="318" y="0"/>
                  <a:pt x="296" y="14"/>
                  <a:pt x="296" y="14"/>
                </a:cubicBezTo>
                <a:cubicBezTo>
                  <a:pt x="296" y="14"/>
                  <a:pt x="186" y="130"/>
                  <a:pt x="102" y="304"/>
                </a:cubicBezTo>
                <a:cubicBezTo>
                  <a:pt x="86" y="258"/>
                  <a:pt x="28" y="242"/>
                  <a:pt x="28" y="242"/>
                </a:cubicBezTo>
                <a:cubicBezTo>
                  <a:pt x="28" y="242"/>
                  <a:pt x="0" y="246"/>
                  <a:pt x="2" y="264"/>
                </a:cubicBezTo>
                <a:close/>
              </a:path>
            </a:pathLst>
          </a:custGeom>
          <a:solidFill>
            <a:srgbClr val="06C245"/>
          </a:solidFill>
          <a:ln w="9525" cap="flat" cmpd="sng">
            <a:solidFill>
              <a:srgbClr val="06C245"/>
            </a:solidFill>
            <a:prstDash val="solid"/>
            <a:round/>
            <a:headEnd type="none" w="med" len="med"/>
            <a:tailEnd type="none" w="med" len="med"/>
          </a:ln>
        </p:spPr>
        <p:txBody>
          <a:bodyPr tIns="91440" bIns="91440" anchor="ctr"/>
          <a:lstStyle/>
          <a:p>
            <a:pPr fontAlgn="base">
              <a:spcBef>
                <a:spcPct val="0"/>
              </a:spcBef>
              <a:spcAft>
                <a:spcPct val="0"/>
              </a:spcAft>
            </a:pPr>
            <a:endParaRPr lang="en-US" sz="1400" b="1" dirty="0">
              <a:solidFill>
                <a:srgbClr val="000000"/>
              </a:solidFill>
            </a:endParaRPr>
          </a:p>
        </p:txBody>
      </p:sp>
      <p:sp>
        <p:nvSpPr>
          <p:cNvPr id="11" name="Freeform 10"/>
          <p:cNvSpPr>
            <a:spLocks noChangeAspect="1"/>
          </p:cNvSpPr>
          <p:nvPr/>
        </p:nvSpPr>
        <p:spPr bwMode="gray">
          <a:xfrm>
            <a:off x="6133258" y="3275258"/>
            <a:ext cx="439397" cy="473599"/>
          </a:xfrm>
          <a:custGeom>
            <a:avLst/>
            <a:gdLst>
              <a:gd name="T0" fmla="*/ 2147483647 w 352"/>
              <a:gd name="T1" fmla="*/ 2147483647 h 380"/>
              <a:gd name="T2" fmla="*/ 2147483647 w 352"/>
              <a:gd name="T3" fmla="*/ 2147483647 h 380"/>
              <a:gd name="T4" fmla="*/ 2147483647 w 352"/>
              <a:gd name="T5" fmla="*/ 2147483647 h 380"/>
              <a:gd name="T6" fmla="*/ 2147483647 w 352"/>
              <a:gd name="T7" fmla="*/ 2147483647 h 380"/>
              <a:gd name="T8" fmla="*/ 2147483647 w 352"/>
              <a:gd name="T9" fmla="*/ 2147483647 h 380"/>
              <a:gd name="T10" fmla="*/ 2147483647 w 352"/>
              <a:gd name="T11" fmla="*/ 2147483647 h 380"/>
              <a:gd name="T12" fmla="*/ 2147483647 w 352"/>
              <a:gd name="T13" fmla="*/ 2147483647 h 380"/>
              <a:gd name="T14" fmla="*/ 2147483647 w 352"/>
              <a:gd name="T15" fmla="*/ 2147483647 h 380"/>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380"/>
              <a:gd name="T26" fmla="*/ 352 w 352"/>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380">
                <a:moveTo>
                  <a:pt x="2" y="264"/>
                </a:moveTo>
                <a:cubicBezTo>
                  <a:pt x="42" y="304"/>
                  <a:pt x="56" y="361"/>
                  <a:pt x="78" y="380"/>
                </a:cubicBezTo>
                <a:cubicBezTo>
                  <a:pt x="105" y="379"/>
                  <a:pt x="132" y="378"/>
                  <a:pt x="132" y="378"/>
                </a:cubicBezTo>
                <a:cubicBezTo>
                  <a:pt x="190" y="174"/>
                  <a:pt x="352" y="26"/>
                  <a:pt x="352" y="26"/>
                </a:cubicBezTo>
                <a:cubicBezTo>
                  <a:pt x="318" y="0"/>
                  <a:pt x="296" y="14"/>
                  <a:pt x="296" y="14"/>
                </a:cubicBezTo>
                <a:cubicBezTo>
                  <a:pt x="296" y="14"/>
                  <a:pt x="186" y="130"/>
                  <a:pt x="102" y="304"/>
                </a:cubicBezTo>
                <a:cubicBezTo>
                  <a:pt x="86" y="258"/>
                  <a:pt x="28" y="242"/>
                  <a:pt x="28" y="242"/>
                </a:cubicBezTo>
                <a:cubicBezTo>
                  <a:pt x="28" y="242"/>
                  <a:pt x="0" y="246"/>
                  <a:pt x="2" y="264"/>
                </a:cubicBezTo>
                <a:close/>
              </a:path>
            </a:pathLst>
          </a:custGeom>
          <a:solidFill>
            <a:srgbClr val="06C245"/>
          </a:solidFill>
          <a:ln w="9525" cap="flat" cmpd="sng">
            <a:solidFill>
              <a:srgbClr val="06C245"/>
            </a:solidFill>
            <a:prstDash val="solid"/>
            <a:round/>
            <a:headEnd type="none" w="med" len="med"/>
            <a:tailEnd type="none" w="med" len="med"/>
          </a:ln>
        </p:spPr>
        <p:txBody>
          <a:bodyPr tIns="91440" bIns="91440" anchor="ctr"/>
          <a:lstStyle/>
          <a:p>
            <a:pPr fontAlgn="base">
              <a:spcBef>
                <a:spcPct val="0"/>
              </a:spcBef>
              <a:spcAft>
                <a:spcPct val="0"/>
              </a:spcAft>
            </a:pPr>
            <a:endParaRPr lang="en-US" sz="1400" b="1" dirty="0">
              <a:solidFill>
                <a:srgbClr val="000000"/>
              </a:solidFill>
            </a:endParaRPr>
          </a:p>
        </p:txBody>
      </p:sp>
    </p:spTree>
    <p:extLst>
      <p:ext uri="{BB962C8B-B14F-4D97-AF65-F5344CB8AC3E}">
        <p14:creationId xmlns:p14="http://schemas.microsoft.com/office/powerpoint/2010/main" val="1733611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19150"/>
            <a:ext cx="8672945" cy="3986784"/>
          </a:xfrm>
        </p:spPr>
        <p:txBody>
          <a:bodyPr/>
          <a:lstStyle/>
          <a:p>
            <a:pPr marL="285750" indent="-285750">
              <a:spcAft>
                <a:spcPts val="0"/>
              </a:spcAft>
              <a:buFont typeface="Arial" panose="020B0604020202020204" pitchFamily="34" charset="0"/>
              <a:buChar char="•"/>
            </a:pPr>
            <a:r>
              <a:rPr lang="en-US" sz="2000" b="0" dirty="0"/>
              <a:t>Dynamic Gate workers control how many teams are inside the hot area – you may have to wait outside the gate depending on event flow</a:t>
            </a:r>
          </a:p>
          <a:p>
            <a:pPr marL="285750" indent="-285750">
              <a:spcAft>
                <a:spcPts val="0"/>
              </a:spcAft>
              <a:buFont typeface="Arial" panose="020B0604020202020204" pitchFamily="34" charset="0"/>
              <a:buChar char="•"/>
            </a:pPr>
            <a:r>
              <a:rPr lang="en-US" sz="2000" b="0" dirty="0"/>
              <a:t>Once inside the hot area you will be directed to a parking spot for your equipment</a:t>
            </a:r>
          </a:p>
          <a:p>
            <a:pPr marL="285750" indent="-285750">
              <a:spcAft>
                <a:spcPts val="0"/>
              </a:spcAft>
              <a:buFont typeface="Arial" panose="020B0604020202020204" pitchFamily="34" charset="0"/>
              <a:buChar char="•"/>
            </a:pPr>
            <a:r>
              <a:rPr lang="en-US" sz="2000" b="0" dirty="0"/>
              <a:t>Toolboxes are allowed into dynamic area ONLY in the “parking area” </a:t>
            </a:r>
          </a:p>
          <a:p>
            <a:pPr marL="460375" lvl="2" indent="-285750">
              <a:spcAft>
                <a:spcPts val="0"/>
              </a:spcAft>
              <a:buFont typeface="Symbol" panose="05050102010706020507" pitchFamily="18" charset="2"/>
              <a:buChar char="-"/>
            </a:pPr>
            <a:r>
              <a:rPr lang="en-US" dirty="0"/>
              <a:t>We suggest teams bring alternate tires if weather forecast is unclear</a:t>
            </a:r>
          </a:p>
          <a:p>
            <a:pPr marL="285750" indent="-285750">
              <a:spcAft>
                <a:spcPts val="0"/>
              </a:spcAft>
              <a:buFont typeface="Arial" panose="020B0604020202020204" pitchFamily="34" charset="0"/>
              <a:buChar char="•"/>
            </a:pPr>
            <a:r>
              <a:rPr lang="en-US" sz="2000" b="0" dirty="0"/>
              <a:t>Teams may work on cars prior to starting endurance </a:t>
            </a:r>
          </a:p>
          <a:p>
            <a:pPr marL="460375" lvl="2" indent="-285750">
              <a:spcAft>
                <a:spcPts val="0"/>
              </a:spcAft>
              <a:buFont typeface="Symbol" panose="05050102010706020507" pitchFamily="18" charset="2"/>
              <a:buChar char="-"/>
            </a:pPr>
            <a:r>
              <a:rPr lang="en-US" dirty="0"/>
              <a:t>Note all changes must be approved by Tech</a:t>
            </a:r>
          </a:p>
          <a:p>
            <a:pPr marL="285750" indent="-285750">
              <a:spcAft>
                <a:spcPts val="0"/>
              </a:spcAft>
              <a:buFont typeface="Arial" panose="020B0604020202020204" pitchFamily="34" charset="0"/>
              <a:buChar char="•"/>
            </a:pPr>
            <a:r>
              <a:rPr lang="en-US" sz="2000" b="0" dirty="0"/>
              <a:t>Cars can be started anywhere in the dynamic area, BUT car CANNOT move under its own power until entering the track</a:t>
            </a:r>
          </a:p>
          <a:p>
            <a:pPr marL="285750" indent="-285750">
              <a:spcAft>
                <a:spcPts val="0"/>
              </a:spcAft>
              <a:buFont typeface="Arial" panose="020B0604020202020204" pitchFamily="34" charset="0"/>
              <a:buChar char="•"/>
            </a:pPr>
            <a:r>
              <a:rPr lang="en-US" sz="2000" b="0" dirty="0"/>
              <a:t>People in pink vests are there to help direct you and answer questions</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30</a:t>
            </a:fld>
            <a:endParaRPr lang="en-US"/>
          </a:p>
        </p:txBody>
      </p:sp>
      <p:sp>
        <p:nvSpPr>
          <p:cNvPr id="5" name="Title 4"/>
          <p:cNvSpPr>
            <a:spLocks noGrp="1"/>
          </p:cNvSpPr>
          <p:nvPr>
            <p:ph type="title"/>
          </p:nvPr>
        </p:nvSpPr>
        <p:spPr/>
        <p:txBody>
          <a:bodyPr/>
          <a:lstStyle/>
          <a:p>
            <a:r>
              <a:rPr lang="en-US" dirty="0"/>
              <a:t>Arrive at the Dynamic Area</a:t>
            </a:r>
          </a:p>
        </p:txBody>
      </p:sp>
    </p:spTree>
    <p:extLst>
      <p:ext uri="{BB962C8B-B14F-4D97-AF65-F5344CB8AC3E}">
        <p14:creationId xmlns:p14="http://schemas.microsoft.com/office/powerpoint/2010/main" val="1050513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19150"/>
            <a:ext cx="8825345" cy="3986784"/>
          </a:xfrm>
        </p:spPr>
        <p:txBody>
          <a:bodyPr/>
          <a:lstStyle/>
          <a:p>
            <a:pPr marL="342900" lvl="0" indent="-342900">
              <a:spcBef>
                <a:spcPct val="20000"/>
              </a:spcBef>
              <a:spcAft>
                <a:spcPts val="0"/>
              </a:spcAft>
              <a:buFont typeface="Arial" pitchFamily="34" charset="0"/>
              <a:buChar char="•"/>
            </a:pPr>
            <a:r>
              <a:rPr lang="en-US" sz="1400" dirty="0">
                <a:solidFill>
                  <a:prstClr val="black"/>
                </a:solidFill>
                <a:latin typeface="+mn-lt"/>
              </a:rPr>
              <a:t>Car must be “race ready” when called to staging</a:t>
            </a:r>
          </a:p>
          <a:p>
            <a:pPr marL="640080" indent="-285750">
              <a:spcBef>
                <a:spcPct val="20000"/>
              </a:spcBef>
              <a:spcAft>
                <a:spcPts val="0"/>
              </a:spcAft>
              <a:buFont typeface="Arial" pitchFamily="34" charset="0"/>
              <a:buChar char="–"/>
            </a:pPr>
            <a:r>
              <a:rPr lang="en-US" sz="1400" b="0" dirty="0">
                <a:solidFill>
                  <a:prstClr val="black"/>
                </a:solidFill>
              </a:rPr>
              <a:t>No external batteries, laptops, pressure gauges, baffles, tire wraps, etc.</a:t>
            </a:r>
          </a:p>
          <a:p>
            <a:pPr marL="640080" lvl="1" indent="-285750">
              <a:spcBef>
                <a:spcPct val="20000"/>
              </a:spcBef>
              <a:spcAft>
                <a:spcPts val="0"/>
              </a:spcAft>
              <a:buFont typeface="Arial" pitchFamily="34" charset="0"/>
              <a:buChar char="–"/>
            </a:pPr>
            <a:r>
              <a:rPr lang="en-US" sz="1400" dirty="0">
                <a:solidFill>
                  <a:prstClr val="black"/>
                </a:solidFill>
              </a:rPr>
              <a:t>Only the car, push-bar/fire extinguisher, anything for driver seating position adjustment during driver change and the team members is allowed</a:t>
            </a:r>
          </a:p>
          <a:p>
            <a:pPr marL="342900" lvl="0" indent="-342900">
              <a:spcBef>
                <a:spcPct val="20000"/>
              </a:spcBef>
              <a:spcAft>
                <a:spcPts val="0"/>
              </a:spcAft>
              <a:buFont typeface="Arial" pitchFamily="34" charset="0"/>
              <a:buChar char="•"/>
            </a:pPr>
            <a:r>
              <a:rPr lang="en-US" sz="1400" dirty="0">
                <a:solidFill>
                  <a:prstClr val="black"/>
                </a:solidFill>
                <a:latin typeface="+mn-lt"/>
              </a:rPr>
              <a:t>Team will be directed into one of the four staging lines</a:t>
            </a:r>
          </a:p>
          <a:p>
            <a:pPr marL="342900" lvl="0" indent="-342900">
              <a:spcBef>
                <a:spcPct val="20000"/>
              </a:spcBef>
              <a:spcAft>
                <a:spcPts val="0"/>
              </a:spcAft>
              <a:buFont typeface="Arial" pitchFamily="34" charset="0"/>
              <a:buChar char="•"/>
            </a:pPr>
            <a:r>
              <a:rPr lang="en-US" sz="1400" dirty="0">
                <a:solidFill>
                  <a:prstClr val="black"/>
                </a:solidFill>
                <a:latin typeface="+mn-lt"/>
              </a:rPr>
              <a:t>Transponder will be checked</a:t>
            </a:r>
          </a:p>
          <a:p>
            <a:pPr marL="342900" lvl="0" indent="-342900">
              <a:spcBef>
                <a:spcPct val="20000"/>
              </a:spcBef>
              <a:spcAft>
                <a:spcPts val="0"/>
              </a:spcAft>
              <a:buFont typeface="Arial" pitchFamily="34" charset="0"/>
              <a:buChar char="•"/>
            </a:pPr>
            <a:r>
              <a:rPr lang="en-US" sz="1400" dirty="0">
                <a:solidFill>
                  <a:prstClr val="black"/>
                </a:solidFill>
                <a:latin typeface="+mn-lt"/>
              </a:rPr>
              <a:t>Next team to go out on track will be called to the starting line</a:t>
            </a:r>
          </a:p>
          <a:p>
            <a:pPr marL="640080" lvl="1" indent="-285750">
              <a:spcBef>
                <a:spcPct val="20000"/>
              </a:spcBef>
              <a:spcAft>
                <a:spcPts val="0"/>
              </a:spcAft>
              <a:buFont typeface="Arial" pitchFamily="34" charset="0"/>
              <a:buChar char="–"/>
            </a:pPr>
            <a:r>
              <a:rPr lang="en-US" sz="1400" dirty="0">
                <a:solidFill>
                  <a:prstClr val="black"/>
                </a:solidFill>
              </a:rPr>
              <a:t>If this car cannot start or drive to the staging line, the next car will be called and the non-start car will receive the out of order penalty</a:t>
            </a:r>
          </a:p>
          <a:p>
            <a:pPr marL="640080" lvl="1" indent="-285750">
              <a:spcBef>
                <a:spcPct val="20000"/>
              </a:spcBef>
              <a:spcAft>
                <a:spcPts val="0"/>
              </a:spcAft>
              <a:buFont typeface="Arial" pitchFamily="34" charset="0"/>
              <a:buChar char="–"/>
            </a:pPr>
            <a:r>
              <a:rPr lang="en-US" sz="1400" dirty="0">
                <a:solidFill>
                  <a:prstClr val="black"/>
                </a:solidFill>
              </a:rPr>
              <a:t>If the non-start car is able to start/move before the car ahead of it goes on track, it will not receive the out of order penalty despite entering the track in the wrong order</a:t>
            </a:r>
          </a:p>
          <a:p>
            <a:pPr marL="342900" lvl="0" indent="-342900">
              <a:spcBef>
                <a:spcPct val="20000"/>
              </a:spcBef>
              <a:spcAft>
                <a:spcPts val="0"/>
              </a:spcAft>
              <a:buFont typeface="Arial" pitchFamily="34" charset="0"/>
              <a:buChar char="•"/>
            </a:pPr>
            <a:r>
              <a:rPr lang="en-US" sz="1400" dirty="0">
                <a:solidFill>
                  <a:prstClr val="black"/>
                </a:solidFill>
                <a:latin typeface="+mn-lt"/>
              </a:rPr>
              <a:t>Teams that cannot run at their designed time slot (due to no-start, </a:t>
            </a:r>
            <a:r>
              <a:rPr lang="en-US" sz="1400" dirty="0" err="1">
                <a:solidFill>
                  <a:prstClr val="black"/>
                </a:solidFill>
                <a:latin typeface="+mn-lt"/>
              </a:rPr>
              <a:t>etc</a:t>
            </a:r>
            <a:r>
              <a:rPr lang="en-US" sz="1400" dirty="0">
                <a:solidFill>
                  <a:prstClr val="black"/>
                </a:solidFill>
                <a:latin typeface="+mn-lt"/>
              </a:rPr>
              <a:t>) must run before the 20th run order after them in their heat (Ex: The team that is in the run order position 10 must run before run order position 30). </a:t>
            </a:r>
          </a:p>
          <a:p>
            <a:pPr marL="640080" lvl="1" indent="-285750">
              <a:spcBef>
                <a:spcPct val="20000"/>
              </a:spcBef>
              <a:spcAft>
                <a:spcPts val="0"/>
              </a:spcAft>
              <a:buFont typeface="Arial" pitchFamily="34" charset="0"/>
              <a:buChar char="–"/>
            </a:pPr>
            <a:r>
              <a:rPr lang="en-US" sz="1400" dirty="0">
                <a:solidFill>
                  <a:prstClr val="black"/>
                </a:solidFill>
              </a:rPr>
              <a:t>If fewer than 20 cars remain, we will provide a 15 minute window</a:t>
            </a:r>
          </a:p>
          <a:p>
            <a:pPr marL="342900" lvl="0" indent="-342900">
              <a:spcBef>
                <a:spcPct val="20000"/>
              </a:spcBef>
              <a:spcAft>
                <a:spcPts val="0"/>
              </a:spcAft>
              <a:buFont typeface="Arial" pitchFamily="34" charset="0"/>
              <a:buChar char="•"/>
            </a:pPr>
            <a:r>
              <a:rPr lang="en-US" sz="1400" dirty="0">
                <a:solidFill>
                  <a:prstClr val="black"/>
                </a:solidFill>
                <a:latin typeface="+mn-lt"/>
              </a:rPr>
              <a:t>Volunteers guide staging but are not required to give teams run time warning</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31</a:t>
            </a:fld>
            <a:endParaRPr lang="en-US"/>
          </a:p>
        </p:txBody>
      </p:sp>
      <p:sp>
        <p:nvSpPr>
          <p:cNvPr id="5" name="Title 4"/>
          <p:cNvSpPr>
            <a:spLocks noGrp="1"/>
          </p:cNvSpPr>
          <p:nvPr>
            <p:ph type="title"/>
          </p:nvPr>
        </p:nvSpPr>
        <p:spPr/>
        <p:txBody>
          <a:bodyPr/>
          <a:lstStyle/>
          <a:p>
            <a:r>
              <a:rPr lang="en-US" dirty="0"/>
              <a:t>Stage for Start</a:t>
            </a:r>
          </a:p>
        </p:txBody>
      </p:sp>
    </p:spTree>
    <p:extLst>
      <p:ext uri="{BB962C8B-B14F-4D97-AF65-F5344CB8AC3E}">
        <p14:creationId xmlns:p14="http://schemas.microsoft.com/office/powerpoint/2010/main" val="2198538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689" y="742950"/>
            <a:ext cx="4245725" cy="4324350"/>
          </a:xfrm>
        </p:spPr>
      </p:pic>
      <p:sp>
        <p:nvSpPr>
          <p:cNvPr id="4" name="Slide Number Placeholder 3"/>
          <p:cNvSpPr>
            <a:spLocks noGrp="1"/>
          </p:cNvSpPr>
          <p:nvPr>
            <p:ph type="sldNum" sz="quarter" idx="12"/>
          </p:nvPr>
        </p:nvSpPr>
        <p:spPr/>
        <p:txBody>
          <a:bodyPr/>
          <a:lstStyle/>
          <a:p>
            <a:fld id="{C5A2E38E-3676-4AC9-AE40-117CF2D4B3AC}" type="slidenum">
              <a:rPr lang="en-US" smtClean="0"/>
              <a:pPr/>
              <a:t>32</a:t>
            </a:fld>
            <a:endParaRPr lang="en-US"/>
          </a:p>
        </p:txBody>
      </p:sp>
      <p:sp>
        <p:nvSpPr>
          <p:cNvPr id="5" name="Title 4"/>
          <p:cNvSpPr>
            <a:spLocks noGrp="1"/>
          </p:cNvSpPr>
          <p:nvPr>
            <p:ph type="title"/>
          </p:nvPr>
        </p:nvSpPr>
        <p:spPr/>
        <p:txBody>
          <a:bodyPr/>
          <a:lstStyle/>
          <a:p>
            <a:r>
              <a:rPr lang="en-US" dirty="0"/>
              <a:t>ENDURANCE ENTRY/EXIT PROCEDURE</a:t>
            </a:r>
          </a:p>
        </p:txBody>
      </p:sp>
      <p:sp>
        <p:nvSpPr>
          <p:cNvPr id="2" name="Footer Placeholder 1"/>
          <p:cNvSpPr>
            <a:spLocks noGrp="1"/>
          </p:cNvSpPr>
          <p:nvPr>
            <p:ph type="ftr" sz="quarter" idx="11"/>
          </p:nvPr>
        </p:nvSpPr>
        <p:spPr/>
        <p:txBody>
          <a:bodyPr/>
          <a:lstStyle/>
          <a:p>
            <a:r>
              <a:rPr lang="en-US"/>
              <a:t>Formula SAE Lincoln Dynamic Events Drivers PPT 2017</a:t>
            </a:r>
            <a:endParaRPr lang="en-US" dirty="0"/>
          </a:p>
        </p:txBody>
      </p:sp>
    </p:spTree>
    <p:extLst>
      <p:ext uri="{BB962C8B-B14F-4D97-AF65-F5344CB8AC3E}">
        <p14:creationId xmlns:p14="http://schemas.microsoft.com/office/powerpoint/2010/main" val="1542542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229600" cy="3986784"/>
          </a:xfrm>
        </p:spPr>
        <p:txBody>
          <a:bodyPr/>
          <a:lstStyle/>
          <a:p>
            <a:pPr marL="342900" lvl="0" indent="-342900">
              <a:spcBef>
                <a:spcPts val="200"/>
              </a:spcBef>
              <a:spcAft>
                <a:spcPts val="0"/>
              </a:spcAft>
              <a:buFont typeface="Arial" pitchFamily="34" charset="0"/>
              <a:buChar char="•"/>
            </a:pPr>
            <a:r>
              <a:rPr lang="en-US" sz="2000" b="0" dirty="0">
                <a:solidFill>
                  <a:prstClr val="black"/>
                </a:solidFill>
              </a:rPr>
              <a:t>Driver 1 is called to start: start the car and slowly drive to the green flagger</a:t>
            </a:r>
          </a:p>
          <a:p>
            <a:pPr marL="342900" lvl="0" indent="-342900">
              <a:spcBef>
                <a:spcPts val="200"/>
              </a:spcBef>
              <a:spcAft>
                <a:spcPts val="0"/>
              </a:spcAft>
              <a:buFont typeface="Arial" pitchFamily="34" charset="0"/>
              <a:buChar char="•"/>
            </a:pPr>
            <a:r>
              <a:rPr lang="en-US" sz="2000" b="0" dirty="0">
                <a:solidFill>
                  <a:prstClr val="black"/>
                </a:solidFill>
              </a:rPr>
              <a:t>The other three team members should move away from the staging line </a:t>
            </a:r>
          </a:p>
          <a:p>
            <a:pPr marL="342900" lvl="0" indent="-342900">
              <a:spcBef>
                <a:spcPts val="200"/>
              </a:spcBef>
              <a:spcAft>
                <a:spcPts val="0"/>
              </a:spcAft>
              <a:buFont typeface="Arial" pitchFamily="34" charset="0"/>
              <a:buChar char="•"/>
            </a:pPr>
            <a:r>
              <a:rPr lang="en-US" sz="2000" b="0" dirty="0">
                <a:solidFill>
                  <a:prstClr val="black"/>
                </a:solidFill>
              </a:rPr>
              <a:t>The green flagger waits for an opening on the track and then sends the car out for first 11km</a:t>
            </a:r>
          </a:p>
          <a:p>
            <a:pPr marL="342900" lvl="0" indent="-342900">
              <a:spcBef>
                <a:spcPts val="200"/>
              </a:spcBef>
              <a:spcAft>
                <a:spcPts val="0"/>
              </a:spcAft>
              <a:buFont typeface="Arial" pitchFamily="34" charset="0"/>
              <a:buChar char="•"/>
            </a:pPr>
            <a:r>
              <a:rPr lang="en-US" sz="2000" b="0" dirty="0">
                <a:solidFill>
                  <a:prstClr val="black"/>
                </a:solidFill>
              </a:rPr>
              <a:t>Watch for flags – passing only allowed in passing zones </a:t>
            </a:r>
          </a:p>
          <a:p>
            <a:pPr marL="742950" lvl="1" indent="-285750">
              <a:spcBef>
                <a:spcPts val="200"/>
              </a:spcBef>
              <a:spcAft>
                <a:spcPts val="0"/>
              </a:spcAft>
              <a:buFont typeface="Arial" pitchFamily="34" charset="0"/>
              <a:buChar char="–"/>
            </a:pPr>
            <a:r>
              <a:rPr lang="en-US" dirty="0">
                <a:solidFill>
                  <a:prstClr val="black"/>
                </a:solidFill>
              </a:rPr>
              <a:t>COURSE TO LEFT (inside lane), STAY RIGHT if blue-flagged</a:t>
            </a:r>
          </a:p>
          <a:p>
            <a:pPr marL="342900" lvl="0" indent="-342900">
              <a:spcBef>
                <a:spcPts val="200"/>
              </a:spcBef>
              <a:spcAft>
                <a:spcPts val="0"/>
              </a:spcAft>
              <a:buFont typeface="Arial" pitchFamily="34" charset="0"/>
              <a:buChar char="•"/>
            </a:pPr>
            <a:r>
              <a:rPr lang="en-US" sz="2000" b="0" dirty="0">
                <a:solidFill>
                  <a:prstClr val="black"/>
                </a:solidFill>
              </a:rPr>
              <a:t>If you hit a barrier, you will be towed off the course and will not be permitted back on the track</a:t>
            </a:r>
          </a:p>
          <a:p>
            <a:pPr marL="742950" lvl="1" indent="-285750">
              <a:spcBef>
                <a:spcPts val="200"/>
              </a:spcBef>
              <a:spcAft>
                <a:spcPts val="0"/>
              </a:spcAft>
              <a:buFont typeface="Arial" pitchFamily="34" charset="0"/>
              <a:buChar char="–"/>
            </a:pPr>
            <a:r>
              <a:rPr lang="en-US" dirty="0">
                <a:solidFill>
                  <a:prstClr val="black"/>
                </a:solidFill>
              </a:rPr>
              <a:t>For severe hits an Ambulance will be called to check the driver before they are allowed to exit the vehicle </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33</a:t>
            </a:fld>
            <a:endParaRPr lang="en-US"/>
          </a:p>
        </p:txBody>
      </p:sp>
      <p:sp>
        <p:nvSpPr>
          <p:cNvPr id="5" name="Title 4"/>
          <p:cNvSpPr>
            <a:spLocks noGrp="1"/>
          </p:cNvSpPr>
          <p:nvPr>
            <p:ph type="title"/>
          </p:nvPr>
        </p:nvSpPr>
        <p:spPr/>
        <p:txBody>
          <a:bodyPr/>
          <a:lstStyle/>
          <a:p>
            <a:r>
              <a:rPr lang="en-US" dirty="0"/>
              <a:t>Driver 1 Drives</a:t>
            </a:r>
          </a:p>
        </p:txBody>
      </p:sp>
    </p:spTree>
    <p:extLst>
      <p:ext uri="{BB962C8B-B14F-4D97-AF65-F5344CB8AC3E}">
        <p14:creationId xmlns:p14="http://schemas.microsoft.com/office/powerpoint/2010/main" val="2479795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229600" cy="3986784"/>
          </a:xfrm>
        </p:spPr>
        <p:txBody>
          <a:bodyPr/>
          <a:lstStyle/>
          <a:p>
            <a:pPr marL="342900" lvl="0" indent="-342900">
              <a:spcBef>
                <a:spcPct val="20000"/>
              </a:spcBef>
              <a:spcAft>
                <a:spcPts val="0"/>
              </a:spcAft>
              <a:buFont typeface="Arial" pitchFamily="34" charset="0"/>
              <a:buChar char="•"/>
            </a:pPr>
            <a:r>
              <a:rPr lang="en-US" sz="2000" b="0" dirty="0">
                <a:solidFill>
                  <a:prstClr val="black"/>
                </a:solidFill>
              </a:rPr>
              <a:t>At the end of his/her last lap Driver 1 will be shown a checkered flag to enter driver change</a:t>
            </a:r>
          </a:p>
          <a:p>
            <a:pPr marL="742950" lvl="1" indent="-285750">
              <a:spcBef>
                <a:spcPct val="20000"/>
              </a:spcBef>
              <a:spcAft>
                <a:spcPts val="0"/>
              </a:spcAft>
              <a:buFont typeface="Arial" pitchFamily="34" charset="0"/>
              <a:buChar char="–"/>
            </a:pPr>
            <a:r>
              <a:rPr lang="en-US" dirty="0">
                <a:solidFill>
                  <a:prstClr val="black"/>
                </a:solidFill>
              </a:rPr>
              <a:t>Driver change volunteers direct the car into the correct lane and the driver turns the car off</a:t>
            </a:r>
          </a:p>
          <a:p>
            <a:pPr marL="742950" lvl="1" indent="-285750">
              <a:spcBef>
                <a:spcPct val="20000"/>
              </a:spcBef>
              <a:spcAft>
                <a:spcPts val="0"/>
              </a:spcAft>
              <a:buFont typeface="Arial" pitchFamily="34" charset="0"/>
              <a:buChar char="–"/>
            </a:pPr>
            <a:r>
              <a:rPr lang="en-US" dirty="0">
                <a:solidFill>
                  <a:prstClr val="black"/>
                </a:solidFill>
              </a:rPr>
              <a:t>Each team has three minutes to swap drivers</a:t>
            </a:r>
          </a:p>
          <a:p>
            <a:pPr marL="742950" lvl="1" indent="-285750">
              <a:spcBef>
                <a:spcPct val="20000"/>
              </a:spcBef>
              <a:spcAft>
                <a:spcPts val="0"/>
              </a:spcAft>
              <a:buFont typeface="Arial" pitchFamily="34" charset="0"/>
              <a:buChar char="–"/>
            </a:pPr>
            <a:r>
              <a:rPr lang="en-US" dirty="0">
                <a:solidFill>
                  <a:prstClr val="black"/>
                </a:solidFill>
              </a:rPr>
              <a:t>Hand tools are only permitted to adjust seating position – car must start on its own </a:t>
            </a:r>
            <a:br>
              <a:rPr lang="en-US" dirty="0">
                <a:solidFill>
                  <a:prstClr val="black"/>
                </a:solidFill>
              </a:rPr>
            </a:br>
            <a:r>
              <a:rPr lang="en-US" dirty="0">
                <a:solidFill>
                  <a:prstClr val="black"/>
                </a:solidFill>
              </a:rPr>
              <a:t>(only tool allowance exception is for tire change due to weather)</a:t>
            </a:r>
          </a:p>
          <a:p>
            <a:pPr marL="342900" lvl="0" indent="-342900">
              <a:spcBef>
                <a:spcPct val="20000"/>
              </a:spcBef>
              <a:spcAft>
                <a:spcPts val="0"/>
              </a:spcAft>
              <a:buFont typeface="Arial" pitchFamily="34" charset="0"/>
              <a:buChar char="•"/>
            </a:pPr>
            <a:r>
              <a:rPr lang="en-US" sz="2000" b="0" dirty="0">
                <a:solidFill>
                  <a:prstClr val="black"/>
                </a:solidFill>
              </a:rPr>
              <a:t>Once Driver 2 is ready, driver starts their car and waits to be called to staging. </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34</a:t>
            </a:fld>
            <a:endParaRPr lang="en-US"/>
          </a:p>
        </p:txBody>
      </p:sp>
      <p:sp>
        <p:nvSpPr>
          <p:cNvPr id="5" name="Title 4"/>
          <p:cNvSpPr>
            <a:spLocks noGrp="1"/>
          </p:cNvSpPr>
          <p:nvPr>
            <p:ph type="title"/>
          </p:nvPr>
        </p:nvSpPr>
        <p:spPr/>
        <p:txBody>
          <a:bodyPr/>
          <a:lstStyle/>
          <a:p>
            <a:r>
              <a:rPr lang="en-US" dirty="0"/>
              <a:t>Driver Change</a:t>
            </a:r>
          </a:p>
        </p:txBody>
      </p:sp>
    </p:spTree>
    <p:extLst>
      <p:ext uri="{BB962C8B-B14F-4D97-AF65-F5344CB8AC3E}">
        <p14:creationId xmlns:p14="http://schemas.microsoft.com/office/powerpoint/2010/main" val="3295355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229600" cy="3986784"/>
          </a:xfrm>
        </p:spPr>
        <p:txBody>
          <a:bodyPr/>
          <a:lstStyle/>
          <a:p>
            <a:pPr marL="234950" lvl="0" indent="-234950">
              <a:spcAft>
                <a:spcPts val="0"/>
              </a:spcAft>
              <a:buFont typeface="Arial" pitchFamily="34" charset="0"/>
              <a:buChar char="•"/>
            </a:pPr>
            <a:r>
              <a:rPr lang="en-US" sz="2000" b="0" dirty="0">
                <a:solidFill>
                  <a:prstClr val="black"/>
                </a:solidFill>
              </a:rPr>
              <a:t>Driver 2 is called to staging and then to the start line</a:t>
            </a:r>
          </a:p>
          <a:p>
            <a:pPr marL="568325" lvl="1" indent="-234950">
              <a:spcAft>
                <a:spcPts val="0"/>
              </a:spcAft>
              <a:buFont typeface="Arial" pitchFamily="34" charset="0"/>
              <a:buChar char="–"/>
            </a:pPr>
            <a:r>
              <a:rPr lang="en-US" dirty="0">
                <a:solidFill>
                  <a:prstClr val="black"/>
                </a:solidFill>
              </a:rPr>
              <a:t>Staging workers will direct </a:t>
            </a:r>
          </a:p>
          <a:p>
            <a:pPr marL="234950" lvl="0" indent="-234950">
              <a:spcAft>
                <a:spcPts val="0"/>
              </a:spcAft>
              <a:buFont typeface="Arial" pitchFamily="34" charset="0"/>
              <a:buChar char="•"/>
            </a:pPr>
            <a:r>
              <a:rPr lang="en-US" sz="2000" b="0" dirty="0">
                <a:solidFill>
                  <a:prstClr val="black"/>
                </a:solidFill>
              </a:rPr>
              <a:t>The green flagger waits for an opening on the track and sends the car out</a:t>
            </a:r>
          </a:p>
          <a:p>
            <a:pPr marL="234950" lvl="0" indent="-234950">
              <a:spcAft>
                <a:spcPts val="0"/>
              </a:spcAft>
              <a:buFont typeface="Arial" pitchFamily="34" charset="0"/>
              <a:buChar char="•"/>
            </a:pPr>
            <a:r>
              <a:rPr lang="en-US" sz="2000" b="0" dirty="0">
                <a:solidFill>
                  <a:prstClr val="black"/>
                </a:solidFill>
              </a:rPr>
              <a:t>Driver 2 completes 11 km</a:t>
            </a:r>
          </a:p>
          <a:p>
            <a:pPr marL="234950" lvl="0" indent="-234950">
              <a:spcAft>
                <a:spcPts val="0"/>
              </a:spcAft>
              <a:buFont typeface="Arial" pitchFamily="34" charset="0"/>
              <a:buChar char="•"/>
            </a:pPr>
            <a:r>
              <a:rPr lang="en-US" sz="2000" b="0" dirty="0">
                <a:solidFill>
                  <a:prstClr val="black"/>
                </a:solidFill>
              </a:rPr>
              <a:t>Watch for flags – passing only allowed in passing zones </a:t>
            </a:r>
          </a:p>
          <a:p>
            <a:pPr marL="568325" lvl="1" indent="-234950">
              <a:spcAft>
                <a:spcPts val="0"/>
              </a:spcAft>
              <a:buFont typeface="Arial" pitchFamily="34" charset="0"/>
              <a:buChar char="–"/>
            </a:pPr>
            <a:r>
              <a:rPr lang="en-US" dirty="0">
                <a:solidFill>
                  <a:prstClr val="black"/>
                </a:solidFill>
              </a:rPr>
              <a:t>COURSE TO LEFT (inside lane), STAY RIGHT if blue-flagged</a:t>
            </a:r>
          </a:p>
          <a:p>
            <a:pPr marL="234950" lvl="0" indent="-234950">
              <a:spcAft>
                <a:spcPts val="0"/>
              </a:spcAft>
              <a:buFont typeface="Arial" pitchFamily="34" charset="0"/>
              <a:buChar char="•"/>
            </a:pPr>
            <a:r>
              <a:rPr lang="en-US" sz="2000" b="0" dirty="0">
                <a:solidFill>
                  <a:prstClr val="black"/>
                </a:solidFill>
              </a:rPr>
              <a:t>If you hit a barrier, you will be towed off the course and will not be permitted back on the track</a:t>
            </a:r>
          </a:p>
          <a:p>
            <a:pPr marL="568325" lvl="1" indent="-234950">
              <a:spcAft>
                <a:spcPts val="0"/>
              </a:spcAft>
              <a:buFont typeface="Arial" pitchFamily="34" charset="0"/>
              <a:buChar char="–"/>
            </a:pPr>
            <a:r>
              <a:rPr lang="en-US" dirty="0">
                <a:solidFill>
                  <a:prstClr val="black"/>
                </a:solidFill>
              </a:rPr>
              <a:t>For severe hits an Ambulance will be called to check the driver before they are allowed to exit the vehicle </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35</a:t>
            </a:fld>
            <a:endParaRPr lang="en-US"/>
          </a:p>
        </p:txBody>
      </p:sp>
      <p:sp>
        <p:nvSpPr>
          <p:cNvPr id="5" name="Title 4"/>
          <p:cNvSpPr>
            <a:spLocks noGrp="1"/>
          </p:cNvSpPr>
          <p:nvPr>
            <p:ph type="title"/>
          </p:nvPr>
        </p:nvSpPr>
        <p:spPr/>
        <p:txBody>
          <a:bodyPr/>
          <a:lstStyle/>
          <a:p>
            <a:r>
              <a:rPr lang="en-US" dirty="0"/>
              <a:t>Driver 2 Drives</a:t>
            </a:r>
          </a:p>
        </p:txBody>
      </p:sp>
    </p:spTree>
    <p:extLst>
      <p:ext uri="{BB962C8B-B14F-4D97-AF65-F5344CB8AC3E}">
        <p14:creationId xmlns:p14="http://schemas.microsoft.com/office/powerpoint/2010/main" val="3422372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229600" cy="3986784"/>
          </a:xfrm>
        </p:spPr>
        <p:txBody>
          <a:bodyPr/>
          <a:lstStyle/>
          <a:p>
            <a:pPr marL="342900" lvl="0" indent="-342900">
              <a:spcBef>
                <a:spcPct val="20000"/>
              </a:spcBef>
              <a:spcAft>
                <a:spcPts val="0"/>
              </a:spcAft>
              <a:buFont typeface="Arial" pitchFamily="34" charset="0"/>
              <a:buChar char="•"/>
            </a:pPr>
            <a:r>
              <a:rPr lang="en-US" sz="2000" b="0" dirty="0">
                <a:solidFill>
                  <a:prstClr val="black"/>
                </a:solidFill>
              </a:rPr>
              <a:t>On the last lap the driver is shown a checkered flag and exits</a:t>
            </a:r>
          </a:p>
          <a:p>
            <a:pPr marL="342900" lvl="0" indent="-342900">
              <a:spcBef>
                <a:spcPct val="20000"/>
              </a:spcBef>
              <a:spcAft>
                <a:spcPts val="0"/>
              </a:spcAft>
              <a:buFont typeface="Arial" pitchFamily="34" charset="0"/>
              <a:buChar char="•"/>
            </a:pPr>
            <a:r>
              <a:rPr lang="en-US" sz="2000" b="0" dirty="0">
                <a:solidFill>
                  <a:prstClr val="black"/>
                </a:solidFill>
              </a:rPr>
              <a:t>As soon as the exit is cleared, shut down the car and </a:t>
            </a:r>
            <a:r>
              <a:rPr lang="en-US" sz="2000" b="0" u="sng" dirty="0">
                <a:solidFill>
                  <a:prstClr val="black"/>
                </a:solidFill>
              </a:rPr>
              <a:t>stop</a:t>
            </a:r>
            <a:r>
              <a:rPr lang="en-US" sz="2000" b="0" dirty="0">
                <a:solidFill>
                  <a:prstClr val="black"/>
                </a:solidFill>
              </a:rPr>
              <a:t>. Do not drive (or coast) to team equipment area</a:t>
            </a:r>
          </a:p>
          <a:p>
            <a:pPr marL="342900" lvl="0" indent="-342900">
              <a:spcBef>
                <a:spcPct val="20000"/>
              </a:spcBef>
              <a:spcAft>
                <a:spcPts val="0"/>
              </a:spcAft>
              <a:buFont typeface="Arial" pitchFamily="34" charset="0"/>
              <a:buChar char="•"/>
            </a:pPr>
            <a:r>
              <a:rPr lang="en-US" sz="2000" b="0" dirty="0">
                <a:solidFill>
                  <a:prstClr val="black"/>
                </a:solidFill>
              </a:rPr>
              <a:t>Hooray! You just completed Endurance </a:t>
            </a:r>
          </a:p>
          <a:p>
            <a:pPr marL="342900" lvl="0" indent="-342900">
              <a:spcBef>
                <a:spcPct val="20000"/>
              </a:spcBef>
              <a:spcAft>
                <a:spcPts val="0"/>
              </a:spcAft>
              <a:buFont typeface="Arial" pitchFamily="34" charset="0"/>
              <a:buChar char="•"/>
            </a:pPr>
            <a:r>
              <a:rPr lang="en-US" sz="2000" b="0" dirty="0">
                <a:solidFill>
                  <a:prstClr val="black"/>
                </a:solidFill>
              </a:rPr>
              <a:t>Gather your team and equipment and head to the dynamic gate for instructions to proceed to fuel</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36</a:t>
            </a:fld>
            <a:endParaRPr lang="en-US"/>
          </a:p>
        </p:txBody>
      </p:sp>
      <p:sp>
        <p:nvSpPr>
          <p:cNvPr id="5" name="Title 4"/>
          <p:cNvSpPr>
            <a:spLocks noGrp="1"/>
          </p:cNvSpPr>
          <p:nvPr>
            <p:ph type="title"/>
          </p:nvPr>
        </p:nvSpPr>
        <p:spPr/>
        <p:txBody>
          <a:bodyPr/>
          <a:lstStyle/>
          <a:p>
            <a:r>
              <a:rPr lang="en-US" dirty="0"/>
              <a:t>Finishing the Event</a:t>
            </a:r>
          </a:p>
        </p:txBody>
      </p:sp>
    </p:spTree>
    <p:extLst>
      <p:ext uri="{BB962C8B-B14F-4D97-AF65-F5344CB8AC3E}">
        <p14:creationId xmlns:p14="http://schemas.microsoft.com/office/powerpoint/2010/main" val="3069740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229600" cy="3986784"/>
          </a:xfrm>
        </p:spPr>
        <p:txBody>
          <a:bodyPr/>
          <a:lstStyle/>
          <a:p>
            <a:pPr marL="342900" lvl="0" indent="-342900">
              <a:spcBef>
                <a:spcPct val="20000"/>
              </a:spcBef>
              <a:spcAft>
                <a:spcPts val="0"/>
              </a:spcAft>
              <a:buFont typeface="Arial" pitchFamily="34" charset="0"/>
              <a:buChar char="•"/>
            </a:pPr>
            <a:r>
              <a:rPr lang="en-US" sz="2000" b="0" dirty="0">
                <a:solidFill>
                  <a:prstClr val="black"/>
                </a:solidFill>
              </a:rPr>
              <a:t>Cars that did not complete endurance still need to report to fuel for points for Efficiency score</a:t>
            </a:r>
          </a:p>
          <a:p>
            <a:pPr marL="342900" lvl="0" indent="-342900">
              <a:spcBef>
                <a:spcPct val="20000"/>
              </a:spcBef>
              <a:spcAft>
                <a:spcPts val="0"/>
              </a:spcAft>
              <a:buFont typeface="Arial" pitchFamily="34" charset="0"/>
              <a:buChar char="•"/>
            </a:pPr>
            <a:r>
              <a:rPr lang="en-US" sz="2000" b="0" dirty="0">
                <a:solidFill>
                  <a:prstClr val="black"/>
                </a:solidFill>
              </a:rPr>
              <a:t>Car returns directly to fuel bay</a:t>
            </a:r>
          </a:p>
          <a:p>
            <a:pPr marL="342900" lvl="0" indent="-342900">
              <a:spcBef>
                <a:spcPct val="20000"/>
              </a:spcBef>
              <a:spcAft>
                <a:spcPts val="0"/>
              </a:spcAft>
              <a:buFont typeface="Arial" pitchFamily="34" charset="0"/>
              <a:buChar char="•"/>
            </a:pPr>
            <a:r>
              <a:rPr lang="en-US" sz="2000" b="0" dirty="0">
                <a:solidFill>
                  <a:prstClr val="black"/>
                </a:solidFill>
              </a:rPr>
              <a:t>Driver exits car, hoists a full gas can with the appropriate fuel grade, and is escorted to obtain the initial can weight</a:t>
            </a:r>
          </a:p>
          <a:p>
            <a:pPr marL="342900" lvl="0" indent="-342900">
              <a:spcBef>
                <a:spcPct val="20000"/>
              </a:spcBef>
              <a:spcAft>
                <a:spcPts val="0"/>
              </a:spcAft>
              <a:buFont typeface="Arial" pitchFamily="34" charset="0"/>
              <a:buChar char="•"/>
            </a:pPr>
            <a:r>
              <a:rPr lang="en-US" sz="2000" b="0" dirty="0">
                <a:solidFill>
                  <a:prstClr val="black"/>
                </a:solidFill>
              </a:rPr>
              <a:t>Driver returns the can to the car, removes the fuel cap, confirms fuel type and fill line.</a:t>
            </a:r>
          </a:p>
          <a:p>
            <a:pPr marL="342900" lvl="0" indent="-342900">
              <a:spcBef>
                <a:spcPct val="20000"/>
              </a:spcBef>
              <a:spcAft>
                <a:spcPts val="0"/>
              </a:spcAft>
              <a:buFont typeface="Arial" pitchFamily="34" charset="0"/>
              <a:buChar char="•"/>
            </a:pPr>
            <a:r>
              <a:rPr lang="en-US" sz="2000" b="0" dirty="0">
                <a:solidFill>
                  <a:prstClr val="black"/>
                </a:solidFill>
              </a:rPr>
              <a:t>Car is filled to bottom-most part of line. Driver confirms fill and installs fuel cap.</a:t>
            </a:r>
          </a:p>
          <a:p>
            <a:pPr marL="342900" lvl="0" indent="-342900">
              <a:spcBef>
                <a:spcPct val="20000"/>
              </a:spcBef>
              <a:spcAft>
                <a:spcPts val="0"/>
              </a:spcAft>
              <a:buFont typeface="Arial" pitchFamily="34" charset="0"/>
              <a:buChar char="•"/>
            </a:pPr>
            <a:r>
              <a:rPr lang="en-US" sz="2000" b="0" dirty="0">
                <a:solidFill>
                  <a:prstClr val="black"/>
                </a:solidFill>
              </a:rPr>
              <a:t>Driver returns to the scale, carrying the gas can.  The new can weight is registered, along with the driver signature, which defines the correct and accurate Fuel Efficiency score.</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37</a:t>
            </a:fld>
            <a:endParaRPr lang="en-US"/>
          </a:p>
        </p:txBody>
      </p:sp>
      <p:sp>
        <p:nvSpPr>
          <p:cNvPr id="5" name="Title 4"/>
          <p:cNvSpPr>
            <a:spLocks noGrp="1"/>
          </p:cNvSpPr>
          <p:nvPr>
            <p:ph type="title"/>
          </p:nvPr>
        </p:nvSpPr>
        <p:spPr/>
        <p:txBody>
          <a:bodyPr/>
          <a:lstStyle/>
          <a:p>
            <a:r>
              <a:rPr lang="en-US" dirty="0"/>
              <a:t>Refuel for Efficiency Points</a:t>
            </a:r>
          </a:p>
        </p:txBody>
      </p:sp>
    </p:spTree>
    <p:extLst>
      <p:ext uri="{BB962C8B-B14F-4D97-AF65-F5344CB8AC3E}">
        <p14:creationId xmlns:p14="http://schemas.microsoft.com/office/powerpoint/2010/main" val="1010285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19150"/>
            <a:ext cx="8229600" cy="3986784"/>
          </a:xfrm>
        </p:spPr>
        <p:txBody>
          <a:bodyPr/>
          <a:lstStyle/>
          <a:p>
            <a:pPr marL="342900" lvl="0" indent="-342900">
              <a:spcBef>
                <a:spcPct val="20000"/>
              </a:spcBef>
              <a:spcAft>
                <a:spcPts val="0"/>
              </a:spcAft>
              <a:buFont typeface="Arial" pitchFamily="34" charset="0"/>
              <a:buChar char="•"/>
            </a:pPr>
            <a:r>
              <a:rPr lang="en-US" b="0" dirty="0">
                <a:solidFill>
                  <a:prstClr val="black"/>
                </a:solidFill>
              </a:rPr>
              <a:t>Cone down and out = 2 second penalty</a:t>
            </a:r>
          </a:p>
          <a:p>
            <a:pPr marL="342900" lvl="0" indent="-342900">
              <a:spcBef>
                <a:spcPct val="20000"/>
              </a:spcBef>
              <a:spcAft>
                <a:spcPts val="0"/>
              </a:spcAft>
              <a:buFont typeface="Arial" pitchFamily="34" charset="0"/>
              <a:buChar char="•"/>
            </a:pPr>
            <a:r>
              <a:rPr lang="en-US" b="0" dirty="0">
                <a:solidFill>
                  <a:prstClr val="black"/>
                </a:solidFill>
              </a:rPr>
              <a:t>Off course = 20 second penalty </a:t>
            </a:r>
          </a:p>
          <a:p>
            <a:pPr marL="742950" lvl="1" indent="-285750">
              <a:spcBef>
                <a:spcPct val="20000"/>
              </a:spcBef>
              <a:spcAft>
                <a:spcPts val="0"/>
              </a:spcAft>
              <a:buFont typeface="Arial" pitchFamily="34" charset="0"/>
              <a:buChar char="–"/>
            </a:pPr>
            <a:r>
              <a:rPr lang="en-US" sz="1600" dirty="0">
                <a:solidFill>
                  <a:prstClr val="black"/>
                </a:solidFill>
              </a:rPr>
              <a:t>If you can safely enter course through same (or prior) gate you exited, there is no penalty</a:t>
            </a:r>
          </a:p>
          <a:p>
            <a:pPr marL="342900" lvl="0" indent="-342900">
              <a:spcBef>
                <a:spcPct val="20000"/>
              </a:spcBef>
              <a:spcAft>
                <a:spcPts val="0"/>
              </a:spcAft>
              <a:buFont typeface="Arial" pitchFamily="34" charset="0"/>
              <a:buChar char="•"/>
            </a:pPr>
            <a:r>
              <a:rPr lang="en-US" b="0" dirty="0">
                <a:solidFill>
                  <a:prstClr val="black"/>
                </a:solidFill>
              </a:rPr>
              <a:t>The Endurance penalties are not assigned to the lap that they were received. There will be a total number of cones and off courses listed for teams for the event. </a:t>
            </a:r>
          </a:p>
          <a:p>
            <a:pPr marL="342900" lvl="0" indent="-342900">
              <a:spcBef>
                <a:spcPct val="20000"/>
              </a:spcBef>
              <a:spcAft>
                <a:spcPts val="0"/>
              </a:spcAft>
              <a:buFont typeface="Arial" pitchFamily="34" charset="0"/>
              <a:buChar char="•"/>
            </a:pPr>
            <a:r>
              <a:rPr lang="en-US" b="0" dirty="0">
                <a:solidFill>
                  <a:prstClr val="black"/>
                </a:solidFill>
              </a:rPr>
              <a:t>No outside data for protests – video footage, data logging, etc. Event captain does not have time to review entire endurance run video for every team. </a:t>
            </a:r>
          </a:p>
          <a:p>
            <a:pPr marL="342900" lvl="0" indent="-342900">
              <a:spcBef>
                <a:spcPct val="20000"/>
              </a:spcBef>
              <a:spcAft>
                <a:spcPts val="0"/>
              </a:spcAft>
              <a:buFont typeface="Arial" pitchFamily="34" charset="0"/>
              <a:buChar char="•"/>
            </a:pPr>
            <a:r>
              <a:rPr lang="en-US" b="0" dirty="0">
                <a:solidFill>
                  <a:prstClr val="black"/>
                </a:solidFill>
              </a:rPr>
              <a:t>Endurance </a:t>
            </a:r>
            <a:r>
              <a:rPr lang="en-US" b="0" dirty="0" err="1">
                <a:solidFill>
                  <a:prstClr val="black"/>
                </a:solidFill>
              </a:rPr>
              <a:t>Tmax</a:t>
            </a:r>
            <a:r>
              <a:rPr lang="en-US" b="0" dirty="0">
                <a:solidFill>
                  <a:prstClr val="black"/>
                </a:solidFill>
              </a:rPr>
              <a:t> rule gives the ability to pull a team out of the event, but is not a requirement that we do so</a:t>
            </a:r>
          </a:p>
          <a:p>
            <a:pPr marL="742950" lvl="1" indent="-285750">
              <a:spcBef>
                <a:spcPct val="20000"/>
              </a:spcBef>
              <a:spcAft>
                <a:spcPts val="0"/>
              </a:spcAft>
              <a:buFont typeface="Arial" pitchFamily="34" charset="0"/>
              <a:buChar char="–"/>
            </a:pPr>
            <a:r>
              <a:rPr lang="en-US" sz="1600" dirty="0">
                <a:solidFill>
                  <a:prstClr val="black"/>
                </a:solidFill>
              </a:rPr>
              <a:t>We will never pull a team without a warning – the team will be black flagged and offered the chance to correct</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38</a:t>
            </a:fld>
            <a:endParaRPr lang="en-US"/>
          </a:p>
        </p:txBody>
      </p:sp>
      <p:sp>
        <p:nvSpPr>
          <p:cNvPr id="5" name="Title 4"/>
          <p:cNvSpPr>
            <a:spLocks noGrp="1"/>
          </p:cNvSpPr>
          <p:nvPr>
            <p:ph type="title"/>
          </p:nvPr>
        </p:nvSpPr>
        <p:spPr/>
        <p:txBody>
          <a:bodyPr/>
          <a:lstStyle/>
          <a:p>
            <a:r>
              <a:rPr lang="en-US" dirty="0"/>
              <a:t>Scoring Notes</a:t>
            </a:r>
          </a:p>
        </p:txBody>
      </p:sp>
    </p:spTree>
    <p:extLst>
      <p:ext uri="{BB962C8B-B14F-4D97-AF65-F5344CB8AC3E}">
        <p14:creationId xmlns:p14="http://schemas.microsoft.com/office/powerpoint/2010/main" val="1623847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A2E38E-3676-4AC9-AE40-117CF2D4B3AC}" type="slidenum">
              <a:rPr lang="en-US" smtClean="0"/>
              <a:pPr/>
              <a:t>39</a:t>
            </a:fld>
            <a:endParaRPr lang="en-US"/>
          </a:p>
        </p:txBody>
      </p:sp>
      <p:sp>
        <p:nvSpPr>
          <p:cNvPr id="5" name="Title 4"/>
          <p:cNvSpPr>
            <a:spLocks noGrp="1"/>
          </p:cNvSpPr>
          <p:nvPr>
            <p:ph type="title"/>
          </p:nvPr>
        </p:nvSpPr>
        <p:spPr/>
        <p:txBody>
          <a:bodyPr/>
          <a:lstStyle/>
          <a:p>
            <a:r>
              <a:rPr lang="en-US" dirty="0"/>
              <a:t>ENDURANCE LAYOUT</a:t>
            </a:r>
          </a:p>
        </p:txBody>
      </p:sp>
      <p:sp>
        <p:nvSpPr>
          <p:cNvPr id="7" name="TextBox 6"/>
          <p:cNvSpPr txBox="1"/>
          <p:nvPr/>
        </p:nvSpPr>
        <p:spPr>
          <a:xfrm>
            <a:off x="3505200" y="137160"/>
            <a:ext cx="3445174" cy="276999"/>
          </a:xfrm>
          <a:prstGeom prst="rect">
            <a:avLst/>
          </a:prstGeom>
          <a:noFill/>
        </p:spPr>
        <p:txBody>
          <a:bodyPr wrap="none" rtlCol="0">
            <a:spAutoFit/>
          </a:bodyPr>
          <a:lstStyle/>
          <a:p>
            <a:r>
              <a:rPr lang="en-US" sz="1200" i="1" dirty="0">
                <a:solidFill>
                  <a:schemeClr val="bg1"/>
                </a:solidFill>
                <a:latin typeface="+mj-lt"/>
              </a:rPr>
              <a:t>Course is subject to change, Map is not to scale</a:t>
            </a:r>
          </a:p>
        </p:txBody>
      </p:sp>
      <p:pic>
        <p:nvPicPr>
          <p:cNvPr id="3" name="Content Placeholder 2"/>
          <p:cNvPicPr>
            <a:picLocks noGrp="1" noChangeAspect="1"/>
          </p:cNvPicPr>
          <p:nvPr>
            <p:ph idx="1"/>
          </p:nvPr>
        </p:nvPicPr>
        <p:blipFill>
          <a:blip r:embed="rId3"/>
          <a:stretch>
            <a:fillRect/>
          </a:stretch>
        </p:blipFill>
        <p:spPr>
          <a:xfrm rot="5400000">
            <a:off x="2638266" y="-8599"/>
            <a:ext cx="3904483" cy="5523416"/>
          </a:xfrm>
          <a:prstGeom prst="rect">
            <a:avLst/>
          </a:prstGeom>
        </p:spPr>
      </p:pic>
      <p:sp>
        <p:nvSpPr>
          <p:cNvPr id="2" name="Footer Placeholder 1"/>
          <p:cNvSpPr>
            <a:spLocks noGrp="1"/>
          </p:cNvSpPr>
          <p:nvPr>
            <p:ph type="ftr" sz="quarter" idx="11"/>
          </p:nvPr>
        </p:nvSpPr>
        <p:spPr/>
        <p:txBody>
          <a:bodyPr/>
          <a:lstStyle/>
          <a:p>
            <a:r>
              <a:rPr lang="en-US"/>
              <a:t>Formula SAE Lincoln Dynamic Events Drivers PPT 2017</a:t>
            </a:r>
            <a:endParaRPr lang="en-US" dirty="0"/>
          </a:p>
        </p:txBody>
      </p:sp>
    </p:spTree>
    <p:extLst>
      <p:ext uri="{BB962C8B-B14F-4D97-AF65-F5344CB8AC3E}">
        <p14:creationId xmlns:p14="http://schemas.microsoft.com/office/powerpoint/2010/main" val="249633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59056"/>
            <a:ext cx="8229600" cy="3986784"/>
          </a:xfrm>
        </p:spPr>
        <p:txBody>
          <a:bodyPr/>
          <a:lstStyle/>
          <a:p>
            <a:pPr marL="342900" lvl="0" indent="-342900">
              <a:spcBef>
                <a:spcPct val="20000"/>
              </a:spcBef>
              <a:spcAft>
                <a:spcPts val="0"/>
              </a:spcAft>
              <a:buFont typeface="Arial" pitchFamily="34" charset="0"/>
              <a:buChar char="•"/>
            </a:pPr>
            <a:r>
              <a:rPr lang="en-US" sz="2000" b="0" dirty="0">
                <a:solidFill>
                  <a:prstClr val="black"/>
                </a:solidFill>
              </a:rPr>
              <a:t>Event captains are wearing PINK Safety Vests – find us if any problems or questions</a:t>
            </a:r>
          </a:p>
          <a:p>
            <a:pPr lvl="0">
              <a:spcBef>
                <a:spcPct val="20000"/>
              </a:spcBef>
              <a:spcAft>
                <a:spcPts val="0"/>
              </a:spcAft>
            </a:pPr>
            <a:endParaRPr lang="en-US" sz="2000" b="0" i="1" dirty="0">
              <a:solidFill>
                <a:srgbClr val="FF0000"/>
              </a:solidFill>
            </a:endParaRPr>
          </a:p>
          <a:p>
            <a:pPr marL="342900" lvl="0" indent="-342900">
              <a:spcBef>
                <a:spcPct val="20000"/>
              </a:spcBef>
              <a:spcAft>
                <a:spcPts val="0"/>
              </a:spcAft>
              <a:buFont typeface="Arial" pitchFamily="34" charset="0"/>
              <a:buChar char="•"/>
            </a:pPr>
            <a:r>
              <a:rPr lang="en-US" sz="2000" b="0" dirty="0">
                <a:solidFill>
                  <a:prstClr val="black"/>
                </a:solidFill>
              </a:rPr>
              <a:t>Dress/other ID for SCCA volunteers</a:t>
            </a:r>
          </a:p>
          <a:p>
            <a:pPr lvl="0">
              <a:spcBef>
                <a:spcPct val="20000"/>
              </a:spcBef>
              <a:spcAft>
                <a:spcPts val="0"/>
              </a:spcAft>
            </a:pPr>
            <a:endParaRPr lang="en-US" sz="2000" b="0" dirty="0">
              <a:solidFill>
                <a:prstClr val="black"/>
              </a:solidFill>
            </a:endParaRPr>
          </a:p>
          <a:p>
            <a:pPr marL="342900" lvl="0" indent="-342900">
              <a:spcBef>
                <a:spcPct val="20000"/>
              </a:spcBef>
              <a:spcAft>
                <a:spcPts val="0"/>
              </a:spcAft>
              <a:buFont typeface="Arial" pitchFamily="34" charset="0"/>
              <a:buChar char="•"/>
            </a:pPr>
            <a:r>
              <a:rPr lang="en-US" sz="2000" b="0" dirty="0">
                <a:solidFill>
                  <a:prstClr val="black"/>
                </a:solidFill>
              </a:rPr>
              <a:t>Data Logging locations (endurance only)</a:t>
            </a:r>
          </a:p>
          <a:p>
            <a:pPr marL="742950" lvl="1" indent="-285750">
              <a:spcBef>
                <a:spcPct val="20000"/>
              </a:spcBef>
              <a:spcAft>
                <a:spcPts val="0"/>
              </a:spcAft>
              <a:buFont typeface="Arial" pitchFamily="34" charset="0"/>
              <a:buChar char="–"/>
            </a:pPr>
            <a:r>
              <a:rPr lang="en-US" sz="1600" dirty="0">
                <a:solidFill>
                  <a:prstClr val="black"/>
                </a:solidFill>
              </a:rPr>
              <a:t>See Lawrence or Jacob if have data beacons for specific locations to set up</a:t>
            </a:r>
          </a:p>
          <a:p>
            <a:pPr marL="742950" lvl="1" indent="-285750">
              <a:spcBef>
                <a:spcPct val="20000"/>
              </a:spcBef>
              <a:spcAft>
                <a:spcPts val="0"/>
              </a:spcAft>
              <a:buFont typeface="Arial" pitchFamily="34" charset="0"/>
              <a:buChar char="–"/>
            </a:pPr>
            <a:r>
              <a:rPr lang="en-US" sz="1600" dirty="0">
                <a:solidFill>
                  <a:prstClr val="black"/>
                </a:solidFill>
              </a:rPr>
              <a:t>Must be set up and retrieved before/after heats only</a:t>
            </a:r>
          </a:p>
        </p:txBody>
      </p:sp>
      <p:sp>
        <p:nvSpPr>
          <p:cNvPr id="5" name="Slide Number Placeholder 4"/>
          <p:cNvSpPr>
            <a:spLocks noGrp="1"/>
          </p:cNvSpPr>
          <p:nvPr>
            <p:ph type="sldNum" sz="quarter" idx="12"/>
          </p:nvPr>
        </p:nvSpPr>
        <p:spPr/>
        <p:txBody>
          <a:bodyPr/>
          <a:lstStyle/>
          <a:p>
            <a:fld id="{C5A2E38E-3676-4AC9-AE40-117CF2D4B3AC}" type="slidenum">
              <a:rPr lang="en-US" smtClean="0"/>
              <a:pPr/>
              <a:t>4</a:t>
            </a:fld>
            <a:endParaRPr lang="en-US"/>
          </a:p>
        </p:txBody>
      </p:sp>
      <p:sp>
        <p:nvSpPr>
          <p:cNvPr id="2" name="Title 1"/>
          <p:cNvSpPr>
            <a:spLocks noGrp="1"/>
          </p:cNvSpPr>
          <p:nvPr>
            <p:ph type="title"/>
          </p:nvPr>
        </p:nvSpPr>
        <p:spPr/>
        <p:txBody>
          <a:bodyPr/>
          <a:lstStyle/>
          <a:p>
            <a:pPr>
              <a:lnSpc>
                <a:spcPct val="90000"/>
              </a:lnSpc>
            </a:pPr>
            <a:r>
              <a:rPr lang="en-US" dirty="0"/>
              <a:t>GENERAL SAFETY</a:t>
            </a:r>
            <a:endParaRPr lang="en-US" sz="2000" dirty="0"/>
          </a:p>
        </p:txBody>
      </p:sp>
      <p:sp>
        <p:nvSpPr>
          <p:cNvPr id="6" name="Footer Placeholder 2"/>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Tree>
    <p:extLst>
      <p:ext uri="{BB962C8B-B14F-4D97-AF65-F5344CB8AC3E}">
        <p14:creationId xmlns:p14="http://schemas.microsoft.com/office/powerpoint/2010/main" val="2200481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a:spcBef>
                <a:spcPct val="20000"/>
              </a:spcBef>
              <a:spcAft>
                <a:spcPts val="0"/>
              </a:spcAft>
              <a:buFont typeface="Arial" pitchFamily="34" charset="0"/>
              <a:buChar char="•"/>
            </a:pPr>
            <a:r>
              <a:rPr lang="en-US" sz="2000" b="0" dirty="0">
                <a:solidFill>
                  <a:prstClr val="black"/>
                </a:solidFill>
              </a:rPr>
              <a:t>Safely bring vehicle to a complete stop </a:t>
            </a:r>
          </a:p>
          <a:p>
            <a:pPr marL="342900" lvl="0" indent="-342900">
              <a:spcBef>
                <a:spcPct val="20000"/>
              </a:spcBef>
              <a:spcAft>
                <a:spcPts val="0"/>
              </a:spcAft>
              <a:buFont typeface="Arial" pitchFamily="34" charset="0"/>
              <a:buChar char="•"/>
            </a:pPr>
            <a:r>
              <a:rPr lang="en-US" sz="2000" b="0" dirty="0">
                <a:solidFill>
                  <a:prstClr val="black"/>
                </a:solidFill>
              </a:rPr>
              <a:t>Everyone will be towed into the driver change area</a:t>
            </a:r>
          </a:p>
          <a:p>
            <a:pPr marL="342900" lvl="0" indent="-342900">
              <a:spcBef>
                <a:spcPct val="20000"/>
              </a:spcBef>
              <a:spcAft>
                <a:spcPts val="0"/>
              </a:spcAft>
              <a:buFont typeface="Arial" pitchFamily="34" charset="0"/>
              <a:buChar char="•"/>
            </a:pPr>
            <a:r>
              <a:rPr lang="en-US" sz="2000" b="0" dirty="0">
                <a:solidFill>
                  <a:prstClr val="black"/>
                </a:solidFill>
              </a:rPr>
              <a:t>Driver must stay fully belted in car</a:t>
            </a:r>
          </a:p>
          <a:p>
            <a:pPr marL="342900" lvl="0" indent="-342900">
              <a:spcBef>
                <a:spcPct val="20000"/>
              </a:spcBef>
              <a:spcAft>
                <a:spcPts val="0"/>
              </a:spcAft>
              <a:buFont typeface="Arial" pitchFamily="34" charset="0"/>
              <a:buChar char="•"/>
            </a:pPr>
            <a:r>
              <a:rPr lang="en-US" sz="2000" b="0" dirty="0">
                <a:solidFill>
                  <a:prstClr val="black"/>
                </a:solidFill>
              </a:rPr>
              <a:t>The lap in which the red flag was shown will not count in time or fuel economy calculations</a:t>
            </a:r>
          </a:p>
          <a:p>
            <a:pPr marL="342900" lvl="0" indent="-342900">
              <a:spcBef>
                <a:spcPct val="20000"/>
              </a:spcBef>
              <a:spcAft>
                <a:spcPts val="0"/>
              </a:spcAft>
              <a:buFont typeface="Arial" pitchFamily="34" charset="0"/>
              <a:buChar char="•"/>
            </a:pPr>
            <a:r>
              <a:rPr lang="en-US" sz="2000" b="0" dirty="0">
                <a:solidFill>
                  <a:prstClr val="black"/>
                </a:solidFill>
              </a:rPr>
              <a:t>Restart rules are the same as driver change</a:t>
            </a:r>
          </a:p>
          <a:p>
            <a:pPr marL="342900" lvl="0" indent="-342900">
              <a:spcBef>
                <a:spcPct val="20000"/>
              </a:spcBef>
              <a:spcAft>
                <a:spcPts val="0"/>
              </a:spcAft>
              <a:buFont typeface="Arial" pitchFamily="34" charset="0"/>
              <a:buChar char="•"/>
            </a:pPr>
            <a:r>
              <a:rPr lang="en-US" sz="2000" b="0" dirty="0">
                <a:solidFill>
                  <a:prstClr val="black"/>
                </a:solidFill>
              </a:rPr>
              <a:t>Teams involved with a red flagged track will not be able to add any fuel to their vehicle</a:t>
            </a:r>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40</a:t>
            </a:fld>
            <a:endParaRPr lang="en-US"/>
          </a:p>
        </p:txBody>
      </p:sp>
      <p:sp>
        <p:nvSpPr>
          <p:cNvPr id="5" name="Title 4"/>
          <p:cNvSpPr>
            <a:spLocks noGrp="1"/>
          </p:cNvSpPr>
          <p:nvPr>
            <p:ph type="title"/>
          </p:nvPr>
        </p:nvSpPr>
        <p:spPr/>
        <p:txBody>
          <a:bodyPr/>
          <a:lstStyle/>
          <a:p>
            <a:r>
              <a:rPr lang="en-US" dirty="0"/>
              <a:t>Endurance Red Flag Protocol </a:t>
            </a:r>
          </a:p>
        </p:txBody>
      </p:sp>
      <p:sp>
        <p:nvSpPr>
          <p:cNvPr id="11" name="Rectangle 10"/>
          <p:cNvSpPr/>
          <p:nvPr/>
        </p:nvSpPr>
        <p:spPr>
          <a:xfrm>
            <a:off x="4575629" y="123443"/>
            <a:ext cx="678507" cy="446151"/>
          </a:xfrm>
          <a:prstGeom prst="rect">
            <a:avLst/>
          </a:prstGeom>
          <a:solidFill>
            <a:srgbClr val="FF0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2661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a:spcBef>
                <a:spcPct val="20000"/>
              </a:spcBef>
              <a:spcAft>
                <a:spcPts val="0"/>
              </a:spcAft>
              <a:buFont typeface="Arial" pitchFamily="34" charset="0"/>
              <a:buChar char="•"/>
            </a:pPr>
            <a:r>
              <a:rPr lang="en-US" sz="2000" b="0" dirty="0">
                <a:solidFill>
                  <a:prstClr val="black"/>
                </a:solidFill>
              </a:rPr>
              <a:t>Exit the track on the lap you see the black flag – do not go another lap</a:t>
            </a:r>
          </a:p>
          <a:p>
            <a:pPr marL="342900" lvl="0" indent="-342900">
              <a:spcBef>
                <a:spcPct val="20000"/>
              </a:spcBef>
              <a:spcAft>
                <a:spcPts val="0"/>
              </a:spcAft>
              <a:buFont typeface="Arial" pitchFamily="34" charset="0"/>
              <a:buChar char="•"/>
            </a:pPr>
            <a:r>
              <a:rPr lang="en-US" sz="2000" b="0" dirty="0">
                <a:solidFill>
                  <a:prstClr val="black"/>
                </a:solidFill>
              </a:rPr>
              <a:t>You will be guided into the black flag penalty box located next to driver change</a:t>
            </a:r>
          </a:p>
          <a:p>
            <a:pPr marL="342900" lvl="0" indent="-342900">
              <a:spcBef>
                <a:spcPct val="20000"/>
              </a:spcBef>
              <a:spcAft>
                <a:spcPts val="0"/>
              </a:spcAft>
              <a:buFont typeface="Arial" pitchFamily="34" charset="0"/>
              <a:buChar char="•"/>
            </a:pPr>
            <a:r>
              <a:rPr lang="en-US" sz="2000" b="0" dirty="0">
                <a:solidFill>
                  <a:prstClr val="black"/>
                </a:solidFill>
              </a:rPr>
              <a:t>The Black Flag Marshall will talk to you about why you were brought in</a:t>
            </a:r>
          </a:p>
          <a:p>
            <a:pPr marL="742950" lvl="1" indent="-285750">
              <a:spcBef>
                <a:spcPct val="20000"/>
              </a:spcBef>
              <a:spcAft>
                <a:spcPts val="0"/>
              </a:spcAft>
              <a:buFont typeface="Arial" pitchFamily="34" charset="0"/>
              <a:buChar char="–"/>
            </a:pPr>
            <a:r>
              <a:rPr lang="en-US" dirty="0">
                <a:solidFill>
                  <a:prstClr val="black"/>
                </a:solidFill>
              </a:rPr>
              <a:t>If you are assessed a time penalty, it will happen at this time. </a:t>
            </a:r>
          </a:p>
          <a:p>
            <a:pPr marL="742950" lvl="1" indent="-285750">
              <a:spcBef>
                <a:spcPct val="20000"/>
              </a:spcBef>
              <a:spcAft>
                <a:spcPts val="0"/>
              </a:spcAft>
              <a:buFont typeface="Arial" pitchFamily="34" charset="0"/>
              <a:buChar char="–"/>
            </a:pPr>
            <a:r>
              <a:rPr lang="en-US" dirty="0">
                <a:solidFill>
                  <a:prstClr val="black"/>
                </a:solidFill>
              </a:rPr>
              <a:t>The driver has the choice to leave the car running or not during this penalty – driver change restart rules apply</a:t>
            </a:r>
          </a:p>
          <a:p>
            <a:pPr marL="342900" lvl="0" indent="-342900">
              <a:spcBef>
                <a:spcPct val="20000"/>
              </a:spcBef>
              <a:spcAft>
                <a:spcPts val="0"/>
              </a:spcAft>
              <a:buFont typeface="Arial" pitchFamily="34" charset="0"/>
              <a:buChar char="•"/>
            </a:pPr>
            <a:r>
              <a:rPr lang="en-US" sz="2000" b="0" dirty="0">
                <a:solidFill>
                  <a:prstClr val="black"/>
                </a:solidFill>
              </a:rPr>
              <a:t>The clock is still running while you are off the course</a:t>
            </a:r>
          </a:p>
          <a:p>
            <a:pPr marL="342900" lvl="0" indent="-342900">
              <a:spcBef>
                <a:spcPct val="20000"/>
              </a:spcBef>
              <a:spcAft>
                <a:spcPts val="0"/>
              </a:spcAft>
              <a:buFont typeface="Arial" pitchFamily="34" charset="0"/>
              <a:buChar char="•"/>
            </a:pPr>
            <a:r>
              <a:rPr lang="en-US" sz="2000" b="0" dirty="0">
                <a:solidFill>
                  <a:prstClr val="black"/>
                </a:solidFill>
              </a:rPr>
              <a:t>You will be released onto track once the time is up with the guidance of the staging workers</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41</a:t>
            </a:fld>
            <a:endParaRPr lang="en-US"/>
          </a:p>
        </p:txBody>
      </p:sp>
      <p:sp>
        <p:nvSpPr>
          <p:cNvPr id="5" name="Title 4"/>
          <p:cNvSpPr>
            <a:spLocks noGrp="1"/>
          </p:cNvSpPr>
          <p:nvPr>
            <p:ph type="title"/>
          </p:nvPr>
        </p:nvSpPr>
        <p:spPr/>
        <p:txBody>
          <a:bodyPr/>
          <a:lstStyle/>
          <a:p>
            <a:r>
              <a:rPr lang="en-US" dirty="0"/>
              <a:t>Black Flag Protocol </a:t>
            </a:r>
          </a:p>
        </p:txBody>
      </p:sp>
      <p:sp>
        <p:nvSpPr>
          <p:cNvPr id="6" name="Rectangle 5"/>
          <p:cNvSpPr/>
          <p:nvPr/>
        </p:nvSpPr>
        <p:spPr>
          <a:xfrm>
            <a:off x="4572000" y="73305"/>
            <a:ext cx="685800" cy="457200"/>
          </a:xfrm>
          <a:prstGeom prst="rect">
            <a:avLst/>
          </a:prstGeom>
          <a:solidFill>
            <a:schemeClr val="tx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893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0" indent="-342900">
              <a:spcBef>
                <a:spcPct val="20000"/>
              </a:spcBef>
              <a:spcAft>
                <a:spcPts val="0"/>
              </a:spcAft>
              <a:buFont typeface="Arial" pitchFamily="34" charset="0"/>
              <a:buChar char="•"/>
            </a:pPr>
            <a:r>
              <a:rPr lang="en-US" sz="2000" b="0" dirty="0">
                <a:solidFill>
                  <a:prstClr val="black"/>
                </a:solidFill>
              </a:rPr>
              <a:t>Exit the track on the lap you see the mechanical flag (or meatball) – do not go a second lap</a:t>
            </a:r>
          </a:p>
          <a:p>
            <a:pPr marL="342900" lvl="0" indent="-342900">
              <a:spcBef>
                <a:spcPct val="20000"/>
              </a:spcBef>
              <a:spcAft>
                <a:spcPts val="0"/>
              </a:spcAft>
              <a:buFont typeface="Arial" pitchFamily="34" charset="0"/>
              <a:buChar char="•"/>
            </a:pPr>
            <a:r>
              <a:rPr lang="en-US" sz="2000" b="0" dirty="0">
                <a:solidFill>
                  <a:prstClr val="black"/>
                </a:solidFill>
              </a:rPr>
              <a:t>You will be directed into a lane in the driver change area and your car will be inspected by Tech</a:t>
            </a:r>
          </a:p>
          <a:p>
            <a:pPr marL="342900" lvl="0" indent="-342900">
              <a:spcBef>
                <a:spcPct val="20000"/>
              </a:spcBef>
              <a:spcAft>
                <a:spcPts val="0"/>
              </a:spcAft>
              <a:buFont typeface="Arial" pitchFamily="34" charset="0"/>
              <a:buChar char="•"/>
            </a:pPr>
            <a:r>
              <a:rPr lang="en-US" sz="2000" b="0" dirty="0">
                <a:solidFill>
                  <a:prstClr val="black"/>
                </a:solidFill>
              </a:rPr>
              <a:t>The time off course will not count towards your overall time</a:t>
            </a:r>
          </a:p>
          <a:p>
            <a:pPr marL="342900" lvl="0" indent="-342900">
              <a:spcBef>
                <a:spcPct val="20000"/>
              </a:spcBef>
              <a:spcAft>
                <a:spcPts val="0"/>
              </a:spcAft>
              <a:buFont typeface="Arial" pitchFamily="34" charset="0"/>
              <a:buChar char="•"/>
            </a:pPr>
            <a:r>
              <a:rPr lang="en-US" sz="2000" b="0" dirty="0">
                <a:solidFill>
                  <a:prstClr val="black"/>
                </a:solidFill>
              </a:rPr>
              <a:t>If the issue is deemed OK, you will be released back on track with the guidance of the staging worker</a:t>
            </a:r>
          </a:p>
          <a:p>
            <a:pPr marL="342900" lvl="0" indent="-342900">
              <a:spcBef>
                <a:spcPct val="20000"/>
              </a:spcBef>
              <a:spcAft>
                <a:spcPts val="0"/>
              </a:spcAft>
              <a:buFont typeface="Arial" pitchFamily="34" charset="0"/>
              <a:buChar char="•"/>
            </a:pPr>
            <a:r>
              <a:rPr lang="en-US" sz="2000" b="0" dirty="0">
                <a:solidFill>
                  <a:prstClr val="black"/>
                </a:solidFill>
              </a:rPr>
              <a:t>If the issue is deemed a failure, the team will be disqualified and will not be able to complete the event</a:t>
            </a:r>
          </a:p>
          <a:p>
            <a:endParaRPr lang="en-US" dirty="0"/>
          </a:p>
        </p:txBody>
      </p:sp>
      <p:sp>
        <p:nvSpPr>
          <p:cNvPr id="3" name="Footer Placeholder 2"/>
          <p:cNvSpPr>
            <a:spLocks noGrp="1"/>
          </p:cNvSpPr>
          <p:nvPr>
            <p:ph type="ftr" sz="quarter" idx="11"/>
          </p:nvPr>
        </p:nvSpPr>
        <p:spPr/>
        <p:txBody>
          <a:bodyPr/>
          <a:lstStyle/>
          <a:p>
            <a:r>
              <a:rPr lang="en-US"/>
              <a:t>Formula SAE Lincoln Dynamic Events Drivers PPT 2017</a:t>
            </a:r>
            <a:endParaRPr lang="en-US" dirty="0"/>
          </a:p>
        </p:txBody>
      </p:sp>
      <p:sp>
        <p:nvSpPr>
          <p:cNvPr id="4" name="Slide Number Placeholder 3"/>
          <p:cNvSpPr>
            <a:spLocks noGrp="1"/>
          </p:cNvSpPr>
          <p:nvPr>
            <p:ph type="sldNum" sz="quarter" idx="12"/>
          </p:nvPr>
        </p:nvSpPr>
        <p:spPr/>
        <p:txBody>
          <a:bodyPr/>
          <a:lstStyle/>
          <a:p>
            <a:fld id="{C5A2E38E-3676-4AC9-AE40-117CF2D4B3AC}" type="slidenum">
              <a:rPr lang="en-US" smtClean="0"/>
              <a:pPr/>
              <a:t>42</a:t>
            </a:fld>
            <a:endParaRPr lang="en-US"/>
          </a:p>
        </p:txBody>
      </p:sp>
      <p:sp>
        <p:nvSpPr>
          <p:cNvPr id="5" name="Title 4"/>
          <p:cNvSpPr>
            <a:spLocks noGrp="1"/>
          </p:cNvSpPr>
          <p:nvPr>
            <p:ph type="title"/>
          </p:nvPr>
        </p:nvSpPr>
        <p:spPr/>
        <p:txBody>
          <a:bodyPr/>
          <a:lstStyle/>
          <a:p>
            <a:r>
              <a:rPr lang="en-US" dirty="0"/>
              <a:t>Mechanical Flag Protocol</a:t>
            </a:r>
          </a:p>
        </p:txBody>
      </p:sp>
      <p:grpSp>
        <p:nvGrpSpPr>
          <p:cNvPr id="6" name="Group 5"/>
          <p:cNvGrpSpPr/>
          <p:nvPr/>
        </p:nvGrpSpPr>
        <p:grpSpPr>
          <a:xfrm>
            <a:off x="4604657" y="137160"/>
            <a:ext cx="685800" cy="457200"/>
            <a:chOff x="4648200" y="5675934"/>
            <a:chExt cx="685800" cy="457200"/>
          </a:xfrm>
        </p:grpSpPr>
        <p:sp>
          <p:nvSpPr>
            <p:cNvPr id="7" name="Rectangle 6"/>
            <p:cNvSpPr/>
            <p:nvPr/>
          </p:nvSpPr>
          <p:spPr>
            <a:xfrm>
              <a:off x="4648200" y="5675934"/>
              <a:ext cx="685800" cy="457200"/>
            </a:xfrm>
            <a:prstGeom prst="rect">
              <a:avLst/>
            </a:prstGeom>
            <a:solidFill>
              <a:schemeClr val="tx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6800" y="5790234"/>
              <a:ext cx="228600" cy="2286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20709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sz="quarter" idx="13"/>
          </p:nvPr>
        </p:nvSpPr>
        <p:spPr/>
        <p:txBody>
          <a:bodyPr/>
          <a:lstStyle/>
          <a:p>
            <a:endParaRPr lang="en-US" dirty="0"/>
          </a:p>
          <a:p>
            <a:r>
              <a:rPr lang="en-US" dirty="0"/>
              <a:t>Event Captains are available for questions right after this meeting.</a:t>
            </a:r>
          </a:p>
          <a:p>
            <a:endParaRPr lang="en-US" dirty="0"/>
          </a:p>
          <a:p>
            <a:r>
              <a:rPr lang="en-US" dirty="0"/>
              <a:t>Please clarify any unclear rules/directions at this time.</a:t>
            </a:r>
          </a:p>
        </p:txBody>
      </p:sp>
      <p:sp>
        <p:nvSpPr>
          <p:cNvPr id="4" name="Footer Placeholder 3"/>
          <p:cNvSpPr>
            <a:spLocks noGrp="1"/>
          </p:cNvSpPr>
          <p:nvPr>
            <p:ph type="ftr" sz="quarter" idx="11"/>
          </p:nvPr>
        </p:nvSpPr>
        <p:spPr/>
        <p:txBody>
          <a:bodyPr/>
          <a:lstStyle/>
          <a:p>
            <a:r>
              <a:rPr lang="en-US"/>
              <a:t>Formula SAE Lincoln Dynamic Events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43</a:t>
            </a:fld>
            <a:endParaRPr lang="en-US"/>
          </a:p>
        </p:txBody>
      </p:sp>
    </p:spTree>
    <p:extLst>
      <p:ext uri="{BB962C8B-B14F-4D97-AF65-F5344CB8AC3E}">
        <p14:creationId xmlns:p14="http://schemas.microsoft.com/office/powerpoint/2010/main" val="227170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Formula SAE Lincoln Dynamic Events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5</a:t>
            </a:fld>
            <a:endParaRPr lang="en-US"/>
          </a:p>
        </p:txBody>
      </p:sp>
      <p:sp>
        <p:nvSpPr>
          <p:cNvPr id="2" name="Title 1"/>
          <p:cNvSpPr>
            <a:spLocks noGrp="1"/>
          </p:cNvSpPr>
          <p:nvPr>
            <p:ph type="title"/>
          </p:nvPr>
        </p:nvSpPr>
        <p:spPr/>
        <p:txBody>
          <a:bodyPr/>
          <a:lstStyle/>
          <a:p>
            <a:pPr>
              <a:lnSpc>
                <a:spcPct val="90000"/>
              </a:lnSpc>
            </a:pPr>
            <a:r>
              <a:rPr lang="en-US" dirty="0"/>
              <a:t>PHOTOGRAPHERS</a:t>
            </a:r>
            <a:endParaRPr lang="en-US" sz="2000" dirty="0"/>
          </a:p>
        </p:txBody>
      </p:sp>
      <p:sp>
        <p:nvSpPr>
          <p:cNvPr id="11" name="Content Placeholder 2"/>
          <p:cNvSpPr txBox="1">
            <a:spLocks/>
          </p:cNvSpPr>
          <p:nvPr/>
        </p:nvSpPr>
        <p:spPr>
          <a:xfrm>
            <a:off x="457200" y="971551"/>
            <a:ext cx="8229600" cy="3834384"/>
          </a:xfrm>
          <a:prstGeom prst="rect">
            <a:avLst/>
          </a:prstGeom>
          <a:solidFill>
            <a:sysClr val="window" lastClr="FFFFFF">
              <a:alpha val="50000"/>
            </a:sys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1" i="0" u="none" strike="noStrike" kern="1200" cap="none" spc="0" normalizeH="0" baseline="0" noProof="0" dirty="0">
                <a:ln>
                  <a:noFill/>
                </a:ln>
                <a:solidFill>
                  <a:sysClr val="windowText" lastClr="000000"/>
                </a:solidFill>
                <a:effectLst/>
                <a:uLnTx/>
                <a:uFillTx/>
                <a:latin typeface="+mj-lt"/>
              </a:rPr>
              <a:t>No photographers allowed on course during dynamic events</a:t>
            </a:r>
          </a:p>
          <a:p>
            <a:pPr lvl="1" indent="-342900">
              <a:buFont typeface="Arial" pitchFamily="34" charset="0"/>
              <a:buChar char="•"/>
              <a:defRPr/>
            </a:pPr>
            <a:r>
              <a:rPr lang="en-US" sz="2000" dirty="0">
                <a:solidFill>
                  <a:sysClr val="windowText" lastClr="000000"/>
                </a:solidFill>
                <a:latin typeface="+mj-lt"/>
              </a:rPr>
              <a:t>Credential media will be escorted by SAE staff or volunteers</a:t>
            </a:r>
            <a:endParaRPr kumimoji="0" lang="en-US" sz="2000" b="0" i="0" u="none" strike="noStrike" kern="1200" cap="none" spc="0" normalizeH="0" baseline="0" noProof="0" dirty="0">
              <a:ln>
                <a:noFill/>
              </a:ln>
              <a:solidFill>
                <a:sysClr val="windowText" lastClr="000000"/>
              </a:solidFill>
              <a:effectLst/>
              <a:uLnTx/>
              <a:uFillTx/>
              <a:latin typeface="+mj-lt"/>
            </a:endParaRPr>
          </a:p>
        </p:txBody>
      </p:sp>
    </p:spTree>
    <p:extLst>
      <p:ext uri="{BB962C8B-B14F-4D97-AF65-F5344CB8AC3E}">
        <p14:creationId xmlns:p14="http://schemas.microsoft.com/office/powerpoint/2010/main" val="110798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1224"/>
            <a:ext cx="8229600" cy="3657600"/>
          </a:xfrm>
        </p:spPr>
        <p:txBody>
          <a:bodyPr/>
          <a:lstStyle/>
          <a:p>
            <a:pPr marL="342900" lvl="0" indent="-342900">
              <a:spcBef>
                <a:spcPct val="20000"/>
              </a:spcBef>
              <a:spcAft>
                <a:spcPts val="0"/>
              </a:spcAft>
              <a:buFont typeface="Arial" pitchFamily="34" charset="0"/>
              <a:buChar char="•"/>
            </a:pPr>
            <a:r>
              <a:rPr lang="en-US" sz="2000" b="0" dirty="0">
                <a:solidFill>
                  <a:prstClr val="black"/>
                </a:solidFill>
                <a:latin typeface="+mn-lt"/>
              </a:rPr>
              <a:t>All teams are responsible for reading and comprehending the rules prior to competition</a:t>
            </a:r>
          </a:p>
          <a:p>
            <a:pPr marL="342900" lvl="0" indent="-342900">
              <a:spcBef>
                <a:spcPct val="20000"/>
              </a:spcBef>
              <a:spcAft>
                <a:spcPts val="0"/>
              </a:spcAft>
              <a:buFont typeface="Arial" pitchFamily="34" charset="0"/>
              <a:buChar char="•"/>
            </a:pPr>
            <a:r>
              <a:rPr lang="en-US" sz="2000" b="0" dirty="0">
                <a:solidFill>
                  <a:prstClr val="black"/>
                </a:solidFill>
                <a:latin typeface="+mn-lt"/>
              </a:rPr>
              <a:t>If you do not understand one of the rules or have questions, find the event Captain before the event starts</a:t>
            </a:r>
          </a:p>
          <a:p>
            <a:pPr marL="342900" lvl="0" indent="-342900">
              <a:spcBef>
                <a:spcPct val="20000"/>
              </a:spcBef>
              <a:spcAft>
                <a:spcPts val="0"/>
              </a:spcAft>
              <a:buFont typeface="Arial" pitchFamily="34" charset="0"/>
              <a:buChar char="•"/>
            </a:pPr>
            <a:r>
              <a:rPr lang="en-US" sz="2000" b="0" dirty="0">
                <a:solidFill>
                  <a:prstClr val="black"/>
                </a:solidFill>
                <a:latin typeface="+mn-lt"/>
              </a:rPr>
              <a:t>Foreign Teams and Teams with non-English Speaking Members</a:t>
            </a:r>
          </a:p>
          <a:p>
            <a:pPr marL="742950" lvl="1" indent="-285750">
              <a:spcBef>
                <a:spcPct val="20000"/>
              </a:spcBef>
              <a:spcAft>
                <a:spcPts val="0"/>
              </a:spcAft>
              <a:buFont typeface="Arial" pitchFamily="34" charset="0"/>
              <a:buChar char="–"/>
            </a:pPr>
            <a:r>
              <a:rPr lang="en-US" sz="2000" dirty="0">
                <a:solidFill>
                  <a:prstClr val="black"/>
                </a:solidFill>
              </a:rPr>
              <a:t>Please ensure prior to Friday/Saturday that all drivers understand the dynamic-area rules, flags, and procedures</a:t>
            </a:r>
          </a:p>
          <a:p>
            <a:pPr marL="742950" lvl="1" indent="-285750">
              <a:spcBef>
                <a:spcPct val="20000"/>
              </a:spcBef>
              <a:spcAft>
                <a:spcPts val="0"/>
              </a:spcAft>
              <a:buFont typeface="Arial" pitchFamily="34" charset="0"/>
              <a:buChar char="–"/>
            </a:pPr>
            <a:r>
              <a:rPr lang="en-US" sz="2000" dirty="0">
                <a:solidFill>
                  <a:prstClr val="black"/>
                </a:solidFill>
              </a:rPr>
              <a:t>Teams with drivers who do not speak English must provide a translator who has to stand near race control while the driver is on course</a:t>
            </a:r>
          </a:p>
          <a:p>
            <a:pPr marL="342900" lvl="0" indent="-342900">
              <a:spcBef>
                <a:spcPct val="20000"/>
              </a:spcBef>
              <a:spcAft>
                <a:spcPts val="0"/>
              </a:spcAft>
              <a:buFont typeface="Arial" pitchFamily="34" charset="0"/>
              <a:buChar char="•"/>
            </a:pPr>
            <a:r>
              <a:rPr lang="en-US" sz="2000" b="0" dirty="0">
                <a:solidFill>
                  <a:prstClr val="black"/>
                </a:solidFill>
                <a:latin typeface="+mn-lt"/>
              </a:rPr>
              <a:t>The Event Captains have final discretion </a:t>
            </a:r>
          </a:p>
          <a:p>
            <a:pPr marL="285750" lvl="0" indent="-285750">
              <a:spcAft>
                <a:spcPts val="0"/>
              </a:spcAft>
              <a:buFont typeface="Arial" pitchFamily="34" charset="0"/>
              <a:buChar char="•"/>
            </a:pPr>
            <a:endParaRPr lang="en-US" b="0"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6</a:t>
            </a:fld>
            <a:endParaRPr lang="en-US"/>
          </a:p>
        </p:txBody>
      </p:sp>
      <p:sp>
        <p:nvSpPr>
          <p:cNvPr id="2" name="Title 1"/>
          <p:cNvSpPr>
            <a:spLocks noGrp="1"/>
          </p:cNvSpPr>
          <p:nvPr>
            <p:ph type="title"/>
          </p:nvPr>
        </p:nvSpPr>
        <p:spPr/>
        <p:txBody>
          <a:bodyPr/>
          <a:lstStyle/>
          <a:p>
            <a:pPr>
              <a:lnSpc>
                <a:spcPct val="90000"/>
              </a:lnSpc>
            </a:pPr>
            <a:r>
              <a:rPr lang="en-US" dirty="0"/>
              <a:t>BE PREPARED: CHECK THE RULES</a:t>
            </a:r>
            <a:endParaRPr lang="en-US" sz="2000" dirty="0"/>
          </a:p>
        </p:txBody>
      </p:sp>
      <p:sp>
        <p:nvSpPr>
          <p:cNvPr id="6" name="Footer Placeholder 2"/>
          <p:cNvSpPr>
            <a:spLocks noGrp="1"/>
          </p:cNvSpPr>
          <p:nvPr>
            <p:ph type="ftr" sz="quarter" idx="11"/>
          </p:nvPr>
        </p:nvSpPr>
        <p:spPr>
          <a:xfrm>
            <a:off x="3124200" y="4805934"/>
            <a:ext cx="2895600" cy="128016"/>
          </a:xfrm>
        </p:spPr>
        <p:txBody>
          <a:bodyPr/>
          <a:lstStyle/>
          <a:p>
            <a:r>
              <a:rPr lang="en-US"/>
              <a:t>Formula SAE Lincoln Dynamic Events Drivers PPT 2017</a:t>
            </a:r>
            <a:endParaRPr lang="en-US" dirty="0"/>
          </a:p>
        </p:txBody>
      </p:sp>
    </p:spTree>
    <p:extLst>
      <p:ext uri="{BB962C8B-B14F-4D97-AF65-F5344CB8AC3E}">
        <p14:creationId xmlns:p14="http://schemas.microsoft.com/office/powerpoint/2010/main" val="3928514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24150"/>
            <a:ext cx="8229600" cy="1844674"/>
          </a:xfrm>
        </p:spPr>
        <p:txBody>
          <a:bodyPr/>
          <a:lstStyle/>
          <a:p>
            <a:pPr>
              <a:spcAft>
                <a:spcPts val="0"/>
              </a:spcAft>
            </a:pPr>
            <a:endParaRPr lang="en-US" sz="3200" b="0" dirty="0"/>
          </a:p>
          <a:p>
            <a:pPr>
              <a:spcAft>
                <a:spcPts val="0"/>
              </a:spcAft>
            </a:pPr>
            <a:r>
              <a:rPr lang="en-US" sz="3200" b="0" dirty="0"/>
              <a:t>Safety Steward:	Howard Duncan</a:t>
            </a:r>
          </a:p>
          <a:p>
            <a:pPr>
              <a:spcAft>
                <a:spcPts val="0"/>
              </a:spcAft>
            </a:pPr>
            <a:r>
              <a:rPr lang="en-US" sz="3200" b="0" dirty="0"/>
              <a:t>Co-Steward:		Clancy Schmidt</a:t>
            </a:r>
          </a:p>
        </p:txBody>
      </p:sp>
      <p:sp>
        <p:nvSpPr>
          <p:cNvPr id="4" name="Footer Placeholder 3"/>
          <p:cNvSpPr>
            <a:spLocks noGrp="1"/>
          </p:cNvSpPr>
          <p:nvPr>
            <p:ph type="ftr" sz="quarter" idx="11"/>
          </p:nvPr>
        </p:nvSpPr>
        <p:spPr/>
        <p:txBody>
          <a:bodyPr/>
          <a:lstStyle/>
          <a:p>
            <a:r>
              <a:rPr lang="en-US"/>
              <a:t>Formula SAE Lincoln Dynamic Events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7</a:t>
            </a:fld>
            <a:endParaRPr lang="en-US"/>
          </a:p>
        </p:txBody>
      </p:sp>
      <p:sp>
        <p:nvSpPr>
          <p:cNvPr id="2" name="Title 1"/>
          <p:cNvSpPr>
            <a:spLocks noGrp="1"/>
          </p:cNvSpPr>
          <p:nvPr>
            <p:ph type="title"/>
          </p:nvPr>
        </p:nvSpPr>
        <p:spPr/>
        <p:txBody>
          <a:bodyPr/>
          <a:lstStyle/>
          <a:p>
            <a:pPr>
              <a:lnSpc>
                <a:spcPct val="90000"/>
              </a:lnSpc>
            </a:pPr>
            <a:r>
              <a:rPr lang="en-US" dirty="0"/>
              <a:t>SCCA SAFETY</a:t>
            </a:r>
            <a:endParaRPr lang="en-US" sz="2000" dirty="0"/>
          </a:p>
        </p:txBody>
      </p:sp>
      <p:pic>
        <p:nvPicPr>
          <p:cNvPr id="7" name="Picture 2" descr="http://photos.motoiq.com/MotoIQ/Features/SCCA-Logos/SCCAlogo-color/774305361_qCBHG-L-1.jpg"/>
          <p:cNvPicPr>
            <a:picLocks noChangeAspect="1" noChangeArrowheads="1"/>
          </p:cNvPicPr>
          <p:nvPr/>
        </p:nvPicPr>
        <p:blipFill>
          <a:blip r:embed="rId3" cstate="print"/>
          <a:srcRect/>
          <a:stretch>
            <a:fillRect/>
          </a:stretch>
        </p:blipFill>
        <p:spPr bwMode="auto">
          <a:xfrm>
            <a:off x="2057400" y="864234"/>
            <a:ext cx="5029200" cy="1741361"/>
          </a:xfrm>
          <a:prstGeom prst="rect">
            <a:avLst/>
          </a:prstGeom>
          <a:noFill/>
        </p:spPr>
      </p:pic>
    </p:spTree>
    <p:extLst>
      <p:ext uri="{BB962C8B-B14F-4D97-AF65-F5344CB8AC3E}">
        <p14:creationId xmlns:p14="http://schemas.microsoft.com/office/powerpoint/2010/main" val="11357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Formula SAE Lincoln Dynamic Events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8</a:t>
            </a:fld>
            <a:endParaRPr lang="en-US"/>
          </a:p>
        </p:txBody>
      </p:sp>
      <p:sp>
        <p:nvSpPr>
          <p:cNvPr id="2" name="Title 1"/>
          <p:cNvSpPr>
            <a:spLocks noGrp="1"/>
          </p:cNvSpPr>
          <p:nvPr>
            <p:ph type="title"/>
          </p:nvPr>
        </p:nvSpPr>
        <p:spPr/>
        <p:txBody>
          <a:bodyPr/>
          <a:lstStyle/>
          <a:p>
            <a:pPr>
              <a:lnSpc>
                <a:spcPct val="90000"/>
              </a:lnSpc>
            </a:pPr>
            <a:r>
              <a:rPr lang="en-US" dirty="0"/>
              <a:t>SCCA FLAGS </a:t>
            </a:r>
            <a:endParaRPr lang="en-US" sz="2000" dirty="0"/>
          </a:p>
        </p:txBody>
      </p:sp>
      <p:sp>
        <p:nvSpPr>
          <p:cNvPr id="7" name="Rectangle 6"/>
          <p:cNvSpPr/>
          <p:nvPr/>
        </p:nvSpPr>
        <p:spPr>
          <a:xfrm>
            <a:off x="2395955" y="1123950"/>
            <a:ext cx="4352089" cy="461665"/>
          </a:xfrm>
          <a:prstGeom prst="rect">
            <a:avLst/>
          </a:prstGeom>
        </p:spPr>
        <p:txBody>
          <a:bodyPr wrap="none">
            <a:spAutoFit/>
          </a:bodyPr>
          <a:lstStyle/>
          <a:p>
            <a:pPr lvl="0" algn="ctr">
              <a:spcBef>
                <a:spcPct val="0"/>
              </a:spcBef>
              <a:defRPr/>
            </a:pPr>
            <a:r>
              <a:rPr lang="en-US" sz="2400" b="1" dirty="0"/>
              <a:t>SCCA Flags for Acceleration</a:t>
            </a:r>
          </a:p>
        </p:txBody>
      </p:sp>
      <p:sp>
        <p:nvSpPr>
          <p:cNvPr id="8" name="Rectangle 7"/>
          <p:cNvSpPr/>
          <p:nvPr/>
        </p:nvSpPr>
        <p:spPr>
          <a:xfrm>
            <a:off x="439105" y="1699044"/>
            <a:ext cx="685800" cy="457200"/>
          </a:xfrm>
          <a:prstGeom prst="rect">
            <a:avLst/>
          </a:prstGeom>
          <a:solidFill>
            <a:srgbClr val="00B05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01105" y="1624511"/>
            <a:ext cx="2971800" cy="646331"/>
          </a:xfrm>
          <a:prstGeom prst="rect">
            <a:avLst/>
          </a:prstGeom>
          <a:solidFill>
            <a:schemeClr val="bg1">
              <a:alpha val="65000"/>
            </a:schemeClr>
          </a:solidFill>
          <a:effectLst/>
        </p:spPr>
        <p:txBody>
          <a:bodyPr wrap="square" rtlCol="0">
            <a:spAutoFit/>
          </a:bodyPr>
          <a:lstStyle/>
          <a:p>
            <a:r>
              <a:rPr lang="en-US" b="1" dirty="0"/>
              <a:t>GREEN</a:t>
            </a:r>
            <a:r>
              <a:rPr lang="en-US" dirty="0"/>
              <a:t> -- Enter the course under direction of the starter. </a:t>
            </a:r>
          </a:p>
        </p:txBody>
      </p:sp>
      <p:pic>
        <p:nvPicPr>
          <p:cNvPr id="10" name="Picture 9"/>
          <p:cNvPicPr>
            <a:picLocks noChangeAspect="1" noChangeArrowheads="1"/>
          </p:cNvPicPr>
          <p:nvPr/>
        </p:nvPicPr>
        <p:blipFill>
          <a:blip r:embed="rId3" cstate="print"/>
          <a:srcRect/>
          <a:stretch>
            <a:fillRect/>
          </a:stretch>
        </p:blipFill>
        <p:spPr bwMode="auto">
          <a:xfrm>
            <a:off x="4845170" y="1698683"/>
            <a:ext cx="685800" cy="493143"/>
          </a:xfrm>
          <a:prstGeom prst="rect">
            <a:avLst/>
          </a:prstGeom>
          <a:noFill/>
          <a:ln w="9525">
            <a:noFill/>
            <a:miter lim="800000"/>
            <a:headEnd/>
            <a:tailEnd/>
          </a:ln>
        </p:spPr>
      </p:pic>
      <p:sp>
        <p:nvSpPr>
          <p:cNvPr id="11" name="TextBox 10"/>
          <p:cNvSpPr txBox="1"/>
          <p:nvPr/>
        </p:nvSpPr>
        <p:spPr>
          <a:xfrm>
            <a:off x="5502699" y="1651696"/>
            <a:ext cx="3276600" cy="646331"/>
          </a:xfrm>
          <a:prstGeom prst="rect">
            <a:avLst/>
          </a:prstGeom>
          <a:solidFill>
            <a:schemeClr val="bg1">
              <a:alpha val="65000"/>
            </a:schemeClr>
          </a:solidFill>
          <a:effectLst/>
        </p:spPr>
        <p:txBody>
          <a:bodyPr wrap="square" rtlCol="0">
            <a:spAutoFit/>
          </a:bodyPr>
          <a:lstStyle/>
          <a:p>
            <a:r>
              <a:rPr lang="en-US" b="1" dirty="0"/>
              <a:t>CHECKER</a:t>
            </a:r>
            <a:r>
              <a:rPr lang="en-US" dirty="0"/>
              <a:t> -- Your session has been completed</a:t>
            </a:r>
          </a:p>
        </p:txBody>
      </p:sp>
      <p:sp>
        <p:nvSpPr>
          <p:cNvPr id="13" name="Rectangle 12"/>
          <p:cNvSpPr/>
          <p:nvPr/>
        </p:nvSpPr>
        <p:spPr>
          <a:xfrm>
            <a:off x="4845170" y="3468253"/>
            <a:ext cx="685800" cy="457200"/>
          </a:xfrm>
          <a:prstGeom prst="rect">
            <a:avLst/>
          </a:prstGeom>
          <a:solidFill>
            <a:srgbClr val="FF000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655099" y="3386102"/>
            <a:ext cx="2971800" cy="1200329"/>
          </a:xfrm>
          <a:prstGeom prst="rect">
            <a:avLst/>
          </a:prstGeom>
          <a:solidFill>
            <a:schemeClr val="bg1">
              <a:alpha val="65000"/>
            </a:schemeClr>
          </a:solidFill>
          <a:effectLst/>
        </p:spPr>
        <p:txBody>
          <a:bodyPr wrap="square" rtlCol="0">
            <a:spAutoFit/>
          </a:bodyPr>
          <a:lstStyle/>
          <a:p>
            <a:r>
              <a:rPr lang="en-US" b="1" dirty="0"/>
              <a:t>RED</a:t>
            </a:r>
            <a:r>
              <a:rPr lang="en-US" dirty="0"/>
              <a:t> -- Come to an immediate safe controlled stop on the course. Follow worker directions. </a:t>
            </a:r>
          </a:p>
        </p:txBody>
      </p:sp>
      <p:sp>
        <p:nvSpPr>
          <p:cNvPr id="15" name="Rectangle 14"/>
          <p:cNvSpPr/>
          <p:nvPr/>
        </p:nvSpPr>
        <p:spPr>
          <a:xfrm>
            <a:off x="439105" y="3468253"/>
            <a:ext cx="685800" cy="457200"/>
          </a:xfrm>
          <a:prstGeom prst="rect">
            <a:avLst/>
          </a:prstGeom>
          <a:solidFill>
            <a:srgbClr val="00B050"/>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192528" y="3468253"/>
            <a:ext cx="2971800" cy="646331"/>
          </a:xfrm>
          <a:prstGeom prst="rect">
            <a:avLst/>
          </a:prstGeom>
          <a:solidFill>
            <a:schemeClr val="bg1">
              <a:alpha val="65000"/>
            </a:schemeClr>
          </a:solidFill>
          <a:effectLst/>
        </p:spPr>
        <p:txBody>
          <a:bodyPr wrap="square" rtlCol="0">
            <a:spAutoFit/>
          </a:bodyPr>
          <a:lstStyle/>
          <a:p>
            <a:r>
              <a:rPr lang="en-US" b="1" dirty="0"/>
              <a:t>GREEN</a:t>
            </a:r>
            <a:r>
              <a:rPr lang="en-US" dirty="0"/>
              <a:t> -- Enter the course under direction of the starter. </a:t>
            </a:r>
          </a:p>
        </p:txBody>
      </p:sp>
      <p:sp>
        <p:nvSpPr>
          <p:cNvPr id="17" name="Rectangle 16"/>
          <p:cNvSpPr/>
          <p:nvPr/>
        </p:nvSpPr>
        <p:spPr>
          <a:xfrm>
            <a:off x="2526520" y="2713507"/>
            <a:ext cx="4026680" cy="461665"/>
          </a:xfrm>
          <a:prstGeom prst="rect">
            <a:avLst/>
          </a:prstGeom>
        </p:spPr>
        <p:txBody>
          <a:bodyPr wrap="none">
            <a:spAutoFit/>
          </a:bodyPr>
          <a:lstStyle/>
          <a:p>
            <a:r>
              <a:rPr lang="en-US" sz="2400" b="1" dirty="0"/>
              <a:t>SCCA Flags for Autocross</a:t>
            </a:r>
          </a:p>
        </p:txBody>
      </p:sp>
    </p:spTree>
    <p:extLst>
      <p:ext uri="{BB962C8B-B14F-4D97-AF65-F5344CB8AC3E}">
        <p14:creationId xmlns:p14="http://schemas.microsoft.com/office/powerpoint/2010/main" val="130104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Formula SAE Lincoln Dynamic Events Drivers PPT 2017</a:t>
            </a:r>
            <a:endParaRPr lang="en-US" dirty="0"/>
          </a:p>
        </p:txBody>
      </p:sp>
      <p:sp>
        <p:nvSpPr>
          <p:cNvPr id="5" name="Slide Number Placeholder 4"/>
          <p:cNvSpPr>
            <a:spLocks noGrp="1"/>
          </p:cNvSpPr>
          <p:nvPr>
            <p:ph type="sldNum" sz="quarter" idx="12"/>
          </p:nvPr>
        </p:nvSpPr>
        <p:spPr/>
        <p:txBody>
          <a:bodyPr/>
          <a:lstStyle/>
          <a:p>
            <a:fld id="{C5A2E38E-3676-4AC9-AE40-117CF2D4B3AC}" type="slidenum">
              <a:rPr lang="en-US" smtClean="0"/>
              <a:pPr/>
              <a:t>9</a:t>
            </a:fld>
            <a:endParaRPr lang="en-US"/>
          </a:p>
        </p:txBody>
      </p:sp>
      <p:sp>
        <p:nvSpPr>
          <p:cNvPr id="2" name="Title 1"/>
          <p:cNvSpPr>
            <a:spLocks noGrp="1"/>
          </p:cNvSpPr>
          <p:nvPr>
            <p:ph type="title"/>
          </p:nvPr>
        </p:nvSpPr>
        <p:spPr/>
        <p:txBody>
          <a:bodyPr/>
          <a:lstStyle/>
          <a:p>
            <a:pPr>
              <a:lnSpc>
                <a:spcPct val="90000"/>
              </a:lnSpc>
            </a:pPr>
            <a:r>
              <a:rPr lang="en-US" dirty="0"/>
              <a:t>SCCA FLAGS FOR ENDURANCE</a:t>
            </a:r>
            <a:endParaRPr lang="en-US" sz="2000" dirty="0"/>
          </a:p>
        </p:txBody>
      </p:sp>
      <p:sp>
        <p:nvSpPr>
          <p:cNvPr id="25" name="Rectangle 24"/>
          <p:cNvSpPr/>
          <p:nvPr/>
        </p:nvSpPr>
        <p:spPr>
          <a:xfrm>
            <a:off x="77821" y="934944"/>
            <a:ext cx="685800" cy="457200"/>
          </a:xfrm>
          <a:prstGeom prst="rect">
            <a:avLst/>
          </a:prstGeom>
          <a:solidFill>
            <a:srgbClr val="00B050"/>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6" name="TextBox 25"/>
          <p:cNvSpPr txBox="1"/>
          <p:nvPr/>
        </p:nvSpPr>
        <p:spPr>
          <a:xfrm>
            <a:off x="826040" y="871694"/>
            <a:ext cx="2971800" cy="830997"/>
          </a:xfrm>
          <a:prstGeom prst="rect">
            <a:avLst/>
          </a:prstGeom>
          <a:solidFill>
            <a:sysClr val="window" lastClr="FFFFFF">
              <a:alpha val="6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GREEN</a:t>
            </a:r>
            <a:r>
              <a:rPr kumimoji="0" lang="en-US" sz="1600" b="0" i="0" u="none" strike="noStrike" kern="0" cap="none" spc="0" normalizeH="0" baseline="0" noProof="0" dirty="0">
                <a:ln>
                  <a:noFill/>
                </a:ln>
                <a:solidFill>
                  <a:prstClr val="black"/>
                </a:solidFill>
                <a:effectLst/>
                <a:uLnTx/>
                <a:uFillTx/>
              </a:rPr>
              <a:t> -- Your session has started, enter the course under direction of the starter. </a:t>
            </a:r>
          </a:p>
        </p:txBody>
      </p:sp>
      <p:sp>
        <p:nvSpPr>
          <p:cNvPr id="29" name="Rectangle 28"/>
          <p:cNvSpPr/>
          <p:nvPr/>
        </p:nvSpPr>
        <p:spPr>
          <a:xfrm>
            <a:off x="77821" y="1966428"/>
            <a:ext cx="685800" cy="457200"/>
          </a:xfrm>
          <a:prstGeom prst="rect">
            <a:avLst/>
          </a:prstGeom>
          <a:solidFill>
            <a:srgbClr val="FFFF00"/>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 name="TextBox 29"/>
          <p:cNvSpPr txBox="1"/>
          <p:nvPr/>
        </p:nvSpPr>
        <p:spPr>
          <a:xfrm>
            <a:off x="826040" y="1858139"/>
            <a:ext cx="2971800" cy="1323439"/>
          </a:xfrm>
          <a:prstGeom prst="rect">
            <a:avLst/>
          </a:prstGeom>
          <a:solidFill>
            <a:sysClr val="window" lastClr="FFFFFF">
              <a:alpha val="6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YELLOW</a:t>
            </a:r>
            <a:r>
              <a:rPr kumimoji="0" lang="en-US" sz="1600" b="0" i="0" u="none" strike="noStrike" kern="0" cap="none" spc="0" normalizeH="0" baseline="0" noProof="0" dirty="0">
                <a:ln>
                  <a:noFill/>
                </a:ln>
                <a:solidFill>
                  <a:prstClr val="black"/>
                </a:solidFill>
                <a:effectLst/>
                <a:uLnTx/>
                <a:uFillTx/>
              </a:rPr>
              <a:t> -- Danger, SLOW DOWN, be prepared to take evasive action, NO PASSING unless directed by the corner workers. </a:t>
            </a:r>
          </a:p>
        </p:txBody>
      </p:sp>
      <p:sp>
        <p:nvSpPr>
          <p:cNvPr id="33" name="Rectangle 32"/>
          <p:cNvSpPr/>
          <p:nvPr/>
        </p:nvSpPr>
        <p:spPr>
          <a:xfrm>
            <a:off x="77821" y="3268846"/>
            <a:ext cx="685800" cy="457200"/>
          </a:xfrm>
          <a:prstGeom prst="rect">
            <a:avLst/>
          </a:prstGeom>
          <a:solidFill>
            <a:srgbClr val="FF0000"/>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 name="TextBox 33"/>
          <p:cNvSpPr txBox="1"/>
          <p:nvPr/>
        </p:nvSpPr>
        <p:spPr>
          <a:xfrm>
            <a:off x="826040" y="3268846"/>
            <a:ext cx="2971800" cy="830997"/>
          </a:xfrm>
          <a:prstGeom prst="rect">
            <a:avLst/>
          </a:prstGeom>
          <a:solidFill>
            <a:sysClr val="window" lastClr="FFFFFF">
              <a:alpha val="6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RED</a:t>
            </a:r>
            <a:r>
              <a:rPr kumimoji="0" lang="en-US" sz="1600" b="0" i="0" u="none" strike="noStrike" kern="0" cap="none" spc="0" normalizeH="0" baseline="0" noProof="0" dirty="0">
                <a:ln>
                  <a:noFill/>
                </a:ln>
                <a:solidFill>
                  <a:prstClr val="black"/>
                </a:solidFill>
                <a:effectLst/>
                <a:uLnTx/>
                <a:uFillTx/>
              </a:rPr>
              <a:t> -- Come to an immediate safe controlled stop on the course</a:t>
            </a:r>
          </a:p>
        </p:txBody>
      </p:sp>
      <p:sp>
        <p:nvSpPr>
          <p:cNvPr id="37" name="Rectangle 36"/>
          <p:cNvSpPr/>
          <p:nvPr/>
        </p:nvSpPr>
        <p:spPr>
          <a:xfrm>
            <a:off x="4572000" y="936385"/>
            <a:ext cx="685800" cy="457200"/>
          </a:xfrm>
          <a:prstGeom prst="rect">
            <a:avLst/>
          </a:prstGeom>
          <a:solidFill>
            <a:sysClr val="windowText" lastClr="000000"/>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8" name="TextBox 37"/>
          <p:cNvSpPr txBox="1"/>
          <p:nvPr/>
        </p:nvSpPr>
        <p:spPr>
          <a:xfrm>
            <a:off x="5363183" y="853327"/>
            <a:ext cx="3276600" cy="1323439"/>
          </a:xfrm>
          <a:prstGeom prst="rect">
            <a:avLst/>
          </a:prstGeom>
          <a:solidFill>
            <a:sysClr val="window" lastClr="FFFFFF">
              <a:alpha val="6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BLACK</a:t>
            </a:r>
            <a:r>
              <a:rPr kumimoji="0" lang="en-US" sz="1600" b="0" i="0" u="none" strike="noStrike" kern="0" cap="none" spc="0" normalizeH="0" baseline="0" noProof="0" dirty="0">
                <a:ln>
                  <a:noFill/>
                </a:ln>
                <a:solidFill>
                  <a:prstClr val="black"/>
                </a:solidFill>
                <a:effectLst/>
                <a:uLnTx/>
                <a:uFillTx/>
              </a:rPr>
              <a:t> -- Pull into the penalty box for discussion with the Chief Marshall/Director of Operations or other official concerning an incident</a:t>
            </a:r>
          </a:p>
        </p:txBody>
      </p:sp>
      <p:sp>
        <p:nvSpPr>
          <p:cNvPr id="43" name="TextBox 42"/>
          <p:cNvSpPr txBox="1"/>
          <p:nvPr/>
        </p:nvSpPr>
        <p:spPr>
          <a:xfrm>
            <a:off x="5363183" y="2273725"/>
            <a:ext cx="3276600" cy="830997"/>
          </a:xfrm>
          <a:prstGeom prst="rect">
            <a:avLst/>
          </a:prstGeom>
          <a:solidFill>
            <a:sysClr val="window" lastClr="FFFFFF">
              <a:alpha val="6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MECHANICAL BLACK </a:t>
            </a:r>
            <a:r>
              <a:rPr kumimoji="0" lang="en-US" sz="1600" b="0" i="0" u="none" strike="noStrike" kern="0" cap="none" spc="0" normalizeH="0" baseline="0" noProof="0" dirty="0">
                <a:ln>
                  <a:noFill/>
                </a:ln>
                <a:solidFill>
                  <a:prstClr val="black"/>
                </a:solidFill>
                <a:effectLst/>
                <a:uLnTx/>
                <a:uFillTx/>
              </a:rPr>
              <a:t>-- Pull into the penalty box for a mechanical inspection of your car</a:t>
            </a:r>
          </a:p>
        </p:txBody>
      </p:sp>
      <p:grpSp>
        <p:nvGrpSpPr>
          <p:cNvPr id="44" name="Group 43"/>
          <p:cNvGrpSpPr/>
          <p:nvPr/>
        </p:nvGrpSpPr>
        <p:grpSpPr>
          <a:xfrm>
            <a:off x="4572000" y="2291258"/>
            <a:ext cx="685800" cy="457200"/>
            <a:chOff x="4648200" y="5675934"/>
            <a:chExt cx="685800" cy="457200"/>
          </a:xfrm>
        </p:grpSpPr>
        <p:sp>
          <p:nvSpPr>
            <p:cNvPr id="45" name="Rectangle 44"/>
            <p:cNvSpPr/>
            <p:nvPr/>
          </p:nvSpPr>
          <p:spPr>
            <a:xfrm>
              <a:off x="4648200" y="5675934"/>
              <a:ext cx="685800" cy="457200"/>
            </a:xfrm>
            <a:prstGeom prst="rect">
              <a:avLst/>
            </a:prstGeom>
            <a:solidFill>
              <a:sysClr val="windowText" lastClr="000000"/>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6" name="Oval 45"/>
            <p:cNvSpPr/>
            <p:nvPr/>
          </p:nvSpPr>
          <p:spPr>
            <a:xfrm>
              <a:off x="4876800" y="5790234"/>
              <a:ext cx="228600" cy="228600"/>
            </a:xfrm>
            <a:prstGeom prst="ellipse">
              <a:avLst/>
            </a:prstGeom>
            <a:solidFill>
              <a:srgbClr val="FF0000"/>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49" name="Picture 9"/>
          <p:cNvPicPr>
            <a:picLocks noChangeAspect="1" noChangeArrowheads="1"/>
          </p:cNvPicPr>
          <p:nvPr/>
        </p:nvPicPr>
        <p:blipFill>
          <a:blip r:embed="rId3" cstate="print"/>
          <a:srcRect/>
          <a:stretch>
            <a:fillRect/>
          </a:stretch>
        </p:blipFill>
        <p:spPr bwMode="auto">
          <a:xfrm>
            <a:off x="4562272" y="3232903"/>
            <a:ext cx="685800" cy="493143"/>
          </a:xfrm>
          <a:prstGeom prst="rect">
            <a:avLst/>
          </a:prstGeom>
          <a:noFill/>
          <a:ln w="9525">
            <a:noFill/>
            <a:miter lim="800000"/>
            <a:headEnd/>
            <a:tailEnd/>
          </a:ln>
        </p:spPr>
      </p:pic>
      <p:sp>
        <p:nvSpPr>
          <p:cNvPr id="50" name="TextBox 49"/>
          <p:cNvSpPr txBox="1"/>
          <p:nvPr/>
        </p:nvSpPr>
        <p:spPr>
          <a:xfrm>
            <a:off x="5363183" y="3231647"/>
            <a:ext cx="3276600" cy="584775"/>
          </a:xfrm>
          <a:prstGeom prst="rect">
            <a:avLst/>
          </a:prstGeom>
          <a:solidFill>
            <a:sysClr val="window" lastClr="FFFFFF">
              <a:alpha val="6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CHECKER</a:t>
            </a:r>
            <a:r>
              <a:rPr kumimoji="0" lang="en-US" sz="1600" b="0" i="0" u="none" strike="noStrike" kern="0" cap="none" spc="0" normalizeH="0" baseline="0" noProof="0" dirty="0">
                <a:ln>
                  <a:noFill/>
                </a:ln>
                <a:solidFill>
                  <a:prstClr val="black"/>
                </a:solidFill>
                <a:effectLst/>
                <a:uLnTx/>
                <a:uFillTx/>
              </a:rPr>
              <a:t> -- Your session has been completed</a:t>
            </a:r>
          </a:p>
        </p:txBody>
      </p:sp>
      <p:sp>
        <p:nvSpPr>
          <p:cNvPr id="53" name="TextBox 52"/>
          <p:cNvSpPr txBox="1"/>
          <p:nvPr/>
        </p:nvSpPr>
        <p:spPr>
          <a:xfrm>
            <a:off x="2808862" y="4075806"/>
            <a:ext cx="4125338" cy="584775"/>
          </a:xfrm>
          <a:prstGeom prst="rect">
            <a:avLst/>
          </a:prstGeom>
          <a:solidFill>
            <a:sysClr val="window" lastClr="FFFFFF">
              <a:alpha val="65000"/>
            </a:sys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rPr>
              <a:t>BLUE</a:t>
            </a:r>
            <a:r>
              <a:rPr kumimoji="0" lang="en-US" sz="1600" b="0" i="0" u="none" strike="noStrike" kern="0" cap="none" spc="0" normalizeH="0" baseline="0" noProof="0" dirty="0">
                <a:ln>
                  <a:noFill/>
                </a:ln>
                <a:solidFill>
                  <a:prstClr val="black"/>
                </a:solidFill>
                <a:effectLst/>
                <a:uLnTx/>
                <a:uFillTx/>
              </a:rPr>
              <a:t> -- Pull into the designated passing zone to be passed by a faster competitor.</a:t>
            </a:r>
          </a:p>
        </p:txBody>
      </p:sp>
      <p:sp>
        <p:nvSpPr>
          <p:cNvPr id="54" name="Rectangle 53"/>
          <p:cNvSpPr/>
          <p:nvPr/>
        </p:nvSpPr>
        <p:spPr>
          <a:xfrm>
            <a:off x="1971565" y="4099843"/>
            <a:ext cx="680749" cy="457200"/>
          </a:xfrm>
          <a:prstGeom prst="rect">
            <a:avLst/>
          </a:prstGeom>
          <a:solidFill>
            <a:srgbClr val="1037FC"/>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88248320"/>
      </p:ext>
    </p:extLst>
  </p:cSld>
  <p:clrMapOvr>
    <a:masterClrMapping/>
  </p:clrMapOvr>
</p:sld>
</file>

<file path=ppt/theme/theme1.xml><?xml version="1.0" encoding="utf-8"?>
<a:theme xmlns:a="http://schemas.openxmlformats.org/drawingml/2006/main" name="sae_16X9 preferred">
  <a:themeElements>
    <a:clrScheme name="SAE_ppt_130415">
      <a:dk1>
        <a:sysClr val="windowText" lastClr="000000"/>
      </a:dk1>
      <a:lt1>
        <a:sysClr val="window" lastClr="FFFFFF"/>
      </a:lt1>
      <a:dk2>
        <a:srgbClr val="616265"/>
      </a:dk2>
      <a:lt2>
        <a:srgbClr val="CACAC8"/>
      </a:lt2>
      <a:accent1>
        <a:srgbClr val="01A0E9"/>
      </a:accent1>
      <a:accent2>
        <a:srgbClr val="005195"/>
      </a:accent2>
      <a:accent3>
        <a:srgbClr val="2EB135"/>
      </a:accent3>
      <a:accent4>
        <a:srgbClr val="FFB201"/>
      </a:accent4>
      <a:accent5>
        <a:srgbClr val="EA7125"/>
      </a:accent5>
      <a:accent6>
        <a:srgbClr val="DC291E"/>
      </a:accent6>
      <a:hlink>
        <a:srgbClr val="005195"/>
      </a:hlink>
      <a:folHlink>
        <a:srgbClr val="01A0E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sae_16X9 preferred.potx</Template>
  <TotalTime>1099</TotalTime>
  <Words>3081</Words>
  <Application>Microsoft Office PowerPoint</Application>
  <PresentationFormat>On-screen Show (16:9)</PresentationFormat>
  <Paragraphs>419</Paragraphs>
  <Slides>43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Symbol</vt:lpstr>
      <vt:lpstr>Times New Roman</vt:lpstr>
      <vt:lpstr>sae_16X9 preferred</vt:lpstr>
      <vt:lpstr>Formula SAE Lincoln  </vt:lpstr>
      <vt:lpstr>General Announcements</vt:lpstr>
      <vt:lpstr>WEATHER and TIRES </vt:lpstr>
      <vt:lpstr>GENERAL SAFETY</vt:lpstr>
      <vt:lpstr>PHOTOGRAPHERS</vt:lpstr>
      <vt:lpstr>BE PREPARED: CHECK THE RULES</vt:lpstr>
      <vt:lpstr>SCCA SAFETY</vt:lpstr>
      <vt:lpstr>SCCA FLAGS </vt:lpstr>
      <vt:lpstr>SCCA FLAGS FOR ENDURANCE</vt:lpstr>
      <vt:lpstr>COURSE WALK SCHEDULE</vt:lpstr>
      <vt:lpstr>ACCELERATION</vt:lpstr>
      <vt:lpstr>ACCELERATION LAYOUT</vt:lpstr>
      <vt:lpstr>ACCELERATION EVENT  course = 75 meters</vt:lpstr>
      <vt:lpstr>ACCELERATION SCORING  </vt:lpstr>
      <vt:lpstr>SKID PAD</vt:lpstr>
      <vt:lpstr>SKID PAD LAYOUT</vt:lpstr>
      <vt:lpstr>SKID PAD EVENT</vt:lpstr>
      <vt:lpstr>SKID PAD SCORING</vt:lpstr>
      <vt:lpstr>AUTOCROSS</vt:lpstr>
      <vt:lpstr>AUTOCROSS EVENT</vt:lpstr>
      <vt:lpstr>AUTOCROSS EVENT</vt:lpstr>
      <vt:lpstr>AUTOCROSS LAYOUT</vt:lpstr>
      <vt:lpstr>AUTOCROSS ENTRY/EXIT PROCEDURE</vt:lpstr>
      <vt:lpstr>AUTOCROSS SCORING</vt:lpstr>
      <vt:lpstr>ENDURANCE &amp; FUEL EFFICIENCY</vt:lpstr>
      <vt:lpstr>ENDURANCE EVENT - WEATHER</vt:lpstr>
      <vt:lpstr>ENDURANCE RUN ORDER</vt:lpstr>
      <vt:lpstr>Fuel for the Event</vt:lpstr>
      <vt:lpstr>Fuel Layout</vt:lpstr>
      <vt:lpstr>Arrive at the Dynamic Area</vt:lpstr>
      <vt:lpstr>Stage for Start</vt:lpstr>
      <vt:lpstr>ENDURANCE ENTRY/EXIT PROCEDURE</vt:lpstr>
      <vt:lpstr>Driver 1 Drives</vt:lpstr>
      <vt:lpstr>Driver Change</vt:lpstr>
      <vt:lpstr>Driver 2 Drives</vt:lpstr>
      <vt:lpstr>Finishing the Event</vt:lpstr>
      <vt:lpstr>Refuel for Efficiency Points</vt:lpstr>
      <vt:lpstr>Scoring Notes</vt:lpstr>
      <vt:lpstr>ENDURANCE LAYOUT</vt:lpstr>
      <vt:lpstr>Endurance Red Flag Protocol </vt:lpstr>
      <vt:lpstr>Black Flag Protocol </vt:lpstr>
      <vt:lpstr>Mechanical Flag Protocol</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in SAE Blue,  Arial Bold 21pt on one or two lines</dc:title>
  <dc:creator>Tom</dc:creator>
  <cp:lastModifiedBy>Kaley Zundel</cp:lastModifiedBy>
  <cp:revision>165</cp:revision>
  <dcterms:created xsi:type="dcterms:W3CDTF">2013-05-16T21:51:37Z</dcterms:created>
  <dcterms:modified xsi:type="dcterms:W3CDTF">2017-06-12T14:00:07Z</dcterms:modified>
</cp:coreProperties>
</file>