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4081" r:id="rId5"/>
  </p:sldMasterIdLst>
  <p:notesMasterIdLst>
    <p:notesMasterId r:id="rId30"/>
  </p:notesMasterIdLst>
  <p:handoutMasterIdLst>
    <p:handoutMasterId r:id="rId31"/>
  </p:handoutMasterIdLst>
  <p:sldIdLst>
    <p:sldId id="4621" r:id="rId6"/>
    <p:sldId id="4263" r:id="rId7"/>
    <p:sldId id="4620" r:id="rId8"/>
    <p:sldId id="4264" r:id="rId9"/>
    <p:sldId id="4266" r:id="rId10"/>
    <p:sldId id="4267" r:id="rId11"/>
    <p:sldId id="4268" r:id="rId12"/>
    <p:sldId id="4270" r:id="rId13"/>
    <p:sldId id="4611" r:id="rId14"/>
    <p:sldId id="4613" r:id="rId15"/>
    <p:sldId id="4614" r:id="rId16"/>
    <p:sldId id="4269" r:id="rId17"/>
    <p:sldId id="4615" r:id="rId18"/>
    <p:sldId id="4272" r:id="rId19"/>
    <p:sldId id="4273" r:id="rId20"/>
    <p:sldId id="4271" r:id="rId21"/>
    <p:sldId id="4274" r:id="rId22"/>
    <p:sldId id="4277" r:id="rId23"/>
    <p:sldId id="4276" r:id="rId24"/>
    <p:sldId id="4618" r:id="rId25"/>
    <p:sldId id="4609" r:id="rId26"/>
    <p:sldId id="4622" r:id="rId27"/>
    <p:sldId id="4623" r:id="rId28"/>
    <p:sldId id="4617" r:id="rId29"/>
  </p:sldIdLst>
  <p:sldSz cx="14630400" cy="8229600"/>
  <p:notesSz cx="10233025" cy="7102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8906E4-B9FB-4930-8F32-F36DAC9DAADC}">
          <p14:sldIdLst>
            <p14:sldId id="4621"/>
            <p14:sldId id="4263"/>
            <p14:sldId id="4620"/>
            <p14:sldId id="4264"/>
            <p14:sldId id="4266"/>
            <p14:sldId id="4267"/>
            <p14:sldId id="4268"/>
            <p14:sldId id="4270"/>
            <p14:sldId id="4611"/>
            <p14:sldId id="4613"/>
            <p14:sldId id="4614"/>
            <p14:sldId id="4269"/>
            <p14:sldId id="4615"/>
            <p14:sldId id="4272"/>
            <p14:sldId id="4273"/>
            <p14:sldId id="4271"/>
            <p14:sldId id="4274"/>
            <p14:sldId id="4277"/>
            <p14:sldId id="4276"/>
            <p14:sldId id="4618"/>
            <p14:sldId id="4609"/>
            <p14:sldId id="4622"/>
            <p14:sldId id="4623"/>
            <p14:sldId id="46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44057" userDrawn="1">
          <p15:clr>
            <a:srgbClr val="A4A3A4"/>
          </p15:clr>
        </p15:guide>
        <p15:guide id="2" pos="4665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9" name="Autor" initials="A" lastIdx="0" clrIdx="4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5C9"/>
    <a:srgbClr val="FF6600"/>
    <a:srgbClr val="92D050"/>
    <a:srgbClr val="CCE0F5"/>
    <a:srgbClr val="FFEBD6"/>
    <a:srgbClr val="CCEFDC"/>
    <a:srgbClr val="967D7E"/>
    <a:srgbClr val="0000FF"/>
    <a:srgbClr val="89A4A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C273C-7EAD-5682-6404-8428EB1F2D39}" v="15" dt="2024-01-17T22:36:19.787"/>
    <p1510:client id="{23D09E9D-D290-235E-9B6C-615E0ED0BF3F}" v="5" dt="2024-01-18T20:57:54.013"/>
    <p1510:client id="{3C36D61E-B4A9-685D-13DC-ABA81072078F}" v="5" dt="2024-01-17T18:43:30.091"/>
    <p1510:client id="{674F5A42-8231-DE1E-625B-66A2B88562A8}" v="68" dt="2024-01-17T21:54:24.020"/>
    <p1510:client id="{6B77C58A-7591-FC9E-CF61-C744AB986B8C}" v="1" dt="2024-01-17T21:59:39.207"/>
    <p1510:client id="{901DBE46-CC18-ECFC-F090-DFDCBAD8171B}" v="149" dt="2024-01-17T21:56:33.917"/>
    <p1510:client id="{A913AC5D-0D20-F1D1-065A-4D75D599C66F}" v="344" dt="2024-01-18T20:54:53.816"/>
    <p1510:client id="{B49505E5-7327-5FC8-A297-6E6043A68B11}" v="9" dt="2024-01-18T20:56:07.574"/>
    <p1510:client id="{C274393A-E519-42F9-9E7E-A211366D7028}" v="1" dt="2024-01-17T12:02:38.802"/>
    <p1510:client id="{FF0C00BD-788C-4135-BA6F-807947516223}" v="80" dt="2024-01-17T20:07:38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Srednji stil 2 - Isticanj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3" autoAdjust="0"/>
    <p:restoredTop sz="93811" autoAdjust="0"/>
  </p:normalViewPr>
  <p:slideViewPr>
    <p:cSldViewPr snapToGrid="0">
      <p:cViewPr varScale="1">
        <p:scale>
          <a:sx n="40" d="100"/>
          <a:sy n="40" d="100"/>
        </p:scale>
        <p:origin x="48" y="706"/>
      </p:cViewPr>
      <p:guideLst>
        <p:guide orient="horz" pos="2592"/>
        <p:guide pos="460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-2549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144057"/>
        <p:guide pos="466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6"/>
            <a:ext cx="4435425" cy="332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4143" tIns="107072" rIns="214143" bIns="107072" numCol="1" anchor="t" anchorCtr="0" compatLnSpc="1">
            <a:prstTxWarp prst="textNoShape">
              <a:avLst/>
            </a:prstTxWarp>
          </a:bodyPr>
          <a:lstStyle>
            <a:lvl1pPr defTabSz="2141821">
              <a:defRPr sz="29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5211" y="36"/>
            <a:ext cx="4435425" cy="332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4143" tIns="107072" rIns="214143" bIns="107072" numCol="1" anchor="t" anchorCtr="0" compatLnSpc="1">
            <a:prstTxWarp prst="textNoShape">
              <a:avLst/>
            </a:prstTxWarp>
          </a:bodyPr>
          <a:lstStyle>
            <a:lvl1pPr algn="r" defTabSz="2141821">
              <a:defRPr sz="29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3318121"/>
            <a:ext cx="4435425" cy="332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4143" tIns="107072" rIns="214143" bIns="107072" numCol="1" anchor="b" anchorCtr="0" compatLnSpc="1">
            <a:prstTxWarp prst="textNoShape">
              <a:avLst/>
            </a:prstTxWarp>
          </a:bodyPr>
          <a:lstStyle>
            <a:lvl1pPr defTabSz="2141821">
              <a:defRPr sz="29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7372865" y="63318113"/>
            <a:ext cx="4435425" cy="332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4143" tIns="107072" rIns="214143" bIns="107072" numCol="1" anchor="b" anchorCtr="0" compatLnSpc="1">
            <a:prstTxWarp prst="textNoShape">
              <a:avLst/>
            </a:prstTxWarp>
          </a:bodyPr>
          <a:lstStyle>
            <a:lvl1pPr algn="r" defTabSz="2141821">
              <a:defRPr sz="2900"/>
            </a:lvl1pPr>
          </a:lstStyle>
          <a:p>
            <a:pPr>
              <a:defRPr/>
            </a:pPr>
            <a:fld id="{3C024CB8-6CEB-470F-A22D-4F05213C5EAB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1790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26"/>
            <a:ext cx="6419046" cy="2281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253" tIns="228128" rIns="456253" bIns="228128" numCol="1" anchor="t" anchorCtr="0" compatLnSpc="1">
            <a:prstTxWarp prst="textNoShape">
              <a:avLst/>
            </a:prstTxWarp>
          </a:bodyPr>
          <a:lstStyle>
            <a:lvl1pPr defTabSz="4563363">
              <a:defRPr sz="6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8386960" y="226"/>
            <a:ext cx="6419046" cy="2281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253" tIns="228128" rIns="456253" bIns="228128" numCol="1" anchor="t" anchorCtr="0" compatLnSpc="1">
            <a:prstTxWarp prst="textNoShape">
              <a:avLst/>
            </a:prstTxWarp>
          </a:bodyPr>
          <a:lstStyle>
            <a:lvl1pPr algn="r" defTabSz="4563363">
              <a:defRPr sz="6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45065750" y="34283650"/>
            <a:ext cx="304939700" cy="171529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80259" y="217286689"/>
            <a:ext cx="11848950" cy="20580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253" tIns="228128" rIns="456253" bIns="2281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noProof="0"/>
              <a:t>Click to edit Master text styles</a:t>
            </a:r>
          </a:p>
          <a:p>
            <a:pPr lvl="1"/>
            <a:r>
              <a:rPr lang="hr-HR" noProof="0"/>
              <a:t>Second level</a:t>
            </a:r>
          </a:p>
          <a:p>
            <a:pPr lvl="2"/>
            <a:r>
              <a:rPr lang="hr-HR" noProof="0"/>
              <a:t>Third level</a:t>
            </a:r>
          </a:p>
          <a:p>
            <a:pPr lvl="3"/>
            <a:r>
              <a:rPr lang="hr-HR" noProof="0"/>
              <a:t>Fourth level</a:t>
            </a:r>
          </a:p>
          <a:p>
            <a:pPr lvl="4"/>
            <a:r>
              <a:rPr lang="hr-HR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434500286"/>
            <a:ext cx="6419046" cy="2281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253" tIns="228128" rIns="456253" bIns="228128" numCol="1" anchor="b" anchorCtr="0" compatLnSpc="1">
            <a:prstTxWarp prst="textNoShape">
              <a:avLst/>
            </a:prstTxWarp>
          </a:bodyPr>
          <a:lstStyle>
            <a:lvl1pPr defTabSz="4563363">
              <a:defRPr sz="6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86960" y="434500286"/>
            <a:ext cx="6419046" cy="2281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253" tIns="228128" rIns="456253" bIns="228128" numCol="1" anchor="b" anchorCtr="0" compatLnSpc="1">
            <a:prstTxWarp prst="textNoShape">
              <a:avLst/>
            </a:prstTxWarp>
          </a:bodyPr>
          <a:lstStyle>
            <a:lvl1pPr algn="r" defTabSz="4563363">
              <a:defRPr sz="6200"/>
            </a:lvl1pPr>
          </a:lstStyle>
          <a:p>
            <a:pPr>
              <a:defRPr/>
            </a:pPr>
            <a:fld id="{0CDB9CAC-1B02-4DA5-A782-15EF2BDB0AE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86259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947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444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400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09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648" y="3588536"/>
            <a:ext cx="13249472" cy="562462"/>
          </a:xfrm>
          <a:ln algn="ctr"/>
        </p:spPr>
        <p:txBody>
          <a:bodyPr/>
          <a:lstStyle>
            <a:lvl1pPr algn="l">
              <a:defRPr sz="305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hr-HR" err="1"/>
              <a:t>Click</a:t>
            </a:r>
            <a:r>
              <a:rPr lang="hr-HR"/>
              <a:t> to </a:t>
            </a:r>
            <a:r>
              <a:rPr lang="hr-HR" err="1"/>
              <a:t>edit</a:t>
            </a:r>
            <a:r>
              <a:rPr lang="hr-HR"/>
              <a:t> Master title </a:t>
            </a:r>
            <a:r>
              <a:rPr lang="hr-HR" err="1"/>
              <a:t>style</a:t>
            </a:r>
            <a:endParaRPr lang="hr-H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648" y="4288159"/>
            <a:ext cx="13249472" cy="461665"/>
          </a:xfrm>
          <a:ln algn="ctr"/>
        </p:spPr>
        <p:txBody>
          <a:bodyPr/>
          <a:lstStyle>
            <a:lvl1pPr marL="0" indent="0" algn="l">
              <a:buFontTx/>
              <a:buNone/>
              <a:defRPr sz="2400"/>
            </a:lvl1pPr>
          </a:lstStyle>
          <a:p>
            <a:r>
              <a:rPr lang="hr-HR" err="1"/>
              <a:t>Click</a:t>
            </a:r>
            <a:r>
              <a:rPr lang="hr-HR"/>
              <a:t> to </a:t>
            </a:r>
            <a:r>
              <a:rPr lang="hr-HR" err="1"/>
              <a:t>edit</a:t>
            </a:r>
            <a:r>
              <a:rPr lang="hr-HR"/>
              <a:t> Master </a:t>
            </a:r>
            <a:r>
              <a:rPr lang="hr-HR" err="1"/>
              <a:t>subtitle</a:t>
            </a:r>
            <a:r>
              <a:rPr lang="hr-HR"/>
              <a:t> </a:t>
            </a:r>
            <a:r>
              <a:rPr lang="hr-HR" err="1"/>
              <a:t>style</a:t>
            </a:r>
            <a:endParaRPr lang="hr-H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EECF1F-1486-424F-ABB4-02F6C15FE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48865" y="7791451"/>
            <a:ext cx="3291840" cy="438150"/>
          </a:xfrm>
        </p:spPr>
        <p:txBody>
          <a:bodyPr/>
          <a:lstStyle>
            <a:lvl1pPr>
              <a:defRPr sz="1300"/>
            </a:lvl1pPr>
          </a:lstStyle>
          <a:p>
            <a:fld id="{C92FC937-38D6-4B8F-AEB3-E5F6C110AD7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7" y="225833"/>
            <a:ext cx="14286388" cy="528927"/>
          </a:xfrm>
        </p:spPr>
        <p:txBody>
          <a:bodyPr/>
          <a:lstStyle>
            <a:lvl1pPr>
              <a:defRPr sz="2837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297" y="854527"/>
            <a:ext cx="14286388" cy="1683666"/>
          </a:xfrm>
        </p:spPr>
        <p:txBody>
          <a:bodyPr/>
          <a:lstStyle>
            <a:lvl1pPr>
              <a:defRPr sz="1964">
                <a:solidFill>
                  <a:schemeClr val="tx1"/>
                </a:solidFill>
              </a:defRPr>
            </a:lvl1pPr>
            <a:lvl2pPr>
              <a:defRPr sz="1745">
                <a:solidFill>
                  <a:srgbClr val="0070C0"/>
                </a:solidFill>
              </a:defRPr>
            </a:lvl2pPr>
            <a:lvl3pPr>
              <a:defRPr sz="1745">
                <a:solidFill>
                  <a:schemeClr val="tx1"/>
                </a:solidFill>
              </a:defRPr>
            </a:lvl3pPr>
            <a:lvl4pPr>
              <a:defRPr sz="1745">
                <a:solidFill>
                  <a:srgbClr val="0070C0"/>
                </a:solidFill>
              </a:defRPr>
            </a:lvl4pPr>
            <a:lvl5pPr>
              <a:defRPr sz="174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B7D053-2286-470A-BA62-B8E852D014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7"/>
          </p:nvPr>
        </p:nvSpPr>
        <p:spPr>
          <a:xfrm>
            <a:off x="7659372" y="6699882"/>
            <a:ext cx="6824344" cy="514354"/>
          </a:xfrm>
        </p:spPr>
        <p:txBody>
          <a:bodyPr/>
          <a:lstStyle>
            <a:lvl1pPr algn="l">
              <a:defRPr sz="1920"/>
            </a:lvl1pPr>
          </a:lstStyle>
          <a:p>
            <a:endParaRPr lang="fr-FR"/>
          </a:p>
        </p:txBody>
      </p:sp>
      <p:sp>
        <p:nvSpPr>
          <p:cNvPr id="9" name="Rettangolo 12"/>
          <p:cNvSpPr>
            <a:spLocks noChangeArrowheads="1"/>
          </p:cNvSpPr>
          <p:nvPr userDrawn="1"/>
        </p:nvSpPr>
        <p:spPr bwMode="auto">
          <a:xfrm>
            <a:off x="0" y="4708396"/>
            <a:ext cx="14630400" cy="1170433"/>
          </a:xfrm>
          <a:prstGeom prst="rect">
            <a:avLst/>
          </a:prstGeom>
          <a:gradFill flip="none" rotWithShape="1">
            <a:gsLst>
              <a:gs pos="55000">
                <a:srgbClr val="0F75BC"/>
              </a:gs>
              <a:gs pos="9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anchor="ctr"/>
          <a:lstStyle/>
          <a:p>
            <a:pPr algn="ctr" eaLnBrk="1" hangingPunct="1">
              <a:defRPr/>
            </a:pPr>
            <a:endParaRPr lang="de-DE" sz="2400">
              <a:solidFill>
                <a:srgbClr val="962636"/>
              </a:solidFill>
              <a:latin typeface="Calibri" pitchFamily="34" charset="0"/>
            </a:endParaRPr>
          </a:p>
        </p:txBody>
      </p:sp>
      <p:sp>
        <p:nvSpPr>
          <p:cNvPr id="10" name="Segnaposto numero diapositiva 5"/>
          <p:cNvSpPr txBox="1">
            <a:spLocks/>
          </p:cNvSpPr>
          <p:nvPr userDrawn="1"/>
        </p:nvSpPr>
        <p:spPr bwMode="auto">
          <a:xfrm>
            <a:off x="13474066" y="7863840"/>
            <a:ext cx="1009650" cy="30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43E442B1-F139-4CAB-B0D0-2CE05DB62936}" type="slidenum">
              <a:rPr lang="it-IT" altLang="fr-FR" sz="1440" smtClean="0">
                <a:solidFill>
                  <a:srgbClr val="376092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it-IT" altLang="fr-FR" sz="1440">
              <a:solidFill>
                <a:srgbClr val="37609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9890760" y="7736206"/>
            <a:ext cx="4528186" cy="12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GB" altLang="fr-FR" sz="960">
              <a:solidFill>
                <a:srgbClr val="376092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Text Placeholder 5"/>
          <p:cNvSpPr txBox="1">
            <a:spLocks/>
          </p:cNvSpPr>
          <p:nvPr userDrawn="1"/>
        </p:nvSpPr>
        <p:spPr bwMode="auto">
          <a:xfrm>
            <a:off x="325756" y="853440"/>
            <a:ext cx="656463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720"/>
              </a:spcBef>
              <a:buFont typeface="Arial" charset="0"/>
              <a:buNone/>
              <a:defRPr/>
            </a:pPr>
            <a:endParaRPr lang="en-GB" sz="3360" b="1">
              <a:ea typeface="ＭＳ Ｐゴシック" pitchFamily="34" charset="-128"/>
              <a:cs typeface="Arial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  <a:defRPr/>
            </a:pPr>
            <a:r>
              <a:rPr lang="en-GB" sz="2400" b="1">
                <a:solidFill>
                  <a:srgbClr val="2E74B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Enhanced Pilot Interfaces &amp; Interactions </a:t>
            </a:r>
            <a:br>
              <a:rPr lang="en-GB" sz="2400" b="1">
                <a:solidFill>
                  <a:srgbClr val="2E74B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400" b="1">
                <a:solidFill>
                  <a:srgbClr val="2E74B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fighter Cockpit</a:t>
            </a:r>
            <a:endParaRPr lang="fr-FR" sz="240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GB" sz="3360" b="1">
              <a:latin typeface="Calibri" pitchFamily="34" charset="0"/>
              <a:cs typeface="Arial" charset="0"/>
            </a:endParaRPr>
          </a:p>
        </p:txBody>
      </p:sp>
      <p:sp>
        <p:nvSpPr>
          <p:cNvPr id="15" name="Text Placeholder 4"/>
          <p:cNvSpPr txBox="1">
            <a:spLocks/>
          </p:cNvSpPr>
          <p:nvPr userDrawn="1"/>
        </p:nvSpPr>
        <p:spPr bwMode="auto">
          <a:xfrm>
            <a:off x="1674608" y="4770120"/>
            <a:ext cx="10801350" cy="5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GB" sz="192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Arial" charset="0"/>
              </a:rPr>
              <a:t>Prepared by </a:t>
            </a:r>
          </a:p>
        </p:txBody>
      </p:sp>
      <p:pic>
        <p:nvPicPr>
          <p:cNvPr id="18" name="Image 10" descr="C:\Users\T0030792\Pictures\EPIIC-logo-v1_new_full tit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0"/>
          <a:stretch>
            <a:fillRect/>
          </a:stretch>
        </p:blipFill>
        <p:spPr bwMode="auto">
          <a:xfrm>
            <a:off x="377191" y="91440"/>
            <a:ext cx="2777490" cy="96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99062" y="4093183"/>
            <a:ext cx="9947221" cy="514354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1097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920" b="1" kern="1200" noProof="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26510" y="2086642"/>
            <a:ext cx="9947221" cy="421003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1097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80" b="1" kern="1200" noProof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326510" y="2526697"/>
            <a:ext cx="9947221" cy="417193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1097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80" b="0" kern="1200" noProof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26510" y="2962940"/>
            <a:ext cx="9947221" cy="392430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1097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80" b="0" kern="1200" noProof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015655" y="5167993"/>
            <a:ext cx="9947221" cy="514354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1097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920" b="1" kern="1200" noProof="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377060" y="5990559"/>
            <a:ext cx="11750621" cy="514354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109728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80" b="1" kern="1200" noProof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pic>
        <p:nvPicPr>
          <p:cNvPr id="24" name="Image 23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1472" y="137824"/>
            <a:ext cx="1887474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 txBox="1">
            <a:spLocks/>
          </p:cNvSpPr>
          <p:nvPr userDrawn="1"/>
        </p:nvSpPr>
        <p:spPr bwMode="auto">
          <a:xfrm>
            <a:off x="13474066" y="7863840"/>
            <a:ext cx="1009650" cy="30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0D0EDF17-CA05-4950-BBA6-8653ADF03F83}" type="slidenum">
              <a:rPr lang="it-IT" altLang="fr-FR" sz="1440" smtClean="0">
                <a:solidFill>
                  <a:srgbClr val="376092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it-IT" altLang="fr-FR" sz="1440">
              <a:solidFill>
                <a:srgbClr val="37609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9890760" y="7736206"/>
            <a:ext cx="4528186" cy="12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GB" altLang="fr-FR" sz="960">
              <a:solidFill>
                <a:srgbClr val="376092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Rettangolo 12"/>
          <p:cNvSpPr>
            <a:spLocks noChangeArrowheads="1"/>
          </p:cNvSpPr>
          <p:nvPr userDrawn="1"/>
        </p:nvSpPr>
        <p:spPr bwMode="auto">
          <a:xfrm>
            <a:off x="0" y="1906"/>
            <a:ext cx="14630400" cy="1022984"/>
          </a:xfrm>
          <a:prstGeom prst="rect">
            <a:avLst/>
          </a:prstGeom>
          <a:gradFill flip="none" rotWithShape="1">
            <a:gsLst>
              <a:gs pos="37000">
                <a:srgbClr val="0F75BC"/>
              </a:gs>
              <a:gs pos="78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 anchor="ctr"/>
          <a:lstStyle/>
          <a:p>
            <a:pPr algn="ctr" eaLnBrk="1" hangingPunct="1">
              <a:defRPr/>
            </a:pPr>
            <a:endParaRPr lang="de-DE" sz="2400">
              <a:solidFill>
                <a:srgbClr val="96263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4" descr="C:\Users\T0030792\Pictures\EPIIC-logo-v1_new_full title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0"/>
          <a:stretch>
            <a:fillRect/>
          </a:stretch>
        </p:blipFill>
        <p:spPr bwMode="auto">
          <a:xfrm>
            <a:off x="11757660" y="-3809"/>
            <a:ext cx="287274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3956" y="1148353"/>
            <a:ext cx="13785952" cy="6157760"/>
          </a:xfrm>
          <a:prstGeom prst="rect">
            <a:avLst/>
          </a:prstGeom>
        </p:spPr>
        <p:txBody>
          <a:bodyPr/>
          <a:lstStyle>
            <a:lvl1pPr marL="411480" indent="-41148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88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91540" indent="-3429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371600" indent="-27432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16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92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468880" indent="-274320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8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</a:t>
            </a:r>
            <a:endParaRPr lang="en-GB"/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15338" y="141935"/>
            <a:ext cx="11893784" cy="743328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  <a:defRPr lang="en-GB" sz="312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itchFamily="-65" charset="-128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8999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5"/>
          <p:cNvSpPr txBox="1">
            <a:spLocks/>
          </p:cNvSpPr>
          <p:nvPr userDrawn="1"/>
        </p:nvSpPr>
        <p:spPr bwMode="auto">
          <a:xfrm>
            <a:off x="13474066" y="7863840"/>
            <a:ext cx="1009650" cy="30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058C5E31-4B0F-44C1-951D-1E57BE556FF1}" type="slidenum">
              <a:rPr lang="it-IT" altLang="fr-FR" sz="1440" smtClean="0">
                <a:solidFill>
                  <a:srgbClr val="376092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it-IT" altLang="fr-FR" sz="1440">
              <a:solidFill>
                <a:srgbClr val="37609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9890760" y="7736206"/>
            <a:ext cx="4528186" cy="12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GB" altLang="fr-FR" sz="960">
              <a:solidFill>
                <a:srgbClr val="376092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Rettangolo 12"/>
          <p:cNvSpPr>
            <a:spLocks noChangeArrowheads="1"/>
          </p:cNvSpPr>
          <p:nvPr userDrawn="1"/>
        </p:nvSpPr>
        <p:spPr bwMode="auto">
          <a:xfrm>
            <a:off x="0" y="1310640"/>
            <a:ext cx="14630400" cy="5981700"/>
          </a:xfrm>
          <a:prstGeom prst="rect">
            <a:avLst/>
          </a:prstGeom>
          <a:gradFill flip="none" rotWithShape="1">
            <a:gsLst>
              <a:gs pos="37000">
                <a:srgbClr val="0F75BC"/>
              </a:gs>
              <a:gs pos="10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 anchor="ctr"/>
          <a:lstStyle/>
          <a:p>
            <a:pPr algn="ctr" eaLnBrk="1" hangingPunct="1">
              <a:defRPr/>
            </a:pPr>
            <a:endParaRPr lang="de-DE" sz="2400">
              <a:solidFill>
                <a:srgbClr val="962636"/>
              </a:solidFill>
              <a:latin typeface="Calibri" pitchFamily="34" charset="0"/>
            </a:endParaRPr>
          </a:p>
        </p:txBody>
      </p:sp>
      <p:pic>
        <p:nvPicPr>
          <p:cNvPr id="8" name="Image 4" descr="C:\Users\T0030792\Pictures\EPIIC-logo-v1_new_full title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0"/>
          <a:stretch>
            <a:fillRect/>
          </a:stretch>
        </p:blipFill>
        <p:spPr bwMode="auto">
          <a:xfrm>
            <a:off x="11757660" y="-3809"/>
            <a:ext cx="287274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5"/>
          <p:cNvSpPr txBox="1">
            <a:spLocks/>
          </p:cNvSpPr>
          <p:nvPr userDrawn="1"/>
        </p:nvSpPr>
        <p:spPr bwMode="auto">
          <a:xfrm>
            <a:off x="2350770" y="468630"/>
            <a:ext cx="12376786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720"/>
              </a:spcBef>
              <a:buFont typeface="Arial" charset="0"/>
              <a:buNone/>
              <a:defRPr/>
            </a:pPr>
            <a:endParaRPr lang="en-GB" sz="3360" b="1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  <a:defRPr/>
            </a:pPr>
            <a:r>
              <a:rPr lang="en-GB" sz="2400" b="1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Enhanced Pilot Interfaces &amp; Interactions for fighter Cockpit</a:t>
            </a:r>
            <a:endParaRPr lang="fr-FR" sz="24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GB" sz="336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15338" y="141935"/>
            <a:ext cx="11893784" cy="743328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  <a:defRPr lang="en-GB" sz="3120" b="1" kern="1200" dirty="0">
                <a:solidFill>
                  <a:schemeClr val="bg1"/>
                </a:solidFill>
                <a:latin typeface="+mj-lt"/>
                <a:ea typeface="ＭＳ Ｐゴシック" pitchFamily="-65" charset="-128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407925" y="3296177"/>
            <a:ext cx="9947221" cy="514354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1097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480" b="1" kern="1200" noProof="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noProof="0"/>
              <a:t>Modifier les styles du texte du masque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07925" y="4865501"/>
            <a:ext cx="9947221" cy="514354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1097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360" b="1" kern="1200" noProof="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3066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 txBox="1">
            <a:spLocks/>
          </p:cNvSpPr>
          <p:nvPr userDrawn="1"/>
        </p:nvSpPr>
        <p:spPr bwMode="auto">
          <a:xfrm>
            <a:off x="13474066" y="7863840"/>
            <a:ext cx="1009650" cy="30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F80B6441-FE66-49D6-BFDD-59CD8082C7B3}" type="slidenum">
              <a:rPr lang="it-IT" altLang="fr-FR" sz="1440" smtClean="0">
                <a:solidFill>
                  <a:srgbClr val="376092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it-IT" altLang="fr-FR" sz="1440">
              <a:solidFill>
                <a:srgbClr val="37609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9890760" y="7736206"/>
            <a:ext cx="4528186" cy="12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GB" altLang="fr-FR" sz="960">
              <a:solidFill>
                <a:srgbClr val="376092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Rettangolo 12"/>
          <p:cNvSpPr>
            <a:spLocks noChangeArrowheads="1"/>
          </p:cNvSpPr>
          <p:nvPr userDrawn="1"/>
        </p:nvSpPr>
        <p:spPr bwMode="auto">
          <a:xfrm>
            <a:off x="0" y="1906"/>
            <a:ext cx="14630400" cy="1022984"/>
          </a:xfrm>
          <a:prstGeom prst="rect">
            <a:avLst/>
          </a:prstGeom>
          <a:gradFill flip="none" rotWithShape="1">
            <a:gsLst>
              <a:gs pos="37000">
                <a:srgbClr val="0F75BC"/>
              </a:gs>
              <a:gs pos="78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 anchor="ctr"/>
          <a:lstStyle/>
          <a:p>
            <a:pPr algn="ctr" eaLnBrk="1" hangingPunct="1">
              <a:defRPr/>
            </a:pPr>
            <a:endParaRPr lang="de-DE" sz="2400">
              <a:solidFill>
                <a:srgbClr val="962636"/>
              </a:solidFill>
              <a:latin typeface="Calibri" pitchFamily="34" charset="0"/>
            </a:endParaRPr>
          </a:p>
        </p:txBody>
      </p:sp>
      <p:pic>
        <p:nvPicPr>
          <p:cNvPr id="7" name="Image 4" descr="C:\Users\T0030792\Pictures\EPIIC-logo-v1_new_full title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0"/>
          <a:stretch>
            <a:fillRect/>
          </a:stretch>
        </p:blipFill>
        <p:spPr bwMode="auto">
          <a:xfrm>
            <a:off x="11757660" y="-3809"/>
            <a:ext cx="287274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6" y="1202056"/>
            <a:ext cx="4059554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75490" y="1148352"/>
            <a:ext cx="9744418" cy="6410688"/>
          </a:xfrm>
          <a:prstGeom prst="rect">
            <a:avLst/>
          </a:prstGeom>
        </p:spPr>
        <p:txBody>
          <a:bodyPr/>
          <a:lstStyle>
            <a:lvl1pPr marL="411480" indent="-41148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88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91540" indent="-3429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371600" indent="-27432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16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92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468880" indent="-274320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8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</a:t>
            </a:r>
            <a:endParaRPr lang="en-GB"/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313509" y="141935"/>
            <a:ext cx="8001284" cy="743328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  <a:defRPr lang="en-GB" sz="312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itchFamily="-65" charset="-128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22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2720" y="203944"/>
            <a:ext cx="14284960" cy="56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2720" y="874441"/>
            <a:ext cx="14284960" cy="230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64AD56-65F2-4988-AFDA-36E9F8AF1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5840" y="7837298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FC937-38D6-4B8F-AEB3-E5F6C110AD7F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01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53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53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53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53" b="1">
          <a:solidFill>
            <a:schemeClr val="tx2"/>
          </a:solidFill>
          <a:latin typeface="Tahoma" pitchFamily="34" charset="0"/>
        </a:defRPr>
      </a:lvl5pPr>
      <a:lvl6pPr marL="607715" algn="l" rtl="0" fontAlgn="base">
        <a:spcBef>
          <a:spcPct val="0"/>
        </a:spcBef>
        <a:spcAft>
          <a:spcPct val="0"/>
        </a:spcAft>
        <a:defRPr sz="4786" b="1">
          <a:solidFill>
            <a:schemeClr val="tx2"/>
          </a:solidFill>
          <a:latin typeface="Tahoma" pitchFamily="34" charset="0"/>
        </a:defRPr>
      </a:lvl6pPr>
      <a:lvl7pPr marL="1215429" algn="l" rtl="0" fontAlgn="base">
        <a:spcBef>
          <a:spcPct val="0"/>
        </a:spcBef>
        <a:spcAft>
          <a:spcPct val="0"/>
        </a:spcAft>
        <a:defRPr sz="4786" b="1">
          <a:solidFill>
            <a:schemeClr val="tx2"/>
          </a:solidFill>
          <a:latin typeface="Tahoma" pitchFamily="34" charset="0"/>
        </a:defRPr>
      </a:lvl7pPr>
      <a:lvl8pPr marL="1823144" algn="l" rtl="0" fontAlgn="base">
        <a:spcBef>
          <a:spcPct val="0"/>
        </a:spcBef>
        <a:spcAft>
          <a:spcPct val="0"/>
        </a:spcAft>
        <a:defRPr sz="4786" b="1">
          <a:solidFill>
            <a:schemeClr val="tx2"/>
          </a:solidFill>
          <a:latin typeface="Tahoma" pitchFamily="34" charset="0"/>
        </a:defRPr>
      </a:lvl8pPr>
      <a:lvl9pPr marL="2430858" algn="l" rtl="0" fontAlgn="base">
        <a:spcBef>
          <a:spcPct val="0"/>
        </a:spcBef>
        <a:spcAft>
          <a:spcPct val="0"/>
        </a:spcAft>
        <a:defRPr sz="4786" b="1">
          <a:solidFill>
            <a:schemeClr val="tx2"/>
          </a:solidFill>
          <a:latin typeface="Tahoma" pitchFamily="34" charset="0"/>
        </a:defRPr>
      </a:lvl9pPr>
    </p:titleStyle>
    <p:bodyStyle>
      <a:lvl1pPr marL="455786" indent="-455786" algn="l" rtl="0" eaLnBrk="0" fontAlgn="base" hangingPunct="0">
        <a:spcBef>
          <a:spcPct val="20000"/>
        </a:spcBef>
        <a:spcAft>
          <a:spcPct val="0"/>
        </a:spcAft>
        <a:buChar char="•"/>
        <a:defRPr sz="2659">
          <a:solidFill>
            <a:schemeClr val="tx1"/>
          </a:solidFill>
          <a:latin typeface="+mn-lt"/>
          <a:ea typeface="+mn-ea"/>
          <a:cs typeface="+mn-cs"/>
        </a:defRPr>
      </a:lvl1pPr>
      <a:lvl2pPr marL="987536" indent="-379822" algn="l" rtl="0" eaLnBrk="0" fontAlgn="base" hangingPunct="0">
        <a:spcBef>
          <a:spcPct val="20000"/>
        </a:spcBef>
        <a:spcAft>
          <a:spcPct val="0"/>
        </a:spcAft>
        <a:buChar char="–"/>
        <a:defRPr sz="2437">
          <a:solidFill>
            <a:schemeClr val="tx1"/>
          </a:solidFill>
          <a:latin typeface="+mn-lt"/>
        </a:defRPr>
      </a:lvl2pPr>
      <a:lvl3pPr marL="1519287" indent="-303858" algn="l" rtl="0" eaLnBrk="0" fontAlgn="base" hangingPunct="0">
        <a:spcBef>
          <a:spcPct val="20000"/>
        </a:spcBef>
        <a:spcAft>
          <a:spcPct val="0"/>
        </a:spcAft>
        <a:buChar char="•"/>
        <a:defRPr sz="2437">
          <a:solidFill>
            <a:schemeClr val="tx1"/>
          </a:solidFill>
          <a:latin typeface="+mn-lt"/>
        </a:defRPr>
      </a:lvl3pPr>
      <a:lvl4pPr marL="2127002" indent="-303858" algn="l" rtl="0" eaLnBrk="0" fontAlgn="base" hangingPunct="0">
        <a:spcBef>
          <a:spcPct val="20000"/>
        </a:spcBef>
        <a:spcAft>
          <a:spcPct val="0"/>
        </a:spcAft>
        <a:buChar char="–"/>
        <a:defRPr sz="2437">
          <a:solidFill>
            <a:schemeClr val="tx1"/>
          </a:solidFill>
          <a:latin typeface="+mn-lt"/>
        </a:defRPr>
      </a:lvl4pPr>
      <a:lvl5pPr marL="2734716" indent="-303858" algn="l" rtl="0" eaLnBrk="0" fontAlgn="base" hangingPunct="0">
        <a:spcBef>
          <a:spcPct val="20000"/>
        </a:spcBef>
        <a:spcAft>
          <a:spcPct val="0"/>
        </a:spcAft>
        <a:buChar char="»"/>
        <a:defRPr sz="2437">
          <a:solidFill>
            <a:schemeClr val="tx1"/>
          </a:solidFill>
          <a:latin typeface="+mn-lt"/>
        </a:defRPr>
      </a:lvl5pPr>
      <a:lvl6pPr marL="3342430" indent="-303858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6pPr>
      <a:lvl7pPr marL="3950144" indent="-303858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7pPr>
      <a:lvl8pPr marL="4557859" indent="-303858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8pPr>
      <a:lvl9pPr marL="5165573" indent="-303858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1pPr>
      <a:lvl2pPr marL="607715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2pPr>
      <a:lvl3pPr marL="1215429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3pPr>
      <a:lvl4pPr marL="1823144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4pPr>
      <a:lvl5pPr marL="2430858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5pPr>
      <a:lvl6pPr marL="3038573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6pPr>
      <a:lvl7pPr marL="3646287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7pPr>
      <a:lvl8pPr marL="4254002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8pPr>
      <a:lvl9pPr marL="4861716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 rot="16200000">
            <a:off x="-1104536" y="3943350"/>
            <a:ext cx="273322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fr-FR" sz="96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16200000">
            <a:off x="-952691" y="5890881"/>
            <a:ext cx="2267717" cy="181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1533256" y="7621455"/>
            <a:ext cx="9736454" cy="148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fr-FR" sz="1200" b="1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“SENSITIVE, only for members of the EPIIC consortium and</a:t>
            </a:r>
            <a:r>
              <a:rPr lang="en-US" altLang="fr-FR" sz="1200" b="1" baseline="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European </a:t>
            </a:r>
            <a:r>
              <a:rPr lang="en-US" altLang="fr-FR" sz="1200" b="1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Commission - EU Project”</a:t>
            </a:r>
            <a:endParaRPr lang="en-GB" altLang="fr-FR" sz="1200" b="1">
              <a:solidFill>
                <a:srgbClr val="376092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Image 6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" y="7524205"/>
            <a:ext cx="3129786" cy="7073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359985" y="7825240"/>
            <a:ext cx="10856939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60" kern="120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This document was co-funded by the European Union under the Grant Agreement 101103592. </a:t>
            </a:r>
            <a:r>
              <a:rPr lang="en-US" altLang="fr-FR" sz="96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It is confidential and its content is the property of the companies indicated</a:t>
            </a:r>
            <a:r>
              <a:rPr lang="en-US" altLang="fr-FR" sz="960" baseline="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in the slide “Intellectual Property”</a:t>
            </a:r>
            <a:r>
              <a:rPr lang="en-US" altLang="fr-FR" sz="96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  </a:t>
            </a:r>
          </a:p>
          <a:p>
            <a:pPr algn="l"/>
            <a:r>
              <a:rPr lang="en-US" altLang="fr-FR" sz="96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Its content shall not be copied, disclosed or used in whole or in part without the formal approval of the</a:t>
            </a:r>
            <a:r>
              <a:rPr lang="en-US" altLang="fr-FR" sz="960" baseline="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owning companies</a:t>
            </a:r>
            <a:r>
              <a:rPr lang="en-US" altLang="fr-FR" sz="96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  <a:endParaRPr lang="fr-FR" sz="960" kern="1200">
              <a:solidFill>
                <a:srgbClr val="376092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5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Arial" charset="0"/>
        </a:defRPr>
      </a:lvl5pPr>
      <a:lvl6pPr marL="54864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</a:defRPr>
      </a:lvl6pPr>
      <a:lvl7pPr marL="109728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</a:defRPr>
      </a:lvl7pPr>
      <a:lvl8pPr marL="164592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</a:defRPr>
      </a:lvl8pPr>
      <a:lvl9pPr marL="219456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</a:defRPr>
      </a:lvl9pPr>
    </p:titleStyle>
    <p:bodyStyle>
      <a:lvl1pPr marL="411480" indent="-411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89154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37160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92024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46888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mate.gambiraza@fer.unizg.h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5EB3C-B0A0-B457-88CB-CA7A9DBB48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</a:t>
            </a:fld>
            <a:endParaRPr lang="hr-H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F0765F-75E1-694B-AB4A-5276EFB2B112}"/>
              </a:ext>
            </a:extLst>
          </p:cNvPr>
          <p:cNvSpPr txBox="1">
            <a:spLocks/>
          </p:cNvSpPr>
          <p:nvPr/>
        </p:nvSpPr>
        <p:spPr bwMode="auto">
          <a:xfrm>
            <a:off x="0" y="402075"/>
            <a:ext cx="14630400" cy="784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37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53" b="1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53" b="1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53" b="1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53" b="1">
                <a:solidFill>
                  <a:schemeClr val="tx2"/>
                </a:solidFill>
                <a:latin typeface="Tahoma" pitchFamily="34" charset="0"/>
              </a:defRPr>
            </a:lvl5pPr>
            <a:lvl6pPr marL="607715" algn="l" rtl="0" fontAlgn="base">
              <a:spcBef>
                <a:spcPct val="0"/>
              </a:spcBef>
              <a:spcAft>
                <a:spcPct val="0"/>
              </a:spcAft>
              <a:defRPr sz="4786" b="1">
                <a:solidFill>
                  <a:schemeClr val="tx2"/>
                </a:solidFill>
                <a:latin typeface="Tahoma" pitchFamily="34" charset="0"/>
              </a:defRPr>
            </a:lvl6pPr>
            <a:lvl7pPr marL="1215429" algn="l" rtl="0" fontAlgn="base">
              <a:spcBef>
                <a:spcPct val="0"/>
              </a:spcBef>
              <a:spcAft>
                <a:spcPct val="0"/>
              </a:spcAft>
              <a:defRPr sz="4786" b="1">
                <a:solidFill>
                  <a:schemeClr val="tx2"/>
                </a:solidFill>
                <a:latin typeface="Tahoma" pitchFamily="34" charset="0"/>
              </a:defRPr>
            </a:lvl7pPr>
            <a:lvl8pPr marL="1823144" algn="l" rtl="0" fontAlgn="base">
              <a:spcBef>
                <a:spcPct val="0"/>
              </a:spcBef>
              <a:spcAft>
                <a:spcPct val="0"/>
              </a:spcAft>
              <a:defRPr sz="4786" b="1">
                <a:solidFill>
                  <a:schemeClr val="tx2"/>
                </a:solidFill>
                <a:latin typeface="Tahoma" pitchFamily="34" charset="0"/>
              </a:defRPr>
            </a:lvl8pPr>
            <a:lvl9pPr marL="2430858" algn="l" rtl="0" fontAlgn="base">
              <a:spcBef>
                <a:spcPct val="0"/>
              </a:spcBef>
              <a:spcAft>
                <a:spcPct val="0"/>
              </a:spcAft>
              <a:defRPr sz="4786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hr-HR" sz="3200" dirty="0">
                <a:solidFill>
                  <a:srgbClr val="000000"/>
                </a:solidFill>
                <a:latin typeface="Segoe UI" panose="020B0502040204020203" pitchFamily="34" charset="0"/>
              </a:rPr>
              <a:t>Obrambeni sustavi i tehnologije</a:t>
            </a:r>
          </a:p>
          <a:p>
            <a:endParaRPr lang="hr-HR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GB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GB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hr-HR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r-HR" sz="2400" b="0" dirty="0">
                <a:solidFill>
                  <a:srgbClr val="000000"/>
                </a:solidFill>
                <a:latin typeface="Segoe UI"/>
                <a:cs typeface="Segoe UI"/>
              </a:rPr>
              <a:t>Seminarski rad: Tema </a:t>
            </a:r>
            <a:r>
              <a:rPr lang="hr-HR" sz="2400" dirty="0">
                <a:solidFill>
                  <a:srgbClr val="000000"/>
                </a:solidFill>
                <a:latin typeface="Segoe UI"/>
                <a:cs typeface="Segoe UI"/>
              </a:rPr>
              <a:t>P13</a:t>
            </a:r>
            <a:endParaRPr lang="hr-HR" sz="40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r-HR" sz="4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Razvoj neuronske mreže za estimaciju/predikciju performansi na simulatoru leta u </a:t>
            </a:r>
            <a:r>
              <a:rPr lang="hr-HR" sz="400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startle</a:t>
            </a:r>
            <a:r>
              <a:rPr lang="hr-HR" sz="4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 uvjetima na temelju signala vodljivosti kože i disanja</a:t>
            </a:r>
            <a:endParaRPr lang="hr-HR" sz="40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r-HR" sz="40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r-HR" sz="2400" b="0" dirty="0">
                <a:solidFill>
                  <a:srgbClr val="000000"/>
                </a:solidFill>
                <a:latin typeface="Segoe UI"/>
                <a:cs typeface="Segoe UI"/>
              </a:rPr>
              <a:t>Florijan Sandalj</a:t>
            </a:r>
          </a:p>
          <a:p>
            <a:r>
              <a:rPr lang="hr-HR" sz="2400" b="0" dirty="0">
                <a:solidFill>
                  <a:srgbClr val="000000"/>
                </a:solidFill>
                <a:latin typeface="Segoe UI"/>
                <a:cs typeface="Segoe UI"/>
              </a:rPr>
              <a:t>Ivan Unković</a:t>
            </a:r>
          </a:p>
          <a:p>
            <a:r>
              <a:rPr lang="hr-HR" sz="2400" b="0" dirty="0">
                <a:solidFill>
                  <a:srgbClr val="000000"/>
                </a:solidFill>
                <a:latin typeface="Segoe UI"/>
                <a:cs typeface="Segoe UI"/>
              </a:rPr>
              <a:t>Vid Bebek</a:t>
            </a:r>
          </a:p>
          <a:p>
            <a:pPr algn="ctr" rtl="0" fontAlgn="base"/>
            <a:endParaRPr lang="hr-HR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 rtl="0" fontAlgn="base"/>
            <a:endParaRPr lang="hr-HR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 rtl="0" fontAlgn="base"/>
            <a:endParaRPr lang="hr-HR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 rtl="0" fontAlgn="base"/>
            <a:endParaRPr lang="hr-HR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 rtl="0" fontAlgn="base"/>
            <a:r>
              <a:rPr lang="hr-HR" sz="2400" b="0" dirty="0">
                <a:solidFill>
                  <a:srgbClr val="000000"/>
                </a:solidFill>
                <a:latin typeface="Segoe UI" panose="020B0502040204020203" pitchFamily="34" charset="0"/>
              </a:rPr>
              <a:t>siječanj 2024.</a:t>
            </a:r>
            <a:endParaRPr lang="en-GB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7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D32E1-B1FA-46BA-573E-E87AFDD69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77D5-CFE8-87B3-EF64-55C516BE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5D2EE-D005-7729-BC8D-C4E00A7D9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10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D3A77E-8654-BFBC-D881-8C705EB9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Vizualizacija izabranih signala – </a:t>
            </a:r>
            <a:r>
              <a:rPr lang="hr-HR" b="1" dirty="0">
                <a:solidFill>
                  <a:srgbClr val="FF0000"/>
                </a:solidFill>
              </a:rPr>
              <a:t>SEMINARSKI RADOVI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5AEC63BB-4DC7-F922-31A3-656D09D8AEA7}"/>
              </a:ext>
            </a:extLst>
          </p:cNvPr>
          <p:cNvSpPr txBox="1">
            <a:spLocks/>
          </p:cNvSpPr>
          <p:nvPr/>
        </p:nvSpPr>
        <p:spPr bwMode="auto">
          <a:xfrm>
            <a:off x="11165840" y="3018456"/>
            <a:ext cx="3084394" cy="190590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hr-HR" kern="0" dirty="0">
                <a:solidFill>
                  <a:schemeClr val="bg1"/>
                </a:solidFill>
              </a:rPr>
              <a:t>U fokusu je trenutak u kojem se dogodio startle, te nam je važan period koji je tome prethodio jednako kao i onaj koji je uslijedio nakon.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BE19CC-6D04-5F9D-41AC-F9463F885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2"/>
          <a:stretch/>
        </p:blipFill>
        <p:spPr>
          <a:xfrm>
            <a:off x="312821" y="4541520"/>
            <a:ext cx="10655166" cy="12002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DAA2DA-7EA8-15AB-76BB-EC3351BF5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55"/>
          <a:stretch/>
        </p:blipFill>
        <p:spPr>
          <a:xfrm>
            <a:off x="312821" y="2317445"/>
            <a:ext cx="10655166" cy="21427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167266-E4B9-09DF-7401-D55C5DFE9559}"/>
              </a:ext>
            </a:extLst>
          </p:cNvPr>
          <p:cNvSpPr/>
          <p:nvPr/>
        </p:nvSpPr>
        <p:spPr>
          <a:xfrm>
            <a:off x="5080000" y="2089237"/>
            <a:ext cx="1229360" cy="3764344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algn="ctr" defTabSz="1097280" eaLnBrk="0" hangingPunct="0">
              <a:defRPr/>
            </a:pPr>
            <a:endParaRPr lang="en-GB" sz="2160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598C7F-F20B-DBBB-84DB-3212110AF3E9}"/>
              </a:ext>
            </a:extLst>
          </p:cNvPr>
          <p:cNvSpPr/>
          <p:nvPr/>
        </p:nvSpPr>
        <p:spPr>
          <a:xfrm>
            <a:off x="7077501" y="2089237"/>
            <a:ext cx="1229360" cy="3764344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algn="ctr" defTabSz="1097280" eaLnBrk="0" hangingPunct="0">
              <a:defRPr/>
            </a:pPr>
            <a:endParaRPr lang="en-GB" sz="2160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CC38CA-18B5-A7EF-9F8B-5D2512FD182C}"/>
              </a:ext>
            </a:extLst>
          </p:cNvPr>
          <p:cNvSpPr/>
          <p:nvPr/>
        </p:nvSpPr>
        <p:spPr>
          <a:xfrm>
            <a:off x="8631981" y="2089237"/>
            <a:ext cx="1229360" cy="3764344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algn="ctr" defTabSz="1097280" eaLnBrk="0" hangingPunct="0">
              <a:defRPr/>
            </a:pPr>
            <a:endParaRPr lang="en-GB" sz="2160" kern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697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D32E1-B1FA-46BA-573E-E87AFDD69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77D5-CFE8-87B3-EF64-55C516BE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5D2EE-D005-7729-BC8D-C4E00A7D9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11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D3A77E-8654-BFBC-D881-8C705EB9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Vizualizacija izabranih signala – </a:t>
            </a:r>
            <a:r>
              <a:rPr lang="hr-HR" b="1" dirty="0">
                <a:solidFill>
                  <a:srgbClr val="FF0000"/>
                </a:solidFill>
              </a:rPr>
              <a:t>SEMINARSKI RADOVI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6FE3E-44FC-CAA1-B984-F93728DAF9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773" t="79238" r="54475"/>
          <a:stretch/>
        </p:blipFill>
        <p:spPr>
          <a:xfrm>
            <a:off x="2967675" y="4594213"/>
            <a:ext cx="2512321" cy="1291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E01B75-719C-63B7-0900-1AF8AE2A6B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773" r="54475" b="56283"/>
          <a:stretch/>
        </p:blipFill>
        <p:spPr>
          <a:xfrm>
            <a:off x="2967675" y="1874617"/>
            <a:ext cx="2512321" cy="27195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1A15BD-B5F0-D960-7472-0B08557E4759}"/>
              </a:ext>
            </a:extLst>
          </p:cNvPr>
          <p:cNvSpPr txBox="1"/>
          <p:nvPr/>
        </p:nvSpPr>
        <p:spPr>
          <a:xfrm>
            <a:off x="2701623" y="5940309"/>
            <a:ext cx="3044423" cy="4001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EFDC"/>
                </a:solidFill>
              </a:rPr>
              <a:t>(-10, 0</a:t>
            </a:r>
            <a:r>
              <a:rPr lang="hr-HR" dirty="0">
                <a:solidFill>
                  <a:srgbClr val="CCEFDC"/>
                </a:solidFill>
              </a:rPr>
              <a:t>)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>
                <a:solidFill>
                  <a:srgbClr val="FFEBD6"/>
                </a:solidFill>
              </a:rPr>
              <a:t>[0, 10]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>
                <a:solidFill>
                  <a:srgbClr val="CCE0F5"/>
                </a:solidFill>
              </a:rPr>
              <a:t>(10, 20)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E28A4035-20E1-6A8F-D76C-3F4800569A66}"/>
              </a:ext>
            </a:extLst>
          </p:cNvPr>
          <p:cNvSpPr txBox="1">
            <a:spLocks/>
          </p:cNvSpPr>
          <p:nvPr/>
        </p:nvSpPr>
        <p:spPr bwMode="auto">
          <a:xfrm>
            <a:off x="6193957" y="2551096"/>
            <a:ext cx="8133914" cy="3433761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hr-HR" kern="0" dirty="0">
                <a:solidFill>
                  <a:schemeClr val="bg1"/>
                </a:solidFill>
              </a:rPr>
              <a:t>U fokusu je trenutak u kojem se dogodio startle, te nam je važan period koji je tome prethodio jednako kao i onaj koji je uslijedio nakon. Intervali koji su nam od interesa su: </a:t>
            </a:r>
          </a:p>
          <a:p>
            <a:pPr>
              <a:spcBef>
                <a:spcPts val="1800"/>
              </a:spcBef>
            </a:pPr>
            <a:r>
              <a:rPr lang="hr-HR" b="1" kern="0" dirty="0">
                <a:solidFill>
                  <a:schemeClr val="bg1"/>
                </a:solidFill>
              </a:rPr>
              <a:t>Pre-startle:</a:t>
            </a:r>
            <a:r>
              <a:rPr lang="hr-HR" kern="0" dirty="0">
                <a:solidFill>
                  <a:schemeClr val="bg1"/>
                </a:solidFill>
              </a:rPr>
              <a:t> 10s prije početka startle do pojave startle podražaja</a:t>
            </a:r>
          </a:p>
          <a:p>
            <a:pPr>
              <a:spcBef>
                <a:spcPts val="1800"/>
              </a:spcBef>
            </a:pPr>
            <a:r>
              <a:rPr lang="hr-HR" b="1" kern="0" dirty="0">
                <a:solidFill>
                  <a:schemeClr val="bg1"/>
                </a:solidFill>
              </a:rPr>
              <a:t>Startle:</a:t>
            </a:r>
            <a:r>
              <a:rPr lang="hr-HR" kern="0" dirty="0">
                <a:solidFill>
                  <a:schemeClr val="bg1"/>
                </a:solidFill>
              </a:rPr>
              <a:t> 10s od trenutka pojave startle podražaja</a:t>
            </a:r>
          </a:p>
          <a:p>
            <a:pPr>
              <a:spcBef>
                <a:spcPts val="1800"/>
              </a:spcBef>
            </a:pPr>
            <a:r>
              <a:rPr lang="hr-HR" b="1" kern="0" dirty="0">
                <a:solidFill>
                  <a:schemeClr val="bg1"/>
                </a:solidFill>
              </a:rPr>
              <a:t>Post-startle:</a:t>
            </a:r>
            <a:r>
              <a:rPr lang="hr-HR" kern="0" dirty="0">
                <a:solidFill>
                  <a:schemeClr val="bg1"/>
                </a:solidFill>
              </a:rPr>
              <a:t> </a:t>
            </a:r>
            <a:r>
              <a:rPr lang="en-GB" kern="0" dirty="0">
                <a:solidFill>
                  <a:schemeClr val="bg1"/>
                </a:solidFill>
              </a:rPr>
              <a:t>od</a:t>
            </a:r>
            <a:r>
              <a:rPr lang="hr-HR" kern="0" dirty="0">
                <a:solidFill>
                  <a:schemeClr val="bg1"/>
                </a:solidFill>
              </a:rPr>
              <a:t> 10s do 20s nakon pojave startle podražaja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hr-HR" kern="0" dirty="0">
                <a:solidFill>
                  <a:schemeClr val="bg1"/>
                </a:solidFill>
              </a:rPr>
              <a:t>Ovaj pristup se radi za sva 3 startle podražaja te se na ovim intervalima računaju značajke koje se kasnije koriste za razvoj modela!</a:t>
            </a:r>
          </a:p>
        </p:txBody>
      </p:sp>
    </p:spTree>
    <p:extLst>
      <p:ext uri="{BB962C8B-B14F-4D97-AF65-F5344CB8AC3E}">
        <p14:creationId xmlns:p14="http://schemas.microsoft.com/office/powerpoint/2010/main" val="408269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B4F77-9EC9-00EA-C20D-1A6E8226C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A881-3E44-7A43-0A08-B4365122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E7DC6-E815-D7B6-7E2C-732136973D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12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F7B43E-AA0A-2359-CFD6-4840A6284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Odabir i izračun značajki (kako smo mi radili)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1D8BDB1-34D2-3DBA-72E8-B426FEC53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195637"/>
              </p:ext>
            </p:extLst>
          </p:nvPr>
        </p:nvGraphicFramePr>
        <p:xfrm>
          <a:off x="333009" y="2049144"/>
          <a:ext cx="13980856" cy="5593601"/>
        </p:xfrm>
        <a:graphic>
          <a:graphicData uri="http://schemas.openxmlformats.org/drawingml/2006/table">
            <a:tbl>
              <a:tblPr firstRow="1" bandRow="1"/>
              <a:tblGrid>
                <a:gridCol w="1546730">
                  <a:extLst>
                    <a:ext uri="{9D8B030D-6E8A-4147-A177-3AD203B41FA5}">
                      <a16:colId xmlns:a16="http://schemas.microsoft.com/office/drawing/2014/main" val="2795778505"/>
                    </a:ext>
                  </a:extLst>
                </a:gridCol>
                <a:gridCol w="2197009">
                  <a:extLst>
                    <a:ext uri="{9D8B030D-6E8A-4147-A177-3AD203B41FA5}">
                      <a16:colId xmlns:a16="http://schemas.microsoft.com/office/drawing/2014/main" val="1355444731"/>
                    </a:ext>
                  </a:extLst>
                </a:gridCol>
                <a:gridCol w="1967123">
                  <a:extLst>
                    <a:ext uri="{9D8B030D-6E8A-4147-A177-3AD203B41FA5}">
                      <a16:colId xmlns:a16="http://schemas.microsoft.com/office/drawing/2014/main" val="1388669013"/>
                    </a:ext>
                  </a:extLst>
                </a:gridCol>
                <a:gridCol w="1026446">
                  <a:extLst>
                    <a:ext uri="{9D8B030D-6E8A-4147-A177-3AD203B41FA5}">
                      <a16:colId xmlns:a16="http://schemas.microsoft.com/office/drawing/2014/main" val="1032979636"/>
                    </a:ext>
                  </a:extLst>
                </a:gridCol>
                <a:gridCol w="1276799">
                  <a:extLst>
                    <a:ext uri="{9D8B030D-6E8A-4147-A177-3AD203B41FA5}">
                      <a16:colId xmlns:a16="http://schemas.microsoft.com/office/drawing/2014/main" val="1902016282"/>
                    </a:ext>
                  </a:extLst>
                </a:gridCol>
                <a:gridCol w="1339388">
                  <a:extLst>
                    <a:ext uri="{9D8B030D-6E8A-4147-A177-3AD203B41FA5}">
                      <a16:colId xmlns:a16="http://schemas.microsoft.com/office/drawing/2014/main" val="4006029602"/>
                    </a:ext>
                  </a:extLst>
                </a:gridCol>
                <a:gridCol w="1452048">
                  <a:extLst>
                    <a:ext uri="{9D8B030D-6E8A-4147-A177-3AD203B41FA5}">
                      <a16:colId xmlns:a16="http://schemas.microsoft.com/office/drawing/2014/main" val="4013478604"/>
                    </a:ext>
                  </a:extLst>
                </a:gridCol>
                <a:gridCol w="1405499">
                  <a:extLst>
                    <a:ext uri="{9D8B030D-6E8A-4147-A177-3AD203B41FA5}">
                      <a16:colId xmlns:a16="http://schemas.microsoft.com/office/drawing/2014/main" val="2349276180"/>
                    </a:ext>
                  </a:extLst>
                </a:gridCol>
                <a:gridCol w="1769814">
                  <a:extLst>
                    <a:ext uri="{9D8B030D-6E8A-4147-A177-3AD203B41FA5}">
                      <a16:colId xmlns:a16="http://schemas.microsoft.com/office/drawing/2014/main" val="1308461237"/>
                    </a:ext>
                  </a:extLst>
                </a:gridCol>
              </a:tblGrid>
              <a:tr h="727866">
                <a:tc gridSpan="8">
                  <a:txBody>
                    <a:bodyPr/>
                    <a:lstStyle>
                      <a:lvl1pPr marL="0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2000" dirty="0"/>
                        <a:t>WEEK 1</a:t>
                      </a:r>
                      <a:endParaRPr lang="en-GB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2000" dirty="0"/>
                        <a:t>WEEK 2</a:t>
                      </a:r>
                      <a:endParaRPr lang="en-GB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242174"/>
                  </a:ext>
                </a:extLst>
              </a:tr>
              <a:tr h="727866">
                <a:tc gridSpan="3"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2000" b="1">
                          <a:solidFill>
                            <a:schemeClr val="bg1"/>
                          </a:solidFill>
                        </a:rPr>
                        <a:t>STARTLE ELICITING PARADIGM</a:t>
                      </a:r>
                      <a:endParaRPr lang="en-GB" sz="2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2000" b="1">
                          <a:solidFill>
                            <a:schemeClr val="bg1"/>
                          </a:solidFill>
                        </a:rPr>
                        <a:t>MOT</a:t>
                      </a:r>
                      <a:endParaRPr lang="en-GB" sz="2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2000" b="1" dirty="0">
                          <a:solidFill>
                            <a:schemeClr val="bg1"/>
                          </a:solidFill>
                        </a:rPr>
                        <a:t>PVSAT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2000" b="1" dirty="0">
                          <a:solidFill>
                            <a:schemeClr val="bg1"/>
                          </a:solidFill>
                        </a:rPr>
                        <a:t>DUAL TASK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2000" b="1" dirty="0">
                          <a:solidFill>
                            <a:schemeClr val="bg1"/>
                          </a:solidFill>
                        </a:rPr>
                        <a:t>N-BACK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2000" b="1" dirty="0">
                          <a:solidFill>
                            <a:schemeClr val="bg1"/>
                          </a:solidFill>
                        </a:rPr>
                        <a:t>SIMULATOR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73888"/>
                  </a:ext>
                </a:extLst>
              </a:tr>
              <a:tr h="1256317"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600" b="1" noProof="0"/>
                        <a:t>RESTING FEATURES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600" b="1" noProof="0"/>
                        <a:t>STARTLE RESPONSE FEATURES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600" b="1" noProof="0"/>
                        <a:t>ALLOSTATIC FEATURES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6"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600" b="1" noProof="0" dirty="0"/>
                        <a:t>PERFORMANCE FEATURES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95617"/>
                  </a:ext>
                </a:extLst>
              </a:tr>
              <a:tr h="2153686"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hr-HR" sz="1600"/>
                        <a:t>HR, IBI, RMSSD, RMSnSD, RSA, BR, BA</a:t>
                      </a:r>
                      <a:endParaRPr lang="en-GB" sz="16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hr-HR" sz="1600" dirty="0" err="1"/>
                        <a:t>SRemg</a:t>
                      </a:r>
                      <a:r>
                        <a:rPr lang="hr-HR" sz="1600" dirty="0"/>
                        <a:t>, </a:t>
                      </a:r>
                      <a:r>
                        <a:rPr lang="hr-HR" sz="1600" dirty="0" err="1"/>
                        <a:t>SReda</a:t>
                      </a:r>
                      <a:r>
                        <a:rPr lang="hr-HR" sz="1600" dirty="0"/>
                        <a:t>, </a:t>
                      </a:r>
                      <a:r>
                        <a:rPr lang="hr-HR" sz="1600" dirty="0" err="1"/>
                        <a:t>SHemg</a:t>
                      </a:r>
                      <a:r>
                        <a:rPr lang="hr-HR" sz="1600" dirty="0"/>
                        <a:t>, </a:t>
                      </a:r>
                      <a:r>
                        <a:rPr lang="hr-HR" sz="1600" dirty="0" err="1"/>
                        <a:t>SHeda</a:t>
                      </a:r>
                      <a:r>
                        <a:rPr lang="hr-HR" sz="1600" dirty="0"/>
                        <a:t>, </a:t>
                      </a:r>
                      <a:r>
                        <a:rPr lang="hr-HR" sz="1600" dirty="0" err="1"/>
                        <a:t>PPIemg</a:t>
                      </a:r>
                      <a:r>
                        <a:rPr lang="hr-HR" sz="1600" dirty="0"/>
                        <a:t>, </a:t>
                      </a:r>
                      <a:r>
                        <a:rPr lang="hr-HR" sz="1600" dirty="0" err="1"/>
                        <a:t>PPIeda</a:t>
                      </a:r>
                      <a:r>
                        <a:rPr lang="hr-HR" sz="1600" dirty="0"/>
                        <a:t>, </a:t>
                      </a:r>
                    </a:p>
                    <a:p>
                      <a:r>
                        <a:rPr lang="hr-HR" sz="1600" dirty="0" err="1"/>
                        <a:t>FPSemg</a:t>
                      </a:r>
                      <a:r>
                        <a:rPr lang="hr-HR" sz="1600" dirty="0"/>
                        <a:t>, </a:t>
                      </a:r>
                      <a:r>
                        <a:rPr lang="hr-HR" sz="1600" dirty="0" err="1"/>
                        <a:t>FPSeda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hr-HR" sz="1600"/>
                        <a:t>IBIreact, IBIrecov, </a:t>
                      </a:r>
                    </a:p>
                    <a:p>
                      <a:r>
                        <a:rPr lang="hr-HR" sz="1600"/>
                        <a:t>RSAreact, RSArecov,</a:t>
                      </a:r>
                    </a:p>
                    <a:p>
                      <a:r>
                        <a:rPr lang="hr-HR" sz="1600"/>
                        <a:t>SMNA react, SMNArecov, BRreact, BRrecov, BRVreact, BRVrecov</a:t>
                      </a:r>
                      <a:endParaRPr lang="en-GB" sz="16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hr-HR" sz="1600"/>
                        <a:t>% of correctly detected object</a:t>
                      </a:r>
                      <a:endParaRPr lang="en-GB" sz="16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hr-HR" sz="1600"/>
                        <a:t>% of correct answers</a:t>
                      </a:r>
                      <a:endParaRPr lang="en-GB" sz="16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600"/>
                        <a:t>sum of differences between given answers and correct ones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600"/>
                        <a:t>answer response time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600"/>
                        <a:t>% of correct answers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600" dirty="0"/>
                        <a:t>error between the dynamic reference input pitch and the real airframe pitch resulting from the pilot’s handling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673076"/>
                  </a:ext>
                </a:extLst>
              </a:tr>
              <a:tr h="727866">
                <a:tc gridSpan="3"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1600" dirty="0"/>
                        <a:t>Ćosić </a:t>
                      </a:r>
                      <a:r>
                        <a:rPr lang="hr-HR" sz="1600" dirty="0" err="1"/>
                        <a:t>et</a:t>
                      </a:r>
                      <a:r>
                        <a:rPr lang="hr-HR" sz="1600" dirty="0"/>
                        <a:t> </a:t>
                      </a:r>
                      <a:r>
                        <a:rPr lang="hr-HR" sz="1600" dirty="0" err="1"/>
                        <a:t>al</a:t>
                      </a:r>
                      <a:r>
                        <a:rPr lang="hr-HR" sz="1600" dirty="0"/>
                        <a:t>., 2019; Šarlija </a:t>
                      </a:r>
                      <a:r>
                        <a:rPr lang="hr-HR" sz="1600" dirty="0" err="1"/>
                        <a:t>et</a:t>
                      </a:r>
                      <a:r>
                        <a:rPr lang="hr-HR" sz="1600" dirty="0"/>
                        <a:t> </a:t>
                      </a:r>
                      <a:r>
                        <a:rPr lang="hr-HR" sz="1600" dirty="0" err="1"/>
                        <a:t>al</a:t>
                      </a:r>
                      <a:r>
                        <a:rPr lang="hr-HR" sz="1600" dirty="0"/>
                        <a:t>., 2020</a:t>
                      </a:r>
                      <a:endParaRPr lang="en-GB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1600" dirty="0"/>
                        <a:t>Ćosić </a:t>
                      </a:r>
                      <a:r>
                        <a:rPr lang="hr-HR" sz="1600" dirty="0" err="1"/>
                        <a:t>et</a:t>
                      </a:r>
                      <a:r>
                        <a:rPr lang="hr-HR" sz="1600" dirty="0"/>
                        <a:t> </a:t>
                      </a:r>
                      <a:r>
                        <a:rPr lang="hr-HR" sz="1600" dirty="0" err="1"/>
                        <a:t>al</a:t>
                      </a:r>
                      <a:r>
                        <a:rPr lang="hr-HR" sz="1600" dirty="0"/>
                        <a:t>., 2019</a:t>
                      </a:r>
                      <a:endParaRPr lang="en-GB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hr-HR" sz="1600" dirty="0">
                          <a:solidFill>
                            <a:schemeClr val="tx1"/>
                          </a:solidFill>
                        </a:rPr>
                        <a:t>Kurtak </a:t>
                      </a:r>
                      <a:r>
                        <a:rPr lang="hr-HR" sz="1600" dirty="0" err="1">
                          <a:solidFill>
                            <a:schemeClr val="tx1"/>
                          </a:solidFill>
                        </a:rPr>
                        <a:t>et</a:t>
                      </a:r>
                      <a:r>
                        <a:rPr lang="hr-H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hr-HR" sz="1600" dirty="0" err="1">
                          <a:solidFill>
                            <a:schemeClr val="tx1"/>
                          </a:solidFill>
                        </a:rPr>
                        <a:t>al</a:t>
                      </a:r>
                      <a:r>
                        <a:rPr lang="hr-HR" sz="1600" dirty="0">
                          <a:solidFill>
                            <a:schemeClr val="tx1"/>
                          </a:solidFill>
                        </a:rPr>
                        <a:t>., 2024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07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564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A5384-C242-C505-747E-524CD6C3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CA46-AB07-730C-AF4C-86DB030C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26AB2-23AF-8E23-DCAB-961BE151C7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13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DD791E-1106-8AC9-BDBE-3D03C3414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Odabir i izračun značajki (</a:t>
            </a:r>
            <a:r>
              <a:rPr lang="hr-HR" b="1" dirty="0">
                <a:solidFill>
                  <a:srgbClr val="FF0000"/>
                </a:solidFill>
              </a:rPr>
              <a:t>kako vi konkretno trebate raditi</a:t>
            </a:r>
            <a:r>
              <a:rPr lang="hr-HR" b="1" dirty="0"/>
              <a:t>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312C3FA-F3E5-330E-99FB-73EB6DAE3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03872"/>
              </p:ext>
            </p:extLst>
          </p:nvPr>
        </p:nvGraphicFramePr>
        <p:xfrm>
          <a:off x="324772" y="2432751"/>
          <a:ext cx="13964382" cy="3561649"/>
        </p:xfrm>
        <a:graphic>
          <a:graphicData uri="http://schemas.openxmlformats.org/drawingml/2006/table">
            <a:tbl>
              <a:tblPr firstRow="1" bandRow="1"/>
              <a:tblGrid>
                <a:gridCol w="1768819">
                  <a:extLst>
                    <a:ext uri="{9D8B030D-6E8A-4147-A177-3AD203B41FA5}">
                      <a16:colId xmlns:a16="http://schemas.microsoft.com/office/drawing/2014/main" val="2795778505"/>
                    </a:ext>
                  </a:extLst>
                </a:gridCol>
                <a:gridCol w="2512470">
                  <a:extLst>
                    <a:ext uri="{9D8B030D-6E8A-4147-A177-3AD203B41FA5}">
                      <a16:colId xmlns:a16="http://schemas.microsoft.com/office/drawing/2014/main" val="1355444731"/>
                    </a:ext>
                  </a:extLst>
                </a:gridCol>
                <a:gridCol w="2249575">
                  <a:extLst>
                    <a:ext uri="{9D8B030D-6E8A-4147-A177-3AD203B41FA5}">
                      <a16:colId xmlns:a16="http://schemas.microsoft.com/office/drawing/2014/main" val="1388669013"/>
                    </a:ext>
                  </a:extLst>
                </a:gridCol>
                <a:gridCol w="7433518">
                  <a:extLst>
                    <a:ext uri="{9D8B030D-6E8A-4147-A177-3AD203B41FA5}">
                      <a16:colId xmlns:a16="http://schemas.microsoft.com/office/drawing/2014/main" val="1032979636"/>
                    </a:ext>
                  </a:extLst>
                </a:gridCol>
              </a:tblGrid>
              <a:tr h="626507">
                <a:tc gridSpan="3"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2000" b="1" dirty="0">
                          <a:solidFill>
                            <a:schemeClr val="bg1"/>
                          </a:solidFill>
                        </a:rPr>
                        <a:t>FIZIOLOŠKI SIGNALI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2000" b="1" dirty="0">
                          <a:solidFill>
                            <a:schemeClr val="bg1"/>
                          </a:solidFill>
                        </a:rPr>
                        <a:t>METRIKA PERFORMANSI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73888"/>
                  </a:ext>
                </a:extLst>
              </a:tr>
              <a:tr h="1081368"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1600" b="1" noProof="0" dirty="0"/>
                        <a:t>SRČANA AKTIVNOST (ECG)</a:t>
                      </a:r>
                      <a:endParaRPr lang="en-GB" sz="1600" b="1" noProof="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1600" b="1" noProof="0" dirty="0"/>
                        <a:t>ZNOJENJE (EDA)</a:t>
                      </a:r>
                      <a:endParaRPr lang="en-GB" sz="1600" b="1" noProof="0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1600" b="1" noProof="0" dirty="0"/>
                        <a:t>DISANJE (RESP)</a:t>
                      </a:r>
                      <a:endParaRPr lang="en-GB" sz="1600" b="1" noProof="0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GB" sz="1600" b="1" noProof="0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95617"/>
                  </a:ext>
                </a:extLst>
              </a:tr>
              <a:tr h="1853774"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hr-HR" sz="1600" dirty="0"/>
                        <a:t>IBImean, IBIstd, IBIslope, HRV(sdnn, rmssd)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hr-HR" sz="1600" dirty="0"/>
                        <a:t>EDAmean, EDAstd, EDAslope, EDArange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hr-HR" sz="1600" dirty="0"/>
                        <a:t>RESPrate, </a:t>
                      </a:r>
                      <a:r>
                        <a:rPr lang="hr-HR" sz="1600" dirty="0" err="1"/>
                        <a:t>RESPamplitude</a:t>
                      </a:r>
                      <a:r>
                        <a:rPr lang="hr-HR" sz="1600" dirty="0"/>
                        <a:t>, </a:t>
                      </a:r>
                      <a:r>
                        <a:rPr lang="en-GB" sz="1600" dirty="0" err="1"/>
                        <a:t>RESPstd</a:t>
                      </a:r>
                      <a:r>
                        <a:rPr lang="en-GB" sz="1600" dirty="0"/>
                        <a:t>, </a:t>
                      </a:r>
                      <a:r>
                        <a:rPr lang="en-GB" sz="1600" dirty="0" err="1"/>
                        <a:t>RESPrange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1600" dirty="0"/>
                        <a:t>Apsolutna</a:t>
                      </a:r>
                      <a:r>
                        <a:rPr lang="hr-HR" sz="1600" baseline="0" dirty="0"/>
                        <a:t> pogreška između dinamičkog referentnog ulaznog nagiba i stvarnog nagiba konstrukcije zrakoplova koja proizlazi iz rukovanja pilota.</a:t>
                      </a:r>
                      <a:r>
                        <a:rPr lang="hr-HR" sz="1600" dirty="0"/>
                        <a:t> 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67307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F4E8B60-D2A7-646D-0AEC-7B420A46ACAA}"/>
              </a:ext>
            </a:extLst>
          </p:cNvPr>
          <p:cNvSpPr/>
          <p:nvPr/>
        </p:nvSpPr>
        <p:spPr>
          <a:xfrm>
            <a:off x="4386553" y="6449674"/>
            <a:ext cx="5857294" cy="13013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1600" dirty="0"/>
              <a:t>Potencijalno dodati još neku značajku, ovisno o alatima koji se koriste (npr. </a:t>
            </a:r>
            <a:r>
              <a:rPr lang="hr-HR" sz="1600" dirty="0" err="1"/>
              <a:t>Neurokit</a:t>
            </a:r>
            <a:r>
              <a:rPr lang="en-GB" sz="1600" dirty="0"/>
              <a:t> u </a:t>
            </a:r>
            <a:r>
              <a:rPr lang="en-GB" sz="1600" dirty="0" err="1"/>
              <a:t>okviru</a:t>
            </a:r>
            <a:r>
              <a:rPr lang="en-GB" sz="1600" dirty="0"/>
              <a:t> </a:t>
            </a:r>
            <a:r>
              <a:rPr lang="en-GB" sz="1600" dirty="0" err="1"/>
              <a:t>Pythona</a:t>
            </a:r>
            <a:r>
              <a:rPr lang="hr-HR" sz="1600" dirty="0"/>
              <a:t>). Primjer takvih značajki može biti driver komponenta znojenja za koju se računa mean, std, ...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52257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12DD2-0D09-5A8A-D3CB-B0D94F1E2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1A97-A8B4-2E7D-A8E2-4F1B41AD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038EC-4216-DF9D-A8AF-28FB03BA0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14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37C4AA-BC8B-76F6-115A-CAA672062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Odabir i izračun značajki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D3C5CD88-F3C3-9D3E-4F0C-F2BCC53A9F3F}"/>
              </a:ext>
            </a:extLst>
          </p:cNvPr>
          <p:cNvSpPr txBox="1">
            <a:spLocks/>
          </p:cNvSpPr>
          <p:nvPr/>
        </p:nvSpPr>
        <p:spPr bwMode="auto">
          <a:xfrm>
            <a:off x="11890650" y="1853810"/>
            <a:ext cx="2423214" cy="30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Prikaz promjene određenih značajki kroz faze paradigme</a:t>
            </a:r>
            <a:endParaRPr lang="en-GB" kern="0" dirty="0"/>
          </a:p>
          <a:p>
            <a:pPr>
              <a:spcBef>
                <a:spcPts val="1800"/>
              </a:spcBef>
            </a:pPr>
            <a:r>
              <a:rPr lang="en-GB" kern="0" dirty="0" err="1"/>
              <a:t>Svake</a:t>
            </a:r>
            <a:r>
              <a:rPr lang="en-GB" kern="0" dirty="0"/>
              <a:t> tri </a:t>
            </a:r>
            <a:r>
              <a:rPr lang="en-GB" kern="0" dirty="0" err="1"/>
              <a:t>spojene</a:t>
            </a:r>
            <a:r>
              <a:rPr lang="en-GB" kern="0" dirty="0"/>
              <a:t> to</a:t>
            </a:r>
            <a:r>
              <a:rPr lang="hr-HR" kern="0" dirty="0" err="1"/>
              <a:t>čke</a:t>
            </a:r>
            <a:r>
              <a:rPr lang="hr-HR" kern="0" dirty="0"/>
              <a:t> predstavljaju jednog ispitanika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8D7A3-45B6-6288-33CE-B1967DF3DB00}"/>
              </a:ext>
            </a:extLst>
          </p:cNvPr>
          <p:cNvSpPr/>
          <p:nvPr/>
        </p:nvSpPr>
        <p:spPr>
          <a:xfrm>
            <a:off x="12011606" y="5029200"/>
            <a:ext cx="2423214" cy="29489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1600" dirty="0"/>
              <a:t>U seminarskim radovima tu prikazati promjenu </a:t>
            </a:r>
            <a:r>
              <a:rPr lang="en-GB" sz="1600" dirty="0" err="1"/>
              <a:t>fiziolo</a:t>
            </a:r>
            <a:r>
              <a:rPr lang="hr-HR" sz="1600" dirty="0" err="1"/>
              <a:t>ških</a:t>
            </a:r>
            <a:r>
              <a:rPr lang="hr-HR" sz="1600" dirty="0"/>
              <a:t> značajki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metrike</a:t>
            </a:r>
            <a:r>
              <a:rPr lang="en-GB" sz="1600" dirty="0"/>
              <a:t> </a:t>
            </a:r>
            <a:r>
              <a:rPr lang="en-GB" sz="1600" dirty="0" err="1"/>
              <a:t>performansi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simulatoru</a:t>
            </a:r>
            <a:r>
              <a:rPr lang="hr-HR" sz="1600" dirty="0"/>
              <a:t>: </a:t>
            </a:r>
            <a:r>
              <a:rPr lang="hr-HR" sz="1600" b="1" dirty="0"/>
              <a:t>pre-</a:t>
            </a:r>
            <a:r>
              <a:rPr lang="hr-HR" sz="1600" b="1" dirty="0" err="1"/>
              <a:t>startle</a:t>
            </a:r>
            <a:r>
              <a:rPr lang="hr-HR" sz="1600" b="1" dirty="0"/>
              <a:t> </a:t>
            </a:r>
            <a:r>
              <a:rPr lang="hr-HR" sz="1600" b="1" dirty="0">
                <a:sym typeface="Wingdings" panose="05000000000000000000" pitchFamily="2" charset="2"/>
              </a:rPr>
              <a:t> </a:t>
            </a:r>
            <a:r>
              <a:rPr lang="hr-HR" sz="1600" b="1" dirty="0" err="1">
                <a:sym typeface="Wingdings" panose="05000000000000000000" pitchFamily="2" charset="2"/>
              </a:rPr>
              <a:t>startle</a:t>
            </a:r>
            <a:r>
              <a:rPr lang="hr-HR" sz="1600" b="1" dirty="0">
                <a:sym typeface="Wingdings" panose="05000000000000000000" pitchFamily="2" charset="2"/>
              </a:rPr>
              <a:t>  post-</a:t>
            </a:r>
            <a:r>
              <a:rPr lang="hr-HR" sz="1600" b="1" dirty="0" err="1">
                <a:sym typeface="Wingdings" panose="05000000000000000000" pitchFamily="2" charset="2"/>
              </a:rPr>
              <a:t>startle</a:t>
            </a:r>
            <a:endParaRPr lang="hr-HR" sz="1600" b="1" dirty="0">
              <a:sym typeface="Wingdings" panose="05000000000000000000" pitchFamily="2" charset="2"/>
            </a:endParaRPr>
          </a:p>
          <a:p>
            <a:pPr algn="just"/>
            <a:endParaRPr lang="hr-HR" sz="1600" b="1" dirty="0">
              <a:sym typeface="Wingdings" panose="05000000000000000000" pitchFamily="2" charset="2"/>
            </a:endParaRPr>
          </a:p>
          <a:p>
            <a:pPr algn="just"/>
            <a:r>
              <a:rPr lang="hr-HR" sz="1600" dirty="0">
                <a:sym typeface="Wingdings" panose="05000000000000000000" pitchFamily="2" charset="2"/>
              </a:rPr>
              <a:t>Koristiti samo jednu boju linija, nama su iz nekih razloga trebale dvije.</a:t>
            </a:r>
            <a:endParaRPr lang="en-GB" sz="1600" dirty="0"/>
          </a:p>
        </p:txBody>
      </p:sp>
      <p:pic>
        <p:nvPicPr>
          <p:cNvPr id="9" name="Picture 8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82029DCE-7A00-214A-0E8F-FE107664D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" y="2198966"/>
            <a:ext cx="9787890" cy="566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83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2824E-3446-7AB2-196B-FF16E3401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C5D1-2968-4D22-BF73-C8795386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E3C56-E2DC-8B2F-A94E-A70E369B19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15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140E07-F34B-2BEC-FE2B-A124A656B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Odabir i izračun značajki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C6DC3033-CF94-A1A2-303F-039295FFD255}"/>
              </a:ext>
            </a:extLst>
          </p:cNvPr>
          <p:cNvSpPr txBox="1">
            <a:spLocks/>
          </p:cNvSpPr>
          <p:nvPr/>
        </p:nvSpPr>
        <p:spPr bwMode="auto">
          <a:xfrm>
            <a:off x="344898" y="2272499"/>
            <a:ext cx="13980855" cy="92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Prikaz promjene određenih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hr-HR" kern="0" dirty="0"/>
              <a:t>značajki kroz različite faze paradigme</a:t>
            </a:r>
            <a:endParaRPr lang="hr-HR" b="1" kern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F186FA-625D-4EBA-B46E-EE48ED16C34E}"/>
              </a:ext>
            </a:extLst>
          </p:cNvPr>
          <p:cNvSpPr/>
          <p:nvPr/>
        </p:nvSpPr>
        <p:spPr>
          <a:xfrm>
            <a:off x="8345227" y="6602741"/>
            <a:ext cx="5641226" cy="8129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1600" dirty="0"/>
              <a:t>U seminarskim radovima tu prikazati promjenu fizioloških značajki i metrike performansi na simulatoru: </a:t>
            </a:r>
            <a:r>
              <a:rPr lang="hr-HR" sz="1600" b="1" dirty="0"/>
              <a:t>pre-</a:t>
            </a:r>
            <a:r>
              <a:rPr lang="hr-HR" sz="1600" b="1" dirty="0" err="1"/>
              <a:t>startle</a:t>
            </a:r>
            <a:r>
              <a:rPr lang="hr-HR" sz="1600" b="1" dirty="0"/>
              <a:t> </a:t>
            </a:r>
            <a:r>
              <a:rPr lang="hr-HR" sz="1600" b="1" dirty="0">
                <a:sym typeface="Wingdings" panose="05000000000000000000" pitchFamily="2" charset="2"/>
              </a:rPr>
              <a:t> </a:t>
            </a:r>
            <a:r>
              <a:rPr lang="hr-HR" sz="1600" b="1" dirty="0" err="1">
                <a:sym typeface="Wingdings" panose="05000000000000000000" pitchFamily="2" charset="2"/>
              </a:rPr>
              <a:t>startle</a:t>
            </a:r>
            <a:r>
              <a:rPr lang="hr-HR" sz="1600" b="1" dirty="0">
                <a:sym typeface="Wingdings" panose="05000000000000000000" pitchFamily="2" charset="2"/>
              </a:rPr>
              <a:t>  post-</a:t>
            </a:r>
            <a:r>
              <a:rPr lang="hr-HR" sz="1600" b="1" dirty="0" err="1">
                <a:sym typeface="Wingdings" panose="05000000000000000000" pitchFamily="2" charset="2"/>
              </a:rPr>
              <a:t>startle</a:t>
            </a:r>
            <a:endParaRPr lang="en-GB" sz="1600" b="1" dirty="0"/>
          </a:p>
        </p:txBody>
      </p:sp>
      <p:pic>
        <p:nvPicPr>
          <p:cNvPr id="11" name="Picture 10" descr="A group of graphs showing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155830E8-3970-D8D5-876E-59A922C29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61" y="1891939"/>
            <a:ext cx="9651741" cy="578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5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9FF9E-B02F-0288-E12B-C64E91D60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F62E-7F44-A06F-4CBF-B8720DF8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54DEE-B925-D38E-872D-CF8363B6A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16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E097ED-7A3A-5C59-BC2E-042BD33E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Statistička i korelacijska analiza </a:t>
            </a:r>
            <a:r>
              <a:rPr lang="hr-HR" b="1" u="sng" dirty="0"/>
              <a:t>značajki s performansama na simulatoru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4EEF0231-E36A-B8F2-3C60-879FE2BD8707}"/>
              </a:ext>
            </a:extLst>
          </p:cNvPr>
          <p:cNvSpPr txBox="1">
            <a:spLocks/>
          </p:cNvSpPr>
          <p:nvPr/>
        </p:nvSpPr>
        <p:spPr bwMode="auto">
          <a:xfrm>
            <a:off x="9248029" y="2190611"/>
            <a:ext cx="5473811" cy="418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Provedena je analiza korelacije između svih skupina značajki i metrike performansi simulatora</a:t>
            </a:r>
          </a:p>
          <a:p>
            <a:pPr>
              <a:spcBef>
                <a:spcPts val="1800"/>
              </a:spcBef>
            </a:pPr>
            <a:r>
              <a:rPr lang="hr-HR" kern="0" dirty="0"/>
              <a:t>Prikazan je dio korelacijske matrice (gore), sa odgovarajućim p-vrijednostima (dolje)</a:t>
            </a:r>
          </a:p>
          <a:p>
            <a:pPr>
              <a:spcBef>
                <a:spcPts val="1800"/>
              </a:spcBef>
            </a:pPr>
            <a:r>
              <a:rPr lang="hr-HR" kern="0" dirty="0"/>
              <a:t>p-vrijednosti manje od 0.05 ukazuju da je izračunata korelacija između dotičnih varijabli u dovoljnoj mjeri ekstremna s obzirom na broj podataka u našem uzorku, da možemo razumno odbaciti pretpostavku/hipotezu da su dotične varijable </a:t>
            </a:r>
            <a:r>
              <a:rPr lang="hr-HR" kern="0" dirty="0" err="1"/>
              <a:t>nekorelirane</a:t>
            </a:r>
            <a:endParaRPr lang="hr-HR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7F2DA2-FCBC-2D3E-CC8A-4C66BE17E6FF}"/>
              </a:ext>
            </a:extLst>
          </p:cNvPr>
          <p:cNvSpPr/>
          <p:nvPr/>
        </p:nvSpPr>
        <p:spPr>
          <a:xfrm>
            <a:off x="9714361" y="6663690"/>
            <a:ext cx="4651610" cy="131826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1600" dirty="0"/>
              <a:t>Cijela korelacijska matrica u ovom slučaju nije stala, ali prikazani dio jasno pokazuje odnos značajki i performansi na </a:t>
            </a:r>
            <a:r>
              <a:rPr lang="hr-HR" sz="1600" dirty="0" err="1"/>
              <a:t>sim</a:t>
            </a:r>
            <a:r>
              <a:rPr lang="en-GB" sz="1600" dirty="0"/>
              <a:t>u</a:t>
            </a:r>
            <a:r>
              <a:rPr lang="hr-HR" sz="1600" dirty="0" err="1"/>
              <a:t>latoru</a:t>
            </a:r>
            <a:r>
              <a:rPr lang="hr-HR" sz="1600" dirty="0"/>
              <a:t> (SIMULATOR) što treba biti prikazano u seminarskim radovima. </a:t>
            </a:r>
            <a:endParaRPr lang="en-GB" sz="1600" b="1" dirty="0"/>
          </a:p>
        </p:txBody>
      </p:sp>
      <p:pic>
        <p:nvPicPr>
          <p:cNvPr id="13" name="Picture 12" descr="A colorful squares with numbers&#10;&#10;Description automatically generated with medium confidence">
            <a:extLst>
              <a:ext uri="{FF2B5EF4-FFF2-40B4-BE49-F238E27FC236}">
                <a16:creationId xmlns:a16="http://schemas.microsoft.com/office/drawing/2014/main" id="{9F87714D-E3A1-9AEE-F3D6-CE70F180B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2" y="2496012"/>
            <a:ext cx="5130800" cy="5037607"/>
          </a:xfrm>
          <a:prstGeom prst="rect">
            <a:avLst/>
          </a:prstGeom>
        </p:spPr>
      </p:pic>
      <p:pic>
        <p:nvPicPr>
          <p:cNvPr id="11" name="Picture 10" descr="A colorful square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DAFD9C05-5D5E-E2C9-2D48-E7A74E6EB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2991"/>
            <a:ext cx="5130800" cy="50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7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59055-C527-89AF-C9BD-AC4D53B32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ED3D-3136-DCC9-031F-2E0CC1EE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A93E1-2CF3-D4C8-6AA8-808EC5DAC2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17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27659D-1284-1EFB-E2F5-9271785DF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Statistička i korelacijska analiza </a:t>
            </a:r>
            <a:r>
              <a:rPr lang="hr-HR" b="1" u="sng" dirty="0"/>
              <a:t>značajki s performansama na simulatoru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21FD9F7E-89F0-F94E-335F-5447F3D98B26}"/>
              </a:ext>
            </a:extLst>
          </p:cNvPr>
          <p:cNvSpPr txBox="1">
            <a:spLocks/>
          </p:cNvSpPr>
          <p:nvPr/>
        </p:nvSpPr>
        <p:spPr bwMode="auto">
          <a:xfrm>
            <a:off x="11655191" y="2204259"/>
            <a:ext cx="2861634" cy="69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 err="1"/>
              <a:t>Scatter</a:t>
            </a:r>
            <a:r>
              <a:rPr lang="hr-HR" kern="0" dirty="0"/>
              <a:t> plotovi za relevantne značajke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2BC561-1045-30CC-56FC-C6D20058B4D9}"/>
              </a:ext>
            </a:extLst>
          </p:cNvPr>
          <p:cNvSpPr/>
          <p:nvPr/>
        </p:nvSpPr>
        <p:spPr>
          <a:xfrm>
            <a:off x="11807190" y="4457700"/>
            <a:ext cx="2709635" cy="337959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1600" dirty="0"/>
              <a:t>Zbog većeg broja značajki u našem istraživanju, na ovom </a:t>
            </a:r>
            <a:r>
              <a:rPr lang="hr-HR" sz="1600" dirty="0" err="1"/>
              <a:t>slide</a:t>
            </a:r>
            <a:r>
              <a:rPr lang="hr-HR" sz="1600" dirty="0"/>
              <a:t>-u izdvojene su samo relevantne značajke za daljnji razvoj našeg modela. </a:t>
            </a:r>
            <a:r>
              <a:rPr lang="hr-HR" sz="1600" b="1" dirty="0"/>
              <a:t>Kod vaših seminarskih radova očekujemo ukupno do 10 fizioloških značajki pa se mogu komotno prikazati </a:t>
            </a:r>
            <a:r>
              <a:rPr lang="hr-HR" sz="1600" b="1" dirty="0" err="1"/>
              <a:t>scatter</a:t>
            </a:r>
            <a:r>
              <a:rPr lang="hr-HR" sz="1600" b="1" dirty="0"/>
              <a:t> plotovi za sve te značajke.</a:t>
            </a:r>
            <a:endParaRPr lang="en-GB" sz="1600" b="1" dirty="0"/>
          </a:p>
        </p:txBody>
      </p:sp>
      <p:pic>
        <p:nvPicPr>
          <p:cNvPr id="7" name="Picture 6" descr="A group of red dots&#10;&#10;Description automatically generated">
            <a:extLst>
              <a:ext uri="{FF2B5EF4-FFF2-40B4-BE49-F238E27FC236}">
                <a16:creationId xmlns:a16="http://schemas.microsoft.com/office/drawing/2014/main" id="{AFE9EE04-88C6-C74A-451F-6B07B6CD3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" y="2403438"/>
            <a:ext cx="9433560" cy="56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49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85141-14E0-7103-EC6F-03422F91C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3576-D8BB-EC7B-CF74-B04A61A7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234E9-B62A-84F1-2EF1-CE1CDCE966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18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AE3211-D919-7862-6531-F497F708F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Razvoj modela - prikaz naše izabrane metode (MRA)</a:t>
            </a:r>
            <a:endParaRPr lang="hr-HR" b="1" u="sng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C59C8611-76AC-7BA6-69C1-81CC002044E0}"/>
              </a:ext>
            </a:extLst>
          </p:cNvPr>
          <p:cNvSpPr txBox="1">
            <a:spLocks/>
          </p:cNvSpPr>
          <p:nvPr/>
        </p:nvSpPr>
        <p:spPr bwMode="auto">
          <a:xfrm>
            <a:off x="316536" y="2089237"/>
            <a:ext cx="7954007" cy="5058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</a:pPr>
            <a:r>
              <a:rPr lang="hr-HR" kern="0" dirty="0"/>
              <a:t>MRA objašnjava ili predviđa jednu Y varijablu iz dvije ili više X varijabli. Ciljevi višestruke regresije su:</a:t>
            </a:r>
          </a:p>
          <a:p>
            <a:pPr marL="607714" lvl="1" indent="0">
              <a:spcBef>
                <a:spcPts val="600"/>
              </a:spcBef>
              <a:buNone/>
            </a:pPr>
            <a:r>
              <a:rPr lang="hr-HR" kern="0" dirty="0"/>
              <a:t>(1) opisati i razumjeti odnos, </a:t>
            </a:r>
          </a:p>
          <a:p>
            <a:pPr marL="607714" lvl="1" indent="0">
              <a:spcBef>
                <a:spcPts val="600"/>
              </a:spcBef>
              <a:buNone/>
            </a:pPr>
            <a:r>
              <a:rPr lang="hr-HR" kern="0" dirty="0"/>
              <a:t>(2) prognozirati (predvidjeti) novo opažanje </a:t>
            </a:r>
          </a:p>
          <a:p>
            <a:pPr marL="607714" lvl="1" indent="0">
              <a:spcBef>
                <a:spcPts val="600"/>
              </a:spcBef>
              <a:buNone/>
            </a:pPr>
            <a:r>
              <a:rPr lang="hr-HR" kern="0" dirty="0"/>
              <a:t>(3) prilagoditi i kontrolirati proces</a:t>
            </a:r>
          </a:p>
          <a:p>
            <a:pPr marL="607714" lvl="1" indent="0">
              <a:spcBef>
                <a:spcPts val="600"/>
              </a:spcBef>
              <a:buNone/>
            </a:pPr>
            <a:endParaRPr lang="hr-HR" kern="0" dirty="0"/>
          </a:p>
          <a:p>
            <a:pPr>
              <a:spcBef>
                <a:spcPts val="600"/>
              </a:spcBef>
            </a:pPr>
            <a:r>
              <a:rPr lang="hr-HR" kern="0" dirty="0"/>
              <a:t>MRA pomaže u procjeni doprinosa svakog prediktora ishodu</a:t>
            </a:r>
          </a:p>
          <a:p>
            <a:pPr lvl="1">
              <a:spcBef>
                <a:spcPts val="600"/>
              </a:spcBef>
            </a:pPr>
            <a:r>
              <a:rPr lang="hr-HR" kern="0" dirty="0"/>
              <a:t>Pretpostavlja linearnost između prediktora i ishoda</a:t>
            </a:r>
          </a:p>
          <a:p>
            <a:pPr>
              <a:spcBef>
                <a:spcPts val="600"/>
              </a:spcBef>
            </a:pPr>
            <a:endParaRPr lang="hr-HR" kern="0" dirty="0"/>
          </a:p>
          <a:p>
            <a:pPr>
              <a:spcBef>
                <a:spcPts val="600"/>
              </a:spcBef>
            </a:pPr>
            <a:r>
              <a:rPr lang="hr-HR" kern="0" dirty="0"/>
              <a:t>Osigurana je jasna </a:t>
            </a:r>
            <a:r>
              <a:rPr lang="hr-HR" kern="0" dirty="0" err="1"/>
              <a:t>interpretabilnost</a:t>
            </a:r>
            <a:endParaRPr lang="hr-HR" kern="0" dirty="0"/>
          </a:p>
          <a:p>
            <a:pPr lvl="1">
              <a:spcBef>
                <a:spcPts val="600"/>
              </a:spcBef>
            </a:pPr>
            <a:r>
              <a:rPr lang="hr-HR" kern="0" dirty="0"/>
              <a:t>Prikazana je važnost svakog prediktora i njegov učinak na ishod, s koeficijentima koji su izravno povezani s varijablama iz stvarnog svijeta</a:t>
            </a:r>
          </a:p>
          <a:p>
            <a:pPr lvl="1">
              <a:spcBef>
                <a:spcPts val="600"/>
              </a:spcBef>
            </a:pPr>
            <a:r>
              <a:rPr lang="hr-HR" kern="0" dirty="0"/>
              <a:t>Ova transparentnost često nedostaje u modelima crne kutije poput dubokog učenja</a:t>
            </a:r>
          </a:p>
        </p:txBody>
      </p:sp>
      <p:pic>
        <p:nvPicPr>
          <p:cNvPr id="3074" name="Picture 2" descr="What Is Multiple Linear Regression (MLR)?">
            <a:extLst>
              <a:ext uri="{FF2B5EF4-FFF2-40B4-BE49-F238E27FC236}">
                <a16:creationId xmlns:a16="http://schemas.microsoft.com/office/drawing/2014/main" id="{1581EF6A-B3B4-EB32-45A9-76C123859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1" y="2988860"/>
            <a:ext cx="6700783" cy="283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223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B6A2A-7538-62D8-1984-E716A7997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016A-E2CA-8C6E-1767-24844514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BBE-D0EA-1F8E-724B-1608D6B25A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19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F7DF1A-A400-1E6B-11EB-67B5D1EE9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Razvoj modela – selekcija značajki</a:t>
            </a:r>
            <a:endParaRPr lang="hr-HR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88EC03-C310-5D99-A584-77D500E2A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59" y="2089237"/>
            <a:ext cx="5357639" cy="5950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7EA8FB-05E7-0611-8CB8-1C088A9D6310}"/>
              </a:ext>
            </a:extLst>
          </p:cNvPr>
          <p:cNvSpPr txBox="1"/>
          <p:nvPr/>
        </p:nvSpPr>
        <p:spPr>
          <a:xfrm>
            <a:off x="3678072" y="3935216"/>
            <a:ext cx="7356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0B6E0BCB-A87D-2F5C-5D19-894221A76F9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800298" y="2199184"/>
                <a:ext cx="8497093" cy="1599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455786" indent="-45578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964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87536" indent="-37982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745">
                    <a:solidFill>
                      <a:srgbClr val="0070C0"/>
                    </a:solidFill>
                    <a:latin typeface="+mn-lt"/>
                  </a:defRPr>
                </a:lvl2pPr>
                <a:lvl3pPr marL="1519287" indent="-30385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745">
                    <a:solidFill>
                      <a:schemeClr val="tx1"/>
                    </a:solidFill>
                    <a:latin typeface="+mn-lt"/>
                  </a:defRPr>
                </a:lvl3pPr>
                <a:lvl4pPr marL="2127002" indent="-30385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745">
                    <a:solidFill>
                      <a:srgbClr val="0070C0"/>
                    </a:solidFill>
                    <a:latin typeface="+mn-lt"/>
                  </a:defRPr>
                </a:lvl4pPr>
                <a:lvl5pPr marL="2734716" indent="-30385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45">
                    <a:solidFill>
                      <a:schemeClr val="tx1"/>
                    </a:solidFill>
                    <a:latin typeface="+mn-lt"/>
                  </a:defRPr>
                </a:lvl5pPr>
                <a:lvl6pPr marL="3342430" indent="-303858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5F5F5F"/>
                    </a:solidFill>
                    <a:latin typeface="+mn-lt"/>
                  </a:defRPr>
                </a:lvl6pPr>
                <a:lvl7pPr marL="3950144" indent="-303858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5F5F5F"/>
                    </a:solidFill>
                    <a:latin typeface="+mn-lt"/>
                  </a:defRPr>
                </a:lvl7pPr>
                <a:lvl8pPr marL="4557859" indent="-303858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5F5F5F"/>
                    </a:solidFill>
                    <a:latin typeface="+mn-lt"/>
                  </a:defRPr>
                </a:lvl8pPr>
                <a:lvl9pPr marL="5165573" indent="-303858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5F5F5F"/>
                    </a:solidFill>
                    <a:latin typeface="+mn-lt"/>
                  </a:defRPr>
                </a:lvl9pPr>
              </a:lstStyle>
              <a:p>
                <a:r>
                  <a:rPr lang="hr-HR" sz="2400" kern="0" dirty="0"/>
                  <a:t>Potraga za kombinacijama z-standardiziranih značajki predviđanja koje optimiziraju 2 kriterija kvalitete </a:t>
                </a:r>
                <a:r>
                  <a:rPr lang="hr-HR" sz="2400" kern="0" dirty="0" err="1"/>
                  <a:t>prediktivnog</a:t>
                </a:r>
                <a:r>
                  <a:rPr lang="hr-HR" sz="2400" kern="0" dirty="0"/>
                  <a:t> modela:</a:t>
                </a:r>
                <a:endParaRPr lang="en-GB" sz="2400" kern="0" dirty="0"/>
              </a:p>
              <a:p>
                <a:pPr marL="54864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16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16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2160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160" kern="0" dirty="0"/>
                  <a:t> → max           &amp;           </a:t>
                </a:r>
                <a:r>
                  <a:rPr lang="hr-HR" sz="2160" kern="0" dirty="0"/>
                  <a:t>m</a:t>
                </a:r>
                <a:r>
                  <a:rPr lang="en-GB" sz="2160" kern="0" dirty="0" err="1"/>
                  <a:t>ax</a:t>
                </a:r>
                <a:r>
                  <a:rPr lang="en-GB" sz="2160" kern="0" dirty="0"/>
                  <a:t> p-value of predictor</a:t>
                </a:r>
                <a:r>
                  <a:rPr lang="hr-HR" sz="2160" kern="0" dirty="0"/>
                  <a:t>s</a:t>
                </a:r>
                <a:r>
                  <a:rPr lang="en-GB" sz="2160" kern="0" dirty="0"/>
                  <a:t> → min </a:t>
                </a:r>
              </a:p>
            </p:txBody>
          </p:sp>
        </mc:Choice>
        <mc:Fallback xmlns="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0B6E0BCB-A87D-2F5C-5D19-894221A7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0298" y="2199184"/>
                <a:ext cx="8497093" cy="1599220"/>
              </a:xfrm>
              <a:prstGeom prst="rect">
                <a:avLst/>
              </a:prstGeom>
              <a:blipFill>
                <a:blip r:embed="rId3"/>
                <a:stretch>
                  <a:fillRect l="-1076" t="-3053" b="-64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5BF3E270-69ED-228E-F860-754626DEA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473" y="4246972"/>
            <a:ext cx="8004742" cy="1066892"/>
          </a:xfrm>
          <a:prstGeom prst="rect">
            <a:avLst/>
          </a:prstGeom>
          <a:ln w="57150">
            <a:solidFill>
              <a:srgbClr val="2585C9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7990C5-8C37-4826-4706-C0FCE8FE5073}"/>
              </a:ext>
            </a:extLst>
          </p:cNvPr>
          <p:cNvSpPr/>
          <p:nvPr/>
        </p:nvSpPr>
        <p:spPr>
          <a:xfrm>
            <a:off x="7170534" y="5958302"/>
            <a:ext cx="5641226" cy="123455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1600" dirty="0"/>
              <a:t>U ovom slučaju zbog većeg broja značajki radila se selekcija najvažnijih, </a:t>
            </a:r>
            <a:r>
              <a:rPr lang="hr-HR" sz="1600" b="1" dirty="0"/>
              <a:t>no u seminarskim radovima ovaj korak nije obavezan, a možda niti potreban s obzirom na manji broj značajki.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58831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EE36D-B4E6-F070-D6E5-ECEC2F774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1C85-EFAF-D00E-33A7-447D652E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5326"/>
            <a:ext cx="14630400" cy="492443"/>
          </a:xfrm>
        </p:spPr>
        <p:txBody>
          <a:bodyPr/>
          <a:lstStyle/>
          <a:p>
            <a:r>
              <a:rPr lang="hr-HR" sz="2600" dirty="0"/>
              <a:t>Sadržaj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C99B-3203-D4E8-F07C-4F263A0945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2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12B54-6995-3713-9EC1-2201F9881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422275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dirty="0"/>
              <a:t>Cilj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Prikaz paradigme</a:t>
            </a:r>
          </a:p>
          <a:p>
            <a:pPr marL="988950" lvl="1" indent="-457200">
              <a:buFont typeface="+mj-lt"/>
              <a:buAutoNum type="alphaLcParenR"/>
            </a:pPr>
            <a:r>
              <a:rPr lang="hr-HR" dirty="0"/>
              <a:t>Prikaz laboratorijske paradigme </a:t>
            </a:r>
            <a:r>
              <a:rPr lang="hr-HR" dirty="0">
                <a:solidFill>
                  <a:srgbClr val="FF0000"/>
                </a:solidFill>
              </a:rPr>
              <a:t>(za seminarske radove nije relevantno)</a:t>
            </a:r>
          </a:p>
          <a:p>
            <a:pPr marL="988950" lvl="1" indent="-457200">
              <a:buFont typeface="+mj-lt"/>
              <a:buAutoNum type="alphaLcParenR"/>
            </a:pPr>
            <a:r>
              <a:rPr lang="hr-HR" dirty="0"/>
              <a:t>Prikaz zadatka na simulatoru leta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Vizualizacija odabranih signala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Odabir i izračun značajki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Statistička i korelacijska analiza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Razvoj modela</a:t>
            </a:r>
          </a:p>
          <a:p>
            <a:pPr marL="988950" lvl="1" indent="-457200">
              <a:buFont typeface="+mj-lt"/>
              <a:buAutoNum type="alphaLcParenR"/>
            </a:pPr>
            <a:r>
              <a:rPr lang="hr-HR" dirty="0"/>
              <a:t>Prikaz izabrane metode i odgovarajućih specifikacija</a:t>
            </a:r>
          </a:p>
          <a:p>
            <a:pPr marL="988950" lvl="1" indent="-457200">
              <a:buFont typeface="+mj-lt"/>
              <a:buAutoNum type="alphaLcParenR"/>
            </a:pPr>
            <a:r>
              <a:rPr lang="hr-HR" dirty="0"/>
              <a:t>Selekcija značajki za razvoj modela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Rezultati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649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57923-AADC-6CC3-77DB-EEB5040D4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1948-12AA-635F-8BC7-3BCD68B3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C80F2-85E5-52D3-A19E-FD6D8AF25D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20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67D6D1-0473-3600-C8E0-6476AF2CF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Razvoj modela – različiti pristupi za </a:t>
            </a:r>
            <a:r>
              <a:rPr lang="hr-HR" b="1" dirty="0">
                <a:solidFill>
                  <a:srgbClr val="FF0000"/>
                </a:solidFill>
              </a:rPr>
              <a:t>SEMINARSKE RADOVE</a:t>
            </a:r>
            <a:endParaRPr lang="hr-HR" b="1" u="sng" dirty="0">
              <a:solidFill>
                <a:srgbClr val="FF0000"/>
              </a:solidFill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29A73E78-E7E4-C20B-5D91-8BEE7DAAB7A8}"/>
              </a:ext>
            </a:extLst>
          </p:cNvPr>
          <p:cNvSpPr txBox="1">
            <a:spLocks/>
          </p:cNvSpPr>
          <p:nvPr/>
        </p:nvSpPr>
        <p:spPr bwMode="auto">
          <a:xfrm>
            <a:off x="396240" y="2199184"/>
            <a:ext cx="13901151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hr-HR" sz="2400" kern="0" dirty="0"/>
              <a:t>U vašim seminarskim radovima, na temelju definiranih intervala koji su od interesa (</a:t>
            </a:r>
            <a:r>
              <a:rPr lang="hr-HR" sz="2400" kern="0" dirty="0">
                <a:solidFill>
                  <a:srgbClr val="92D050"/>
                </a:solidFill>
              </a:rPr>
              <a:t>pre-startle</a:t>
            </a:r>
            <a:r>
              <a:rPr lang="hr-HR" sz="2400" kern="0" dirty="0"/>
              <a:t>, </a:t>
            </a:r>
            <a:r>
              <a:rPr lang="hr-HR" sz="2400" kern="0" dirty="0">
                <a:solidFill>
                  <a:srgbClr val="FF6600"/>
                </a:solidFill>
              </a:rPr>
              <a:t>startle</a:t>
            </a:r>
            <a:r>
              <a:rPr lang="hr-HR" sz="2400" kern="0" dirty="0"/>
              <a:t>, </a:t>
            </a:r>
            <a:r>
              <a:rPr lang="hr-HR" sz="2400" kern="0" dirty="0">
                <a:solidFill>
                  <a:srgbClr val="2585C9"/>
                </a:solidFill>
              </a:rPr>
              <a:t>post-startle</a:t>
            </a:r>
            <a:r>
              <a:rPr lang="hr-HR" sz="2400" kern="0" dirty="0"/>
              <a:t>) postoji nekoliko interesantnih pristupa koje treba isprobati:</a:t>
            </a:r>
          </a:p>
          <a:p>
            <a:endParaRPr lang="en-GB" sz="2400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60A24-3B86-273C-3585-DD29893420EE}"/>
              </a:ext>
            </a:extLst>
          </p:cNvPr>
          <p:cNvSpPr/>
          <p:nvPr/>
        </p:nvSpPr>
        <p:spPr>
          <a:xfrm>
            <a:off x="1117600" y="3514319"/>
            <a:ext cx="1971040" cy="86360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FIZIOLOŠKE ZNAČAJKE </a:t>
            </a:r>
          </a:p>
          <a:p>
            <a:pPr algn="ctr"/>
            <a:r>
              <a:rPr lang="hr-HR" dirty="0"/>
              <a:t>startle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5A4C45-EDA8-2F1F-3C6D-16E4DB9DAD28}"/>
              </a:ext>
            </a:extLst>
          </p:cNvPr>
          <p:cNvSpPr/>
          <p:nvPr/>
        </p:nvSpPr>
        <p:spPr>
          <a:xfrm>
            <a:off x="1117600" y="5887837"/>
            <a:ext cx="1971040" cy="86360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METRIKA PERFORMANSI</a:t>
            </a:r>
          </a:p>
          <a:p>
            <a:pPr algn="ctr"/>
            <a:r>
              <a:rPr lang="hr-HR" dirty="0"/>
              <a:t>startle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C8F889-E5E3-F199-9259-E1FEC7C7EEE4}"/>
              </a:ext>
            </a:extLst>
          </p:cNvPr>
          <p:cNvSpPr/>
          <p:nvPr/>
        </p:nvSpPr>
        <p:spPr>
          <a:xfrm>
            <a:off x="1153160" y="4619018"/>
            <a:ext cx="1899920" cy="9855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MODEL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7A2EC-8E68-5066-E171-1BBEF9C49E4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103120" y="4377919"/>
            <a:ext cx="0" cy="24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DDA28F-57AE-0DFF-0353-4C986726F7BE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>
            <a:off x="2103120" y="5604538"/>
            <a:ext cx="0" cy="28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CAAF56E-6CE3-B504-36D5-F5A08F37D600}"/>
              </a:ext>
            </a:extLst>
          </p:cNvPr>
          <p:cNvSpPr/>
          <p:nvPr/>
        </p:nvSpPr>
        <p:spPr>
          <a:xfrm>
            <a:off x="4836160" y="3514319"/>
            <a:ext cx="1971040" cy="863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FIZIOLOŠKE ZNAČAJKE </a:t>
            </a:r>
          </a:p>
          <a:p>
            <a:pPr algn="ctr"/>
            <a:r>
              <a:rPr lang="hr-HR" dirty="0"/>
              <a:t>pre-</a:t>
            </a:r>
            <a:r>
              <a:rPr lang="hr-HR" dirty="0" err="1"/>
              <a:t>startle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44EFB3-C59C-658C-3E12-1F30C05C9D80}"/>
              </a:ext>
            </a:extLst>
          </p:cNvPr>
          <p:cNvSpPr/>
          <p:nvPr/>
        </p:nvSpPr>
        <p:spPr>
          <a:xfrm>
            <a:off x="4836160" y="5887837"/>
            <a:ext cx="1971040" cy="86360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METRIKA PERFORMANSI</a:t>
            </a:r>
          </a:p>
          <a:p>
            <a:pPr algn="ctr"/>
            <a:r>
              <a:rPr lang="hr-HR" dirty="0"/>
              <a:t>startle</a:t>
            </a:r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0D0EB1-AADE-5BB4-22E7-A441EA4AB11E}"/>
              </a:ext>
            </a:extLst>
          </p:cNvPr>
          <p:cNvSpPr/>
          <p:nvPr/>
        </p:nvSpPr>
        <p:spPr>
          <a:xfrm>
            <a:off x="4871720" y="4619018"/>
            <a:ext cx="1899920" cy="9855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MODEL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43E60B-F254-1916-21B6-07A45EFAC676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5821680" y="4377919"/>
            <a:ext cx="0" cy="24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D60A43-6445-12EB-AF88-95AD8F869F7A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5821680" y="5604538"/>
            <a:ext cx="0" cy="28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10FE7C0-D30D-A8CD-A566-BA9B13077400}"/>
              </a:ext>
            </a:extLst>
          </p:cNvPr>
          <p:cNvSpPr/>
          <p:nvPr/>
        </p:nvSpPr>
        <p:spPr>
          <a:xfrm>
            <a:off x="8120380" y="3501591"/>
            <a:ext cx="1971040" cy="863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FIZIOLOŠKE ZNAČAJKE </a:t>
            </a:r>
          </a:p>
          <a:p>
            <a:pPr algn="ctr"/>
            <a:r>
              <a:rPr lang="hr-HR" dirty="0"/>
              <a:t>pre-</a:t>
            </a:r>
            <a:r>
              <a:rPr lang="hr-HR" dirty="0" err="1"/>
              <a:t>startle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F9CB19-C5BC-DC7C-21AA-EB48B4A46851}"/>
              </a:ext>
            </a:extLst>
          </p:cNvPr>
          <p:cNvSpPr/>
          <p:nvPr/>
        </p:nvSpPr>
        <p:spPr>
          <a:xfrm>
            <a:off x="10215880" y="5988178"/>
            <a:ext cx="1971040" cy="863600"/>
          </a:xfrm>
          <a:prstGeom prst="rect">
            <a:avLst/>
          </a:prstGeom>
          <a:solidFill>
            <a:srgbClr val="2585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METRIKA PERFORMANSI</a:t>
            </a:r>
          </a:p>
          <a:p>
            <a:pPr algn="ctr"/>
            <a:r>
              <a:rPr lang="hr-HR" dirty="0"/>
              <a:t>post-startle</a:t>
            </a:r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118708D-7A81-1AC7-D94C-D8EDE97A9289}"/>
              </a:ext>
            </a:extLst>
          </p:cNvPr>
          <p:cNvSpPr/>
          <p:nvPr/>
        </p:nvSpPr>
        <p:spPr>
          <a:xfrm>
            <a:off x="10251440" y="4645158"/>
            <a:ext cx="1899920" cy="9855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MODEL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DECD94-5A20-E553-691E-A746CAA6A355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>
            <a:off x="9105900" y="4365191"/>
            <a:ext cx="1423777" cy="42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7D3A57-D300-40AE-16A2-52D352ACC0E9}"/>
              </a:ext>
            </a:extLst>
          </p:cNvPr>
          <p:cNvCxnSpPr>
            <a:cxnSpLocks/>
            <a:stCxn id="25" idx="4"/>
            <a:endCxn id="24" idx="0"/>
          </p:cNvCxnSpPr>
          <p:nvPr/>
        </p:nvCxnSpPr>
        <p:spPr>
          <a:xfrm>
            <a:off x="11201400" y="5630678"/>
            <a:ext cx="0" cy="35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82EFD66-DD7A-9EDA-EDD2-0E4AD1BA409C}"/>
              </a:ext>
            </a:extLst>
          </p:cNvPr>
          <p:cNvSpPr/>
          <p:nvPr/>
        </p:nvSpPr>
        <p:spPr>
          <a:xfrm>
            <a:off x="10215880" y="3501483"/>
            <a:ext cx="1971040" cy="86360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FIZIOLOŠKE ZNAČAJKE </a:t>
            </a:r>
          </a:p>
          <a:p>
            <a:pPr algn="ctr"/>
            <a:r>
              <a:rPr lang="hr-HR" dirty="0" err="1"/>
              <a:t>startle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47B468-72DB-DEE5-9F08-826A8238593E}"/>
              </a:ext>
            </a:extLst>
          </p:cNvPr>
          <p:cNvSpPr/>
          <p:nvPr/>
        </p:nvSpPr>
        <p:spPr>
          <a:xfrm>
            <a:off x="12311380" y="3518246"/>
            <a:ext cx="1971040" cy="86360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METRIKA PERFORMANSI</a:t>
            </a:r>
          </a:p>
          <a:p>
            <a:pPr algn="ctr"/>
            <a:r>
              <a:rPr lang="hr-HR" dirty="0"/>
              <a:t>startle</a:t>
            </a:r>
            <a:endParaRPr lang="en-GB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9B1080-2A64-1154-8372-38DEF58DF46C}"/>
              </a:ext>
            </a:extLst>
          </p:cNvPr>
          <p:cNvCxnSpPr>
            <a:cxnSpLocks/>
            <a:stCxn id="30" idx="2"/>
            <a:endCxn id="25" idx="7"/>
          </p:cNvCxnSpPr>
          <p:nvPr/>
        </p:nvCxnSpPr>
        <p:spPr>
          <a:xfrm flipH="1">
            <a:off x="11873123" y="4381846"/>
            <a:ext cx="1423777" cy="40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4759DF-16B4-B0BE-42B3-B000278F3399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>
            <a:off x="11201400" y="4365083"/>
            <a:ext cx="0" cy="28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1">
            <a:extLst>
              <a:ext uri="{FF2B5EF4-FFF2-40B4-BE49-F238E27FC236}">
                <a16:creationId xmlns:a16="http://schemas.microsoft.com/office/drawing/2014/main" id="{8C4E9028-3C9E-AD08-2F0C-21DEA3436C78}"/>
              </a:ext>
            </a:extLst>
          </p:cNvPr>
          <p:cNvSpPr txBox="1">
            <a:spLocks/>
          </p:cNvSpPr>
          <p:nvPr/>
        </p:nvSpPr>
        <p:spPr bwMode="auto">
          <a:xfrm>
            <a:off x="396240" y="6987160"/>
            <a:ext cx="139011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r-HR" sz="2400" kern="0" dirty="0"/>
              <a:t>        ESTIMACIJA			PREDIKCIJA				        PREDIKCIJA</a:t>
            </a:r>
            <a:endParaRPr lang="en-GB" sz="2400" kern="0" dirty="0"/>
          </a:p>
        </p:txBody>
      </p:sp>
    </p:spTree>
    <p:extLst>
      <p:ext uri="{BB962C8B-B14F-4D97-AF65-F5344CB8AC3E}">
        <p14:creationId xmlns:p14="http://schemas.microsoft.com/office/powerpoint/2010/main" val="2422748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2C2C6-AFA7-8427-16C3-F8E09A27B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9EC7-8C37-44E6-1F26-BC763070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48EBF-2C68-E77F-15D3-16E6E553F1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21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0D86CB-6D61-62FA-3BBE-3522F808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Rezultati -&gt; Estimacija </a:t>
            </a:r>
            <a:r>
              <a:rPr lang="hr-HR" b="1" dirty="0" err="1"/>
              <a:t>startle</a:t>
            </a:r>
            <a:r>
              <a:rPr lang="hr-HR" b="1" dirty="0"/>
              <a:t> performansi na temelju </a:t>
            </a:r>
            <a:r>
              <a:rPr lang="hr-HR" b="1" dirty="0" err="1"/>
              <a:t>startle</a:t>
            </a:r>
            <a:r>
              <a:rPr lang="hr-HR" b="1" dirty="0"/>
              <a:t> fizioloških značajki </a:t>
            </a:r>
            <a:endParaRPr lang="hr-HR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20DA5D-7DA2-C4A8-8B8E-64DF40079D52}"/>
              </a:ext>
            </a:extLst>
          </p:cNvPr>
          <p:cNvSpPr txBox="1"/>
          <p:nvPr/>
        </p:nvSpPr>
        <p:spPr>
          <a:xfrm>
            <a:off x="8458201" y="2746981"/>
            <a:ext cx="5197733" cy="424732"/>
          </a:xfrm>
          <a:prstGeom prst="rect">
            <a:avLst/>
          </a:prstGeom>
          <a:solidFill>
            <a:srgbClr val="F9D448"/>
          </a:solidFill>
        </p:spPr>
        <p:txBody>
          <a:bodyPr wrap="square">
            <a:spAutoFit/>
          </a:bodyPr>
          <a:lstStyle/>
          <a:p>
            <a:pPr algn="ctr" defTabSz="1097280" fontAlgn="auto">
              <a:spcBef>
                <a:spcPts val="0"/>
              </a:spcBef>
              <a:spcAft>
                <a:spcPts val="0"/>
              </a:spcAft>
            </a:pPr>
            <a:r>
              <a:rPr lang="hr-HR" sz="2160" b="1" dirty="0">
                <a:solidFill>
                  <a:srgbClr val="000000"/>
                </a:solidFill>
                <a:latin typeface="Tahoma"/>
              </a:rPr>
              <a:t>Cross-</a:t>
            </a:r>
            <a:r>
              <a:rPr lang="hr-HR" sz="2160" b="1" dirty="0" err="1">
                <a:solidFill>
                  <a:srgbClr val="000000"/>
                </a:solidFill>
                <a:latin typeface="Tahoma"/>
              </a:rPr>
              <a:t>validated</a:t>
            </a:r>
            <a:r>
              <a:rPr lang="hr-HR" sz="2160" b="1" dirty="0">
                <a:solidFill>
                  <a:srgbClr val="000000"/>
                </a:solidFill>
                <a:latin typeface="Tahoma"/>
              </a:rPr>
              <a:t> MRA (LOOCV)</a:t>
            </a:r>
            <a:endParaRPr lang="en-GB" sz="2160" b="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4E80E-0C92-EAD8-B7A0-DE5BA4B3BAE1}"/>
              </a:ext>
            </a:extLst>
          </p:cNvPr>
          <p:cNvSpPr txBox="1"/>
          <p:nvPr/>
        </p:nvSpPr>
        <p:spPr>
          <a:xfrm>
            <a:off x="822960" y="2750763"/>
            <a:ext cx="5349240" cy="424732"/>
          </a:xfrm>
          <a:prstGeom prst="rect">
            <a:avLst/>
          </a:prstGeom>
          <a:solidFill>
            <a:srgbClr val="F9D448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 defTabSz="1097280" fontAlgn="auto">
              <a:spcBef>
                <a:spcPts val="0"/>
              </a:spcBef>
              <a:spcAft>
                <a:spcPts val="0"/>
              </a:spcAft>
              <a:defRPr sz="2160" b="1">
                <a:solidFill>
                  <a:srgbClr val="000000"/>
                </a:solidFill>
                <a:latin typeface="Tahoma"/>
              </a:defRPr>
            </a:lvl1pPr>
          </a:lstStyle>
          <a:p>
            <a:r>
              <a:rPr lang="en-GB" dirty="0"/>
              <a:t>MRA </a:t>
            </a:r>
            <a:r>
              <a:rPr lang="hr-HR" dirty="0"/>
              <a:t>fit to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dataset</a:t>
            </a:r>
            <a:r>
              <a:rPr lang="hr-HR" dirty="0"/>
              <a:t> (no LOOCV)</a:t>
            </a:r>
            <a:endParaRPr lang="en-GB" dirty="0"/>
          </a:p>
        </p:txBody>
      </p:sp>
      <p:pic>
        <p:nvPicPr>
          <p:cNvPr id="23" name="Slika 22">
            <a:extLst>
              <a:ext uri="{FF2B5EF4-FFF2-40B4-BE49-F238E27FC236}">
                <a16:creationId xmlns:a16="http://schemas.microsoft.com/office/drawing/2014/main" id="{3E4F29D5-738C-1157-46DD-632355C2D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70" y="5140276"/>
            <a:ext cx="2987040" cy="129540"/>
          </a:xfrm>
          <a:prstGeom prst="rect">
            <a:avLst/>
          </a:prstGeom>
        </p:spPr>
      </p:pic>
      <p:pic>
        <p:nvPicPr>
          <p:cNvPr id="25" name="Slika 24" descr="Slika na kojoj se prikazuje snimka zaslona, dijagram, crta, radnja&#10;&#10;Opis je automatski generiran">
            <a:extLst>
              <a:ext uri="{FF2B5EF4-FFF2-40B4-BE49-F238E27FC236}">
                <a16:creationId xmlns:a16="http://schemas.microsoft.com/office/drawing/2014/main" id="{5D1E1F01-E4C9-E0FC-B1F3-94043745A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177195"/>
            <a:ext cx="5128260" cy="3855720"/>
          </a:xfrm>
          <a:prstGeom prst="rect">
            <a:avLst/>
          </a:prstGeom>
        </p:spPr>
      </p:pic>
      <p:pic>
        <p:nvPicPr>
          <p:cNvPr id="27" name="Slika 26">
            <a:extLst>
              <a:ext uri="{FF2B5EF4-FFF2-40B4-BE49-F238E27FC236}">
                <a16:creationId xmlns:a16="http://schemas.microsoft.com/office/drawing/2014/main" id="{DBB76030-2E72-31E1-F2E4-419A4E2F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59" y="7232897"/>
            <a:ext cx="4984409" cy="216161"/>
          </a:xfrm>
          <a:prstGeom prst="rect">
            <a:avLst/>
          </a:prstGeom>
        </p:spPr>
      </p:pic>
      <p:pic>
        <p:nvPicPr>
          <p:cNvPr id="29" name="Slika 28" descr="Slika na kojoj se prikazuje dijagram, crta, snimka zaslona, radnja&#10;&#10;Opis je automatski generiran">
            <a:extLst>
              <a:ext uri="{FF2B5EF4-FFF2-40B4-BE49-F238E27FC236}">
                <a16:creationId xmlns:a16="http://schemas.microsoft.com/office/drawing/2014/main" id="{719431B9-66FC-D3BD-87F0-1AF5CB5A7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3216226"/>
            <a:ext cx="5052060" cy="3848100"/>
          </a:xfrm>
          <a:prstGeom prst="rect">
            <a:avLst/>
          </a:prstGeom>
        </p:spPr>
      </p:pic>
      <p:pic>
        <p:nvPicPr>
          <p:cNvPr id="31" name="Slika 30" descr="Slika na kojoj se prikazuje tekst, Font, snimka zaslona&#10;&#10;Opis je automatski generiran">
            <a:extLst>
              <a:ext uri="{FF2B5EF4-FFF2-40B4-BE49-F238E27FC236}">
                <a16:creationId xmlns:a16="http://schemas.microsoft.com/office/drawing/2014/main" id="{5FB73727-AFFF-C7A0-473E-82DBFB304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501" y="7150845"/>
            <a:ext cx="3446677" cy="71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07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7BE14-7750-3E9A-DA01-86F49975E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C7CF-076D-852E-4AB9-CF2CE76A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64F2-78B4-EB3E-6A3B-A581D53896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22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8C5F97-2A27-6BE0-7D8A-3487301D8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Rezultati -&gt; Predikcija </a:t>
            </a:r>
            <a:r>
              <a:rPr lang="hr-HR" b="1" dirty="0" err="1"/>
              <a:t>startle</a:t>
            </a:r>
            <a:r>
              <a:rPr lang="hr-HR" b="1" dirty="0"/>
              <a:t> performansi na temelju pre-</a:t>
            </a:r>
            <a:r>
              <a:rPr lang="hr-HR" b="1" dirty="0" err="1"/>
              <a:t>startle</a:t>
            </a:r>
            <a:r>
              <a:rPr lang="hr-HR" b="1" dirty="0"/>
              <a:t> fizioloških značajki</a:t>
            </a:r>
            <a:endParaRPr lang="hr-HR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94749-E872-67FC-474B-BDBE6A218010}"/>
              </a:ext>
            </a:extLst>
          </p:cNvPr>
          <p:cNvSpPr txBox="1"/>
          <p:nvPr/>
        </p:nvSpPr>
        <p:spPr>
          <a:xfrm>
            <a:off x="8458201" y="2746981"/>
            <a:ext cx="5197733" cy="424732"/>
          </a:xfrm>
          <a:prstGeom prst="rect">
            <a:avLst/>
          </a:prstGeom>
          <a:solidFill>
            <a:srgbClr val="F9D448"/>
          </a:solidFill>
        </p:spPr>
        <p:txBody>
          <a:bodyPr wrap="square">
            <a:spAutoFit/>
          </a:bodyPr>
          <a:lstStyle/>
          <a:p>
            <a:pPr algn="ctr" defTabSz="1097280" fontAlgn="auto">
              <a:spcBef>
                <a:spcPts val="0"/>
              </a:spcBef>
              <a:spcAft>
                <a:spcPts val="0"/>
              </a:spcAft>
            </a:pPr>
            <a:r>
              <a:rPr lang="hr-HR" sz="2160" b="1" dirty="0">
                <a:solidFill>
                  <a:srgbClr val="000000"/>
                </a:solidFill>
                <a:latin typeface="Tahoma"/>
              </a:rPr>
              <a:t>Cross-</a:t>
            </a:r>
            <a:r>
              <a:rPr lang="hr-HR" sz="2160" b="1" dirty="0" err="1">
                <a:solidFill>
                  <a:srgbClr val="000000"/>
                </a:solidFill>
                <a:latin typeface="Tahoma"/>
              </a:rPr>
              <a:t>validated</a:t>
            </a:r>
            <a:r>
              <a:rPr lang="hr-HR" sz="2160" b="1" dirty="0">
                <a:solidFill>
                  <a:srgbClr val="000000"/>
                </a:solidFill>
                <a:latin typeface="Tahoma"/>
              </a:rPr>
              <a:t> MRA (LOOCV)</a:t>
            </a:r>
            <a:endParaRPr lang="en-GB" sz="2160" b="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CFDC69-BB66-73DC-FB98-E88CFEE34FB6}"/>
              </a:ext>
            </a:extLst>
          </p:cNvPr>
          <p:cNvSpPr txBox="1"/>
          <p:nvPr/>
        </p:nvSpPr>
        <p:spPr>
          <a:xfrm>
            <a:off x="822960" y="2750763"/>
            <a:ext cx="5349240" cy="424732"/>
          </a:xfrm>
          <a:prstGeom prst="rect">
            <a:avLst/>
          </a:prstGeom>
          <a:solidFill>
            <a:srgbClr val="F9D448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 defTabSz="1097280" fontAlgn="auto">
              <a:spcBef>
                <a:spcPts val="0"/>
              </a:spcBef>
              <a:spcAft>
                <a:spcPts val="0"/>
              </a:spcAft>
              <a:defRPr sz="2160" b="1">
                <a:solidFill>
                  <a:srgbClr val="000000"/>
                </a:solidFill>
                <a:latin typeface="Tahoma"/>
              </a:defRPr>
            </a:lvl1pPr>
          </a:lstStyle>
          <a:p>
            <a:r>
              <a:rPr lang="en-GB" dirty="0"/>
              <a:t>MRA </a:t>
            </a:r>
            <a:r>
              <a:rPr lang="hr-HR" dirty="0"/>
              <a:t>fit to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dataset</a:t>
            </a:r>
            <a:r>
              <a:rPr lang="hr-HR" dirty="0"/>
              <a:t> (no LOOCV)</a:t>
            </a:r>
            <a:endParaRPr lang="en-GB" dirty="0"/>
          </a:p>
        </p:txBody>
      </p:sp>
      <p:pic>
        <p:nvPicPr>
          <p:cNvPr id="6" name="Slika 5" descr="Slika na kojoj se prikazuje dijagram, snimka zaslona, crta, radnja&#10;&#10;Opis je automatski generiran">
            <a:extLst>
              <a:ext uri="{FF2B5EF4-FFF2-40B4-BE49-F238E27FC236}">
                <a16:creationId xmlns:a16="http://schemas.microsoft.com/office/drawing/2014/main" id="{20AA9D6C-BF1F-6661-7E41-FD9499A52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260774"/>
            <a:ext cx="5120640" cy="3794760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05D59EDD-3196-02FF-4158-532884053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912" y="7316155"/>
            <a:ext cx="4151755" cy="424732"/>
          </a:xfrm>
          <a:prstGeom prst="rect">
            <a:avLst/>
          </a:prstGeom>
        </p:spPr>
      </p:pic>
      <p:pic>
        <p:nvPicPr>
          <p:cNvPr id="11" name="Slika 10" descr="Slika na kojoj se prikazuje dijagram, snimka zaslona, crta, radnja&#10;&#10;Opis je automatski generiran">
            <a:extLst>
              <a:ext uri="{FF2B5EF4-FFF2-40B4-BE49-F238E27FC236}">
                <a16:creationId xmlns:a16="http://schemas.microsoft.com/office/drawing/2014/main" id="{781EF4EB-5DCD-9193-55FB-C4F77A073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3171713"/>
            <a:ext cx="5105400" cy="3832860"/>
          </a:xfrm>
          <a:prstGeom prst="rect">
            <a:avLst/>
          </a:prstGeom>
        </p:spPr>
      </p:pic>
      <p:pic>
        <p:nvPicPr>
          <p:cNvPr id="17" name="Slika 16" descr="Slika na kojoj se prikazuje tekst, Font, snimka zaslona&#10;&#10;Opis je automatski generiran">
            <a:extLst>
              <a:ext uri="{FF2B5EF4-FFF2-40B4-BE49-F238E27FC236}">
                <a16:creationId xmlns:a16="http://schemas.microsoft.com/office/drawing/2014/main" id="{E697E25B-80E8-2882-DF08-E474F2562D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099" y="7099189"/>
            <a:ext cx="3545936" cy="7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53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077B1-EE54-81A9-6FEB-01573584F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B6E3-DA7E-9A2C-B734-2CFDF7BB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48178-EA8D-CE94-D651-28A530C0A8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23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510CE5-9BD8-C344-37DD-7482E116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696857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Rezultati -&gt; Predikcija post-</a:t>
            </a:r>
            <a:r>
              <a:rPr lang="hr-HR" b="1" dirty="0" err="1"/>
              <a:t>startle</a:t>
            </a:r>
            <a:r>
              <a:rPr lang="hr-HR" b="1" dirty="0"/>
              <a:t> performansi na temelju pre-</a:t>
            </a:r>
            <a:r>
              <a:rPr lang="hr-HR" b="1" dirty="0" err="1"/>
              <a:t>startle</a:t>
            </a:r>
            <a:r>
              <a:rPr lang="hr-HR" b="1" dirty="0"/>
              <a:t> i </a:t>
            </a:r>
            <a:r>
              <a:rPr lang="hr-HR" b="1" dirty="0" err="1"/>
              <a:t>startle</a:t>
            </a:r>
            <a:r>
              <a:rPr lang="hr-HR" b="1" dirty="0"/>
              <a:t> fizioloških značajki te </a:t>
            </a:r>
            <a:r>
              <a:rPr lang="hr-HR" b="1" dirty="0" err="1"/>
              <a:t>startle</a:t>
            </a:r>
            <a:r>
              <a:rPr lang="hr-HR" b="1" dirty="0"/>
              <a:t> 		         performansi</a:t>
            </a:r>
            <a:endParaRPr lang="hr-HR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70AA23-F2F2-14F4-3B39-15F03C12CFB3}"/>
              </a:ext>
            </a:extLst>
          </p:cNvPr>
          <p:cNvSpPr txBox="1"/>
          <p:nvPr/>
        </p:nvSpPr>
        <p:spPr>
          <a:xfrm>
            <a:off x="8458201" y="2746981"/>
            <a:ext cx="5197733" cy="424732"/>
          </a:xfrm>
          <a:prstGeom prst="rect">
            <a:avLst/>
          </a:prstGeom>
          <a:solidFill>
            <a:srgbClr val="F9D448"/>
          </a:solidFill>
        </p:spPr>
        <p:txBody>
          <a:bodyPr wrap="square">
            <a:spAutoFit/>
          </a:bodyPr>
          <a:lstStyle/>
          <a:p>
            <a:pPr algn="ctr" defTabSz="1097280" fontAlgn="auto">
              <a:spcBef>
                <a:spcPts val="0"/>
              </a:spcBef>
              <a:spcAft>
                <a:spcPts val="0"/>
              </a:spcAft>
            </a:pPr>
            <a:r>
              <a:rPr lang="hr-HR" sz="2160" b="1" dirty="0">
                <a:solidFill>
                  <a:srgbClr val="000000"/>
                </a:solidFill>
                <a:latin typeface="Tahoma"/>
              </a:rPr>
              <a:t>Cross-</a:t>
            </a:r>
            <a:r>
              <a:rPr lang="hr-HR" sz="2160" b="1" dirty="0" err="1">
                <a:solidFill>
                  <a:srgbClr val="000000"/>
                </a:solidFill>
                <a:latin typeface="Tahoma"/>
              </a:rPr>
              <a:t>validated</a:t>
            </a:r>
            <a:r>
              <a:rPr lang="hr-HR" sz="2160" b="1" dirty="0">
                <a:solidFill>
                  <a:srgbClr val="000000"/>
                </a:solidFill>
                <a:latin typeface="Tahoma"/>
              </a:rPr>
              <a:t> MRA (LOOCV)</a:t>
            </a:r>
            <a:endParaRPr lang="en-GB" sz="2160" b="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2C556-728A-15B7-E7A8-643E054FBF3E}"/>
              </a:ext>
            </a:extLst>
          </p:cNvPr>
          <p:cNvSpPr txBox="1"/>
          <p:nvPr/>
        </p:nvSpPr>
        <p:spPr>
          <a:xfrm>
            <a:off x="822960" y="2750763"/>
            <a:ext cx="5349240" cy="424732"/>
          </a:xfrm>
          <a:prstGeom prst="rect">
            <a:avLst/>
          </a:prstGeom>
          <a:solidFill>
            <a:srgbClr val="F9D448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 defTabSz="1097280" fontAlgn="auto">
              <a:spcBef>
                <a:spcPts val="0"/>
              </a:spcBef>
              <a:spcAft>
                <a:spcPts val="0"/>
              </a:spcAft>
              <a:defRPr sz="2160" b="1">
                <a:solidFill>
                  <a:srgbClr val="000000"/>
                </a:solidFill>
                <a:latin typeface="Tahoma"/>
              </a:defRPr>
            </a:lvl1pPr>
          </a:lstStyle>
          <a:p>
            <a:r>
              <a:rPr lang="en-GB" dirty="0"/>
              <a:t>MRA </a:t>
            </a:r>
            <a:r>
              <a:rPr lang="hr-HR" dirty="0"/>
              <a:t>fit to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dataset</a:t>
            </a:r>
            <a:r>
              <a:rPr lang="hr-HR" dirty="0"/>
              <a:t> (no LOOCV)</a:t>
            </a:r>
            <a:endParaRPr lang="en-GB" dirty="0"/>
          </a:p>
        </p:txBody>
      </p:sp>
      <p:pic>
        <p:nvPicPr>
          <p:cNvPr id="6" name="Slika 5" descr="Slika na kojoj se prikazuje dijagram, crta, snimka zaslona, radnja&#10;&#10;Opis je automatski generiran">
            <a:extLst>
              <a:ext uri="{FF2B5EF4-FFF2-40B4-BE49-F238E27FC236}">
                <a16:creationId xmlns:a16="http://schemas.microsoft.com/office/drawing/2014/main" id="{3F65F7A2-5E75-3E43-B6DD-BB65A1D39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277896"/>
            <a:ext cx="5013960" cy="3794760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6CA5A871-ADCB-7B9C-7907-808BE0672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97" y="7176942"/>
            <a:ext cx="3964165" cy="424732"/>
          </a:xfrm>
          <a:prstGeom prst="rect">
            <a:avLst/>
          </a:prstGeom>
        </p:spPr>
      </p:pic>
      <p:pic>
        <p:nvPicPr>
          <p:cNvPr id="11" name="Slika 10" descr="Slika na kojoj se prikazuje dijagram, crta, radnja, snimka zaslona&#10;&#10;Opis je automatski generiran">
            <a:extLst>
              <a:ext uri="{FF2B5EF4-FFF2-40B4-BE49-F238E27FC236}">
                <a16:creationId xmlns:a16="http://schemas.microsoft.com/office/drawing/2014/main" id="{863D28D5-9FBA-F908-1632-5350ACFC3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755" y="3277896"/>
            <a:ext cx="4991100" cy="3779520"/>
          </a:xfrm>
          <a:prstGeom prst="rect">
            <a:avLst/>
          </a:prstGeom>
        </p:spPr>
      </p:pic>
      <p:pic>
        <p:nvPicPr>
          <p:cNvPr id="15" name="Slika 14" descr="Slika na kojoj se prikazuje tekst, Font, snimka zaslona&#10;&#10;Opis je automatski generiran">
            <a:extLst>
              <a:ext uri="{FF2B5EF4-FFF2-40B4-BE49-F238E27FC236}">
                <a16:creationId xmlns:a16="http://schemas.microsoft.com/office/drawing/2014/main" id="{95A12523-6BA9-3337-A849-EF1FF34B77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333" y="7123522"/>
            <a:ext cx="3549013" cy="73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8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2B26-D37A-8D98-CD5E-3464A728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dalje?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28709-52D3-847A-B735-78DA7017C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7" y="854527"/>
            <a:ext cx="14286388" cy="5895909"/>
          </a:xfrm>
        </p:spPr>
        <p:txBody>
          <a:bodyPr/>
          <a:lstStyle/>
          <a:p>
            <a:r>
              <a:rPr lang="hr-HR" dirty="0"/>
              <a:t>S obzirom na podjelu timova i izbor tema, timovi s praktičnim temama imat će sastanak na Teams-u kako bi ih se upoznalo s podacima koji će se koristiti prilikom razvoja modela. </a:t>
            </a:r>
          </a:p>
          <a:p>
            <a:endParaRPr lang="hr-HR" dirty="0"/>
          </a:p>
          <a:p>
            <a:r>
              <a:rPr lang="hr-HR" dirty="0"/>
              <a:t>Cilj ovog sastanka je nešto fokusiraniji pristup praktičnim temama koji će se osim predstavljanja podataka, pozabaviti sa potencijalnim pitanjima timova, te pružiti smjernice za daljni rad.</a:t>
            </a:r>
          </a:p>
          <a:p>
            <a:endParaRPr lang="hr-HR" dirty="0"/>
          </a:p>
          <a:p>
            <a:r>
              <a:rPr lang="hr-HR" dirty="0"/>
              <a:t>Također će se pojasniti neke sitnije potrebne modifikacije u načinu vizualizacije sirovih dobivenih podataka u odnosu na prikaz na </a:t>
            </a:r>
            <a:r>
              <a:rPr lang="hr-HR" dirty="0" err="1"/>
              <a:t>slideovima</a:t>
            </a:r>
            <a:r>
              <a:rPr lang="hr-HR" dirty="0"/>
              <a:t> 10 i 12.</a:t>
            </a:r>
          </a:p>
          <a:p>
            <a:endParaRPr lang="hr-HR" dirty="0"/>
          </a:p>
          <a:p>
            <a:r>
              <a:rPr lang="hr-HR" dirty="0"/>
              <a:t>Isto tako će se za određene timove pojasniti što su male prilagodbe koje je potrebno napraviti ako njihovi modeli strojnog učenja nisu tzv. regresijskog nego klasifikacijskog tipa.</a:t>
            </a:r>
          </a:p>
          <a:p>
            <a:endParaRPr lang="hr-HR" dirty="0"/>
          </a:p>
          <a:p>
            <a:r>
              <a:rPr lang="hr-HR" dirty="0"/>
              <a:t>S obzirom na 14 timova koji su izabrali praktične teme, bit će predloženo nekoliko termina za sastanak te je ideja da bude više timova prisutno na jednom sastanku </a:t>
            </a:r>
            <a:r>
              <a:rPr lang="hr-HR" dirty="0">
                <a:sym typeface="Wingdings" panose="05000000000000000000" pitchFamily="2" charset="2"/>
              </a:rPr>
              <a:t></a:t>
            </a:r>
          </a:p>
          <a:p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Za sve informacije javite se na </a:t>
            </a:r>
            <a:r>
              <a:rPr lang="hr-HR" dirty="0">
                <a:sym typeface="Wingdings" panose="05000000000000000000" pitchFamily="2" charset="2"/>
                <a:hlinkClick r:id="rId2"/>
              </a:rPr>
              <a:t>mate.gambiraza@fer.unizg.hr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FF686-527D-6530-4AA8-A3A1C8EC8E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24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6752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4975A-6893-C903-A8E8-20EA00F0D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4D6F-F3EC-3CEF-BB04-53DDCD07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73108-E64B-A31E-04C3-9F38212FCC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3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7C20A8-45D2-8810-F7AF-C3377041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Cilj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B14DE769-F323-8668-8E25-47D0DD4A0FE0}"/>
              </a:ext>
            </a:extLst>
          </p:cNvPr>
          <p:cNvSpPr txBox="1">
            <a:spLocks/>
          </p:cNvSpPr>
          <p:nvPr/>
        </p:nvSpPr>
        <p:spPr bwMode="auto">
          <a:xfrm>
            <a:off x="333011" y="2500991"/>
            <a:ext cx="13980854" cy="406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Cilj ovog pristupa je pomoću fizioloških signala snimljenih tijekom relativno generičke laboratorijske paradigme predvidjeti performanse pilota na simulatoru kojemu je pristupio tjedan dana nakon toga.</a:t>
            </a:r>
          </a:p>
          <a:p>
            <a:pPr>
              <a:spcBef>
                <a:spcPts val="1800"/>
              </a:spcBef>
            </a:pPr>
            <a:r>
              <a:rPr lang="hr-HR" kern="0" dirty="0"/>
              <a:t>Kako bi ispitali potencijal fizioloških značajki u predikciji performansi pilota na simulatoru tjedan dana nakon generičkih laboratorijskih mjerenja, sljedeći koraci su poduzeti: </a:t>
            </a:r>
          </a:p>
          <a:p>
            <a:pPr marL="988950" lvl="1" indent="-457200">
              <a:spcBef>
                <a:spcPts val="1800"/>
              </a:spcBef>
              <a:buFont typeface="+mj-lt"/>
              <a:buAutoNum type="arabicPeriod"/>
            </a:pPr>
            <a:r>
              <a:rPr lang="hr-HR" kern="0" dirty="0"/>
              <a:t>Vizualna verifikacija korektnosti vremenskih podataka i događaja (vremenski dijagram)</a:t>
            </a:r>
          </a:p>
          <a:p>
            <a:pPr marL="988950" lvl="1" indent="-457200">
              <a:spcBef>
                <a:spcPts val="1800"/>
              </a:spcBef>
              <a:buFont typeface="+mj-lt"/>
              <a:buAutoNum type="arabicPeriod"/>
            </a:pPr>
            <a:r>
              <a:rPr lang="hr-HR" kern="0" dirty="0"/>
              <a:t>Vizualna i statistička verifikacija utjecaja događaja na pojedine značajke (boxplot, scatter plot, …)</a:t>
            </a:r>
          </a:p>
          <a:p>
            <a:pPr marL="988950" lvl="1" indent="-457200">
              <a:spcBef>
                <a:spcPts val="1800"/>
              </a:spcBef>
              <a:buFont typeface="+mj-lt"/>
              <a:buAutoNum type="arabicPeriod"/>
            </a:pPr>
            <a:r>
              <a:rPr lang="hr-HR" kern="0" dirty="0"/>
              <a:t>Unakrsna korelacija različitih značajki i mjera performansi na simulatoru</a:t>
            </a:r>
          </a:p>
          <a:p>
            <a:pPr marL="988950" lvl="1" indent="-457200">
              <a:spcBef>
                <a:spcPts val="1800"/>
              </a:spcBef>
              <a:buFont typeface="+mj-lt"/>
              <a:buAutoNum type="arabicPeriod"/>
            </a:pPr>
            <a:r>
              <a:rPr lang="hr-HR" kern="0" dirty="0"/>
              <a:t>Razvoj prediktivnog modela koji uključuje selekciju metode te značajki</a:t>
            </a:r>
          </a:p>
          <a:p>
            <a:pPr marL="0" indent="0">
              <a:spcBef>
                <a:spcPts val="1800"/>
              </a:spcBef>
              <a:buNone/>
            </a:pPr>
            <a:endParaRPr lang="hr-HR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19170-B75E-6FDD-4B5F-17357195F998}"/>
              </a:ext>
            </a:extLst>
          </p:cNvPr>
          <p:cNvSpPr/>
          <p:nvPr/>
        </p:nvSpPr>
        <p:spPr>
          <a:xfrm>
            <a:off x="545482" y="6342714"/>
            <a:ext cx="13333077" cy="149458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dirty="0"/>
              <a:t>Na ovom slide-u je bitno navesti cilj seminarskog rada – što je bio plan, te po mogućnosti koji su koraci koji su napravljeni kako bi se taj plan ostvario. Tu je cilj seminarskih radova na temelju izabranih fizioloških signala estimirati/predvidjeti performanse na simulatoru. U vašem slučaju fiziološki signali su također snimljeni na simulatoru, a u ovom predlošku prikazan je jedan naš primjer koji koristi fiziološke signale snimljene primjenom generičke laboratorijske paradigme tjedan dana prije simulatora.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04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25ADC-47BF-BC0F-215A-15A4A0887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7EA0-A828-00EC-A14E-08BC0917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F2B9D-E66E-5234-420E-224A708E8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4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925881-B829-57C8-6DB8-CEB1C81F8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Prikaz laboratorijske paradigme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BAC56-4A67-D37F-E89E-4E3E21E16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36" y="2246814"/>
            <a:ext cx="8524244" cy="5809559"/>
          </a:xfrm>
          <a:prstGeom prst="rect">
            <a:avLst/>
          </a:prstGeom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8779DD46-430D-B65E-4216-1D347E2C1A95}"/>
              </a:ext>
            </a:extLst>
          </p:cNvPr>
          <p:cNvSpPr txBox="1">
            <a:spLocks/>
          </p:cNvSpPr>
          <p:nvPr/>
        </p:nvSpPr>
        <p:spPr bwMode="auto">
          <a:xfrm>
            <a:off x="9174121" y="2500991"/>
            <a:ext cx="5139743" cy="160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Signali odabrani iz ove paradigme uključuju </a:t>
            </a:r>
            <a:r>
              <a:rPr lang="hr-HR" b="1" kern="0" dirty="0"/>
              <a:t>fiziološke signale</a:t>
            </a:r>
            <a:r>
              <a:rPr lang="hr-HR" kern="0" dirty="0"/>
              <a:t> kao što su vodljivost kože (EDA), srčanu aktivnost (ECG), elektromiografiju očnog mišića (EMG), i disanje (RESP)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BCE8CC-0446-F8FF-F950-CBB7957B97A1}"/>
              </a:ext>
            </a:extLst>
          </p:cNvPr>
          <p:cNvSpPr/>
          <p:nvPr/>
        </p:nvSpPr>
        <p:spPr>
          <a:xfrm>
            <a:off x="9007450" y="4946749"/>
            <a:ext cx="5473084" cy="23872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dirty="0"/>
              <a:t>Ovaj dio sa prikazom laboratorijske paradigme je samo iskorišten za primjer praktične seminarske teme. U seminarskim radovima nema laboratorijske paradigme iz koje se koriste fiziološki signali, već je samo </a:t>
            </a:r>
            <a:r>
              <a:rPr lang="hr-HR" b="1" dirty="0"/>
              <a:t>jedan zadatak na simulatoru</a:t>
            </a:r>
            <a:r>
              <a:rPr lang="hr-HR" dirty="0"/>
              <a:t> iz kojeg se onda uzimaju fiziološki signali ali i performanse.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3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C0BB5-7535-C1D6-73B7-88A5B1D00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4E11-70A2-B1EA-ACC7-7590416A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8341B-DD3A-9751-2166-07473A212D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5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FAB15E-5DBD-5DF2-7091-378AA5DFB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Prikaz laboratorijske paradigme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2AD74F4A-046D-DCC2-51B1-BE03E11C53CF}"/>
              </a:ext>
            </a:extLst>
          </p:cNvPr>
          <p:cNvSpPr txBox="1">
            <a:spLocks/>
          </p:cNvSpPr>
          <p:nvPr/>
        </p:nvSpPr>
        <p:spPr bwMode="auto">
          <a:xfrm>
            <a:off x="10017457" y="2500991"/>
            <a:ext cx="4296407" cy="99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Iz ovih kognitivnih zadataka uzimaju se samo metrike performansi kandidata.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FA1EE-E07F-2299-7FDD-9B0445F615A1}"/>
              </a:ext>
            </a:extLst>
          </p:cNvPr>
          <p:cNvSpPr/>
          <p:nvPr/>
        </p:nvSpPr>
        <p:spPr>
          <a:xfrm>
            <a:off x="10268491" y="4097983"/>
            <a:ext cx="3794337" cy="28743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dirty="0"/>
              <a:t>Ovaj dio sa prikazom laboratorijske paradigme je samo iskorišten za primjer praktične seminarske teme. U seminarskim radovima nema laboratorijske paradigme iz koje se koriste performanse na drugim kognitivnim zadacima.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BBF74F-327E-82F8-A8E1-F26B032B8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870" y="3358552"/>
            <a:ext cx="2454276" cy="3453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D16ABD-616B-BE53-E5AC-D88802269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3" y="2210938"/>
            <a:ext cx="6335259" cy="28743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58FC36-629F-0946-07E3-FB899E192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3" y="5219488"/>
            <a:ext cx="6335260" cy="28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1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E803E-70E5-B667-B5BD-962F36074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CAC6-C287-D76C-D8D5-993389D0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33C83-032D-B4E0-6BA2-5BC570E43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6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C2E41F-8768-DB8A-BD5B-300D998E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Prikaz simulatorske paradigme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E66E684-CBE7-AB7F-FE82-11821F8DC7DE}"/>
              </a:ext>
            </a:extLst>
          </p:cNvPr>
          <p:cNvSpPr txBox="1">
            <a:spLocks/>
          </p:cNvSpPr>
          <p:nvPr/>
        </p:nvSpPr>
        <p:spPr bwMode="auto">
          <a:xfrm>
            <a:off x="7560861" y="2500991"/>
            <a:ext cx="6753004" cy="69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Iz simulatorskog zadatka uzima se samo metrika performansi.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BB449B-C147-9A63-6982-27B40BDFDA07}"/>
              </a:ext>
            </a:extLst>
          </p:cNvPr>
          <p:cNvSpPr/>
          <p:nvPr/>
        </p:nvSpPr>
        <p:spPr>
          <a:xfrm>
            <a:off x="7863799" y="4347711"/>
            <a:ext cx="6147127" cy="238097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dirty="0"/>
              <a:t>Simulatorski zadatak je izvor svih signala za performanse i fiziologiju, te će se u seminarskim radovima trebati samo prikazati simulatorski zadatak i navesti signale/podatke koji se koriste (fiziologija, performanse). </a:t>
            </a:r>
          </a:p>
          <a:p>
            <a:pPr algn="just"/>
            <a:r>
              <a:rPr lang="hr-HR" b="1" dirty="0"/>
              <a:t>Ovaj </a:t>
            </a:r>
            <a:r>
              <a:rPr lang="hr-HR" b="1" dirty="0" err="1"/>
              <a:t>slide</a:t>
            </a:r>
            <a:r>
              <a:rPr lang="hr-HR" b="1" dirty="0"/>
              <a:t> trebate preuzeti u svoju prezentaciju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6AFD1D-FB8C-0646-0945-8A60615B6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36" y="2212066"/>
            <a:ext cx="6998664" cy="583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1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DBF54-0770-C363-4FD9-09FE0DE45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4798-258E-471D-01CB-F0FBB8C0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6AE04-3B75-6F25-7E5C-C4C32814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7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8CD307-E180-299C-4A37-E345FAC2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Vizualizacija izabranih signala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CF153348-F5C2-8CBD-D70A-4BE9D7CC614D}"/>
              </a:ext>
            </a:extLst>
          </p:cNvPr>
          <p:cNvSpPr txBox="1">
            <a:spLocks/>
          </p:cNvSpPr>
          <p:nvPr/>
        </p:nvSpPr>
        <p:spPr bwMode="auto">
          <a:xfrm>
            <a:off x="11916528" y="2157234"/>
            <a:ext cx="2380863" cy="5461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Prikaz sirovih izabranih fizioloških signala na generičkoj laboratorijskoj paradigmi za kandidata 12. </a:t>
            </a:r>
          </a:p>
          <a:p>
            <a:pPr>
              <a:spcBef>
                <a:spcPts val="1800"/>
              </a:spcBef>
            </a:pPr>
            <a:r>
              <a:rPr lang="hr-HR" kern="0" dirty="0"/>
              <a:t>Performanse na generičkim kognitivnim zadacima su samo jedan broj po ispitaniku te neće biti prikazane.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8135A9-DE52-112B-2141-91805363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" y="2089237"/>
            <a:ext cx="11925917" cy="602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2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D32E1-B1FA-46BA-573E-E87AFDD69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3BA65B-7311-5493-CE2F-2B33130F0A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95" t="3975" r="5006"/>
          <a:stretch/>
        </p:blipFill>
        <p:spPr>
          <a:xfrm>
            <a:off x="316536" y="2320119"/>
            <a:ext cx="11081981" cy="5577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5777D5-CFE8-87B3-EF64-55C516BE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5D2EE-D005-7729-BC8D-C4E00A7D9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8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D3A77E-8654-BFBC-D881-8C705EB9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Vizualizacija izabranih signala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5AEC63BB-4DC7-F922-31A3-656D09D8AEA7}"/>
              </a:ext>
            </a:extLst>
          </p:cNvPr>
          <p:cNvSpPr txBox="1">
            <a:spLocks/>
          </p:cNvSpPr>
          <p:nvPr/>
        </p:nvSpPr>
        <p:spPr bwMode="auto">
          <a:xfrm>
            <a:off x="11269563" y="2538690"/>
            <a:ext cx="3084394" cy="425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Prikaz zadanog i ostvarenog signala praćenja pokazivača (gore) za kandidata 12</a:t>
            </a:r>
          </a:p>
          <a:p>
            <a:pPr>
              <a:spcBef>
                <a:spcPts val="1800"/>
              </a:spcBef>
            </a:pPr>
            <a:r>
              <a:rPr lang="hr-HR" kern="0" dirty="0"/>
              <a:t>Apsolutna razlika između zadanog i ostvarenog signala praćenja pokazivača (dolje) </a:t>
            </a:r>
            <a:r>
              <a:rPr lang="hr-HR" kern="0" dirty="0">
                <a:sym typeface="Wingdings" panose="05000000000000000000" pitchFamily="2" charset="2"/>
              </a:rPr>
              <a:t> </a:t>
            </a:r>
            <a:r>
              <a:rPr lang="hr-HR" b="1" kern="0" dirty="0">
                <a:sym typeface="Wingdings" panose="05000000000000000000" pitchFamily="2" charset="2"/>
              </a:rPr>
              <a:t>metrika performansi bitna za seminarske radove</a:t>
            </a:r>
            <a:r>
              <a:rPr lang="hr-HR" b="1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638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D32E1-B1FA-46BA-573E-E87AFDD69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77D5-CFE8-87B3-EF64-55C516BE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5D2EE-D005-7729-BC8D-C4E00A7D9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9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D3A77E-8654-BFBC-D881-8C705EB9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Vizualizacija izabranih signala – </a:t>
            </a:r>
            <a:r>
              <a:rPr lang="hr-HR" b="1" dirty="0">
                <a:solidFill>
                  <a:srgbClr val="FF0000"/>
                </a:solidFill>
              </a:rPr>
              <a:t>SEMINARSKI RADOVI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5AEC63BB-4DC7-F922-31A3-656D09D8AEA7}"/>
              </a:ext>
            </a:extLst>
          </p:cNvPr>
          <p:cNvSpPr txBox="1">
            <a:spLocks/>
          </p:cNvSpPr>
          <p:nvPr/>
        </p:nvSpPr>
        <p:spPr bwMode="auto">
          <a:xfrm>
            <a:off x="11269563" y="2538690"/>
            <a:ext cx="3084394" cy="2208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Prikaz signala performansi i fiziologije za kandidata XY s označenim trenucima pojave startle podražaja (</a:t>
            </a:r>
            <a:r>
              <a:rPr lang="hr-HR" kern="0" dirty="0">
                <a:solidFill>
                  <a:srgbClr val="FF0000"/>
                </a:solidFill>
              </a:rPr>
              <a:t>- - -</a:t>
            </a:r>
            <a:r>
              <a:rPr lang="hr-HR" kern="0" dirty="0"/>
              <a:t>)</a:t>
            </a:r>
            <a:endParaRPr lang="hr-HR" b="1" kern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A7C83-71DE-60A7-05C6-5C90921FF07C}"/>
              </a:ext>
            </a:extLst>
          </p:cNvPr>
          <p:cNvSpPr/>
          <p:nvPr/>
        </p:nvSpPr>
        <p:spPr>
          <a:xfrm>
            <a:off x="833121" y="6030142"/>
            <a:ext cx="9936480" cy="180715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dirty="0"/>
              <a:t>Simulatorski zadatak je izvor svih signala za performanse i fiziologiju, te će se u seminarskim radovima trebati samo prikazati simulatorski zadatak i navesti signale/podatke koji se koriste (fiziologija, performanse) kao što je to napravljeno tu. Svatko je izabrao 2 fiziološka signala te ih treba pokazati na ovaj način (uočite da tu nedostaje još jedan signal fiziologije). </a:t>
            </a:r>
            <a:endParaRPr lang="en-GB" b="1" dirty="0"/>
          </a:p>
        </p:txBody>
      </p:sp>
      <p:pic>
        <p:nvPicPr>
          <p:cNvPr id="9" name="Picture 8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F35C99D-EBA8-B6BB-A7FF-A6C64380B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1" y="2199458"/>
            <a:ext cx="8493201" cy="47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560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ALICIA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A5FA0E6990937438F53B23C2D440142" ma:contentTypeVersion="14" ma:contentTypeDescription="Stvaranje novog dokumenta." ma:contentTypeScope="" ma:versionID="12a32ef67c8165ed487cb41f775985be">
  <xsd:schema xmlns:xsd="http://www.w3.org/2001/XMLSchema" xmlns:xs="http://www.w3.org/2001/XMLSchema" xmlns:p="http://schemas.microsoft.com/office/2006/metadata/properties" xmlns:ns3="ed847637-fdd2-4946-9bcb-6b9629a264cf" xmlns:ns4="22b07baa-fb9b-49de-985d-7f35a8396414" targetNamespace="http://schemas.microsoft.com/office/2006/metadata/properties" ma:root="true" ma:fieldsID="5e50f0770acba1e25188eb2d6aad934f" ns3:_="" ns4:_="">
    <xsd:import namespace="ed847637-fdd2-4946-9bcb-6b9629a264cf"/>
    <xsd:import namespace="22b07baa-fb9b-49de-985d-7f35a839641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847637-fdd2-4946-9bcb-6b9629a264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ajednički se koristi s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ji o zajedničkom korištenju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Raspršivanje savjeta za zajedničko korištenje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b07baa-fb9b-49de-985d-7f35a83964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42887F-EC5F-4CCD-8DB9-9BD8A91F948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d847637-fdd2-4946-9bcb-6b9629a264cf"/>
    <ds:schemaRef ds:uri="22b07baa-fb9b-49de-985d-7f35a839641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C5E9DD-0FB8-4161-BEDC-BC91609E3813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C2C9D2D-4966-4033-83BF-B86269848E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2190</Words>
  <Application>Microsoft Office PowerPoint</Application>
  <PresentationFormat>Prilagođeno</PresentationFormat>
  <Paragraphs>226</Paragraphs>
  <Slides>24</Slides>
  <Notes>4</Notes>
  <HiddenSlides>0</HiddenSlides>
  <MMClips>0</MMClips>
  <ScaleCrop>false</ScaleCrop>
  <HeadingPairs>
    <vt:vector size="6" baseType="variant">
      <vt:variant>
        <vt:lpstr>Korišteni fontovi</vt:lpstr>
      </vt:variant>
      <vt:variant>
        <vt:i4>8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24</vt:i4>
      </vt:variant>
    </vt:vector>
  </HeadingPairs>
  <TitlesOfParts>
    <vt:vector size="34" baseType="lpstr">
      <vt:lpstr>ＭＳ Ｐゴシック</vt:lpstr>
      <vt:lpstr>Arial</vt:lpstr>
      <vt:lpstr>Calibri</vt:lpstr>
      <vt:lpstr>Cambria Math</vt:lpstr>
      <vt:lpstr>Segoe UI</vt:lpstr>
      <vt:lpstr>Tahoma</vt:lpstr>
      <vt:lpstr>Times New Roman</vt:lpstr>
      <vt:lpstr>Wingdings</vt:lpstr>
      <vt:lpstr>Default Design</vt:lpstr>
      <vt:lpstr>5_ALICIA Theme</vt:lpstr>
      <vt:lpstr>PowerPoint prezentacija</vt:lpstr>
      <vt:lpstr>Sadržaj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Što dalje?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lastModifiedBy/>
  <cp:revision>275</cp:revision>
  <dcterms:created xsi:type="dcterms:W3CDTF">2020-02-02T21:28:40Z</dcterms:created>
  <dcterms:modified xsi:type="dcterms:W3CDTF">2025-01-28T15:52:18Z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0x010100DA5FA0E6990937438F53B23C2D440142</vt:lpwstr>
  </property>
</Properties>
</file>