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4081" r:id="rId5"/>
  </p:sldMasterIdLst>
  <p:notesMasterIdLst>
    <p:notesMasterId r:id="rId24"/>
  </p:notesMasterIdLst>
  <p:handoutMasterIdLst>
    <p:handoutMasterId r:id="rId25"/>
  </p:handoutMasterIdLst>
  <p:sldIdLst>
    <p:sldId id="4621" r:id="rId6"/>
    <p:sldId id="4263" r:id="rId7"/>
    <p:sldId id="4620" r:id="rId8"/>
    <p:sldId id="4264" r:id="rId9"/>
    <p:sldId id="4266" r:id="rId10"/>
    <p:sldId id="4267" r:id="rId11"/>
    <p:sldId id="4611" r:id="rId12"/>
    <p:sldId id="4613" r:id="rId13"/>
    <p:sldId id="4614" r:id="rId14"/>
    <p:sldId id="4615" r:id="rId15"/>
    <p:sldId id="4272" r:id="rId16"/>
    <p:sldId id="4273" r:id="rId17"/>
    <p:sldId id="4271" r:id="rId18"/>
    <p:sldId id="4274" r:id="rId19"/>
    <p:sldId id="4618" r:id="rId20"/>
    <p:sldId id="4609" r:id="rId21"/>
    <p:sldId id="4622" r:id="rId22"/>
    <p:sldId id="4623" r:id="rId23"/>
  </p:sldIdLst>
  <p:sldSz cx="14630400" cy="8229600"/>
  <p:notesSz cx="10233025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906E4-B9FB-4930-8F32-F36DAC9DAADC}">
          <p14:sldIdLst>
            <p14:sldId id="4621"/>
            <p14:sldId id="4263"/>
            <p14:sldId id="4620"/>
            <p14:sldId id="4264"/>
            <p14:sldId id="4266"/>
            <p14:sldId id="4267"/>
            <p14:sldId id="4611"/>
            <p14:sldId id="4613"/>
            <p14:sldId id="4614"/>
            <p14:sldId id="4615"/>
            <p14:sldId id="4272"/>
            <p14:sldId id="4273"/>
            <p14:sldId id="4271"/>
            <p14:sldId id="4274"/>
            <p14:sldId id="4618"/>
            <p14:sldId id="4609"/>
            <p14:sldId id="4622"/>
            <p14:sldId id="4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4057" userDrawn="1">
          <p15:clr>
            <a:srgbClr val="A4A3A4"/>
          </p15:clr>
        </p15:guide>
        <p15:guide id="2" pos="4665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0" name="Author" initials="A" lastIdx="0" clrIdx="4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FF6600"/>
    <a:srgbClr val="92D050"/>
    <a:srgbClr val="CCE0F5"/>
    <a:srgbClr val="FFEBD6"/>
    <a:srgbClr val="CCEFDC"/>
    <a:srgbClr val="967D7E"/>
    <a:srgbClr val="0000FF"/>
    <a:srgbClr val="89A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C273C-7EAD-5682-6404-8428EB1F2D39}" v="15" dt="2024-01-17T22:36:19.787"/>
    <p1510:client id="{23D09E9D-D290-235E-9B6C-615E0ED0BF3F}" v="5" dt="2024-01-18T20:57:54.013"/>
    <p1510:client id="{3C36D61E-B4A9-685D-13DC-ABA81072078F}" v="5" dt="2024-01-17T18:43:30.091"/>
    <p1510:client id="{674F5A42-8231-DE1E-625B-66A2B88562A8}" v="68" dt="2024-01-17T21:54:24.020"/>
    <p1510:client id="{6B77C58A-7591-FC9E-CF61-C744AB986B8C}" v="1" dt="2024-01-17T21:59:39.207"/>
    <p1510:client id="{901DBE46-CC18-ECFC-F090-DFDCBAD8171B}" v="149" dt="2024-01-17T21:56:33.917"/>
    <p1510:client id="{A913AC5D-0D20-F1D1-065A-4D75D599C66F}" v="344" dt="2024-01-18T20:54:53.816"/>
    <p1510:client id="{B49505E5-7327-5FC8-A297-6E6043A68B11}" v="9" dt="2024-01-18T20:56:07.574"/>
    <p1510:client id="{C274393A-E519-42F9-9E7E-A211366D7028}" v="1" dt="2024-01-17T12:02:38.802"/>
    <p1510:client id="{FF0C00BD-788C-4135-BA6F-807947516223}" v="80" dt="2024-01-17T20:07:38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rednji stil 2 - Isticanj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93811" autoAdjust="0"/>
  </p:normalViewPr>
  <p:slideViewPr>
    <p:cSldViewPr snapToGrid="0">
      <p:cViewPr varScale="1">
        <p:scale>
          <a:sx n="75" d="100"/>
          <a:sy n="75" d="100"/>
        </p:scale>
        <p:origin x="398" y="43"/>
      </p:cViewPr>
      <p:guideLst>
        <p:guide orient="horz" pos="2592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2549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44057"/>
        <p:guide pos="46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211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3318121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372865" y="63318113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fld id="{3C024CB8-6CEB-470F-A22D-4F05213C5EA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790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86960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45065750" y="34283650"/>
            <a:ext cx="304939700" cy="17152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80259" y="217286689"/>
            <a:ext cx="11848950" cy="20580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6960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fld id="{0CDB9CAC-1B02-4DA5-A782-15EF2BDB0AE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8625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94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4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40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0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648" y="3588536"/>
            <a:ext cx="13249472" cy="562462"/>
          </a:xfrm>
          <a:ln algn="ctr"/>
        </p:spPr>
        <p:txBody>
          <a:bodyPr/>
          <a:lstStyle>
            <a:lvl1pPr algn="l">
              <a:defRPr sz="305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title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648" y="4288159"/>
            <a:ext cx="13249472" cy="461665"/>
          </a:xfrm>
          <a:ln algn="ctr"/>
        </p:spPr>
        <p:txBody>
          <a:bodyPr/>
          <a:lstStyle>
            <a:lvl1pPr marL="0" indent="0" algn="l">
              <a:buFontTx/>
              <a:buNone/>
              <a:defRPr sz="2400"/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</a:t>
            </a:r>
            <a:r>
              <a:rPr lang="hr-HR" err="1"/>
              <a:t>subtitle</a:t>
            </a:r>
            <a:r>
              <a:rPr lang="hr-HR"/>
              <a:t>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ECF1F-1486-424F-ABB4-02F6C15F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48865" y="7791451"/>
            <a:ext cx="3291840" cy="438150"/>
          </a:xfrm>
        </p:spPr>
        <p:txBody>
          <a:bodyPr/>
          <a:lstStyle>
            <a:lvl1pPr>
              <a:defRPr sz="1300"/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7" y="225833"/>
            <a:ext cx="14286388" cy="528927"/>
          </a:xfrm>
        </p:spPr>
        <p:txBody>
          <a:bodyPr/>
          <a:lstStyle>
            <a:lvl1pPr>
              <a:defRPr sz="283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7" y="854527"/>
            <a:ext cx="14286388" cy="1683666"/>
          </a:xfrm>
        </p:spPr>
        <p:txBody>
          <a:bodyPr/>
          <a:lstStyle>
            <a:lvl1pPr>
              <a:defRPr sz="1964">
                <a:solidFill>
                  <a:schemeClr val="tx1"/>
                </a:solidFill>
              </a:defRPr>
            </a:lvl1pPr>
            <a:lvl2pPr>
              <a:defRPr sz="1745">
                <a:solidFill>
                  <a:srgbClr val="0070C0"/>
                </a:solidFill>
              </a:defRPr>
            </a:lvl2pPr>
            <a:lvl3pPr>
              <a:defRPr sz="1745">
                <a:solidFill>
                  <a:schemeClr val="tx1"/>
                </a:solidFill>
              </a:defRPr>
            </a:lvl3pPr>
            <a:lvl4pPr>
              <a:defRPr sz="1745">
                <a:solidFill>
                  <a:srgbClr val="0070C0"/>
                </a:solidFill>
              </a:defRPr>
            </a:lvl4pPr>
            <a:lvl5pPr>
              <a:defRPr sz="174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B7D053-2286-470A-BA62-B8E852D01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>
          <a:xfrm>
            <a:off x="7659372" y="6699882"/>
            <a:ext cx="6824344" cy="514354"/>
          </a:xfrm>
        </p:spPr>
        <p:txBody>
          <a:bodyPr/>
          <a:lstStyle>
            <a:lvl1pPr algn="l">
              <a:defRPr sz="1920"/>
            </a:lvl1pPr>
          </a:lstStyle>
          <a:p>
            <a:endParaRPr lang="fr-FR"/>
          </a:p>
        </p:txBody>
      </p:sp>
      <p:sp>
        <p:nvSpPr>
          <p:cNvPr id="9" name="Rettangolo 12"/>
          <p:cNvSpPr>
            <a:spLocks noChangeArrowheads="1"/>
          </p:cNvSpPr>
          <p:nvPr userDrawn="1"/>
        </p:nvSpPr>
        <p:spPr bwMode="auto">
          <a:xfrm>
            <a:off x="0" y="4708396"/>
            <a:ext cx="14630400" cy="1170433"/>
          </a:xfrm>
          <a:prstGeom prst="rect">
            <a:avLst/>
          </a:prstGeom>
          <a:gradFill flip="none" rotWithShape="1">
            <a:gsLst>
              <a:gs pos="55000">
                <a:srgbClr val="0F75BC"/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sp>
        <p:nvSpPr>
          <p:cNvPr id="10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3E442B1-F139-4CAB-B0D0-2CE05DB62936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 bwMode="auto">
          <a:xfrm>
            <a:off x="325756" y="853440"/>
            <a:ext cx="656463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ea typeface="ＭＳ Ｐゴシック" pitchFamily="34" charset="-128"/>
              <a:cs typeface="Arial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Pilot Interfaces &amp; Interactions </a:t>
            </a:r>
            <a:b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fighter Cockpit</a:t>
            </a:r>
            <a:endParaRPr lang="fr-FR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Calibri" pitchFamily="34" charset="0"/>
              <a:cs typeface="Arial" charset="0"/>
            </a:endParaRPr>
          </a:p>
        </p:txBody>
      </p:sp>
      <p:sp>
        <p:nvSpPr>
          <p:cNvPr id="15" name="Text Placeholder 4"/>
          <p:cNvSpPr txBox="1">
            <a:spLocks/>
          </p:cNvSpPr>
          <p:nvPr userDrawn="1"/>
        </p:nvSpPr>
        <p:spPr bwMode="auto">
          <a:xfrm>
            <a:off x="1674608" y="4770120"/>
            <a:ext cx="10801350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GB" sz="192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Arial" charset="0"/>
              </a:rPr>
              <a:t>Prepared by </a:t>
            </a:r>
          </a:p>
        </p:txBody>
      </p:sp>
      <p:pic>
        <p:nvPicPr>
          <p:cNvPr id="18" name="Image 10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377191" y="91440"/>
            <a:ext cx="2777490" cy="9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99062" y="409318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26510" y="2086642"/>
            <a:ext cx="9947221" cy="42100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26510" y="2526697"/>
            <a:ext cx="9947221" cy="41719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26510" y="2962940"/>
            <a:ext cx="9947221" cy="39243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015655" y="516799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77060" y="5990559"/>
            <a:ext cx="117506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pic>
        <p:nvPicPr>
          <p:cNvPr id="24" name="Image 23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72" y="137824"/>
            <a:ext cx="1887474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D0EDF17-CA05-4950-BBA6-8653ADF03F8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3956" y="1148353"/>
            <a:ext cx="13785952" cy="6157760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9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58C5E31-4B0F-44C1-951D-1E57BE556FF1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ttangolo 12"/>
          <p:cNvSpPr>
            <a:spLocks noChangeArrowheads="1"/>
          </p:cNvSpPr>
          <p:nvPr userDrawn="1"/>
        </p:nvSpPr>
        <p:spPr bwMode="auto">
          <a:xfrm>
            <a:off x="0" y="1310640"/>
            <a:ext cx="14630400" cy="5981700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8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5"/>
          <p:cNvSpPr txBox="1">
            <a:spLocks/>
          </p:cNvSpPr>
          <p:nvPr userDrawn="1"/>
        </p:nvSpPr>
        <p:spPr bwMode="auto">
          <a:xfrm>
            <a:off x="2350770" y="468630"/>
            <a:ext cx="1237678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Pilot Interfaces &amp; Interactions for fighter Cockpit</a:t>
            </a:r>
            <a:endParaRPr lang="fr-FR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07925" y="3296177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48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07925" y="4865501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36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0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80B6441-FE66-49D6-BFDD-59CD8082C7B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202056"/>
            <a:ext cx="4059554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75490" y="1148352"/>
            <a:ext cx="9744418" cy="6410688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13509" y="141935"/>
            <a:ext cx="80012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2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" y="203944"/>
            <a:ext cx="14284960" cy="5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" y="874441"/>
            <a:ext cx="14284960" cy="23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4AD56-65F2-4988-AFDA-36E9F8AF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5840" y="7837298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5pPr>
      <a:lvl6pPr marL="607715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6pPr>
      <a:lvl7pPr marL="1215429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7pPr>
      <a:lvl8pPr marL="1823144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8pPr>
      <a:lvl9pPr marL="2430858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9pPr>
    </p:titleStyle>
    <p:bodyStyle>
      <a:lvl1pPr marL="455786" indent="-455786" algn="l" rtl="0" eaLnBrk="0" fontAlgn="base" hangingPunct="0">
        <a:spcBef>
          <a:spcPct val="20000"/>
        </a:spcBef>
        <a:spcAft>
          <a:spcPct val="0"/>
        </a:spcAft>
        <a:buChar char="•"/>
        <a:defRPr sz="2659">
          <a:solidFill>
            <a:schemeClr val="tx1"/>
          </a:solidFill>
          <a:latin typeface="+mn-lt"/>
          <a:ea typeface="+mn-ea"/>
          <a:cs typeface="+mn-cs"/>
        </a:defRPr>
      </a:lvl1pPr>
      <a:lvl2pPr marL="987536" indent="-379822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2pPr>
      <a:lvl3pPr marL="1519287" indent="-303858" algn="l" rtl="0" eaLnBrk="0" fontAlgn="base" hangingPunct="0">
        <a:spcBef>
          <a:spcPct val="20000"/>
        </a:spcBef>
        <a:spcAft>
          <a:spcPct val="0"/>
        </a:spcAft>
        <a:buChar char="•"/>
        <a:defRPr sz="2437">
          <a:solidFill>
            <a:schemeClr val="tx1"/>
          </a:solidFill>
          <a:latin typeface="+mn-lt"/>
        </a:defRPr>
      </a:lvl3pPr>
      <a:lvl4pPr marL="2127002" indent="-303858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4pPr>
      <a:lvl5pPr marL="2734716" indent="-303858" algn="l" rtl="0" eaLnBrk="0" fontAlgn="base" hangingPunct="0">
        <a:spcBef>
          <a:spcPct val="20000"/>
        </a:spcBef>
        <a:spcAft>
          <a:spcPct val="0"/>
        </a:spcAft>
        <a:buChar char="»"/>
        <a:defRPr sz="2437">
          <a:solidFill>
            <a:schemeClr val="tx1"/>
          </a:solidFill>
          <a:latin typeface="+mn-lt"/>
        </a:defRPr>
      </a:lvl5pPr>
      <a:lvl6pPr marL="3342430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3950144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4557859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5165573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1pPr>
      <a:lvl2pPr marL="607715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215429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3pPr>
      <a:lvl4pPr marL="1823144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430858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3038573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646287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02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4861716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 rot="16200000">
            <a:off x="-1104536" y="3943350"/>
            <a:ext cx="273322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-952691" y="5890881"/>
            <a:ext cx="2267717" cy="1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533256" y="7621455"/>
            <a:ext cx="9736454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“SENSITIVE, only for members of the EPIIC consortium and</a:t>
            </a:r>
            <a:r>
              <a:rPr lang="en-US" altLang="fr-FR" sz="1200" b="1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European </a:t>
            </a: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Commission - EU Project”</a:t>
            </a:r>
            <a:endParaRPr lang="en-GB" altLang="fr-FR" sz="1200" b="1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" y="7524205"/>
            <a:ext cx="3129786" cy="707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9985" y="7825240"/>
            <a:ext cx="108569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60" kern="120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document was co-funded by the European Union under the Grant Agreement 101103592. 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is confidential and its content is the property of the companies indicated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the slide “Intellectual Property”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 </a:t>
            </a:r>
          </a:p>
          <a:p>
            <a:pPr algn="l"/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Its content shall not be copied, disclosed or used in whole or in part without the formal approval of the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owning companies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fr-FR" sz="960" kern="120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EB3C-B0A0-B457-88CB-CA7A9DBB4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</a:t>
            </a:fld>
            <a:endParaRPr lang="hr-H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0765F-75E1-694B-AB4A-5276EFB2B112}"/>
              </a:ext>
            </a:extLst>
          </p:cNvPr>
          <p:cNvSpPr txBox="1">
            <a:spLocks/>
          </p:cNvSpPr>
          <p:nvPr/>
        </p:nvSpPr>
        <p:spPr bwMode="auto">
          <a:xfrm>
            <a:off x="0" y="402075"/>
            <a:ext cx="14630400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3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5pPr>
            <a:lvl6pPr marL="607715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6pPr>
            <a:lvl7pPr marL="1215429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7pPr>
            <a:lvl8pPr marL="1823144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8pPr>
            <a:lvl9pPr marL="2430858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hr-HR" sz="3200" dirty="0">
                <a:solidFill>
                  <a:srgbClr val="000000"/>
                </a:solidFill>
                <a:latin typeface="Segoe UI" panose="020B0502040204020203" pitchFamily="34" charset="0"/>
              </a:rPr>
              <a:t>Obrambeni sustavi i tehnologije</a:t>
            </a: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Seminarski rad: Tema </a:t>
            </a:r>
            <a:r>
              <a:rPr lang="hr-HR" sz="2400" dirty="0">
                <a:solidFill>
                  <a:srgbClr val="000000"/>
                </a:solidFill>
                <a:latin typeface="Segoe UI"/>
                <a:cs typeface="Segoe UI"/>
              </a:rPr>
              <a:t>P13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Razvoj neuronske mreže za estimaciju/predikciju performansi na simulatoru leta u </a:t>
            </a:r>
            <a:r>
              <a:rPr lang="hr-HR" sz="40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startle</a:t>
            </a:r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uvjetima na temelju signala vodljivosti kože i disanja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Florijan Sandalj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Ivan Unković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Vid Bebek</a:t>
            </a: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r>
              <a:rPr lang="hr-HR" sz="2400" b="0" dirty="0">
                <a:solidFill>
                  <a:srgbClr val="000000"/>
                </a:solidFill>
                <a:latin typeface="Segoe UI" panose="020B0502040204020203" pitchFamily="34" charset="0"/>
              </a:rPr>
              <a:t>siječanj 2024.</a:t>
            </a:r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A5384-C242-C505-747E-524CD6C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46-AB07-730C-AF4C-86DB030C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AB2-23AF-8E23-DCAB-961BE151C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10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DD791E-1106-8AC9-BDBE-3D03C341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 (</a:t>
            </a:r>
            <a:r>
              <a:rPr lang="hr-HR" b="1" dirty="0">
                <a:solidFill>
                  <a:srgbClr val="FF0000"/>
                </a:solidFill>
              </a:rPr>
              <a:t>kako vi konkretno trebate raditi</a:t>
            </a:r>
            <a:r>
              <a:rPr lang="hr-HR" b="1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12C3FA-F3E5-330E-99FB-73EB6DAE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03872"/>
              </p:ext>
            </p:extLst>
          </p:nvPr>
        </p:nvGraphicFramePr>
        <p:xfrm>
          <a:off x="324772" y="2432751"/>
          <a:ext cx="13964382" cy="3561649"/>
        </p:xfrm>
        <a:graphic>
          <a:graphicData uri="http://schemas.openxmlformats.org/drawingml/2006/table">
            <a:tbl>
              <a:tblPr firstRow="1" bandRow="1"/>
              <a:tblGrid>
                <a:gridCol w="1768819">
                  <a:extLst>
                    <a:ext uri="{9D8B030D-6E8A-4147-A177-3AD203B41FA5}">
                      <a16:colId xmlns:a16="http://schemas.microsoft.com/office/drawing/2014/main" val="2795778505"/>
                    </a:ext>
                  </a:extLst>
                </a:gridCol>
                <a:gridCol w="2512470">
                  <a:extLst>
                    <a:ext uri="{9D8B030D-6E8A-4147-A177-3AD203B41FA5}">
                      <a16:colId xmlns:a16="http://schemas.microsoft.com/office/drawing/2014/main" val="1355444731"/>
                    </a:ext>
                  </a:extLst>
                </a:gridCol>
                <a:gridCol w="2249575">
                  <a:extLst>
                    <a:ext uri="{9D8B030D-6E8A-4147-A177-3AD203B41FA5}">
                      <a16:colId xmlns:a16="http://schemas.microsoft.com/office/drawing/2014/main" val="1388669013"/>
                    </a:ext>
                  </a:extLst>
                </a:gridCol>
                <a:gridCol w="7433518">
                  <a:extLst>
                    <a:ext uri="{9D8B030D-6E8A-4147-A177-3AD203B41FA5}">
                      <a16:colId xmlns:a16="http://schemas.microsoft.com/office/drawing/2014/main" val="1032979636"/>
                    </a:ext>
                  </a:extLst>
                </a:gridCol>
              </a:tblGrid>
              <a:tr h="626507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FIZIOLOŠKI SIGNALI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METRIKA PERFORMANSI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888"/>
                  </a:ext>
                </a:extLst>
              </a:tr>
              <a:tr h="1081368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SRČANA AKTIVNOST (ECG)</a:t>
                      </a:r>
                      <a:endParaRPr lang="en-GB" sz="1600" b="1" noProof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ZNOJENJE (EDA)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DISANJE (RESP)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5617"/>
                  </a:ext>
                </a:extLst>
              </a:tr>
              <a:tr h="1853774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IBImean, IBIstd, IBIslope, HRV(sdnn, rmssd)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EDAmean, EDAstd, EDAslope, EDArange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RESPrate, </a:t>
                      </a:r>
                      <a:r>
                        <a:rPr lang="hr-HR" sz="1600" dirty="0" err="1"/>
                        <a:t>RESPamplitude</a:t>
                      </a:r>
                      <a:r>
                        <a:rPr lang="hr-HR" sz="1600" dirty="0"/>
                        <a:t>, </a:t>
                      </a:r>
                      <a:r>
                        <a:rPr lang="en-GB" sz="1600" dirty="0" err="1"/>
                        <a:t>RESPstd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RESPrange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Apsolutna</a:t>
                      </a:r>
                      <a:r>
                        <a:rPr lang="hr-HR" sz="1600" baseline="0" dirty="0"/>
                        <a:t> pogreška između dinamičkog referentnog ulaznog nagiba i stvarnog nagiba konstrukcije zrakoplova koja proizlazi iz rukovanja pilota.</a:t>
                      </a:r>
                      <a:r>
                        <a:rPr lang="hr-HR" sz="1600" dirty="0"/>
                        <a:t> 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7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12DD2-0D09-5A8A-D3CB-B0D94F1E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1A97-A8B4-2E7D-A8E2-4F1B41AD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38EC-4216-DF9D-A8AF-28FB03BA0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11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37C4AA-BC8B-76F6-115A-CAA67206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3C5CD88-F3C3-9D3E-4F0C-F2BCC53A9F3F}"/>
              </a:ext>
            </a:extLst>
          </p:cNvPr>
          <p:cNvSpPr txBox="1">
            <a:spLocks/>
          </p:cNvSpPr>
          <p:nvPr/>
        </p:nvSpPr>
        <p:spPr bwMode="auto">
          <a:xfrm>
            <a:off x="11890650" y="1853810"/>
            <a:ext cx="2423214" cy="30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značajki kroz faze paradigme</a:t>
            </a:r>
            <a:endParaRPr lang="en-GB" kern="0" dirty="0"/>
          </a:p>
          <a:p>
            <a:pPr>
              <a:spcBef>
                <a:spcPts val="1800"/>
              </a:spcBef>
            </a:pPr>
            <a:r>
              <a:rPr lang="en-GB" kern="0" dirty="0" err="1"/>
              <a:t>Svake</a:t>
            </a:r>
            <a:r>
              <a:rPr lang="en-GB" kern="0" dirty="0"/>
              <a:t> tri </a:t>
            </a:r>
            <a:r>
              <a:rPr lang="en-GB" kern="0" dirty="0" err="1"/>
              <a:t>spojene</a:t>
            </a:r>
            <a:r>
              <a:rPr lang="en-GB" kern="0" dirty="0"/>
              <a:t> to</a:t>
            </a:r>
            <a:r>
              <a:rPr lang="hr-HR" kern="0" dirty="0" err="1"/>
              <a:t>čke</a:t>
            </a:r>
            <a:r>
              <a:rPr lang="hr-HR" kern="0" dirty="0"/>
              <a:t> predstavljaju jednog ispitanika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9BE1B-52F7-2AF8-11E7-7B0A2D7D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71" y="2327263"/>
            <a:ext cx="9003549" cy="53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824E-3446-7AB2-196B-FF16E340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C5D1-2968-4D22-BF73-C8795386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3C56-E2DC-8B2F-A94E-A70E369B1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140E07-F34B-2BEC-FE2B-A124A656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6DC3033-CF94-A1A2-303F-039295FFD255}"/>
              </a:ext>
            </a:extLst>
          </p:cNvPr>
          <p:cNvSpPr txBox="1">
            <a:spLocks/>
          </p:cNvSpPr>
          <p:nvPr/>
        </p:nvSpPr>
        <p:spPr bwMode="auto">
          <a:xfrm>
            <a:off x="344898" y="2272499"/>
            <a:ext cx="13980855" cy="92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/>
              <a:t>značajki kroz različite faze paradigme</a:t>
            </a:r>
            <a:endParaRPr lang="hr-HR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186FA-625D-4EBA-B46E-EE48ED16C34E}"/>
              </a:ext>
            </a:extLst>
          </p:cNvPr>
          <p:cNvSpPr/>
          <p:nvPr/>
        </p:nvSpPr>
        <p:spPr>
          <a:xfrm>
            <a:off x="8345227" y="6602741"/>
            <a:ext cx="5641226" cy="812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seminarskim radovima tu prikazati promjenu fizioloških značajki i metrike performansi na simulatoru: </a:t>
            </a:r>
            <a:r>
              <a:rPr lang="hr-HR" sz="1600" b="1" dirty="0"/>
              <a:t>pre-</a:t>
            </a:r>
            <a:r>
              <a:rPr lang="hr-HR" sz="1600" b="1" dirty="0" err="1"/>
              <a:t>startle</a:t>
            </a:r>
            <a:r>
              <a:rPr lang="hr-HR" sz="1600" b="1" dirty="0"/>
              <a:t> </a:t>
            </a:r>
            <a:r>
              <a:rPr lang="hr-HR" sz="1600" b="1" dirty="0">
                <a:sym typeface="Wingdings" panose="05000000000000000000" pitchFamily="2" charset="2"/>
              </a:rPr>
              <a:t> 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r>
              <a:rPr lang="hr-HR" sz="1600" b="1" dirty="0">
                <a:sym typeface="Wingdings" panose="05000000000000000000" pitchFamily="2" charset="2"/>
              </a:rPr>
              <a:t>  post-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endParaRPr lang="en-GB" sz="1600" b="1" dirty="0"/>
          </a:p>
        </p:txBody>
      </p:sp>
      <p:pic>
        <p:nvPicPr>
          <p:cNvPr id="11" name="Picture 10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155830E8-3970-D8D5-876E-59A922C2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1" y="1891939"/>
            <a:ext cx="9651741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FF9E-B02F-0288-E12B-C64E91D6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F62E-7F44-A06F-4CBF-B8720DF8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4DEE-B925-D38E-872D-CF8363B6A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E097ED-7A3A-5C59-BC2E-042BD33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EEF0231-E36A-B8F2-3C60-879FE2BD8707}"/>
              </a:ext>
            </a:extLst>
          </p:cNvPr>
          <p:cNvSpPr txBox="1">
            <a:spLocks/>
          </p:cNvSpPr>
          <p:nvPr/>
        </p:nvSpPr>
        <p:spPr bwMode="auto">
          <a:xfrm>
            <a:off x="9248029" y="2190611"/>
            <a:ext cx="5473811" cy="41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Provedena je analiza korelacije između svih skupina značajki i metrike performansi simulatora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Prikazana je korelacijska matrica (gore), sa odgovarajućim p-vrijednostima (dolje)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p-vrijednosti manje od 0.05 ukazuju da je izračunata korelacija između dotičnih varijabli u dovoljnoj mjeri ekstremna s obzirom na broj podataka u našem uzorku, da možemo razumno odbaciti pretpostavku/hipotezu da su dotične varijable </a:t>
            </a:r>
            <a:r>
              <a:rPr lang="hr-HR" kern="0" dirty="0" err="1"/>
              <a:t>nekorelirane</a:t>
            </a:r>
            <a:endParaRPr lang="hr-HR" kern="0" dirty="0"/>
          </a:p>
        </p:txBody>
      </p:sp>
      <p:pic>
        <p:nvPicPr>
          <p:cNvPr id="13" name="Picture 12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87714D-E3A1-9AEE-F3D6-CE70F180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2" y="2496012"/>
            <a:ext cx="5130800" cy="5037607"/>
          </a:xfrm>
          <a:prstGeom prst="rect">
            <a:avLst/>
          </a:prstGeom>
        </p:spPr>
      </p:pic>
      <p:pic>
        <p:nvPicPr>
          <p:cNvPr id="11" name="Picture 10" descr="A colorful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AFD9C05-5D5E-E2C9-2D48-E7A74E6E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91"/>
            <a:ext cx="5130800" cy="50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7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9055-C527-89AF-C9BD-AC4D53B3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ED3D-3136-DCC9-031F-2E0CC1E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A93E1-2CF3-D4C8-6AA8-808EC5DAC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27659D-1284-1EFB-E2F5-9271785D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1FD9F7E-89F0-F94E-335F-5447F3D98B26}"/>
              </a:ext>
            </a:extLst>
          </p:cNvPr>
          <p:cNvSpPr txBox="1">
            <a:spLocks/>
          </p:cNvSpPr>
          <p:nvPr/>
        </p:nvSpPr>
        <p:spPr bwMode="auto">
          <a:xfrm>
            <a:off x="11655191" y="2204259"/>
            <a:ext cx="2861634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 err="1"/>
              <a:t>Scatter</a:t>
            </a:r>
            <a:r>
              <a:rPr lang="hr-HR" kern="0" dirty="0"/>
              <a:t> plotovi za relevantne značajke</a:t>
            </a:r>
          </a:p>
        </p:txBody>
      </p:sp>
      <p:pic>
        <p:nvPicPr>
          <p:cNvPr id="7" name="Picture 6" descr="A group of red dots&#10;&#10;Description automatically generated">
            <a:extLst>
              <a:ext uri="{FF2B5EF4-FFF2-40B4-BE49-F238E27FC236}">
                <a16:creationId xmlns:a16="http://schemas.microsoft.com/office/drawing/2014/main" id="{AFE9EE04-88C6-C74A-451F-6B07B6CD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" y="2403438"/>
            <a:ext cx="9433560" cy="56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7923-AADC-6CC3-77DB-EEB5040D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1948-12AA-635F-8BC7-3BCD68B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80F2-85E5-52D3-A19E-FD6D8AF25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7D6D1-0473-3600-C8E0-6476AF2C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– različiti pristupi za </a:t>
            </a:r>
            <a:r>
              <a:rPr lang="hr-HR" b="1" dirty="0">
                <a:solidFill>
                  <a:srgbClr val="FF0000"/>
                </a:solidFill>
              </a:rPr>
              <a:t>SEMINARSKE RADOVE</a:t>
            </a:r>
            <a:endParaRPr lang="hr-HR" b="1" u="sng" dirty="0">
              <a:solidFill>
                <a:srgbClr val="FF0000"/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9A73E78-E7E4-C20B-5D91-8BEE7DAAB7A8}"/>
              </a:ext>
            </a:extLst>
          </p:cNvPr>
          <p:cNvSpPr txBox="1">
            <a:spLocks/>
          </p:cNvSpPr>
          <p:nvPr/>
        </p:nvSpPr>
        <p:spPr bwMode="auto">
          <a:xfrm>
            <a:off x="396240" y="2199184"/>
            <a:ext cx="1390115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hr-HR" sz="2400" kern="0" dirty="0"/>
              <a:t>U našem seminarskom radu, na temelju definiranih intervala koji su od interesa (</a:t>
            </a:r>
            <a:r>
              <a:rPr lang="hr-HR" sz="2400" kern="0" dirty="0">
                <a:solidFill>
                  <a:srgbClr val="92D050"/>
                </a:solidFill>
              </a:rPr>
              <a:t>pre-startle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FF6600"/>
                </a:solidFill>
              </a:rPr>
              <a:t>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2585C9"/>
                </a:solidFill>
              </a:rPr>
              <a:t>post-startle</a:t>
            </a:r>
            <a:r>
              <a:rPr lang="hr-HR" sz="2400" kern="0" dirty="0"/>
              <a:t>) postoji nekoliko interesantnih pristupa koje isprobavamo:</a:t>
            </a:r>
          </a:p>
          <a:p>
            <a:endParaRPr lang="en-GB" sz="24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60A24-3B86-273C-3585-DD29893420EE}"/>
              </a:ext>
            </a:extLst>
          </p:cNvPr>
          <p:cNvSpPr/>
          <p:nvPr/>
        </p:nvSpPr>
        <p:spPr>
          <a:xfrm>
            <a:off x="1117600" y="3514319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A4C45-EDA8-2F1F-3C6D-16E4DB9DAD28}"/>
              </a:ext>
            </a:extLst>
          </p:cNvPr>
          <p:cNvSpPr/>
          <p:nvPr/>
        </p:nvSpPr>
        <p:spPr>
          <a:xfrm>
            <a:off x="111760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8F889-E5E3-F199-9259-E1FEC7C7EEE4}"/>
              </a:ext>
            </a:extLst>
          </p:cNvPr>
          <p:cNvSpPr/>
          <p:nvPr/>
        </p:nvSpPr>
        <p:spPr>
          <a:xfrm>
            <a:off x="115316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7A2EC-8E68-5066-E171-1BBEF9C49E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10312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DA28F-57AE-0DFF-0353-4C986726F7B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210312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AF56E-6CE3-B504-36D5-F5A08F37D600}"/>
              </a:ext>
            </a:extLst>
          </p:cNvPr>
          <p:cNvSpPr/>
          <p:nvPr/>
        </p:nvSpPr>
        <p:spPr>
          <a:xfrm>
            <a:off x="4836160" y="3514319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EFB3-C59C-658C-3E12-1F30C05C9D80}"/>
              </a:ext>
            </a:extLst>
          </p:cNvPr>
          <p:cNvSpPr/>
          <p:nvPr/>
        </p:nvSpPr>
        <p:spPr>
          <a:xfrm>
            <a:off x="483616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0D0EB1-AADE-5BB4-22E7-A441EA4AB11E}"/>
              </a:ext>
            </a:extLst>
          </p:cNvPr>
          <p:cNvSpPr/>
          <p:nvPr/>
        </p:nvSpPr>
        <p:spPr>
          <a:xfrm>
            <a:off x="487172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43E60B-F254-1916-21B6-07A45EFAC676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82168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60A43-6445-12EB-AF88-95AD8F869F7A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582168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FE7C0-D30D-A8CD-A566-BA9B13077400}"/>
              </a:ext>
            </a:extLst>
          </p:cNvPr>
          <p:cNvSpPr/>
          <p:nvPr/>
        </p:nvSpPr>
        <p:spPr>
          <a:xfrm>
            <a:off x="8120380" y="3501591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F9CB19-C5BC-DC7C-21AA-EB48B4A46851}"/>
              </a:ext>
            </a:extLst>
          </p:cNvPr>
          <p:cNvSpPr/>
          <p:nvPr/>
        </p:nvSpPr>
        <p:spPr>
          <a:xfrm>
            <a:off x="10215880" y="5988178"/>
            <a:ext cx="1971040" cy="863600"/>
          </a:xfrm>
          <a:prstGeom prst="rect">
            <a:avLst/>
          </a:prstGeom>
          <a:solidFill>
            <a:srgbClr val="2585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post-startle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18708D-7A81-1AC7-D94C-D8EDE97A9289}"/>
              </a:ext>
            </a:extLst>
          </p:cNvPr>
          <p:cNvSpPr/>
          <p:nvPr/>
        </p:nvSpPr>
        <p:spPr>
          <a:xfrm>
            <a:off x="10251440" y="464515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DECD94-5A20-E553-691E-A746CAA6A355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9105900" y="4365191"/>
            <a:ext cx="1423777" cy="4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7D3A57-D300-40AE-16A2-52D352ACC0E9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11201400" y="5630678"/>
            <a:ext cx="0" cy="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82EFD66-DD7A-9EDA-EDD2-0E4AD1BA409C}"/>
              </a:ext>
            </a:extLst>
          </p:cNvPr>
          <p:cNvSpPr/>
          <p:nvPr/>
        </p:nvSpPr>
        <p:spPr>
          <a:xfrm>
            <a:off x="10215880" y="3501483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7B468-72DB-DEE5-9F08-826A8238593E}"/>
              </a:ext>
            </a:extLst>
          </p:cNvPr>
          <p:cNvSpPr/>
          <p:nvPr/>
        </p:nvSpPr>
        <p:spPr>
          <a:xfrm>
            <a:off x="12311380" y="3518246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9B1080-2A64-1154-8372-38DEF58DF46C}"/>
              </a:ext>
            </a:extLst>
          </p:cNvPr>
          <p:cNvCxnSpPr>
            <a:cxnSpLocks/>
            <a:stCxn id="30" idx="2"/>
            <a:endCxn id="25" idx="7"/>
          </p:cNvCxnSpPr>
          <p:nvPr/>
        </p:nvCxnSpPr>
        <p:spPr>
          <a:xfrm flipH="1">
            <a:off x="11873123" y="4381846"/>
            <a:ext cx="1423777" cy="4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4759DF-16B4-B0BE-42B3-B000278F3399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11201400" y="4365083"/>
            <a:ext cx="0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8C4E9028-3C9E-AD08-2F0C-21DEA3436C78}"/>
              </a:ext>
            </a:extLst>
          </p:cNvPr>
          <p:cNvSpPr txBox="1">
            <a:spLocks/>
          </p:cNvSpPr>
          <p:nvPr/>
        </p:nvSpPr>
        <p:spPr bwMode="auto">
          <a:xfrm>
            <a:off x="396240" y="6987160"/>
            <a:ext cx="13901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400" kern="0" dirty="0"/>
              <a:t>        ESTIMACIJA			PREDIKCIJA				        PREDIKCIJA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242274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C2C6-AFA7-8427-16C3-F8E09A27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EC7-8C37-44E6-1F26-BC763070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48EBF-2C68-E77F-15D3-16E6E553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0D86CB-6D61-62FA-3BBE-3522F808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Estimacija </a:t>
            </a:r>
            <a:r>
              <a:rPr lang="hr-HR" b="1" dirty="0" err="1"/>
              <a:t>startle</a:t>
            </a:r>
            <a:r>
              <a:rPr lang="hr-HR" b="1" dirty="0"/>
              <a:t> performansi na temelju </a:t>
            </a:r>
            <a:r>
              <a:rPr lang="hr-HR" b="1" dirty="0" err="1"/>
              <a:t>startle</a:t>
            </a:r>
            <a:r>
              <a:rPr lang="hr-HR" b="1" dirty="0"/>
              <a:t> fizioloških značajki 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0DA5D-7DA2-C4A8-8B8E-64DF40079D52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NN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4E80E-0C92-EAD8-B7A0-DE5BA4B3BAE1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hr-HR" dirty="0"/>
              <a:t>NN</a:t>
            </a:r>
            <a:r>
              <a:rPr lang="en-GB" dirty="0"/>
              <a:t>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23" name="Slika 22">
            <a:extLst>
              <a:ext uri="{FF2B5EF4-FFF2-40B4-BE49-F238E27FC236}">
                <a16:creationId xmlns:a16="http://schemas.microsoft.com/office/drawing/2014/main" id="{3E4F29D5-738C-1157-46DD-632355C2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0" y="5140276"/>
            <a:ext cx="2987040" cy="129540"/>
          </a:xfrm>
          <a:prstGeom prst="rect">
            <a:avLst/>
          </a:prstGeom>
        </p:spPr>
      </p:pic>
      <p:pic>
        <p:nvPicPr>
          <p:cNvPr id="25" name="Slika 24" descr="Slika na kojoj se prikazuje snimka zaslona, dijagram, crta, radnja&#10;&#10;Opis je automatski generiran">
            <a:extLst>
              <a:ext uri="{FF2B5EF4-FFF2-40B4-BE49-F238E27FC236}">
                <a16:creationId xmlns:a16="http://schemas.microsoft.com/office/drawing/2014/main" id="{5D1E1F01-E4C9-E0FC-B1F3-94043745A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177195"/>
            <a:ext cx="5128260" cy="3855720"/>
          </a:xfrm>
          <a:prstGeom prst="rect">
            <a:avLst/>
          </a:prstGeom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DBB76030-2E72-31E1-F2E4-419A4E2F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9" y="7232897"/>
            <a:ext cx="4984409" cy="216161"/>
          </a:xfrm>
          <a:prstGeom prst="rect">
            <a:avLst/>
          </a:prstGeom>
        </p:spPr>
      </p:pic>
      <p:pic>
        <p:nvPicPr>
          <p:cNvPr id="29" name="Slika 28" descr="Slika na kojoj se prikazuje dijagram, crta, snimka zaslona, radnja&#10;&#10;Opis je automatski generiran">
            <a:extLst>
              <a:ext uri="{FF2B5EF4-FFF2-40B4-BE49-F238E27FC236}">
                <a16:creationId xmlns:a16="http://schemas.microsoft.com/office/drawing/2014/main" id="{719431B9-66FC-D3BD-87F0-1AF5CB5A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216226"/>
            <a:ext cx="5052060" cy="3848100"/>
          </a:xfrm>
          <a:prstGeom prst="rect">
            <a:avLst/>
          </a:prstGeom>
        </p:spPr>
      </p:pic>
      <p:pic>
        <p:nvPicPr>
          <p:cNvPr id="31" name="Slika 30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5FB73727-AFFF-C7A0-473E-82DBFB304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140" y="7104185"/>
            <a:ext cx="4017400" cy="8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BE14-7750-3E9A-DA01-86F49975E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C7CF-076D-852E-4AB9-CF2CE76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64F2-78B4-EB3E-6A3B-A581D5389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8C5F97-2A27-6BE0-7D8A-3487301D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Predikcija </a:t>
            </a:r>
            <a:r>
              <a:rPr lang="hr-HR" b="1" dirty="0" err="1"/>
              <a:t>startle</a:t>
            </a:r>
            <a:r>
              <a:rPr lang="hr-HR" b="1" dirty="0"/>
              <a:t> performansi na temelju pre-</a:t>
            </a:r>
            <a:r>
              <a:rPr lang="hr-HR" b="1" dirty="0" err="1"/>
              <a:t>startle</a:t>
            </a:r>
            <a:r>
              <a:rPr lang="hr-HR" b="1" dirty="0"/>
              <a:t> fizioloških značajki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94749-E872-67FC-474B-BDBE6A218010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NN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FDC69-BB66-73DC-FB98-E88CFEE34FB6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hr-HR" dirty="0"/>
              <a:t>NN</a:t>
            </a:r>
            <a:r>
              <a:rPr lang="en-GB" dirty="0"/>
              <a:t>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6" name="Slika 5" descr="Slika na kojoj se prikazuje dijagram, snimka zaslona, crta, radnja&#10;&#10;Opis je automatski generiran">
            <a:extLst>
              <a:ext uri="{FF2B5EF4-FFF2-40B4-BE49-F238E27FC236}">
                <a16:creationId xmlns:a16="http://schemas.microsoft.com/office/drawing/2014/main" id="{20AA9D6C-BF1F-6661-7E41-FD9499A5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60774"/>
            <a:ext cx="5120640" cy="379476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5D59EDD-3196-02FF-4158-53288405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12" y="7316155"/>
            <a:ext cx="4151755" cy="424732"/>
          </a:xfrm>
          <a:prstGeom prst="rect">
            <a:avLst/>
          </a:prstGeom>
        </p:spPr>
      </p:pic>
      <p:pic>
        <p:nvPicPr>
          <p:cNvPr id="11" name="Slika 10" descr="Slika na kojoj se prikazuje dijagram, snimka zaslona, crta, radnja&#10;&#10;Opis je automatski generiran">
            <a:extLst>
              <a:ext uri="{FF2B5EF4-FFF2-40B4-BE49-F238E27FC236}">
                <a16:creationId xmlns:a16="http://schemas.microsoft.com/office/drawing/2014/main" id="{781EF4EB-5DCD-9193-55FB-C4F77A07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171713"/>
            <a:ext cx="5105400" cy="3832860"/>
          </a:xfrm>
          <a:prstGeom prst="rect">
            <a:avLst/>
          </a:prstGeom>
        </p:spPr>
      </p:pic>
      <p:pic>
        <p:nvPicPr>
          <p:cNvPr id="17" name="Slika 16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E697E25B-80E8-2882-DF08-E474F2562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77" y="7076809"/>
            <a:ext cx="3998247" cy="8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077B1-EE54-81A9-6FEB-01573584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B6E3-DA7E-9A2C-B734-2CFDF7BB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48178-EA8D-CE94-D651-28A530C0A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510CE5-9BD8-C344-37DD-7482E116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69685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Predikcija post-</a:t>
            </a:r>
            <a:r>
              <a:rPr lang="hr-HR" b="1" dirty="0" err="1"/>
              <a:t>startle</a:t>
            </a:r>
            <a:r>
              <a:rPr lang="hr-HR" b="1" dirty="0"/>
              <a:t> performansi na temelju pre-</a:t>
            </a:r>
            <a:r>
              <a:rPr lang="hr-HR" b="1" dirty="0" err="1"/>
              <a:t>startle</a:t>
            </a:r>
            <a:r>
              <a:rPr lang="hr-HR" b="1" dirty="0"/>
              <a:t> i </a:t>
            </a:r>
            <a:r>
              <a:rPr lang="hr-HR" b="1" dirty="0" err="1"/>
              <a:t>startle</a:t>
            </a:r>
            <a:r>
              <a:rPr lang="hr-HR" b="1" dirty="0"/>
              <a:t> fizioloških značajki te </a:t>
            </a:r>
            <a:r>
              <a:rPr lang="hr-HR" b="1" dirty="0" err="1"/>
              <a:t>startle</a:t>
            </a:r>
            <a:r>
              <a:rPr lang="hr-HR" b="1" dirty="0"/>
              <a:t> 		         performansi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0AA23-F2F2-14F4-3B39-15F03C12CFB3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NN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2C556-728A-15B7-E7A8-643E054FBF3E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hr-HR" dirty="0"/>
              <a:t>NN</a:t>
            </a:r>
            <a:r>
              <a:rPr lang="en-GB" dirty="0"/>
              <a:t>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6" name="Slika 5" descr="Slika na kojoj se prikazuje dijagram, crta, snimka zaslona, radnja&#10;&#10;Opis je automatski generiran">
            <a:extLst>
              <a:ext uri="{FF2B5EF4-FFF2-40B4-BE49-F238E27FC236}">
                <a16:creationId xmlns:a16="http://schemas.microsoft.com/office/drawing/2014/main" id="{3F65F7A2-5E75-3E43-B6DD-BB65A1D3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77896"/>
            <a:ext cx="5013960" cy="379476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CA5A871-ADCB-7B9C-7907-808BE067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97" y="7176942"/>
            <a:ext cx="3964165" cy="424732"/>
          </a:xfrm>
          <a:prstGeom prst="rect">
            <a:avLst/>
          </a:prstGeom>
        </p:spPr>
      </p:pic>
      <p:pic>
        <p:nvPicPr>
          <p:cNvPr id="11" name="Slika 10" descr="Slika na kojoj se prikazuje dijagram, crta, radnja, snimka zaslona&#10;&#10;Opis je automatski generiran">
            <a:extLst>
              <a:ext uri="{FF2B5EF4-FFF2-40B4-BE49-F238E27FC236}">
                <a16:creationId xmlns:a16="http://schemas.microsoft.com/office/drawing/2014/main" id="{863D28D5-9FBA-F908-1632-5350ACFC3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55" y="3277896"/>
            <a:ext cx="4991100" cy="3779520"/>
          </a:xfrm>
          <a:prstGeom prst="rect">
            <a:avLst/>
          </a:prstGeom>
        </p:spPr>
      </p:pic>
      <p:pic>
        <p:nvPicPr>
          <p:cNvPr id="15" name="Slika 14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95A12523-6BA9-3337-A849-EF1FF34B7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127" y="7144033"/>
            <a:ext cx="3870540" cy="7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EE36D-B4E6-F070-D6E5-ECEC2F77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1C85-EFAF-D00E-33A7-447D652E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326"/>
            <a:ext cx="14630400" cy="492443"/>
          </a:xfrm>
        </p:spPr>
        <p:txBody>
          <a:bodyPr/>
          <a:lstStyle/>
          <a:p>
            <a:r>
              <a:rPr lang="hr-HR" sz="2600" dirty="0"/>
              <a:t>Sadržaj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C99B-3203-D4E8-F07C-4F263A094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12B54-6995-3713-9EC1-2201F988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42227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Cilj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Prikaz paradigme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laboratorijske paradigme </a:t>
            </a:r>
            <a:r>
              <a:rPr lang="hr-HR" dirty="0">
                <a:solidFill>
                  <a:srgbClr val="FF0000"/>
                </a:solidFill>
              </a:rPr>
              <a:t>(za seminarske radove nije relevantno)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zadatka na simulatoru leta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Vizualizacija odabranih signala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Odabir i izračun značajki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Statistička i korelacijska analiza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Razvoj modela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izabrane metode i odgovarajućih specifikacija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Selekcija značajki za razvoj modela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Rezultati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4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975A-6893-C903-A8E8-20EA00F0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4D6F-F3EC-3CEF-BB04-53DDCD07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3108-E64B-A31E-04C3-9F38212FC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C20A8-45D2-8810-F7AF-C3377041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Cilj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14DE769-F323-8668-8E25-47D0DD4A0FE0}"/>
              </a:ext>
            </a:extLst>
          </p:cNvPr>
          <p:cNvSpPr txBox="1">
            <a:spLocks/>
          </p:cNvSpPr>
          <p:nvPr/>
        </p:nvSpPr>
        <p:spPr bwMode="auto">
          <a:xfrm>
            <a:off x="333011" y="2500991"/>
            <a:ext cx="13980854" cy="376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Cilj ovog pristupa je pomoću fizioloških signala snimljenih u simulatoru predvidjeti performanse pilota na tom istom simulatoru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Kako bi ispitali potencijal fizioloških značajki u predikciji performansi pilota na simulatoru, sljedeći koraci su poduzeti: 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verifikacija korektnosti vremenskih podataka i događaja (vremenski dijagram)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i statistička verifikacija utjecaja događaja na pojedine značajke (boxplot, scatter plot, …)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Unakrsna korelacija različitih značajki i mjera performansi na simulatoru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Razvoj </a:t>
            </a:r>
            <a:r>
              <a:rPr lang="hr-HR" kern="0" dirty="0" err="1"/>
              <a:t>prediktivnog</a:t>
            </a:r>
            <a:r>
              <a:rPr lang="hr-HR" kern="0" dirty="0"/>
              <a:t> modela</a:t>
            </a:r>
          </a:p>
          <a:p>
            <a:pPr marL="0" indent="0">
              <a:spcBef>
                <a:spcPts val="1800"/>
              </a:spcBef>
              <a:buNone/>
            </a:pPr>
            <a:endParaRPr lang="hr-HR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9170-B75E-6FDD-4B5F-17357195F998}"/>
              </a:ext>
            </a:extLst>
          </p:cNvPr>
          <p:cNvSpPr/>
          <p:nvPr/>
        </p:nvSpPr>
        <p:spPr>
          <a:xfrm>
            <a:off x="545482" y="6342714"/>
            <a:ext cx="13333077" cy="14945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Na ovom </a:t>
            </a:r>
            <a:r>
              <a:rPr lang="hr-HR" dirty="0" err="1"/>
              <a:t>slide</a:t>
            </a:r>
            <a:r>
              <a:rPr lang="hr-HR" dirty="0"/>
              <a:t>-u je bitno navesti cilj seminarskog rada – što je bio plan, te po mogućnosti koji su koraci koji su napravljeni kako bi se taj plan ostvario. Tu je cilj seminarskih radova na temelju izabranih fizioloških signala estimirati/predvidjeti performanse na simulatoru. U vašem slučaju fiziološki signali su također snimljeni na simulatoru, a u ovom predlošku prikazan je jedan naš primjer koji koristi fiziološke signale snimljene primjenom generičke laboratorijske paradigme tjedan dana prije simulatora.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0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25ADC-47BF-BC0F-215A-15A4A08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EA0-A828-00EC-A14E-08BC091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2B9D-E66E-5234-420E-224A708E8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25881-B829-57C8-6DB8-CEB1C81F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BAC56-4A67-D37F-E89E-4E3E21E1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46814"/>
            <a:ext cx="8524244" cy="5809559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779DD46-430D-B65E-4216-1D347E2C1A95}"/>
              </a:ext>
            </a:extLst>
          </p:cNvPr>
          <p:cNvSpPr txBox="1">
            <a:spLocks/>
          </p:cNvSpPr>
          <p:nvPr/>
        </p:nvSpPr>
        <p:spPr bwMode="auto">
          <a:xfrm>
            <a:off x="9174121" y="2500991"/>
            <a:ext cx="5139743" cy="160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Signali odabrani iz ove paradigme uključuju </a:t>
            </a:r>
            <a:r>
              <a:rPr lang="hr-HR" b="1" kern="0" dirty="0"/>
              <a:t>fiziološke signale</a:t>
            </a:r>
            <a:r>
              <a:rPr lang="hr-HR" kern="0" dirty="0"/>
              <a:t> kao što su vodljivost kože (EDA), srčanu aktivnost (ECG), elektromiografiju očnog mišića (EMG), i disanje (RESP)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CE8CC-0446-F8FF-F950-CBB7957B97A1}"/>
              </a:ext>
            </a:extLst>
          </p:cNvPr>
          <p:cNvSpPr/>
          <p:nvPr/>
        </p:nvSpPr>
        <p:spPr>
          <a:xfrm>
            <a:off x="9007450" y="4946749"/>
            <a:ext cx="5473084" cy="23872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fiziološki signali, već je samo </a:t>
            </a:r>
            <a:r>
              <a:rPr lang="hr-HR" b="1" dirty="0"/>
              <a:t>jedan zadatak na simulatoru</a:t>
            </a:r>
            <a:r>
              <a:rPr lang="hr-HR" dirty="0"/>
              <a:t> iz kojeg se onda uzimaju fiziološki signali ali i performanse.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0BB5-7535-C1D6-73B7-88A5B1D0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E11-70A2-B1EA-ACC7-7590416A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8341B-DD3A-9751-2166-07473A212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AB15E-5DBD-5DF2-7091-378AA5DF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AD74F4A-046D-DCC2-51B1-BE03E11C53CF}"/>
              </a:ext>
            </a:extLst>
          </p:cNvPr>
          <p:cNvSpPr txBox="1">
            <a:spLocks/>
          </p:cNvSpPr>
          <p:nvPr/>
        </p:nvSpPr>
        <p:spPr bwMode="auto">
          <a:xfrm>
            <a:off x="10017457" y="2500991"/>
            <a:ext cx="4296407" cy="9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ovih kognitivnih zadataka uzimaju se samo metrike performansi kandidata.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A1EE-E07F-2299-7FDD-9B0445F615A1}"/>
              </a:ext>
            </a:extLst>
          </p:cNvPr>
          <p:cNvSpPr/>
          <p:nvPr/>
        </p:nvSpPr>
        <p:spPr>
          <a:xfrm>
            <a:off x="10268491" y="4097983"/>
            <a:ext cx="3794337" cy="2874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performanse na drugim kognitivnim zadacima.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BF74F-327E-82F8-A8E1-F26B032B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70" y="3358552"/>
            <a:ext cx="2454276" cy="345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16ABD-616B-BE53-E5AC-D8880226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3" y="2210938"/>
            <a:ext cx="6335259" cy="287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8FC36-629F-0946-07E3-FB899E19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3" y="5219488"/>
            <a:ext cx="6335260" cy="28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E803E-70E5-B667-B5BD-962F3607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CAC6-C287-D76C-D8D5-993389D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3C83-032D-B4E0-6BA2-5BC570E43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2E41F-8768-DB8A-BD5B-300D998E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simulatorske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E66E684-CBE7-AB7F-FE82-11821F8DC7DE}"/>
              </a:ext>
            </a:extLst>
          </p:cNvPr>
          <p:cNvSpPr txBox="1">
            <a:spLocks/>
          </p:cNvSpPr>
          <p:nvPr/>
        </p:nvSpPr>
        <p:spPr bwMode="auto">
          <a:xfrm>
            <a:off x="7560861" y="2500991"/>
            <a:ext cx="6753004" cy="213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simulatorskog zadatka uzima se metrika performansi. Za vrijeme odrađivanja simulatorskog zadatka ispitaniku su mjereni </a:t>
            </a:r>
            <a:r>
              <a:rPr lang="hr-HR" b="1" kern="0" dirty="0"/>
              <a:t>fiziološki signali</a:t>
            </a:r>
            <a:r>
              <a:rPr lang="hr-HR" kern="0" dirty="0"/>
              <a:t> kao što su vodljivost kože (EDA), srčanu aktivnost (ECG), elektromiografiju očnog mišića (EMG), i disanje (RESP)</a:t>
            </a:r>
          </a:p>
          <a:p>
            <a:pPr>
              <a:spcBef>
                <a:spcPts val="1800"/>
              </a:spcBef>
            </a:pPr>
            <a:endParaRPr lang="hr-HR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AFD1D-FB8C-0646-0945-8A60615B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12066"/>
            <a:ext cx="6998664" cy="58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269563" y="2538690"/>
            <a:ext cx="3084394" cy="220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signala performansi i fiziologije za kandidata XY s označenim trenucima pojave startle podražaja (</a:t>
            </a:r>
            <a:r>
              <a:rPr lang="hr-HR" kern="0" dirty="0">
                <a:solidFill>
                  <a:srgbClr val="FF0000"/>
                </a:solidFill>
              </a:rPr>
              <a:t>- - -</a:t>
            </a:r>
            <a:r>
              <a:rPr lang="hr-HR" kern="0" dirty="0"/>
              <a:t>)</a:t>
            </a:r>
            <a:endParaRPr lang="hr-HR" b="1" kern="0" dirty="0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35C99D-EBA8-B6BB-A7FF-A6C64380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" y="2199458"/>
            <a:ext cx="8493201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165840" y="3018456"/>
            <a:ext cx="3084394" cy="190590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</a:t>
            </a:r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8C0035F1-0830-70B9-5579-12608F892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2399657"/>
            <a:ext cx="9237228" cy="51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9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A15BD-B5F0-D960-7472-0B08557E4759}"/>
              </a:ext>
            </a:extLst>
          </p:cNvPr>
          <p:cNvSpPr txBox="1"/>
          <p:nvPr/>
        </p:nvSpPr>
        <p:spPr>
          <a:xfrm>
            <a:off x="2234261" y="7437188"/>
            <a:ext cx="3044423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EFDC"/>
                </a:solidFill>
              </a:rPr>
              <a:t>(-10, 0</a:t>
            </a:r>
            <a:r>
              <a:rPr lang="hr-HR" dirty="0">
                <a:solidFill>
                  <a:srgbClr val="CCEFDC"/>
                </a:solidFill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FFEBD6"/>
                </a:solidFill>
              </a:rPr>
              <a:t>[0, 10]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CCE0F5"/>
                </a:solidFill>
              </a:rPr>
              <a:t>(10, 20)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28A4035-20E1-6A8F-D76C-3F4800569A66}"/>
              </a:ext>
            </a:extLst>
          </p:cNvPr>
          <p:cNvSpPr txBox="1">
            <a:spLocks/>
          </p:cNvSpPr>
          <p:nvPr/>
        </p:nvSpPr>
        <p:spPr bwMode="auto">
          <a:xfrm>
            <a:off x="6193957" y="2551096"/>
            <a:ext cx="8133914" cy="343376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 Intervali koji su nam od interesa su: 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Pre-startle:</a:t>
            </a:r>
            <a:r>
              <a:rPr lang="hr-HR" kern="0" dirty="0">
                <a:solidFill>
                  <a:schemeClr val="bg1"/>
                </a:solidFill>
              </a:rPr>
              <a:t> 10s prije početka startle do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Startle:</a:t>
            </a:r>
            <a:r>
              <a:rPr lang="hr-HR" kern="0" dirty="0">
                <a:solidFill>
                  <a:schemeClr val="bg1"/>
                </a:solidFill>
              </a:rPr>
              <a:t> 10s od trenutka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Post-startle:</a:t>
            </a:r>
            <a:r>
              <a:rPr lang="hr-HR" kern="0" dirty="0">
                <a:solidFill>
                  <a:schemeClr val="bg1"/>
                </a:solidFill>
              </a:rPr>
              <a:t> </a:t>
            </a:r>
            <a:r>
              <a:rPr lang="en-GB" kern="0" dirty="0">
                <a:solidFill>
                  <a:schemeClr val="bg1"/>
                </a:solidFill>
              </a:rPr>
              <a:t>od</a:t>
            </a:r>
            <a:r>
              <a:rPr lang="hr-HR" kern="0" dirty="0">
                <a:solidFill>
                  <a:schemeClr val="bg1"/>
                </a:solidFill>
              </a:rPr>
              <a:t> 10s do 20s nakon pojave startle podražaja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Ovaj pristup se radi za sva 3 startle podražaja te se na ovim intervalima računaju značajke koje se kasnije koriste za razvoj modela!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3630-9932-4634-B2A6-597AD6DC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87" y="1698397"/>
            <a:ext cx="2667372" cy="60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60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ALICI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5FA0E6990937438F53B23C2D440142" ma:contentTypeVersion="14" ma:contentTypeDescription="Stvaranje novog dokumenta." ma:contentTypeScope="" ma:versionID="12a32ef67c8165ed487cb41f775985be">
  <xsd:schema xmlns:xsd="http://www.w3.org/2001/XMLSchema" xmlns:xs="http://www.w3.org/2001/XMLSchema" xmlns:p="http://schemas.microsoft.com/office/2006/metadata/properties" xmlns:ns3="ed847637-fdd2-4946-9bcb-6b9629a264cf" xmlns:ns4="22b07baa-fb9b-49de-985d-7f35a8396414" targetNamespace="http://schemas.microsoft.com/office/2006/metadata/properties" ma:root="true" ma:fieldsID="5e50f0770acba1e25188eb2d6aad934f" ns3:_="" ns4:_="">
    <xsd:import namespace="ed847637-fdd2-4946-9bcb-6b9629a264cf"/>
    <xsd:import namespace="22b07baa-fb9b-49de-985d-7f35a83964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7637-fdd2-4946-9bcb-6b9629a264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07baa-fb9b-49de-985d-7f35a8396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C5E9DD-0FB8-4161-BEDC-BC91609E381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2887F-EC5F-4CCD-8DB9-9BD8A91F948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d847637-fdd2-4946-9bcb-6b9629a264cf"/>
    <ds:schemaRef ds:uri="22b07baa-fb9b-49de-985d-7f35a839641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C9D2D-4966-4033-83BF-B86269848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1284</Words>
  <Application>Microsoft Office PowerPoint</Application>
  <PresentationFormat>Custom</PresentationFormat>
  <Paragraphs>143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Segoe UI</vt:lpstr>
      <vt:lpstr>Tahoma</vt:lpstr>
      <vt:lpstr>Times New Roman</vt:lpstr>
      <vt:lpstr>Wingdings</vt:lpstr>
      <vt:lpstr>Default Design</vt:lpstr>
      <vt:lpstr>5_ALICIA Theme</vt:lpstr>
      <vt:lpstr>PowerPoint Presentation</vt:lpstr>
      <vt:lpstr>Sadržaj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/>
  <cp:revision>275</cp:revision>
  <dcterms:created xsi:type="dcterms:W3CDTF">2020-02-02T21:28:40Z</dcterms:created>
  <dcterms:modified xsi:type="dcterms:W3CDTF">2025-01-29T03:36:16Z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0x010100DA5FA0E6990937438F53B23C2D440142</vt:lpwstr>
  </property>
</Properties>
</file>