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61" r:id="rId5"/>
    <p:sldId id="259" r:id="rId6"/>
    <p:sldId id="260" r:id="rId7"/>
    <p:sldId id="274" r:id="rId8"/>
    <p:sldId id="267" r:id="rId9"/>
    <p:sldId id="268" r:id="rId10"/>
    <p:sldId id="269" r:id="rId11"/>
    <p:sldId id="270" r:id="rId12"/>
    <p:sldId id="271" r:id="rId13"/>
    <p:sldId id="272" r:id="rId14"/>
    <p:sldId id="258" r:id="rId15"/>
    <p:sldId id="273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3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7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8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3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1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68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2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4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80AD-CBD6-466B-9725-CFB878527F91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21C9-84CA-4B74-BE76-68451974F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1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sbt.org/1.x/docs/Installing-sbt-on-Windows.html" TargetMode="External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download/#section=windo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Scala Workshop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7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02096" cy="4486275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</a:t>
            </a:r>
            <a:r>
              <a:rPr lang="en-GB" dirty="0" smtClean="0"/>
              <a:t>imilar to the Java 8 </a:t>
            </a:r>
            <a:r>
              <a:rPr lang="en-GB" i="1" dirty="0" smtClean="0"/>
              <a:t>interfaces</a:t>
            </a:r>
          </a:p>
          <a:p>
            <a:r>
              <a:rPr lang="en-GB" dirty="0"/>
              <a:t>c</a:t>
            </a:r>
            <a:r>
              <a:rPr lang="en-GB" dirty="0" smtClean="0"/>
              <a:t>lasses and objects can extend traits</a:t>
            </a:r>
          </a:p>
          <a:p>
            <a:r>
              <a:rPr lang="en-GB" dirty="0"/>
              <a:t>t</a:t>
            </a:r>
            <a:r>
              <a:rPr lang="en-GB" dirty="0" smtClean="0"/>
              <a:t>raits cannot be instantiated</a:t>
            </a:r>
          </a:p>
          <a:p>
            <a:r>
              <a:rPr lang="en-GB" dirty="0"/>
              <a:t>t</a:t>
            </a:r>
            <a:r>
              <a:rPr lang="en-GB" dirty="0" smtClean="0"/>
              <a:t>raits cannot have parameters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rait Iterator[A] 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hasNext</a:t>
            </a:r>
            <a:r>
              <a:rPr lang="en-GB" dirty="0" smtClean="0"/>
              <a:t>: Boolean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next: A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IntIterator</a:t>
            </a:r>
            <a:r>
              <a:rPr lang="en-GB" dirty="0" smtClean="0"/>
              <a:t>(to: </a:t>
            </a:r>
            <a:r>
              <a:rPr lang="en-GB" dirty="0" err="1" smtClean="0"/>
              <a:t>Int</a:t>
            </a:r>
            <a:r>
              <a:rPr lang="en-GB" dirty="0" smtClean="0"/>
              <a:t>) extends Iterator[</a:t>
            </a:r>
            <a:r>
              <a:rPr lang="en-GB" dirty="0" err="1" smtClean="0"/>
              <a:t>Int</a:t>
            </a:r>
            <a:r>
              <a:rPr lang="en-GB" dirty="0" smtClean="0"/>
              <a:t>] {</a:t>
            </a:r>
          </a:p>
          <a:p>
            <a:pPr marL="0" indent="0"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hasNext</a:t>
            </a:r>
            <a:r>
              <a:rPr lang="en-GB" dirty="0" smtClean="0"/>
              <a:t>: Boolean = ???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override </a:t>
            </a:r>
            <a:r>
              <a:rPr lang="en-GB" dirty="0" err="1" smtClean="0"/>
              <a:t>def</a:t>
            </a:r>
            <a:r>
              <a:rPr lang="en-GB" dirty="0" smtClean="0"/>
              <a:t> next: </a:t>
            </a:r>
            <a:r>
              <a:rPr lang="en-GB" dirty="0" err="1" smtClean="0"/>
              <a:t>Int</a:t>
            </a:r>
            <a:r>
              <a:rPr lang="en-GB" dirty="0" smtClean="0"/>
              <a:t> = ???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5528" y="1690688"/>
            <a:ext cx="4602096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trait Pet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name: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class Cat(</a:t>
            </a:r>
            <a:r>
              <a:rPr lang="en-GB" dirty="0" err="1" smtClean="0"/>
              <a:t>val</a:t>
            </a:r>
            <a:r>
              <a:rPr lang="en-GB" dirty="0" smtClean="0"/>
              <a:t> name: String) extends Pet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Dog(</a:t>
            </a:r>
            <a:r>
              <a:rPr lang="en-GB" dirty="0" err="1" smtClean="0"/>
              <a:t>val</a:t>
            </a:r>
            <a:r>
              <a:rPr lang="en-GB" dirty="0" smtClean="0"/>
              <a:t> name: String) extends Pet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cat = new Cat(“Sally”)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dog = new Dog(“Harry”)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animals = </a:t>
            </a:r>
            <a:r>
              <a:rPr lang="en-GB" dirty="0" err="1" smtClean="0"/>
              <a:t>ArrayBuffer.empty</a:t>
            </a:r>
            <a:r>
              <a:rPr lang="en-GB" dirty="0" smtClean="0"/>
              <a:t>[Pet]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</a:t>
            </a:r>
            <a:r>
              <a:rPr lang="en-GB" dirty="0" err="1" smtClean="0"/>
              <a:t>nimals.append</a:t>
            </a:r>
            <a:r>
              <a:rPr lang="en-GB" dirty="0" smtClean="0"/>
              <a:t>(dog)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</a:t>
            </a:r>
            <a:r>
              <a:rPr lang="en-GB" dirty="0" err="1" smtClean="0"/>
              <a:t>nimals.append</a:t>
            </a:r>
            <a:r>
              <a:rPr lang="en-GB" dirty="0" smtClean="0"/>
              <a:t>(cat)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</a:t>
            </a:r>
            <a:r>
              <a:rPr lang="en-GB" dirty="0" err="1" smtClean="0"/>
              <a:t>nimals.foreach</a:t>
            </a:r>
            <a:r>
              <a:rPr lang="en-GB" dirty="0" smtClean="0"/>
              <a:t>(pet =&gt; </a:t>
            </a:r>
            <a:r>
              <a:rPr lang="en-GB" dirty="0" err="1" smtClean="0"/>
              <a:t>println</a:t>
            </a:r>
            <a:r>
              <a:rPr lang="en-GB" dirty="0" smtClean="0"/>
              <a:t>(pet.name))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14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8076" cy="4351338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a</a:t>
            </a:r>
            <a:r>
              <a:rPr lang="en-GB" dirty="0" smtClean="0"/>
              <a:t> class that has </a:t>
            </a:r>
            <a:r>
              <a:rPr lang="en-GB" i="1" dirty="0" smtClean="0"/>
              <a:t>exactly one </a:t>
            </a:r>
            <a:r>
              <a:rPr lang="en-GB" dirty="0" smtClean="0"/>
              <a:t>instance</a:t>
            </a:r>
          </a:p>
          <a:p>
            <a:r>
              <a:rPr lang="en-GB" dirty="0"/>
              <a:t>i</a:t>
            </a:r>
            <a:r>
              <a:rPr lang="en-GB" dirty="0" smtClean="0"/>
              <a:t>s created </a:t>
            </a:r>
            <a:r>
              <a:rPr lang="en-GB" i="1" dirty="0" smtClean="0"/>
              <a:t>lazily</a:t>
            </a:r>
            <a:r>
              <a:rPr lang="en-GB" dirty="0" smtClean="0"/>
              <a:t> when it is referenced</a:t>
            </a:r>
          </a:p>
          <a:p>
            <a:r>
              <a:rPr lang="en-GB" dirty="0"/>
              <a:t>i</a:t>
            </a:r>
            <a:r>
              <a:rPr lang="en-GB" dirty="0" smtClean="0"/>
              <a:t>s treated as a value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900" dirty="0"/>
              <a:t>o</a:t>
            </a:r>
            <a:r>
              <a:rPr lang="en-GB" sz="2900" dirty="0" smtClean="0"/>
              <a:t>bject Logger {</a:t>
            </a:r>
          </a:p>
          <a:p>
            <a:pPr marL="0" indent="0">
              <a:buNone/>
            </a:pPr>
            <a:r>
              <a:rPr lang="en-GB" sz="2900" dirty="0"/>
              <a:t> </a:t>
            </a:r>
            <a:r>
              <a:rPr lang="en-GB" sz="2900" dirty="0" smtClean="0"/>
              <a:t>       </a:t>
            </a:r>
            <a:r>
              <a:rPr lang="en-GB" sz="2900" dirty="0" err="1" smtClean="0"/>
              <a:t>def</a:t>
            </a:r>
            <a:r>
              <a:rPr lang="en-GB" sz="2900" dirty="0" smtClean="0"/>
              <a:t> info(message: String): Unit = </a:t>
            </a:r>
          </a:p>
          <a:p>
            <a:pPr marL="0" indent="0">
              <a:buNone/>
            </a:pPr>
            <a:r>
              <a:rPr lang="en-GB" sz="2900" dirty="0" smtClean="0"/>
              <a:t>	</a:t>
            </a:r>
            <a:r>
              <a:rPr lang="en-GB" sz="2900" dirty="0" err="1" smtClean="0"/>
              <a:t>println</a:t>
            </a:r>
            <a:r>
              <a:rPr lang="en-GB" sz="2900" dirty="0" smtClean="0"/>
              <a:t>(</a:t>
            </a:r>
            <a:r>
              <a:rPr lang="en-GB" sz="2900" dirty="0" err="1" smtClean="0"/>
              <a:t>s”INFO</a:t>
            </a:r>
            <a:r>
              <a:rPr lang="en-GB" sz="2900" dirty="0" smtClean="0"/>
              <a:t>: $message”)</a:t>
            </a:r>
            <a:endParaRPr lang="en-GB" sz="2900" dirty="0"/>
          </a:p>
          <a:p>
            <a:pPr marL="0" indent="0">
              <a:buNone/>
            </a:pPr>
            <a:r>
              <a:rPr lang="en-GB" sz="2900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n object with the same name as a class is called a </a:t>
            </a:r>
            <a:r>
              <a:rPr lang="en-GB" i="1" dirty="0" smtClean="0"/>
              <a:t>companion object</a:t>
            </a:r>
          </a:p>
          <a:p>
            <a:r>
              <a:rPr lang="en-GB" dirty="0"/>
              <a:t>t</a:t>
            </a:r>
            <a:r>
              <a:rPr lang="en-GB" dirty="0" smtClean="0"/>
              <a:t>he companion object can access the </a:t>
            </a:r>
            <a:r>
              <a:rPr lang="en-GB" i="1" dirty="0" smtClean="0"/>
              <a:t>private</a:t>
            </a:r>
            <a:r>
              <a:rPr lang="en-GB" dirty="0" smtClean="0"/>
              <a:t> members of its class</a:t>
            </a:r>
          </a:p>
          <a:p>
            <a:r>
              <a:rPr lang="en-GB" dirty="0"/>
              <a:t>c</a:t>
            </a:r>
            <a:r>
              <a:rPr lang="en-GB" dirty="0" smtClean="0"/>
              <a:t>ompanion objects can be used to model the </a:t>
            </a:r>
            <a:r>
              <a:rPr lang="en-GB" i="1" dirty="0" smtClean="0"/>
              <a:t>static</a:t>
            </a:r>
            <a:r>
              <a:rPr lang="en-GB" dirty="0" smtClean="0"/>
              <a:t> members from Java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6513499" y="1690688"/>
            <a:ext cx="56785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class </a:t>
            </a:r>
            <a:r>
              <a:rPr lang="en-GB" dirty="0"/>
              <a:t>Circle(radius: Double) {</a:t>
            </a:r>
          </a:p>
          <a:p>
            <a:r>
              <a:rPr lang="en-GB" dirty="0" smtClean="0"/>
              <a:t>        import </a:t>
            </a:r>
            <a:r>
              <a:rPr lang="en-GB" dirty="0"/>
              <a:t>Circle._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area: Double = </a:t>
            </a:r>
            <a:r>
              <a:rPr lang="en-GB" dirty="0" err="1"/>
              <a:t>calculateArea</a:t>
            </a:r>
            <a:r>
              <a:rPr lang="en-GB" dirty="0"/>
              <a:t>(radius)</a:t>
            </a:r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dirty="0"/>
              <a:t>o</a:t>
            </a:r>
            <a:r>
              <a:rPr lang="en-GB" dirty="0" smtClean="0"/>
              <a:t>bject Circle {</a:t>
            </a:r>
          </a:p>
          <a:p>
            <a:r>
              <a:rPr lang="en-GB" dirty="0" smtClean="0"/>
              <a:t>        import </a:t>
            </a:r>
            <a:r>
              <a:rPr lang="en-GB" dirty="0" err="1" smtClean="0"/>
              <a:t>scala.math</a:t>
            </a:r>
            <a:r>
              <a:rPr lang="en-GB" dirty="0" smtClean="0"/>
              <a:t>._</a:t>
            </a:r>
          </a:p>
          <a:p>
            <a:r>
              <a:rPr lang="en-GB" dirty="0" smtClean="0"/>
              <a:t>        private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calculateArea</a:t>
            </a:r>
            <a:r>
              <a:rPr lang="en-GB" dirty="0" smtClean="0"/>
              <a:t>(radius: Double): Double = </a:t>
            </a:r>
          </a:p>
          <a:p>
            <a:r>
              <a:rPr lang="en-GB" dirty="0"/>
              <a:t>	</a:t>
            </a:r>
            <a:r>
              <a:rPr lang="en-GB" dirty="0" smtClean="0"/>
              <a:t>Pi * pow(radius, 2.0)</a:t>
            </a:r>
            <a:endParaRPr lang="en-GB" dirty="0"/>
          </a:p>
          <a:p>
            <a:r>
              <a:rPr lang="en-GB" dirty="0" smtClean="0"/>
              <a:t>}</a:t>
            </a:r>
          </a:p>
          <a:p>
            <a:endParaRPr lang="en-GB" dirty="0"/>
          </a:p>
          <a:p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circle = new Circle(5.0)</a:t>
            </a:r>
          </a:p>
          <a:p>
            <a:r>
              <a:rPr lang="en-GB" dirty="0" err="1"/>
              <a:t>p</a:t>
            </a:r>
            <a:r>
              <a:rPr lang="en-GB" dirty="0" err="1" smtClean="0"/>
              <a:t>rintln</a:t>
            </a:r>
            <a:r>
              <a:rPr lang="en-GB" dirty="0" smtClean="0"/>
              <a:t>(</a:t>
            </a:r>
            <a:r>
              <a:rPr lang="en-GB" dirty="0" err="1" smtClean="0"/>
              <a:t>circle.area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93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classes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special case of </a:t>
            </a:r>
            <a:r>
              <a:rPr lang="en-GB" i="1" dirty="0" smtClean="0"/>
              <a:t>classes</a:t>
            </a:r>
          </a:p>
          <a:p>
            <a:r>
              <a:rPr lang="en-GB" dirty="0" smtClean="0"/>
              <a:t>good for modelling </a:t>
            </a:r>
            <a:r>
              <a:rPr lang="en-GB" i="1" dirty="0" smtClean="0"/>
              <a:t>immutable</a:t>
            </a:r>
            <a:r>
              <a:rPr lang="en-GB" dirty="0" smtClean="0"/>
              <a:t> data</a:t>
            </a:r>
          </a:p>
          <a:p>
            <a:r>
              <a:rPr lang="en-GB" dirty="0" smtClean="0"/>
              <a:t>can be </a:t>
            </a:r>
            <a:r>
              <a:rPr lang="en-GB" i="1" dirty="0" smtClean="0"/>
              <a:t>pattern matched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ase class Note(name: String, duration: String, octave: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What does the Scala compiler define when we define a case class?</a:t>
            </a:r>
          </a:p>
        </p:txBody>
      </p:sp>
    </p:spTree>
    <p:extLst>
      <p:ext uri="{BB962C8B-B14F-4D97-AF65-F5344CB8AC3E}">
        <p14:creationId xmlns:p14="http://schemas.microsoft.com/office/powerpoint/2010/main" val="403519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38200" y="845244"/>
            <a:ext cx="10515600" cy="5331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Note(_name: String, _duration: String, _octave: </a:t>
            </a:r>
            <a:r>
              <a:rPr lang="en-GB" dirty="0" err="1" smtClean="0"/>
              <a:t>Int</a:t>
            </a:r>
            <a:r>
              <a:rPr lang="en-GB" dirty="0" smtClean="0"/>
              <a:t>) extends Serializable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name = _name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duration = _duration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octave = _octave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equals(other: Any): Boolean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hashCode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override 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toString</a:t>
            </a:r>
            <a:r>
              <a:rPr lang="en-GB" dirty="0" smtClean="0"/>
              <a:t>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copy(name: String = name, duration: String = duration, octave: </a:t>
            </a:r>
            <a:r>
              <a:rPr lang="en-GB" dirty="0" err="1" smtClean="0"/>
              <a:t>Int</a:t>
            </a:r>
            <a:r>
              <a:rPr lang="en-GB" dirty="0" smtClean="0"/>
              <a:t> = octave): Note = 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object </a:t>
            </a:r>
            <a:r>
              <a:rPr lang="en-GB" dirty="0"/>
              <a:t>Note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def</a:t>
            </a:r>
            <a:r>
              <a:rPr lang="en-GB" dirty="0"/>
              <a:t> apply(name: String, duration: String, octave: </a:t>
            </a:r>
            <a:r>
              <a:rPr lang="en-GB" dirty="0" err="1"/>
              <a:t>Int</a:t>
            </a:r>
            <a:r>
              <a:rPr lang="en-GB" dirty="0"/>
              <a:t>): Note = ???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unapply</a:t>
            </a:r>
            <a:r>
              <a:rPr lang="en-GB" dirty="0"/>
              <a:t>(note: Note): Option[(String, String, </a:t>
            </a:r>
            <a:r>
              <a:rPr lang="en-GB" dirty="0" err="1"/>
              <a:t>Int</a:t>
            </a:r>
            <a:r>
              <a:rPr lang="en-GB" dirty="0"/>
              <a:t>)]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82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72657" cy="1325563"/>
          </a:xfrm>
        </p:spPr>
        <p:txBody>
          <a:bodyPr/>
          <a:lstStyle/>
          <a:p>
            <a:r>
              <a:rPr lang="en-GB" dirty="0" smtClean="0"/>
              <a:t>Type hierarchy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86" y="442759"/>
            <a:ext cx="8875485" cy="5741461"/>
          </a:xfrm>
        </p:spPr>
      </p:pic>
    </p:spTree>
    <p:extLst>
      <p:ext uri="{BB962C8B-B14F-4D97-AF65-F5344CB8AC3E}">
        <p14:creationId xmlns:p14="http://schemas.microsoft.com/office/powerpoint/2010/main" val="371509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Everything is an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Primitive types: </a:t>
            </a:r>
            <a:r>
              <a:rPr lang="en-GB" dirty="0" err="1" smtClean="0"/>
              <a:t>boolean</a:t>
            </a:r>
            <a:r>
              <a:rPr lang="en-GB" dirty="0" smtClean="0"/>
              <a:t>, char, </a:t>
            </a:r>
            <a:r>
              <a:rPr lang="en-GB" dirty="0" err="1" smtClean="0"/>
              <a:t>int</a:t>
            </a:r>
            <a:r>
              <a:rPr lang="en-GB" dirty="0" smtClean="0"/>
              <a:t>, double, float</a:t>
            </a:r>
          </a:p>
          <a:p>
            <a:pPr lvl="1"/>
            <a:r>
              <a:rPr lang="en-GB" dirty="0" smtClean="0"/>
              <a:t>Functions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Scala</a:t>
            </a:r>
          </a:p>
          <a:p>
            <a:pPr lvl="1"/>
            <a:r>
              <a:rPr lang="en-GB" dirty="0" smtClean="0"/>
              <a:t>Numbers are objects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1 + 2 * 3 / x	-&gt;	1.+(2.*(3)./(x))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Functions are objects – you can pass </a:t>
            </a:r>
            <a:r>
              <a:rPr lang="en-GB" dirty="0"/>
              <a:t>functions as arguments, </a:t>
            </a:r>
            <a:r>
              <a:rPr lang="en-GB" dirty="0" smtClean="0"/>
              <a:t>store </a:t>
            </a:r>
            <a:r>
              <a:rPr lang="en-GB" dirty="0"/>
              <a:t>them in </a:t>
            </a:r>
            <a:r>
              <a:rPr lang="en-GB" dirty="0" smtClean="0"/>
              <a:t>variables or return </a:t>
            </a:r>
            <a:r>
              <a:rPr lang="en-GB" dirty="0"/>
              <a:t>them from other </a:t>
            </a:r>
            <a:r>
              <a:rPr lang="en-GB" dirty="0" smtClean="0"/>
              <a:t>functions</a:t>
            </a:r>
          </a:p>
          <a:p>
            <a:pPr lvl="1"/>
            <a:endParaRPr lang="en-GB" dirty="0"/>
          </a:p>
          <a:p>
            <a:pPr marL="914400" lvl="2" indent="0">
              <a:buNone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oncePerSecond</a:t>
            </a:r>
            <a:r>
              <a:rPr lang="en-GB" dirty="0" smtClean="0"/>
              <a:t>(</a:t>
            </a:r>
            <a:r>
              <a:rPr lang="en-GB" dirty="0" err="1" smtClean="0"/>
              <a:t>callback</a:t>
            </a:r>
            <a:r>
              <a:rPr lang="en-GB" dirty="0" smtClean="0"/>
              <a:t>: () =&gt; Unit): Unit = {</a:t>
            </a:r>
          </a:p>
          <a:p>
            <a:pPr marL="914400" lvl="2" indent="0">
              <a:buNone/>
            </a:pPr>
            <a:r>
              <a:rPr lang="en-GB" dirty="0" smtClean="0"/>
              <a:t>	while (true) { </a:t>
            </a:r>
            <a:r>
              <a:rPr lang="en-GB" dirty="0" err="1" smtClean="0"/>
              <a:t>callback</a:t>
            </a:r>
            <a:r>
              <a:rPr lang="en-GB" dirty="0" smtClean="0"/>
              <a:t>(); Thread sleep 1000 }</a:t>
            </a:r>
            <a:endParaRPr lang="en-GB" dirty="0"/>
          </a:p>
          <a:p>
            <a:pPr marL="914400" lvl="2" indent="0">
              <a:buNone/>
            </a:pPr>
            <a:r>
              <a:rPr lang="en-GB" dirty="0" smtClean="0"/>
              <a:t>}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315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Syntax</a:t>
            </a:r>
          </a:p>
          <a:p>
            <a:pPr marL="0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expr match {</a:t>
            </a:r>
          </a:p>
          <a:p>
            <a:pPr marL="457200" lvl="1" indent="0">
              <a:buNone/>
            </a:pPr>
            <a:r>
              <a:rPr lang="en-GB" dirty="0" smtClean="0"/>
              <a:t>	case pattern1 =&gt; expr1</a:t>
            </a:r>
          </a:p>
          <a:p>
            <a:pPr marL="457200" lvl="1" indent="0">
              <a:buNone/>
            </a:pPr>
            <a:r>
              <a:rPr lang="en-GB" dirty="0" smtClean="0"/>
              <a:t>	case pattern2 =&gt; expr2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…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case </a:t>
            </a:r>
            <a:r>
              <a:rPr lang="en-GB" dirty="0" err="1" smtClean="0"/>
              <a:t>patternN</a:t>
            </a:r>
            <a:r>
              <a:rPr lang="en-GB" dirty="0" smtClean="0"/>
              <a:t> =&gt; </a:t>
            </a:r>
            <a:r>
              <a:rPr lang="en-GB" dirty="0" err="1" smtClean="0"/>
              <a:t>exprN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}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Note: a </a:t>
            </a:r>
            <a:r>
              <a:rPr lang="en-GB" i="1" dirty="0" err="1" smtClean="0"/>
              <a:t>MatchError</a:t>
            </a:r>
            <a:r>
              <a:rPr lang="en-GB" dirty="0" smtClean="0"/>
              <a:t> exception is thrown if there is no matching!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713"/>
            <a:ext cx="10515600" cy="512425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Forms of patterns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i="1" dirty="0" smtClean="0"/>
              <a:t>constructors</a:t>
            </a:r>
            <a:r>
              <a:rPr lang="en-GB" dirty="0" smtClean="0"/>
              <a:t> – </a:t>
            </a:r>
            <a:r>
              <a:rPr lang="en-GB" i="1" dirty="0" smtClean="0"/>
              <a:t>i.e. Number, Sum</a:t>
            </a:r>
          </a:p>
          <a:p>
            <a:r>
              <a:rPr lang="en-GB" i="1" dirty="0"/>
              <a:t>v</a:t>
            </a:r>
            <a:r>
              <a:rPr lang="en-GB" i="1" dirty="0" smtClean="0"/>
              <a:t>ariables – i.e. n, e1, e2</a:t>
            </a:r>
          </a:p>
          <a:p>
            <a:r>
              <a:rPr lang="en-GB" i="1" dirty="0"/>
              <a:t>w</a:t>
            </a:r>
            <a:r>
              <a:rPr lang="en-GB" i="1" dirty="0" smtClean="0"/>
              <a:t>ildcard patterns – i.e. _</a:t>
            </a:r>
          </a:p>
          <a:p>
            <a:r>
              <a:rPr lang="en-GB" i="1" dirty="0"/>
              <a:t>c</a:t>
            </a:r>
            <a:r>
              <a:rPr lang="en-GB" i="1" dirty="0" smtClean="0"/>
              <a:t>onstants – i.e. 1, true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Note: The name of a variable can only appear once in a pattern. So, </a:t>
            </a:r>
            <a:r>
              <a:rPr lang="en-GB" i="1" dirty="0" smtClean="0"/>
              <a:t>Sum(x, </a:t>
            </a:r>
            <a:r>
              <a:rPr lang="en-GB" i="1" dirty="0"/>
              <a:t>x</a:t>
            </a:r>
            <a:r>
              <a:rPr lang="en-GB" i="1" dirty="0" smtClean="0"/>
              <a:t>) </a:t>
            </a:r>
            <a:r>
              <a:rPr lang="en-GB" dirty="0" smtClean="0"/>
              <a:t>is not a legal pattern!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31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408"/>
            <a:ext cx="10515600" cy="55545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eval</a:t>
            </a:r>
            <a:r>
              <a:rPr lang="en-GB" dirty="0" smtClean="0"/>
              <a:t>(Sum(Number(1), Number(2)))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Sum(Number(1), Number(2)) match {</a:t>
            </a:r>
          </a:p>
          <a:p>
            <a:pPr marL="0" indent="0">
              <a:buNone/>
            </a:pPr>
            <a:r>
              <a:rPr lang="en-GB" dirty="0" smtClean="0"/>
              <a:t>		case Number(n) =&gt; 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case Sum(e1, e2) =&gt; </a:t>
            </a:r>
            <a:r>
              <a:rPr lang="en-GB" dirty="0" err="1" smtClean="0"/>
              <a:t>eval</a:t>
            </a:r>
            <a:r>
              <a:rPr lang="en-GB" dirty="0" smtClean="0"/>
              <a:t>(e1) + </a:t>
            </a:r>
            <a:r>
              <a:rPr lang="en-GB" dirty="0" err="1" smtClean="0"/>
              <a:t>eval</a:t>
            </a:r>
            <a:r>
              <a:rPr lang="en-GB" dirty="0" smtClean="0"/>
              <a:t>(e2)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}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eval</a:t>
            </a:r>
            <a:r>
              <a:rPr lang="en-GB" dirty="0" smtClean="0"/>
              <a:t>(Number(1)) + </a:t>
            </a:r>
            <a:r>
              <a:rPr lang="en-GB" dirty="0" err="1" smtClean="0"/>
              <a:t>eval</a:t>
            </a:r>
            <a:r>
              <a:rPr lang="en-GB" dirty="0" smtClean="0"/>
              <a:t>(Number(2))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Number(1) match {</a:t>
            </a:r>
          </a:p>
          <a:p>
            <a:pPr marL="0" indent="0">
              <a:buNone/>
            </a:pPr>
            <a:r>
              <a:rPr lang="en-GB" dirty="0" smtClean="0"/>
              <a:t>		case Number(n) =&gt; 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case Sum(e1, e2) =&gt; </a:t>
            </a:r>
            <a:r>
              <a:rPr lang="en-GB" dirty="0" err="1" smtClean="0"/>
              <a:t>eval</a:t>
            </a:r>
            <a:r>
              <a:rPr lang="en-GB" dirty="0" smtClean="0"/>
              <a:t>(e1) + </a:t>
            </a:r>
            <a:r>
              <a:rPr lang="en-GB" dirty="0" err="1" smtClean="0"/>
              <a:t>eval</a:t>
            </a:r>
            <a:r>
              <a:rPr lang="en-GB" dirty="0" smtClean="0"/>
              <a:t>(e2)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} + </a:t>
            </a:r>
            <a:r>
              <a:rPr lang="en-GB" dirty="0" err="1" smtClean="0"/>
              <a:t>eval</a:t>
            </a:r>
            <a:r>
              <a:rPr lang="en-GB" dirty="0" smtClean="0"/>
              <a:t>(Number(2))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1 + </a:t>
            </a:r>
            <a:r>
              <a:rPr lang="en-GB" dirty="0" err="1" smtClean="0"/>
              <a:t>eval</a:t>
            </a:r>
            <a:r>
              <a:rPr lang="en-GB" dirty="0" smtClean="0"/>
              <a:t>(Number(2))</a:t>
            </a:r>
          </a:p>
          <a:p>
            <a:pPr marL="0" indent="0">
              <a:buNone/>
            </a:pPr>
            <a:r>
              <a:rPr lang="en-GB" dirty="0" smtClean="0"/>
              <a:t>-&gt;…-&gt;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84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Install </a:t>
            </a:r>
            <a:r>
              <a:rPr lang="en-GB" dirty="0"/>
              <a:t>JDK 1.8 -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www.oracle.com/technetwork/java/javase/downloads/jdk8-downloads-2133151.html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Install </a:t>
            </a:r>
            <a:r>
              <a:rPr lang="en-GB" dirty="0"/>
              <a:t>SBT -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www.scala-sbt.org/1.x/docs/Installing-sbt-on-Windows.html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Install </a:t>
            </a:r>
            <a:r>
              <a:rPr lang="en-GB" dirty="0"/>
              <a:t>IDE of your choice - </a:t>
            </a:r>
            <a:r>
              <a:rPr lang="en-GB" dirty="0">
                <a:hlinkClick r:id="rId4"/>
              </a:rPr>
              <a:t>https://www.jetbrains.com/idea/download/#</a:t>
            </a:r>
            <a:r>
              <a:rPr lang="en-GB" dirty="0" smtClean="0">
                <a:hlinkClick r:id="rId4"/>
              </a:rPr>
              <a:t>section=windows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Note</a:t>
            </a:r>
            <a:r>
              <a:rPr lang="en-GB" dirty="0"/>
              <a:t>: add the </a:t>
            </a:r>
            <a:r>
              <a:rPr lang="en-GB" dirty="0" err="1"/>
              <a:t>scala</a:t>
            </a:r>
            <a:r>
              <a:rPr lang="en-GB" dirty="0"/>
              <a:t> </a:t>
            </a:r>
            <a:r>
              <a:rPr lang="en-GB" dirty="0" smtClean="0"/>
              <a:t>plugin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/>
              <a:t>New Project -&gt; Scala </a:t>
            </a:r>
            <a:r>
              <a:rPr lang="en-GB" dirty="0" err="1"/>
              <a:t>sbt</a:t>
            </a:r>
            <a:r>
              <a:rPr lang="en-GB" dirty="0"/>
              <a:t> -&gt; HelloWorld</a:t>
            </a:r>
          </a:p>
        </p:txBody>
      </p:sp>
    </p:spTree>
    <p:extLst>
      <p:ext uri="{BB962C8B-B14F-4D97-AF65-F5344CB8AC3E}">
        <p14:creationId xmlns:p14="http://schemas.microsoft.com/office/powerpoint/2010/main" val="423422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paradigms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Imperative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It features close relation to machine architecture</a:t>
            </a:r>
          </a:p>
          <a:p>
            <a:pPr lvl="1"/>
            <a:endParaRPr lang="en-GB" dirty="0" smtClean="0"/>
          </a:p>
          <a:p>
            <a:pPr lvl="1"/>
            <a:r>
              <a:rPr lang="en-GB" dirty="0"/>
              <a:t>It works by changing the program state through assignment </a:t>
            </a:r>
            <a:r>
              <a:rPr lang="en-GB" dirty="0" smtClean="0"/>
              <a:t>statements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Disadvantage: parallel programming is difficult to achieve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Subcategories:</a:t>
            </a:r>
          </a:p>
          <a:p>
            <a:pPr lvl="2"/>
            <a:r>
              <a:rPr lang="en-GB" dirty="0" smtClean="0"/>
              <a:t>Procedural</a:t>
            </a:r>
          </a:p>
          <a:p>
            <a:pPr lvl="2"/>
            <a:r>
              <a:rPr lang="en-GB" dirty="0" smtClean="0"/>
              <a:t>Object Oriented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</a:p>
          <a:p>
            <a:pPr lvl="1"/>
            <a:r>
              <a:rPr lang="en-GB" dirty="0" smtClean="0"/>
              <a:t>Examples: C, C++, C#, Java, Python, Ruby, Visual Basic</a:t>
            </a:r>
          </a:p>
        </p:txBody>
      </p:sp>
    </p:spTree>
    <p:extLst>
      <p:ext uri="{BB962C8B-B14F-4D97-AF65-F5344CB8AC3E}">
        <p14:creationId xmlns:p14="http://schemas.microsoft.com/office/powerpoint/2010/main" val="30988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Declarative</a:t>
            </a:r>
          </a:p>
          <a:p>
            <a:endParaRPr lang="en-GB" sz="1100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programmer states only </a:t>
            </a:r>
            <a:r>
              <a:rPr lang="en-GB" i="1" dirty="0"/>
              <a:t>what</a:t>
            </a:r>
            <a:r>
              <a:rPr lang="en-GB" dirty="0"/>
              <a:t> the result should look like</a:t>
            </a:r>
            <a:r>
              <a:rPr lang="en-GB" dirty="0" smtClean="0"/>
              <a:t>, </a:t>
            </a:r>
            <a:r>
              <a:rPr lang="en-GB" b="1" dirty="0" smtClean="0"/>
              <a:t>NOT</a:t>
            </a:r>
            <a:r>
              <a:rPr lang="en-GB" dirty="0"/>
              <a:t> </a:t>
            </a:r>
            <a:r>
              <a:rPr lang="en-GB" i="1" dirty="0"/>
              <a:t>how</a:t>
            </a:r>
            <a:r>
              <a:rPr lang="en-GB" dirty="0"/>
              <a:t> to obtain </a:t>
            </a:r>
            <a:r>
              <a:rPr lang="en-GB" dirty="0" smtClean="0"/>
              <a:t>it</a:t>
            </a:r>
          </a:p>
          <a:p>
            <a:pPr lvl="1"/>
            <a:endParaRPr lang="en-GB" sz="1100" dirty="0" smtClean="0"/>
          </a:p>
          <a:p>
            <a:pPr lvl="1"/>
            <a:r>
              <a:rPr lang="en-GB" dirty="0" smtClean="0"/>
              <a:t>Subcategories:</a:t>
            </a:r>
          </a:p>
          <a:p>
            <a:pPr lvl="2"/>
            <a:r>
              <a:rPr lang="en-GB" dirty="0" smtClean="0"/>
              <a:t>Functional</a:t>
            </a:r>
          </a:p>
          <a:p>
            <a:pPr lvl="3"/>
            <a:r>
              <a:rPr lang="en-GB" dirty="0" smtClean="0"/>
              <a:t>The control </a:t>
            </a:r>
            <a:r>
              <a:rPr lang="en-GB" dirty="0"/>
              <a:t>flow is expressed </a:t>
            </a:r>
            <a:r>
              <a:rPr lang="en-GB" dirty="0" smtClean="0"/>
              <a:t>via function </a:t>
            </a:r>
            <a:r>
              <a:rPr lang="en-GB" dirty="0"/>
              <a:t>calls, rather than by assigning values to </a:t>
            </a:r>
            <a:r>
              <a:rPr lang="en-GB" dirty="0" smtClean="0"/>
              <a:t>variables</a:t>
            </a:r>
          </a:p>
          <a:p>
            <a:pPr lvl="3"/>
            <a:r>
              <a:rPr lang="en-GB" dirty="0" smtClean="0"/>
              <a:t>Advantages:</a:t>
            </a:r>
          </a:p>
          <a:p>
            <a:pPr lvl="4"/>
            <a:r>
              <a:rPr lang="en-GB" dirty="0" smtClean="0"/>
              <a:t>the lack </a:t>
            </a:r>
            <a:r>
              <a:rPr lang="en-GB" dirty="0"/>
              <a:t>of dependence on assignment </a:t>
            </a:r>
            <a:r>
              <a:rPr lang="en-GB" dirty="0" smtClean="0"/>
              <a:t>operations allows </a:t>
            </a:r>
            <a:r>
              <a:rPr lang="en-GB" dirty="0"/>
              <a:t>programs to be evaluated in many different orders. </a:t>
            </a:r>
            <a:endParaRPr lang="en-GB" dirty="0" smtClean="0"/>
          </a:p>
          <a:p>
            <a:pPr lvl="4"/>
            <a:r>
              <a:rPr lang="en-GB" dirty="0" smtClean="0"/>
              <a:t>the evaluation </a:t>
            </a:r>
            <a:r>
              <a:rPr lang="en-GB" dirty="0"/>
              <a:t>order independence makes </a:t>
            </a:r>
            <a:r>
              <a:rPr lang="en-GB" dirty="0" smtClean="0"/>
              <a:t>it a good candidate </a:t>
            </a:r>
            <a:r>
              <a:rPr lang="en-GB" dirty="0"/>
              <a:t>for </a:t>
            </a:r>
            <a:r>
              <a:rPr lang="en-GB" dirty="0" smtClean="0"/>
              <a:t>parallel programming</a:t>
            </a:r>
          </a:p>
          <a:p>
            <a:pPr lvl="3"/>
            <a:r>
              <a:rPr lang="en-GB" dirty="0" smtClean="0"/>
              <a:t>Examples: JavaScript, Haskell, </a:t>
            </a:r>
            <a:r>
              <a:rPr lang="en-GB" dirty="0" err="1" smtClean="0"/>
              <a:t>Erlang</a:t>
            </a:r>
            <a:r>
              <a:rPr lang="en-GB" dirty="0" smtClean="0"/>
              <a:t>, </a:t>
            </a:r>
            <a:r>
              <a:rPr lang="en-GB" dirty="0" err="1" smtClean="0"/>
              <a:t>Clojure</a:t>
            </a:r>
            <a:r>
              <a:rPr lang="en-GB" dirty="0" smtClean="0"/>
              <a:t>, Scala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Logic</a:t>
            </a:r>
          </a:p>
          <a:p>
            <a:pPr lvl="3"/>
            <a:r>
              <a:rPr lang="en-GB" dirty="0"/>
              <a:t>programs are built by setting up relations that specify </a:t>
            </a:r>
            <a:r>
              <a:rPr lang="en-GB" b="1" dirty="0"/>
              <a:t>facts</a:t>
            </a:r>
            <a:r>
              <a:rPr lang="en-GB" dirty="0"/>
              <a:t> and inference </a:t>
            </a:r>
            <a:r>
              <a:rPr lang="en-GB" b="1" dirty="0"/>
              <a:t>rules</a:t>
            </a:r>
            <a:r>
              <a:rPr lang="en-GB" dirty="0"/>
              <a:t>, and asking whether or not something is </a:t>
            </a:r>
            <a:r>
              <a:rPr lang="en-GB" b="1" dirty="0" smtClean="0"/>
              <a:t>true</a:t>
            </a:r>
          </a:p>
          <a:p>
            <a:pPr lvl="3"/>
            <a:r>
              <a:rPr lang="en-GB" dirty="0" smtClean="0"/>
              <a:t>Examples: </a:t>
            </a:r>
            <a:r>
              <a:rPr lang="en-GB" dirty="0" err="1" smtClean="0"/>
              <a:t>Prolog</a:t>
            </a:r>
            <a:r>
              <a:rPr lang="en-GB" dirty="0" smtClean="0"/>
              <a:t>, Mercury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55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Statements vs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Statement</a:t>
            </a:r>
          </a:p>
          <a:p>
            <a:pPr lvl="1"/>
            <a:r>
              <a:rPr lang="en-GB" dirty="0" smtClean="0"/>
              <a:t>Piece of code that performs some action</a:t>
            </a:r>
          </a:p>
          <a:p>
            <a:pPr lvl="1"/>
            <a:r>
              <a:rPr lang="en-GB" dirty="0" smtClean="0"/>
              <a:t>It changes program state</a:t>
            </a:r>
          </a:p>
          <a:p>
            <a:pPr lvl="1"/>
            <a:r>
              <a:rPr lang="en-GB" dirty="0" smtClean="0"/>
              <a:t>Is the </a:t>
            </a:r>
            <a:r>
              <a:rPr lang="en-GB" dirty="0"/>
              <a:t>syntactic unit of </a:t>
            </a:r>
            <a:r>
              <a:rPr lang="en-GB" dirty="0" smtClean="0"/>
              <a:t>the imperative programming language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Expression</a:t>
            </a:r>
          </a:p>
          <a:p>
            <a:pPr lvl="1"/>
            <a:r>
              <a:rPr lang="en-GB" dirty="0" smtClean="0"/>
              <a:t>Piece of code that evaluates to a value</a:t>
            </a:r>
          </a:p>
          <a:p>
            <a:pPr lvl="1"/>
            <a:r>
              <a:rPr lang="en-GB" dirty="0" smtClean="0"/>
              <a:t>In functional programming </a:t>
            </a:r>
            <a:r>
              <a:rPr lang="en-GB" i="1" dirty="0" smtClean="0"/>
              <a:t>everything</a:t>
            </a:r>
            <a:r>
              <a:rPr lang="en-GB" dirty="0" smtClean="0"/>
              <a:t> is an expression</a:t>
            </a:r>
          </a:p>
          <a:p>
            <a:pPr lvl="1"/>
            <a:r>
              <a:rPr lang="en-GB" dirty="0" smtClean="0"/>
              <a:t>Advantage: concise code, achieve immutability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49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Call By Value</a:t>
            </a:r>
          </a:p>
          <a:p>
            <a:pPr lvl="1"/>
            <a:r>
              <a:rPr lang="en-GB" dirty="0" smtClean="0"/>
              <a:t>Expressions are evaluated as soon as they are encountered</a:t>
            </a:r>
          </a:p>
          <a:p>
            <a:pPr lvl="1"/>
            <a:r>
              <a:rPr lang="en-GB" i="1" dirty="0" err="1"/>
              <a:t>v</a:t>
            </a:r>
            <a:r>
              <a:rPr lang="en-GB" i="1" dirty="0" err="1" smtClean="0"/>
              <a:t>al</a:t>
            </a:r>
            <a:r>
              <a:rPr lang="en-GB" dirty="0" smtClean="0"/>
              <a:t> – is a form of </a:t>
            </a:r>
            <a:r>
              <a:rPr lang="en-GB" i="1" dirty="0" smtClean="0"/>
              <a:t>call-by-value</a:t>
            </a:r>
          </a:p>
          <a:p>
            <a:pPr lvl="1"/>
            <a:r>
              <a:rPr lang="en-GB" dirty="0" smtClean="0"/>
              <a:t>Scala’s default evaluation strategy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Call By Name</a:t>
            </a:r>
          </a:p>
          <a:p>
            <a:pPr lvl="1"/>
            <a:r>
              <a:rPr lang="en-GB" dirty="0" smtClean="0"/>
              <a:t>The expression </a:t>
            </a:r>
            <a:r>
              <a:rPr lang="en-GB" dirty="0"/>
              <a:t>evaluation is deferred until the value is absolutely </a:t>
            </a:r>
            <a:r>
              <a:rPr lang="en-GB" dirty="0" smtClean="0"/>
              <a:t>needed </a:t>
            </a:r>
          </a:p>
          <a:p>
            <a:pPr lvl="1"/>
            <a:r>
              <a:rPr lang="en-GB" i="1" dirty="0" err="1"/>
              <a:t>d</a:t>
            </a:r>
            <a:r>
              <a:rPr lang="en-GB" i="1" dirty="0" err="1" smtClean="0"/>
              <a:t>ef</a:t>
            </a:r>
            <a:r>
              <a:rPr lang="en-GB" dirty="0" smtClean="0"/>
              <a:t> – is a form of </a:t>
            </a:r>
            <a:r>
              <a:rPr lang="en-GB" i="1" dirty="0" smtClean="0"/>
              <a:t>call-by-name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9065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</a:t>
            </a:r>
            <a:r>
              <a:rPr lang="en-GB" dirty="0" smtClean="0"/>
              <a:t>unctions that take other functions as </a:t>
            </a:r>
            <a:r>
              <a:rPr lang="en-GB" i="1" dirty="0" smtClean="0"/>
              <a:t>parameters</a:t>
            </a:r>
            <a:r>
              <a:rPr lang="en-GB" dirty="0" smtClean="0"/>
              <a:t> or </a:t>
            </a:r>
            <a:r>
              <a:rPr lang="en-GB" i="1" dirty="0" smtClean="0"/>
              <a:t>return</a:t>
            </a:r>
            <a:r>
              <a:rPr lang="en-GB" dirty="0" smtClean="0"/>
              <a:t> a function as a result</a:t>
            </a:r>
          </a:p>
          <a:p>
            <a:r>
              <a:rPr lang="en-GB" dirty="0" smtClean="0"/>
              <a:t>most common example if the </a:t>
            </a:r>
            <a:r>
              <a:rPr lang="en-GB" b="1" i="1" dirty="0" smtClean="0"/>
              <a:t>map</a:t>
            </a:r>
            <a:r>
              <a:rPr lang="en-GB" dirty="0" smtClean="0"/>
              <a:t> function: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salaries = </a:t>
            </a:r>
            <a:r>
              <a:rPr lang="en-GB" dirty="0" err="1" smtClean="0"/>
              <a:t>Seq</a:t>
            </a:r>
            <a:r>
              <a:rPr lang="en-GB" dirty="0" smtClean="0"/>
              <a:t>(20000, 60000, 40000)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</a:t>
            </a:r>
            <a:r>
              <a:rPr lang="en-GB" dirty="0" err="1" smtClean="0"/>
              <a:t>doubleSalary</a:t>
            </a:r>
            <a:r>
              <a:rPr lang="en-GB" dirty="0" smtClean="0"/>
              <a:t> = (x: </a:t>
            </a:r>
            <a:r>
              <a:rPr lang="en-GB" dirty="0" err="1" smtClean="0"/>
              <a:t>Int</a:t>
            </a:r>
            <a:r>
              <a:rPr lang="en-GB" dirty="0" smtClean="0"/>
              <a:t>) =&gt; x * 2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</a:t>
            </a:r>
            <a:r>
              <a:rPr lang="en-GB" dirty="0" err="1" smtClean="0"/>
              <a:t>newSalaries</a:t>
            </a:r>
            <a:r>
              <a:rPr lang="en-GB" dirty="0" smtClean="0"/>
              <a:t> = </a:t>
            </a:r>
            <a:r>
              <a:rPr lang="en-GB" dirty="0" err="1" smtClean="0"/>
              <a:t>salaries.map</a:t>
            </a:r>
            <a:r>
              <a:rPr lang="en-GB" dirty="0" smtClean="0"/>
              <a:t>(</a:t>
            </a:r>
            <a:r>
              <a:rPr lang="en-GB" dirty="0" err="1" smtClean="0"/>
              <a:t>doubleSalary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 err="1" smtClean="0"/>
              <a:t>Seq</a:t>
            </a:r>
            <a:r>
              <a:rPr lang="en-GB" i="1" dirty="0" smtClean="0"/>
              <a:t>(40000, 120000, 80000)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9421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i="1" dirty="0"/>
              <a:t>T</a:t>
            </a:r>
            <a:r>
              <a:rPr lang="en-GB" i="1" dirty="0" smtClean="0"/>
              <a:t>he process of </a:t>
            </a:r>
            <a:r>
              <a:rPr lang="en-GB" i="1" dirty="0"/>
              <a:t>transforming a function that takes multiple </a:t>
            </a:r>
            <a:r>
              <a:rPr lang="en-GB" i="1" dirty="0" smtClean="0"/>
              <a:t>arguments, into a function </a:t>
            </a:r>
            <a:r>
              <a:rPr lang="en-GB" i="1" dirty="0"/>
              <a:t>that takes just a single argument and returns another function which accepts further arguments, one by </a:t>
            </a:r>
            <a:r>
              <a:rPr lang="en-GB" i="1" dirty="0" smtClean="0"/>
              <a:t>one.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order(</a:t>
            </a:r>
            <a:r>
              <a:rPr lang="en-GB" dirty="0" err="1" smtClean="0"/>
              <a:t>customerId</a:t>
            </a:r>
            <a:r>
              <a:rPr lang="en-GB" dirty="0" smtClean="0"/>
              <a:t>, </a:t>
            </a:r>
            <a:r>
              <a:rPr lang="en-GB" dirty="0" err="1" smtClean="0"/>
              <a:t>tableNumber</a:t>
            </a:r>
            <a:r>
              <a:rPr lang="en-GB" dirty="0" smtClean="0"/>
              <a:t>, drink) = f: (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, String) =&gt; </a:t>
            </a:r>
            <a:r>
              <a:rPr lang="en-GB" dirty="0" err="1" smtClean="0"/>
              <a:t>Int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-&gt;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curriedOrder</a:t>
            </a:r>
            <a:r>
              <a:rPr lang="en-GB" dirty="0" smtClean="0"/>
              <a:t>(</a:t>
            </a:r>
            <a:r>
              <a:rPr lang="en-GB" dirty="0" err="1" smtClean="0"/>
              <a:t>customerId</a:t>
            </a:r>
            <a:r>
              <a:rPr lang="en-GB" dirty="0" smtClean="0"/>
              <a:t>)(</a:t>
            </a:r>
            <a:r>
              <a:rPr lang="en-GB" dirty="0" err="1" smtClean="0"/>
              <a:t>tableNumber</a:t>
            </a:r>
            <a:r>
              <a:rPr lang="en-GB" dirty="0" smtClean="0"/>
              <a:t>)(drink) = f: (</a:t>
            </a:r>
            <a:r>
              <a:rPr lang="en-GB" dirty="0" err="1" smtClean="0"/>
              <a:t>Int</a:t>
            </a:r>
            <a:r>
              <a:rPr lang="en-GB" dirty="0" smtClean="0"/>
              <a:t>) =&gt; </a:t>
            </a:r>
            <a:r>
              <a:rPr lang="en-GB" b="1" dirty="0" smtClean="0"/>
              <a:t>(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) =&gt; </a:t>
            </a:r>
            <a:r>
              <a:rPr lang="en-GB" b="1" dirty="0" smtClean="0"/>
              <a:t>(</a:t>
            </a:r>
            <a:r>
              <a:rPr lang="en-GB" dirty="0" smtClean="0"/>
              <a:t>(String) =&gt; </a:t>
            </a:r>
            <a:r>
              <a:rPr lang="en-GB" dirty="0" err="1" smtClean="0"/>
              <a:t>Int</a:t>
            </a:r>
            <a:r>
              <a:rPr lang="en-GB" b="1" dirty="0" smtClean="0"/>
              <a:t>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Why?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You can defer </a:t>
            </a:r>
            <a:r>
              <a:rPr lang="en-GB" i="1" dirty="0" smtClean="0"/>
              <a:t>when</a:t>
            </a:r>
            <a:r>
              <a:rPr lang="en-GB" dirty="0" smtClean="0"/>
              <a:t> and </a:t>
            </a:r>
            <a:r>
              <a:rPr lang="en-GB" i="1" dirty="0" smtClean="0"/>
              <a:t>where</a:t>
            </a:r>
            <a:r>
              <a:rPr lang="en-GB" dirty="0" smtClean="0"/>
              <a:t> your arguments are specified in your codebase.</a:t>
            </a:r>
          </a:p>
          <a:p>
            <a:r>
              <a:rPr lang="en-GB" dirty="0" smtClean="0"/>
              <a:t>You can easily reuse abstract functions.</a:t>
            </a:r>
          </a:p>
          <a:p>
            <a:r>
              <a:rPr lang="en-GB" dirty="0" smtClean="0"/>
              <a:t>You can easily  create more specialized functions by </a:t>
            </a:r>
            <a:r>
              <a:rPr lang="en-GB" dirty="0"/>
              <a:t>partially applying curried </a:t>
            </a:r>
            <a:r>
              <a:rPr lang="en-GB" dirty="0" smtClean="0"/>
              <a:t>functions.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293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User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user = new User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Point(</a:t>
            </a:r>
            <a:r>
              <a:rPr lang="en-GB" dirty="0" err="1" smtClean="0"/>
              <a:t>var</a:t>
            </a:r>
            <a:r>
              <a:rPr lang="en-GB" dirty="0" smtClean="0"/>
              <a:t> x: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var</a:t>
            </a:r>
            <a:r>
              <a:rPr lang="en-GB" dirty="0" smtClean="0"/>
              <a:t> y: </a:t>
            </a:r>
            <a:r>
              <a:rPr lang="en-GB" dirty="0" err="1" smtClean="0"/>
              <a:t>Int</a:t>
            </a:r>
            <a:r>
              <a:rPr lang="en-GB" dirty="0" smtClean="0"/>
              <a:t>) 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move(dx: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dy</a:t>
            </a:r>
            <a:r>
              <a:rPr lang="en-GB" dirty="0" smtClean="0"/>
              <a:t>: </a:t>
            </a:r>
            <a:r>
              <a:rPr lang="en-GB" dirty="0" err="1" smtClean="0"/>
              <a:t>Int</a:t>
            </a:r>
            <a:r>
              <a:rPr lang="en-GB" dirty="0" smtClean="0"/>
              <a:t>): Unit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 = new Point(2, 3)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Point(</a:t>
            </a:r>
            <a:r>
              <a:rPr lang="en-GB" dirty="0" err="1" smtClean="0"/>
              <a:t>var</a:t>
            </a:r>
            <a:r>
              <a:rPr lang="en-GB" dirty="0" smtClean="0"/>
              <a:t> x: </a:t>
            </a:r>
            <a:r>
              <a:rPr lang="en-GB" dirty="0" err="1" smtClean="0"/>
              <a:t>Int</a:t>
            </a:r>
            <a:r>
              <a:rPr lang="en-GB" dirty="0" smtClean="0"/>
              <a:t> = 0, </a:t>
            </a:r>
            <a:r>
              <a:rPr lang="en-GB" dirty="0" err="1" smtClean="0"/>
              <a:t>var</a:t>
            </a:r>
            <a:r>
              <a:rPr lang="en-GB" dirty="0" smtClean="0"/>
              <a:t> y: </a:t>
            </a:r>
            <a:r>
              <a:rPr lang="en-GB" dirty="0" err="1" smtClean="0"/>
              <a:t>Int</a:t>
            </a:r>
            <a:r>
              <a:rPr lang="en-GB" dirty="0" smtClean="0"/>
              <a:t> = 0)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origin = new Point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point1 = new Point(1)</a:t>
            </a:r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point2 = new Point(y=2)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4163" y="1825625"/>
            <a:ext cx="4532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Point(</a:t>
            </a:r>
            <a:r>
              <a:rPr lang="en-GB" dirty="0" err="1" smtClean="0"/>
              <a:t>val</a:t>
            </a:r>
            <a:r>
              <a:rPr lang="en-GB" dirty="0" smtClean="0"/>
              <a:t> x: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val</a:t>
            </a:r>
            <a:r>
              <a:rPr lang="en-GB" dirty="0" smtClean="0"/>
              <a:t> y: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point = new Point(1,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point.x</a:t>
            </a:r>
            <a:r>
              <a:rPr lang="en-GB" dirty="0" smtClean="0"/>
              <a:t> = 3 </a:t>
            </a:r>
            <a:r>
              <a:rPr lang="en-GB" dirty="0" smtClean="0">
                <a:sym typeface="Wingdings" panose="05000000000000000000" pitchFamily="2" charset="2"/>
              </a:rPr>
              <a:t> FAIL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Note: </a:t>
            </a:r>
            <a:r>
              <a:rPr lang="en-GB" i="1" dirty="0" err="1" smtClean="0"/>
              <a:t>val</a:t>
            </a:r>
            <a:r>
              <a:rPr lang="en-GB" dirty="0" smtClean="0"/>
              <a:t> entities are immutable.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  <a:r>
              <a:rPr lang="en-GB" dirty="0" smtClean="0"/>
              <a:t>lass Point(x: </a:t>
            </a:r>
            <a:r>
              <a:rPr lang="en-GB" dirty="0" err="1" smtClean="0"/>
              <a:t>Int</a:t>
            </a:r>
            <a:r>
              <a:rPr lang="en-GB" dirty="0" smtClean="0"/>
              <a:t>, y: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val</a:t>
            </a:r>
            <a:r>
              <a:rPr lang="en-GB" dirty="0" smtClean="0"/>
              <a:t> point = new Point(1,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v</a:t>
            </a:r>
            <a:r>
              <a:rPr lang="en-GB" dirty="0" err="1" smtClean="0"/>
              <a:t>al</a:t>
            </a:r>
            <a:r>
              <a:rPr lang="en-GB" dirty="0" smtClean="0"/>
              <a:t> </a:t>
            </a:r>
            <a:r>
              <a:rPr lang="en-GB" dirty="0" err="1" smtClean="0"/>
              <a:t>getX</a:t>
            </a:r>
            <a:r>
              <a:rPr lang="en-GB" dirty="0" smtClean="0"/>
              <a:t> = </a:t>
            </a:r>
            <a:r>
              <a:rPr lang="en-GB" dirty="0" err="1" smtClean="0"/>
              <a:t>point.x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FAIL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ym typeface="Wingdings" panose="05000000000000000000" pitchFamily="2" charset="2"/>
              </a:rPr>
              <a:t>Note: Parameters without </a:t>
            </a:r>
            <a:r>
              <a:rPr lang="en-GB" i="1" dirty="0" err="1" smtClean="0">
                <a:sym typeface="Wingdings" panose="05000000000000000000" pitchFamily="2" charset="2"/>
              </a:rPr>
              <a:t>var</a:t>
            </a:r>
            <a:r>
              <a:rPr lang="en-GB" dirty="0" smtClean="0">
                <a:sym typeface="Wingdings" panose="05000000000000000000" pitchFamily="2" charset="2"/>
              </a:rPr>
              <a:t> or </a:t>
            </a:r>
            <a:r>
              <a:rPr lang="en-GB" i="1" dirty="0" err="1" smtClean="0">
                <a:sym typeface="Wingdings" panose="05000000000000000000" pitchFamily="2" charset="2"/>
              </a:rPr>
              <a:t>val</a:t>
            </a:r>
            <a:r>
              <a:rPr lang="en-GB" dirty="0" smtClean="0">
                <a:sym typeface="Wingdings" panose="05000000000000000000" pitchFamily="2" charset="2"/>
              </a:rPr>
              <a:t> are </a:t>
            </a:r>
            <a:r>
              <a:rPr lang="en-GB" i="1" dirty="0" smtClean="0">
                <a:sym typeface="Wingdings" panose="05000000000000000000" pitchFamily="2" charset="2"/>
              </a:rPr>
              <a:t>private</a:t>
            </a:r>
            <a:r>
              <a:rPr lang="en-GB" dirty="0" smtClean="0">
                <a:sym typeface="Wingdings" panose="05000000000000000000" pitchFamily="2" charset="2"/>
              </a:rPr>
              <a:t> members.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3037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561</Words>
  <Application>Microsoft Office PowerPoint</Application>
  <PresentationFormat>Widescreen</PresentationFormat>
  <Paragraphs>234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Scala Workshop</vt:lpstr>
      <vt:lpstr>Setup</vt:lpstr>
      <vt:lpstr>Programming paradigms</vt:lpstr>
      <vt:lpstr>PowerPoint Presentation</vt:lpstr>
      <vt:lpstr>Statements vs Expressions</vt:lpstr>
      <vt:lpstr>Evaluation</vt:lpstr>
      <vt:lpstr>Higher-order functions</vt:lpstr>
      <vt:lpstr>Currying</vt:lpstr>
      <vt:lpstr>Classes</vt:lpstr>
      <vt:lpstr>Traits</vt:lpstr>
      <vt:lpstr>Objects</vt:lpstr>
      <vt:lpstr>Case classes</vt:lpstr>
      <vt:lpstr>PowerPoint Presentation</vt:lpstr>
      <vt:lpstr>Type hierarchy </vt:lpstr>
      <vt:lpstr>Everything is an Object</vt:lpstr>
      <vt:lpstr>Pattern matching</vt:lpstr>
      <vt:lpstr>PowerPoint Presentation</vt:lpstr>
      <vt:lpstr>PowerPoint Presentation</vt:lpstr>
      <vt:lpstr>PowerPoint Presentation</vt:lpstr>
    </vt:vector>
  </TitlesOfParts>
  <Company>The Workshop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Workshop</dc:title>
  <dc:creator>Florin Dontu</dc:creator>
  <cp:lastModifiedBy>Florin Dontu</cp:lastModifiedBy>
  <cp:revision>48</cp:revision>
  <dcterms:created xsi:type="dcterms:W3CDTF">2019-08-16T11:12:14Z</dcterms:created>
  <dcterms:modified xsi:type="dcterms:W3CDTF">2019-09-03T12:11:55Z</dcterms:modified>
</cp:coreProperties>
</file>