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3"/>
  </p:normalViewPr>
  <p:slideViewPr>
    <p:cSldViewPr snapToGrid="0" snapToObjects="1">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7:22.932"/>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February 3,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9106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February 3,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055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February 3,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0960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February 3,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661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February 3,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2779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February 3,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41292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February 3,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017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February 3,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682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February 3,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9979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February 3,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4100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February 3,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3937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February 3,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4386746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430B9CFB-CD07-4D22-BF27-E35C3769A89E}"/>
              </a:ext>
            </a:extLst>
          </p:cNvPr>
          <p:cNvPicPr>
            <a:picLocks noChangeAspect="1"/>
          </p:cNvPicPr>
          <p:nvPr/>
        </p:nvPicPr>
        <p:blipFill rotWithShape="1">
          <a:blip r:embed="rId2"/>
          <a:srcRect r="16387"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C02F94D9-9654-A04F-BB0F-C4666FEC82E6}"/>
              </a:ext>
            </a:extLst>
          </p:cNvPr>
          <p:cNvSpPr>
            <a:spLocks noGrp="1"/>
          </p:cNvSpPr>
          <p:nvPr>
            <p:ph type="ctrTitle"/>
          </p:nvPr>
        </p:nvSpPr>
        <p:spPr>
          <a:xfrm>
            <a:off x="395288" y="1578428"/>
            <a:ext cx="5700712" cy="3701143"/>
          </a:xfrm>
        </p:spPr>
        <p:txBody>
          <a:bodyPr>
            <a:noAutofit/>
          </a:bodyPr>
          <a:lstStyle/>
          <a:p>
            <a:pPr algn="l">
              <a:lnSpc>
                <a:spcPct val="100000"/>
              </a:lnSpc>
            </a:pPr>
            <a:r>
              <a:rPr lang="en-RO" dirty="0"/>
              <a:t>Schema de codare paralela Folosind Turbo Product Code </a:t>
            </a:r>
            <a:br>
              <a:rPr lang="en-RO" dirty="0"/>
            </a:br>
            <a:r>
              <a:rPr lang="en-RO" dirty="0"/>
              <a:t>pentru transmisia multimedia mobila in sistemul </a:t>
            </a:r>
            <a:br>
              <a:rPr lang="en-RO" dirty="0"/>
            </a:br>
            <a:r>
              <a:rPr lang="en-RO" dirty="0"/>
              <a:t>MIMO-FBMC</a:t>
            </a:r>
          </a:p>
        </p:txBody>
      </p:sp>
    </p:spTree>
    <p:extLst>
      <p:ext uri="{BB962C8B-B14F-4D97-AF65-F5344CB8AC3E}">
        <p14:creationId xmlns:p14="http://schemas.microsoft.com/office/powerpoint/2010/main" val="238863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8304E7-27B9-4B32-B734-39819455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6D278F6-3BB7-495D-ACAC-035E55A3F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73B366-989C-FC4B-A7A4-E3BFB87616DC}"/>
              </a:ext>
            </a:extLst>
          </p:cNvPr>
          <p:cNvSpPr>
            <a:spLocks noGrp="1"/>
          </p:cNvSpPr>
          <p:nvPr>
            <p:ph type="title"/>
          </p:nvPr>
        </p:nvSpPr>
        <p:spPr>
          <a:xfrm>
            <a:off x="818866" y="2052638"/>
            <a:ext cx="4603739" cy="3244702"/>
          </a:xfrm>
        </p:spPr>
        <p:txBody>
          <a:bodyPr anchor="t">
            <a:normAutofit/>
          </a:bodyPr>
          <a:lstStyle/>
          <a:p>
            <a:r>
              <a:rPr lang="en-RO" dirty="0"/>
              <a:t>Introducere</a:t>
            </a:r>
          </a:p>
        </p:txBody>
      </p:sp>
      <p:sp>
        <p:nvSpPr>
          <p:cNvPr id="3" name="Content Placeholder 2">
            <a:extLst>
              <a:ext uri="{FF2B5EF4-FFF2-40B4-BE49-F238E27FC236}">
                <a16:creationId xmlns:a16="http://schemas.microsoft.com/office/drawing/2014/main" id="{CE890C89-5A84-E240-80A7-FBFC1144707F}"/>
              </a:ext>
            </a:extLst>
          </p:cNvPr>
          <p:cNvSpPr>
            <a:spLocks noGrp="1"/>
          </p:cNvSpPr>
          <p:nvPr>
            <p:ph idx="1"/>
          </p:nvPr>
        </p:nvSpPr>
        <p:spPr>
          <a:xfrm>
            <a:off x="6096000" y="1147762"/>
            <a:ext cx="4450050" cy="4562475"/>
          </a:xfrm>
        </p:spPr>
        <p:txBody>
          <a:bodyPr>
            <a:normAutofit/>
          </a:bodyPr>
          <a:lstStyle/>
          <a:p>
            <a:pPr marL="0" indent="0">
              <a:buNone/>
            </a:pPr>
            <a:r>
              <a:rPr lang="en-RO" dirty="0"/>
              <a:t>Odata cu dezvoltarea retelelor mobile, cererea de servicii multimedia in timp real este tot mai mare. Prin urmare aceste servicii se confrunta cu mai multe provocari cum ar fi debitul mare de date, gestionarea eficienta a resurselor radio disponibile si latenta indusa de intarzierea transmisiei.</a:t>
            </a:r>
          </a:p>
          <a:p>
            <a:pPr marL="0" indent="0">
              <a:buNone/>
            </a:pPr>
            <a:r>
              <a:rPr lang="en-RO" dirty="0"/>
              <a:t>In mod constant sunt propuse noi tehnici de corectare a erorilor de retea pentru serviciile de difuzare multimedia Long Time Evolution (LTE).</a:t>
            </a:r>
          </a:p>
          <a:p>
            <a:pPr marL="0" indent="0">
              <a:buNone/>
            </a:pPr>
            <a:endParaRPr lang="en-RO" dirty="0"/>
          </a:p>
          <a:p>
            <a:pPr marL="0" indent="0">
              <a:buNone/>
            </a:pPr>
            <a:endParaRPr lang="en-RO" dirty="0"/>
          </a:p>
          <a:p>
            <a:pPr marL="0" indent="0">
              <a:buNone/>
            </a:pPr>
            <a:endParaRPr lang="en-RO" dirty="0"/>
          </a:p>
        </p:txBody>
      </p:sp>
    </p:spTree>
    <p:extLst>
      <p:ext uri="{BB962C8B-B14F-4D97-AF65-F5344CB8AC3E}">
        <p14:creationId xmlns:p14="http://schemas.microsoft.com/office/powerpoint/2010/main" val="365431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65B695-54E1-F04A-9B68-D86AD8133442}"/>
              </a:ext>
            </a:extLst>
          </p:cNvPr>
          <p:cNvSpPr>
            <a:spLocks noGrp="1"/>
          </p:cNvSpPr>
          <p:nvPr>
            <p:ph type="title"/>
          </p:nvPr>
        </p:nvSpPr>
        <p:spPr>
          <a:xfrm>
            <a:off x="812800" y="603623"/>
            <a:ext cx="5436925" cy="1786965"/>
          </a:xfrm>
        </p:spPr>
        <p:txBody>
          <a:bodyPr anchor="t">
            <a:normAutofit/>
          </a:bodyPr>
          <a:lstStyle/>
          <a:p>
            <a:r>
              <a:rPr lang="en-RO" dirty="0"/>
              <a:t>Ce problema rezolva?</a:t>
            </a:r>
          </a:p>
        </p:txBody>
      </p:sp>
      <p:sp>
        <p:nvSpPr>
          <p:cNvPr id="3" name="Content Placeholder 2">
            <a:extLst>
              <a:ext uri="{FF2B5EF4-FFF2-40B4-BE49-F238E27FC236}">
                <a16:creationId xmlns:a16="http://schemas.microsoft.com/office/drawing/2014/main" id="{A0E8255B-7CBD-4F4B-AEE5-29A4D8796423}"/>
              </a:ext>
            </a:extLst>
          </p:cNvPr>
          <p:cNvSpPr>
            <a:spLocks noGrp="1"/>
          </p:cNvSpPr>
          <p:nvPr>
            <p:ph idx="1"/>
          </p:nvPr>
        </p:nvSpPr>
        <p:spPr>
          <a:xfrm>
            <a:off x="4081628" y="1739472"/>
            <a:ext cx="6297433" cy="3757667"/>
          </a:xfrm>
        </p:spPr>
        <p:txBody>
          <a:bodyPr anchor="ctr">
            <a:normAutofit/>
          </a:bodyPr>
          <a:lstStyle/>
          <a:p>
            <a:pPr marL="0" indent="0">
              <a:buNone/>
            </a:pPr>
            <a:r>
              <a:rPr lang="en-RO" dirty="0"/>
              <a:t>Pentru a reduce latenta de transmisie, aceasta lucrare prezinta o schema de codare paralela folosind Turbo Product Code(TPC), care sa se potriveasca matricei de antene a sistemului MIMO-FBC. </a:t>
            </a:r>
          </a:p>
          <a:p>
            <a:pPr marL="0" indent="0">
              <a:buNone/>
            </a:pPr>
            <a:r>
              <a:rPr lang="en-RO" dirty="0"/>
              <a:t>Prin intermediul schemei de codare paralela TCP se doreste un randament si o fiabilitate ridicata, o lantenta scazuta, potrivite pentru serviciile de difuzare multimedia</a:t>
            </a:r>
          </a:p>
        </p:txBody>
      </p:sp>
    </p:spTree>
    <p:extLst>
      <p:ext uri="{BB962C8B-B14F-4D97-AF65-F5344CB8AC3E}">
        <p14:creationId xmlns:p14="http://schemas.microsoft.com/office/powerpoint/2010/main" val="182728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0CA121-282E-364C-903E-6CF310D08E6B}"/>
              </a:ext>
            </a:extLst>
          </p:cNvPr>
          <p:cNvSpPr>
            <a:spLocks noGrp="1"/>
          </p:cNvSpPr>
          <p:nvPr>
            <p:ph type="title"/>
          </p:nvPr>
        </p:nvSpPr>
        <p:spPr>
          <a:xfrm>
            <a:off x="1050879" y="609601"/>
            <a:ext cx="9810604" cy="1216024"/>
          </a:xfrm>
        </p:spPr>
        <p:txBody>
          <a:bodyPr>
            <a:normAutofit/>
          </a:bodyPr>
          <a:lstStyle/>
          <a:p>
            <a:r>
              <a:rPr lang="en-RO" dirty="0"/>
              <a:t>STRUCTURA TPC </a:t>
            </a:r>
          </a:p>
        </p:txBody>
      </p:sp>
      <p:sp>
        <p:nvSpPr>
          <p:cNvPr id="16" name="Content Placeholder 15">
            <a:extLst>
              <a:ext uri="{FF2B5EF4-FFF2-40B4-BE49-F238E27FC236}">
                <a16:creationId xmlns:a16="http://schemas.microsoft.com/office/drawing/2014/main" id="{51ADA3E0-FA9E-40F6-9A8F-2522F7F09DE1}"/>
              </a:ext>
            </a:extLst>
          </p:cNvPr>
          <p:cNvSpPr>
            <a:spLocks noGrp="1"/>
          </p:cNvSpPr>
          <p:nvPr>
            <p:ph idx="1"/>
          </p:nvPr>
        </p:nvSpPr>
        <p:spPr>
          <a:xfrm>
            <a:off x="1050878" y="1978172"/>
            <a:ext cx="5922439" cy="4401989"/>
          </a:xfrm>
        </p:spPr>
        <p:txBody>
          <a:bodyPr>
            <a:normAutofit fontScale="92500" lnSpcReduction="20000"/>
          </a:bodyPr>
          <a:lstStyle/>
          <a:p>
            <a:pPr marL="0" indent="0">
              <a:buNone/>
            </a:pPr>
            <a:r>
              <a:rPr lang="en-US" dirty="0"/>
              <a:t>TCP </a:t>
            </a:r>
            <a:r>
              <a:rPr lang="en-US" dirty="0" err="1"/>
              <a:t>este</a:t>
            </a:r>
            <a:r>
              <a:rPr lang="en-US" dirty="0"/>
              <a:t> </a:t>
            </a:r>
            <a:r>
              <a:rPr lang="en-US" dirty="0" err="1"/>
              <a:t>alcatuit</a:t>
            </a:r>
            <a:r>
              <a:rPr lang="en-US" dirty="0"/>
              <a:t> </a:t>
            </a:r>
            <a:r>
              <a:rPr lang="en-US" dirty="0" err="1"/>
              <a:t>dintr</a:t>
            </a:r>
            <a:r>
              <a:rPr lang="en-US" dirty="0"/>
              <a:t>-o </a:t>
            </a:r>
            <a:r>
              <a:rPr lang="en-US" dirty="0" err="1"/>
              <a:t>matrice</a:t>
            </a:r>
            <a:r>
              <a:rPr lang="en-US" dirty="0"/>
              <a:t> </a:t>
            </a:r>
            <a:r>
              <a:rPr lang="en-US" dirty="0" err="1"/>
              <a:t>bidimensionala</a:t>
            </a:r>
            <a:r>
              <a:rPr lang="en-US" dirty="0"/>
              <a:t> de </a:t>
            </a:r>
            <a:r>
              <a:rPr lang="en-US" dirty="0" err="1"/>
              <a:t>cuvinte</a:t>
            </a:r>
            <a:r>
              <a:rPr lang="en-US" dirty="0"/>
              <a:t> de cod </a:t>
            </a:r>
            <a:r>
              <a:rPr lang="en-US" dirty="0" err="1"/>
              <a:t>provenite</a:t>
            </a:r>
            <a:r>
              <a:rPr lang="en-US" dirty="0"/>
              <a:t> din </a:t>
            </a:r>
            <a:r>
              <a:rPr lang="en-US" dirty="0" err="1"/>
              <a:t>blocurile</a:t>
            </a:r>
            <a:r>
              <a:rPr lang="en-US" dirty="0"/>
              <a:t> </a:t>
            </a:r>
            <a:r>
              <a:rPr lang="en-US" dirty="0" err="1"/>
              <a:t>lineare</a:t>
            </a:r>
            <a:r>
              <a:rPr lang="en-US" dirty="0"/>
              <a:t> de cod cum </a:t>
            </a:r>
            <a:r>
              <a:rPr lang="en-US" dirty="0" err="1"/>
              <a:t>ar</a:t>
            </a:r>
            <a:r>
              <a:rPr lang="en-US" dirty="0"/>
              <a:t> fi, de </a:t>
            </a:r>
            <a:r>
              <a:rPr lang="en-US" dirty="0" err="1"/>
              <a:t>exemplu</a:t>
            </a:r>
            <a:r>
              <a:rPr lang="en-US" dirty="0"/>
              <a:t>, </a:t>
            </a:r>
            <a:r>
              <a:rPr lang="en-US" dirty="0" err="1"/>
              <a:t>codurile</a:t>
            </a:r>
            <a:r>
              <a:rPr lang="en-US" dirty="0"/>
              <a:t> Hamming </a:t>
            </a:r>
            <a:r>
              <a:rPr lang="en-US" dirty="0" err="1"/>
              <a:t>si</a:t>
            </a:r>
            <a:r>
              <a:rPr lang="en-US" dirty="0"/>
              <a:t> de </a:t>
            </a:r>
            <a:r>
              <a:rPr lang="en-US" dirty="0" err="1"/>
              <a:t>coduri</a:t>
            </a:r>
            <a:r>
              <a:rPr lang="en-US" dirty="0"/>
              <a:t> de </a:t>
            </a:r>
            <a:r>
              <a:rPr lang="en-US" dirty="0" err="1"/>
              <a:t>verificare</a:t>
            </a:r>
            <a:r>
              <a:rPr lang="en-US" dirty="0"/>
              <a:t>.</a:t>
            </a:r>
          </a:p>
          <a:p>
            <a:pPr marL="0" indent="0">
              <a:buNone/>
            </a:pPr>
            <a:r>
              <a:rPr lang="en-US" dirty="0" err="1"/>
              <a:t>Codificatorul</a:t>
            </a:r>
            <a:r>
              <a:rPr lang="en-US" dirty="0"/>
              <a:t> TCP </a:t>
            </a:r>
            <a:r>
              <a:rPr lang="en-US" dirty="0" err="1"/>
              <a:t>reprezinta</a:t>
            </a:r>
            <a:r>
              <a:rPr lang="en-US" dirty="0"/>
              <a:t> </a:t>
            </a:r>
            <a:r>
              <a:rPr lang="en-US" dirty="0" err="1"/>
              <a:t>concatenarea</a:t>
            </a:r>
            <a:r>
              <a:rPr lang="en-US" dirty="0"/>
              <a:t> a </a:t>
            </a:r>
            <a:r>
              <a:rPr lang="en-US" dirty="0" err="1"/>
              <a:t>doua</a:t>
            </a:r>
            <a:r>
              <a:rPr lang="en-US" dirty="0"/>
              <a:t> </a:t>
            </a:r>
            <a:r>
              <a:rPr lang="en-US" dirty="0" err="1"/>
              <a:t>codificatoare</a:t>
            </a:r>
            <a:r>
              <a:rPr lang="en-US" dirty="0"/>
              <a:t> de bloc </a:t>
            </a:r>
            <a:r>
              <a:rPr lang="en-US" dirty="0" err="1"/>
              <a:t>liniare</a:t>
            </a:r>
            <a:r>
              <a:rPr lang="en-US" dirty="0"/>
              <a:t> C1 </a:t>
            </a:r>
            <a:r>
              <a:rPr lang="en-US" dirty="0" err="1"/>
              <a:t>si</a:t>
            </a:r>
            <a:r>
              <a:rPr lang="en-US" dirty="0"/>
              <a:t> C2, </a:t>
            </a:r>
            <a:r>
              <a:rPr lang="en-US" dirty="0" err="1"/>
              <a:t>avand</a:t>
            </a:r>
            <a:r>
              <a:rPr lang="en-US" dirty="0"/>
              <a:t> ca </a:t>
            </a:r>
            <a:r>
              <a:rPr lang="en-US" dirty="0" err="1"/>
              <a:t>parametri</a:t>
            </a:r>
            <a:r>
              <a:rPr lang="en-US" dirty="0"/>
              <a:t> </a:t>
            </a:r>
            <a:r>
              <a:rPr lang="en-US" dirty="0" err="1"/>
              <a:t>urmatoarele</a:t>
            </a:r>
            <a:r>
              <a:rPr lang="en-US" dirty="0"/>
              <a:t>:</a:t>
            </a:r>
          </a:p>
          <a:p>
            <a:pPr marL="0" indent="0">
              <a:buNone/>
            </a:pPr>
            <a:r>
              <a:rPr lang="en-US" dirty="0"/>
              <a:t> 	</a:t>
            </a:r>
            <a:r>
              <a:rPr lang="en-US" dirty="0" err="1"/>
              <a:t>n</a:t>
            </a:r>
            <a:r>
              <a:rPr lang="en-US" baseline="-25000" dirty="0" err="1"/>
              <a:t>i</a:t>
            </a:r>
            <a:r>
              <a:rPr lang="en-US" baseline="-25000" dirty="0"/>
              <a:t> </a:t>
            </a:r>
            <a:r>
              <a:rPr lang="en-US" dirty="0"/>
              <a:t>– </a:t>
            </a:r>
            <a:r>
              <a:rPr lang="en-US" dirty="0" err="1"/>
              <a:t>lungimea</a:t>
            </a:r>
            <a:r>
              <a:rPr lang="en-US" dirty="0"/>
              <a:t> </a:t>
            </a:r>
            <a:r>
              <a:rPr lang="en-US" dirty="0" err="1"/>
              <a:t>cuvantului</a:t>
            </a:r>
            <a:r>
              <a:rPr lang="en-US" dirty="0"/>
              <a:t> de cod </a:t>
            </a:r>
          </a:p>
          <a:p>
            <a:pPr marL="0" indent="0">
              <a:buNone/>
            </a:pPr>
            <a:r>
              <a:rPr lang="en-US" dirty="0"/>
              <a:t>	</a:t>
            </a:r>
            <a:r>
              <a:rPr lang="en-US" dirty="0" err="1"/>
              <a:t>k</a:t>
            </a:r>
            <a:r>
              <a:rPr lang="en-US" baseline="-25000" dirty="0" err="1"/>
              <a:t>i</a:t>
            </a:r>
            <a:r>
              <a:rPr lang="en-US" baseline="-25000" dirty="0"/>
              <a:t> </a:t>
            </a:r>
            <a:r>
              <a:rPr lang="en-US" dirty="0"/>
              <a:t>– </a:t>
            </a:r>
            <a:r>
              <a:rPr lang="en-US" dirty="0" err="1"/>
              <a:t>numarul</a:t>
            </a:r>
            <a:r>
              <a:rPr lang="en-US" dirty="0"/>
              <a:t> </a:t>
            </a:r>
            <a:r>
              <a:rPr lang="en-US" dirty="0" err="1"/>
              <a:t>bitilor</a:t>
            </a:r>
            <a:r>
              <a:rPr lang="en-US" dirty="0"/>
              <a:t> de </a:t>
            </a:r>
            <a:r>
              <a:rPr lang="en-US" dirty="0" err="1"/>
              <a:t>informatie</a:t>
            </a:r>
            <a:endParaRPr lang="en-US" dirty="0"/>
          </a:p>
          <a:p>
            <a:pPr marL="0" indent="0">
              <a:buNone/>
            </a:pPr>
            <a:r>
              <a:rPr lang="en-US" dirty="0"/>
              <a:t>	</a:t>
            </a:r>
            <a:r>
              <a:rPr lang="en-US" dirty="0" err="1"/>
              <a:t>d</a:t>
            </a:r>
            <a:r>
              <a:rPr lang="en-US" baseline="30000" dirty="0" err="1"/>
              <a:t>l</a:t>
            </a:r>
            <a:r>
              <a:rPr lang="en-US" baseline="-25000" dirty="0" err="1"/>
              <a:t>min</a:t>
            </a:r>
            <a:r>
              <a:rPr lang="en-US" baseline="-25000" dirty="0"/>
              <a:t> </a:t>
            </a:r>
            <a:r>
              <a:rPr lang="en-US" dirty="0"/>
              <a:t>– </a:t>
            </a:r>
            <a:r>
              <a:rPr lang="en-US" dirty="0" err="1"/>
              <a:t>distanta</a:t>
            </a:r>
            <a:r>
              <a:rPr lang="en-US" dirty="0"/>
              <a:t> Hamming minima,</a:t>
            </a:r>
          </a:p>
          <a:p>
            <a:pPr marL="0" indent="0">
              <a:buNone/>
            </a:pPr>
            <a:r>
              <a:rPr lang="en-US" dirty="0" err="1"/>
              <a:t>unde</a:t>
            </a:r>
            <a:r>
              <a:rPr lang="en-US" dirty="0"/>
              <a:t> I </a:t>
            </a:r>
            <a:r>
              <a:rPr lang="en-US" dirty="0" err="1"/>
              <a:t>poate</a:t>
            </a:r>
            <a:r>
              <a:rPr lang="en-US" dirty="0"/>
              <a:t> fi 1 </a:t>
            </a:r>
            <a:r>
              <a:rPr lang="en-US" dirty="0" err="1"/>
              <a:t>sau</a:t>
            </a:r>
            <a:r>
              <a:rPr lang="en-US" dirty="0"/>
              <a:t> 2</a:t>
            </a:r>
          </a:p>
          <a:p>
            <a:pPr marL="0" indent="0">
              <a:buNone/>
            </a:pPr>
            <a:endParaRPr lang="en-US" dirty="0"/>
          </a:p>
          <a:p>
            <a:pPr marL="0" indent="0">
              <a:buNone/>
            </a:pPr>
            <a:r>
              <a:rPr lang="en-US" dirty="0"/>
              <a:t>k1 x k2 – </a:t>
            </a:r>
            <a:r>
              <a:rPr lang="en-US" dirty="0" err="1"/>
              <a:t>biti</a:t>
            </a:r>
            <a:r>
              <a:rPr lang="en-US" dirty="0"/>
              <a:t> de </a:t>
            </a:r>
            <a:r>
              <a:rPr lang="en-US" dirty="0" err="1"/>
              <a:t>informatie</a:t>
            </a:r>
            <a:endParaRPr lang="en-US" dirty="0"/>
          </a:p>
          <a:p>
            <a:pPr marL="0" indent="0">
              <a:buNone/>
            </a:pPr>
            <a:r>
              <a:rPr lang="en-US" dirty="0"/>
              <a:t> </a:t>
            </a:r>
          </a:p>
        </p:txBody>
      </p:sp>
      <p:sp>
        <p:nvSpPr>
          <p:cNvPr id="23" name="Freeform: Shape 2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BD43ED-F50F-9B48-BB71-4F08ABFD1081}"/>
              </a:ext>
            </a:extLst>
          </p:cNvPr>
          <p:cNvPicPr>
            <a:picLocks noChangeAspect="1"/>
          </p:cNvPicPr>
          <p:nvPr/>
        </p:nvPicPr>
        <p:blipFill>
          <a:blip r:embed="rId2"/>
          <a:stretch>
            <a:fillRect/>
          </a:stretch>
        </p:blipFill>
        <p:spPr>
          <a:xfrm>
            <a:off x="6973319" y="630387"/>
            <a:ext cx="4788505" cy="4401989"/>
          </a:xfrm>
          <a:prstGeom prst="rect">
            <a:avLst/>
          </a:prstGeom>
        </p:spPr>
      </p:pic>
      <p:sp>
        <p:nvSpPr>
          <p:cNvPr id="9" name="TextBox 8">
            <a:extLst>
              <a:ext uri="{FF2B5EF4-FFF2-40B4-BE49-F238E27FC236}">
                <a16:creationId xmlns:a16="http://schemas.microsoft.com/office/drawing/2014/main" id="{FF9AB6FA-D7CD-BA4F-B3B7-DA3810563556}"/>
              </a:ext>
            </a:extLst>
          </p:cNvPr>
          <p:cNvSpPr txBox="1"/>
          <p:nvPr/>
        </p:nvSpPr>
        <p:spPr>
          <a:xfrm>
            <a:off x="7234454" y="5053162"/>
            <a:ext cx="4266233" cy="369332"/>
          </a:xfrm>
          <a:prstGeom prst="rect">
            <a:avLst/>
          </a:prstGeom>
          <a:noFill/>
        </p:spPr>
        <p:txBody>
          <a:bodyPr wrap="none" rtlCol="0">
            <a:spAutoFit/>
          </a:bodyPr>
          <a:lstStyle/>
          <a:p>
            <a:r>
              <a:rPr lang="en-RO" dirty="0"/>
              <a:t>Diagrama structurii unui TCP bidimensional</a:t>
            </a:r>
          </a:p>
        </p:txBody>
      </p:sp>
    </p:spTree>
    <p:extLst>
      <p:ext uri="{BB962C8B-B14F-4D97-AF65-F5344CB8AC3E}">
        <p14:creationId xmlns:p14="http://schemas.microsoft.com/office/powerpoint/2010/main" val="13813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7" name="Ink 1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9" name="Rectangle 1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F16470-C3C9-4B4D-B193-BBD3690293D0}"/>
              </a:ext>
            </a:extLst>
          </p:cNvPr>
          <p:cNvSpPr>
            <a:spLocks noGrp="1"/>
          </p:cNvSpPr>
          <p:nvPr>
            <p:ph type="title"/>
          </p:nvPr>
        </p:nvSpPr>
        <p:spPr>
          <a:xfrm>
            <a:off x="840082" y="633839"/>
            <a:ext cx="3760499" cy="2795160"/>
          </a:xfrm>
        </p:spPr>
        <p:txBody>
          <a:bodyPr vert="horz" lIns="91440" tIns="45720" rIns="91440" bIns="45720" rtlCol="0" anchor="b">
            <a:normAutofit fontScale="90000"/>
          </a:bodyPr>
          <a:lstStyle/>
          <a:p>
            <a:pPr algn="ctr"/>
            <a:r>
              <a:rPr lang="en-US" dirty="0" err="1"/>
              <a:t>Diagrama</a:t>
            </a:r>
            <a:r>
              <a:rPr lang="en-US" dirty="0"/>
              <a:t> </a:t>
            </a:r>
            <a:r>
              <a:rPr lang="en-US" dirty="0" err="1"/>
              <a:t>sistemului</a:t>
            </a:r>
            <a:r>
              <a:rPr lang="en-US" dirty="0"/>
              <a:t> de </a:t>
            </a:r>
            <a:r>
              <a:rPr lang="en-US" dirty="0" err="1"/>
              <a:t>transmisie</a:t>
            </a:r>
            <a:r>
              <a:rPr lang="en-US" dirty="0"/>
              <a:t> </a:t>
            </a:r>
            <a:r>
              <a:rPr lang="en-US" dirty="0" err="1"/>
              <a:t>folosind</a:t>
            </a:r>
            <a:r>
              <a:rPr lang="en-US" dirty="0"/>
              <a:t> </a:t>
            </a:r>
            <a:r>
              <a:rPr lang="en-US" dirty="0" err="1"/>
              <a:t>codarea</a:t>
            </a:r>
            <a:r>
              <a:rPr lang="en-US" dirty="0"/>
              <a:t> TPC</a:t>
            </a:r>
          </a:p>
        </p:txBody>
      </p:sp>
      <p:pic>
        <p:nvPicPr>
          <p:cNvPr id="7" name="Picture 6">
            <a:extLst>
              <a:ext uri="{FF2B5EF4-FFF2-40B4-BE49-F238E27FC236}">
                <a16:creationId xmlns:a16="http://schemas.microsoft.com/office/drawing/2014/main" id="{5E3FDF41-0075-CB4F-BB63-F6675F484FDF}"/>
              </a:ext>
            </a:extLst>
          </p:cNvPr>
          <p:cNvPicPr>
            <a:picLocks noChangeAspect="1"/>
          </p:cNvPicPr>
          <p:nvPr/>
        </p:nvPicPr>
        <p:blipFill>
          <a:blip r:embed="rId5"/>
          <a:stretch>
            <a:fillRect/>
          </a:stretch>
        </p:blipFill>
        <p:spPr>
          <a:xfrm>
            <a:off x="5739377" y="-1"/>
            <a:ext cx="5470906" cy="6858002"/>
          </a:xfrm>
          <a:prstGeom prst="rect">
            <a:avLst/>
          </a:prstGeom>
        </p:spPr>
      </p:pic>
    </p:spTree>
    <p:extLst>
      <p:ext uri="{BB962C8B-B14F-4D97-AF65-F5344CB8AC3E}">
        <p14:creationId xmlns:p14="http://schemas.microsoft.com/office/powerpoint/2010/main" val="16277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FC9C-6933-FF40-9FC1-5DEC2DD6B3A1}"/>
              </a:ext>
            </a:extLst>
          </p:cNvPr>
          <p:cNvSpPr>
            <a:spLocks noGrp="1"/>
          </p:cNvSpPr>
          <p:nvPr>
            <p:ph type="title"/>
          </p:nvPr>
        </p:nvSpPr>
        <p:spPr/>
        <p:txBody>
          <a:bodyPr/>
          <a:lstStyle/>
          <a:p>
            <a:r>
              <a:rPr lang="en-RO" dirty="0"/>
              <a:t>Pasii algoritmului</a:t>
            </a:r>
          </a:p>
        </p:txBody>
      </p:sp>
      <p:sp>
        <p:nvSpPr>
          <p:cNvPr id="3" name="Content Placeholder 2">
            <a:extLst>
              <a:ext uri="{FF2B5EF4-FFF2-40B4-BE49-F238E27FC236}">
                <a16:creationId xmlns:a16="http://schemas.microsoft.com/office/drawing/2014/main" id="{CE0AAAC8-FDE5-1F42-8B2D-68761193190E}"/>
              </a:ext>
            </a:extLst>
          </p:cNvPr>
          <p:cNvSpPr>
            <a:spLocks noGrp="1"/>
          </p:cNvSpPr>
          <p:nvPr>
            <p:ph idx="1"/>
          </p:nvPr>
        </p:nvSpPr>
        <p:spPr/>
        <p:txBody>
          <a:bodyPr>
            <a:normAutofit/>
          </a:bodyPr>
          <a:lstStyle/>
          <a:p>
            <a:pPr marL="457200" lvl="0" indent="-457200">
              <a:buFont typeface="+mj-lt"/>
              <a:buAutoNum type="arabicPeriod"/>
            </a:pPr>
            <a:r>
              <a:rPr lang="en-US" dirty="0" err="1"/>
              <a:t>Datele</a:t>
            </a:r>
            <a:r>
              <a:rPr lang="en-US" dirty="0"/>
              <a:t> cu </a:t>
            </a:r>
            <a:r>
              <a:rPr lang="en-US" dirty="0" err="1"/>
              <a:t>informatii</a:t>
            </a:r>
            <a:r>
              <a:rPr lang="en-US" dirty="0"/>
              <a:t> multimedia sunt reformate in </a:t>
            </a:r>
            <a:r>
              <a:rPr lang="en-US" dirty="0" err="1"/>
              <a:t>blocuri</a:t>
            </a:r>
            <a:r>
              <a:rPr lang="en-US" dirty="0"/>
              <a:t> </a:t>
            </a:r>
            <a:r>
              <a:rPr lang="en-US" dirty="0" err="1"/>
              <a:t>bidimensionale</a:t>
            </a:r>
            <a:r>
              <a:rPr lang="en-US" dirty="0"/>
              <a:t> cu k1 x k2 </a:t>
            </a:r>
            <a:r>
              <a:rPr lang="en-US" dirty="0" err="1"/>
              <a:t>biti</a:t>
            </a:r>
            <a:r>
              <a:rPr lang="en-US" dirty="0"/>
              <a:t> in </a:t>
            </a:r>
            <a:r>
              <a:rPr lang="en-US" dirty="0" err="1"/>
              <a:t>fiecare</a:t>
            </a:r>
            <a:r>
              <a:rPr lang="en-US" dirty="0"/>
              <a:t> bloc</a:t>
            </a:r>
            <a:endParaRPr lang="en-RO" dirty="0"/>
          </a:p>
          <a:p>
            <a:pPr marL="457200" lvl="0" indent="-457200">
              <a:buFont typeface="+mj-lt"/>
              <a:buAutoNum type="arabicPeriod"/>
            </a:pPr>
            <a:r>
              <a:rPr lang="en-US" dirty="0" err="1"/>
              <a:t>Fiecare</a:t>
            </a:r>
            <a:r>
              <a:rPr lang="en-US" dirty="0"/>
              <a:t> bloc bidimensional </a:t>
            </a:r>
            <a:r>
              <a:rPr lang="en-US" dirty="0" err="1"/>
              <a:t>este</a:t>
            </a:r>
            <a:r>
              <a:rPr lang="en-US" dirty="0"/>
              <a:t> </a:t>
            </a:r>
            <a:r>
              <a:rPr lang="en-US" dirty="0" err="1"/>
              <a:t>codificat</a:t>
            </a:r>
            <a:r>
              <a:rPr lang="en-US" dirty="0"/>
              <a:t> in </a:t>
            </a:r>
            <a:r>
              <a:rPr lang="en-US" dirty="0" err="1"/>
              <a:t>paralel</a:t>
            </a:r>
            <a:r>
              <a:rPr lang="en-US" dirty="0"/>
              <a:t> in </a:t>
            </a:r>
            <a:r>
              <a:rPr lang="en-US" dirty="0" err="1"/>
              <a:t>cuvant</a:t>
            </a:r>
            <a:r>
              <a:rPr lang="en-US" dirty="0"/>
              <a:t> de cod (n1 x n2) </a:t>
            </a:r>
            <a:r>
              <a:rPr lang="en-US" dirty="0" err="1"/>
              <a:t>folosing</a:t>
            </a:r>
            <a:r>
              <a:rPr lang="en-US" dirty="0"/>
              <a:t> TPC </a:t>
            </a:r>
            <a:endParaRPr lang="en-RO" dirty="0"/>
          </a:p>
          <a:p>
            <a:pPr marL="457200" lvl="0" indent="-457200">
              <a:buFont typeface="+mj-lt"/>
              <a:buAutoNum type="arabicPeriod"/>
            </a:pPr>
            <a:r>
              <a:rPr lang="en-US" dirty="0" err="1"/>
              <a:t>Toti</a:t>
            </a:r>
            <a:r>
              <a:rPr lang="en-US" dirty="0"/>
              <a:t> </a:t>
            </a:r>
            <a:r>
              <a:rPr lang="en-US" dirty="0" err="1"/>
              <a:t>bitii</a:t>
            </a:r>
            <a:r>
              <a:rPr lang="en-US" dirty="0"/>
              <a:t> </a:t>
            </a:r>
            <a:r>
              <a:rPr lang="en-US" dirty="0" err="1"/>
              <a:t>fiecarui</a:t>
            </a:r>
            <a:r>
              <a:rPr lang="en-US" dirty="0"/>
              <a:t> </a:t>
            </a:r>
            <a:r>
              <a:rPr lang="en-US" dirty="0" err="1"/>
              <a:t>cuvant</a:t>
            </a:r>
            <a:r>
              <a:rPr lang="en-US" dirty="0"/>
              <a:t> de cod sunt </a:t>
            </a:r>
            <a:r>
              <a:rPr lang="en-US" dirty="0" err="1"/>
              <a:t>trimisi</a:t>
            </a:r>
            <a:r>
              <a:rPr lang="en-US" dirty="0"/>
              <a:t> </a:t>
            </a:r>
            <a:r>
              <a:rPr lang="en-US" dirty="0" err="1"/>
              <a:t>catre</a:t>
            </a:r>
            <a:r>
              <a:rPr lang="en-US" dirty="0"/>
              <a:t> </a:t>
            </a:r>
            <a:r>
              <a:rPr lang="en-US" dirty="0" err="1"/>
              <a:t>transmitatorul</a:t>
            </a:r>
            <a:r>
              <a:rPr lang="en-US" dirty="0"/>
              <a:t> </a:t>
            </a:r>
            <a:r>
              <a:rPr lang="en-US" dirty="0" err="1"/>
              <a:t>sistemului</a:t>
            </a:r>
            <a:r>
              <a:rPr lang="en-US" dirty="0"/>
              <a:t> MIMO-FBMC in </a:t>
            </a:r>
            <a:r>
              <a:rPr lang="en-US" dirty="0" err="1"/>
              <a:t>paralel</a:t>
            </a:r>
            <a:r>
              <a:rPr lang="en-US" dirty="0"/>
              <a:t>, </a:t>
            </a:r>
            <a:r>
              <a:rPr lang="en-US" dirty="0" err="1"/>
              <a:t>iar</a:t>
            </a:r>
            <a:r>
              <a:rPr lang="en-US" dirty="0"/>
              <a:t> </a:t>
            </a:r>
            <a:r>
              <a:rPr lang="en-US" dirty="0" err="1"/>
              <a:t>apoi</a:t>
            </a:r>
            <a:r>
              <a:rPr lang="en-US" dirty="0"/>
              <a:t> </a:t>
            </a:r>
            <a:r>
              <a:rPr lang="en-US" dirty="0" err="1"/>
              <a:t>prin</a:t>
            </a:r>
            <a:r>
              <a:rPr lang="en-US" dirty="0"/>
              <a:t> </a:t>
            </a:r>
            <a:r>
              <a:rPr lang="en-US" dirty="0" err="1"/>
              <a:t>canalul</a:t>
            </a:r>
            <a:r>
              <a:rPr lang="en-US" dirty="0"/>
              <a:t> wireless MIMO.</a:t>
            </a:r>
            <a:endParaRPr lang="en-RO" dirty="0"/>
          </a:p>
          <a:p>
            <a:pPr marL="457200" lvl="0" indent="-457200">
              <a:buFont typeface="+mj-lt"/>
              <a:buAutoNum type="arabicPeriod"/>
            </a:pPr>
            <a:r>
              <a:rPr lang="en-US" dirty="0"/>
              <a:t>In </a:t>
            </a:r>
            <a:r>
              <a:rPr lang="en-US" dirty="0" err="1"/>
              <a:t>cadrul</a:t>
            </a:r>
            <a:r>
              <a:rPr lang="en-US" dirty="0"/>
              <a:t> </a:t>
            </a:r>
            <a:r>
              <a:rPr lang="en-US" dirty="0" err="1"/>
              <a:t>receptorului</a:t>
            </a:r>
            <a:r>
              <a:rPr lang="en-US" dirty="0"/>
              <a:t>, </a:t>
            </a:r>
            <a:r>
              <a:rPr lang="en-US" dirty="0" err="1"/>
              <a:t>mesajul</a:t>
            </a:r>
            <a:r>
              <a:rPr lang="en-US" dirty="0"/>
              <a:t> </a:t>
            </a:r>
            <a:r>
              <a:rPr lang="en-US" dirty="0" err="1"/>
              <a:t>primit</a:t>
            </a:r>
            <a:r>
              <a:rPr lang="en-US" dirty="0"/>
              <a:t> </a:t>
            </a:r>
            <a:r>
              <a:rPr lang="en-US" dirty="0" err="1"/>
              <a:t>este</a:t>
            </a:r>
            <a:r>
              <a:rPr lang="en-US" dirty="0"/>
              <a:t> </a:t>
            </a:r>
            <a:r>
              <a:rPr lang="en-US" dirty="0" err="1"/>
              <a:t>decodat</a:t>
            </a:r>
            <a:r>
              <a:rPr lang="en-US" dirty="0"/>
              <a:t> in </a:t>
            </a:r>
            <a:r>
              <a:rPr lang="en-US" dirty="0" err="1"/>
              <a:t>paralel</a:t>
            </a:r>
            <a:r>
              <a:rPr lang="en-US" dirty="0"/>
              <a:t> </a:t>
            </a:r>
            <a:r>
              <a:rPr lang="en-US" dirty="0" err="1"/>
              <a:t>folosind</a:t>
            </a:r>
            <a:r>
              <a:rPr lang="en-US" dirty="0"/>
              <a:t> </a:t>
            </a:r>
            <a:r>
              <a:rPr lang="en-US" dirty="0" err="1"/>
              <a:t>algoritmul</a:t>
            </a:r>
            <a:r>
              <a:rPr lang="en-US" dirty="0"/>
              <a:t> de </a:t>
            </a:r>
            <a:r>
              <a:rPr lang="en-US" dirty="0" err="1"/>
              <a:t>decodare</a:t>
            </a:r>
            <a:r>
              <a:rPr lang="en-US" dirty="0"/>
              <a:t> TPC </a:t>
            </a:r>
            <a:r>
              <a:rPr lang="en-US" dirty="0" err="1"/>
              <a:t>iar</a:t>
            </a:r>
            <a:r>
              <a:rPr lang="en-US" dirty="0"/>
              <a:t> </a:t>
            </a:r>
            <a:r>
              <a:rPr lang="en-US" dirty="0" err="1"/>
              <a:t>datele</a:t>
            </a:r>
            <a:r>
              <a:rPr lang="en-US" dirty="0"/>
              <a:t> cu </a:t>
            </a:r>
            <a:r>
              <a:rPr lang="en-US" dirty="0" err="1"/>
              <a:t>informatii</a:t>
            </a:r>
            <a:r>
              <a:rPr lang="en-US" dirty="0"/>
              <a:t> multimedia sunt recuperate.</a:t>
            </a:r>
            <a:endParaRPr lang="en-RO" dirty="0"/>
          </a:p>
          <a:p>
            <a:pPr marL="0" indent="0">
              <a:buNone/>
            </a:pPr>
            <a:endParaRPr lang="en-US" dirty="0"/>
          </a:p>
          <a:p>
            <a:pPr marL="0" indent="0">
              <a:buNone/>
            </a:pPr>
            <a:r>
              <a:rPr lang="en-US" dirty="0" err="1"/>
              <a:t>Observatie</a:t>
            </a:r>
            <a:r>
              <a:rPr lang="en-US" dirty="0"/>
              <a:t>: </a:t>
            </a:r>
            <a:r>
              <a:rPr lang="en-US" dirty="0" err="1"/>
              <a:t>Lungimea</a:t>
            </a:r>
            <a:r>
              <a:rPr lang="en-US" dirty="0"/>
              <a:t> </a:t>
            </a:r>
            <a:r>
              <a:rPr lang="en-US" dirty="0" err="1"/>
              <a:t>codului</a:t>
            </a:r>
            <a:r>
              <a:rPr lang="en-US" dirty="0"/>
              <a:t> TCP (n1 x n2) </a:t>
            </a:r>
            <a:r>
              <a:rPr lang="en-US" dirty="0" err="1"/>
              <a:t>si</a:t>
            </a:r>
            <a:r>
              <a:rPr lang="en-US" dirty="0"/>
              <a:t> </a:t>
            </a:r>
            <a:r>
              <a:rPr lang="en-US" dirty="0" err="1"/>
              <a:t>dimensiunile</a:t>
            </a:r>
            <a:r>
              <a:rPr lang="en-US" dirty="0"/>
              <a:t> </a:t>
            </a:r>
            <a:r>
              <a:rPr lang="en-US" dirty="0" err="1"/>
              <a:t>blocurilor</a:t>
            </a:r>
            <a:r>
              <a:rPr lang="en-US" dirty="0"/>
              <a:t> de date (k1 x k2), pot </a:t>
            </a:r>
            <a:r>
              <a:rPr lang="en-US" dirty="0" err="1"/>
              <a:t>sa</a:t>
            </a:r>
            <a:r>
              <a:rPr lang="en-US" dirty="0"/>
              <a:t> </a:t>
            </a:r>
            <a:r>
              <a:rPr lang="en-US" dirty="0" err="1"/>
              <a:t>difere</a:t>
            </a:r>
            <a:r>
              <a:rPr lang="en-US" dirty="0"/>
              <a:t> in </a:t>
            </a:r>
            <a:r>
              <a:rPr lang="en-US" dirty="0" err="1"/>
              <a:t>functie</a:t>
            </a:r>
            <a:r>
              <a:rPr lang="en-US" dirty="0"/>
              <a:t> de </a:t>
            </a:r>
            <a:r>
              <a:rPr lang="en-US" dirty="0" err="1"/>
              <a:t>numarul</a:t>
            </a:r>
            <a:r>
              <a:rPr lang="en-US" dirty="0"/>
              <a:t> de </a:t>
            </a:r>
            <a:r>
              <a:rPr lang="en-US" dirty="0" err="1"/>
              <a:t>antene</a:t>
            </a:r>
            <a:r>
              <a:rPr lang="en-US" dirty="0"/>
              <a:t>. </a:t>
            </a:r>
            <a:endParaRPr lang="en-RO" dirty="0"/>
          </a:p>
          <a:p>
            <a:endParaRPr lang="en-RO" dirty="0"/>
          </a:p>
        </p:txBody>
      </p:sp>
    </p:spTree>
    <p:extLst>
      <p:ext uri="{BB962C8B-B14F-4D97-AF65-F5344CB8AC3E}">
        <p14:creationId xmlns:p14="http://schemas.microsoft.com/office/powerpoint/2010/main" val="150081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B75D-91ED-C84B-B6C4-9CE878BC1A9D}"/>
              </a:ext>
            </a:extLst>
          </p:cNvPr>
          <p:cNvSpPr>
            <a:spLocks noGrp="1"/>
          </p:cNvSpPr>
          <p:nvPr>
            <p:ph type="title"/>
          </p:nvPr>
        </p:nvSpPr>
        <p:spPr>
          <a:xfrm>
            <a:off x="1050879" y="395288"/>
            <a:ext cx="9810604" cy="1216024"/>
          </a:xfrm>
        </p:spPr>
        <p:txBody>
          <a:bodyPr/>
          <a:lstStyle/>
          <a:p>
            <a:r>
              <a:rPr lang="en-RO" dirty="0"/>
              <a:t>Rezultatele simularilor</a:t>
            </a:r>
          </a:p>
        </p:txBody>
      </p:sp>
      <p:pic>
        <p:nvPicPr>
          <p:cNvPr id="4" name="Content Placeholder 3">
            <a:extLst>
              <a:ext uri="{FF2B5EF4-FFF2-40B4-BE49-F238E27FC236}">
                <a16:creationId xmlns:a16="http://schemas.microsoft.com/office/drawing/2014/main" id="{8E1D99C5-6413-024B-B43F-AF38188F7CA8}"/>
              </a:ext>
            </a:extLst>
          </p:cNvPr>
          <p:cNvPicPr>
            <a:picLocks noGrp="1" noChangeAspect="1"/>
          </p:cNvPicPr>
          <p:nvPr>
            <p:ph idx="1"/>
          </p:nvPr>
        </p:nvPicPr>
        <p:blipFill>
          <a:blip r:embed="rId2"/>
          <a:stretch>
            <a:fillRect/>
          </a:stretch>
        </p:blipFill>
        <p:spPr>
          <a:xfrm>
            <a:off x="0" y="1324008"/>
            <a:ext cx="6172540" cy="4851400"/>
          </a:xfrm>
          <a:prstGeom prst="rect">
            <a:avLst/>
          </a:prstGeom>
        </p:spPr>
      </p:pic>
      <p:pic>
        <p:nvPicPr>
          <p:cNvPr id="5" name="Picture 4">
            <a:extLst>
              <a:ext uri="{FF2B5EF4-FFF2-40B4-BE49-F238E27FC236}">
                <a16:creationId xmlns:a16="http://schemas.microsoft.com/office/drawing/2014/main" id="{2B349181-E149-9141-9BE8-66FDD26FA313}"/>
              </a:ext>
            </a:extLst>
          </p:cNvPr>
          <p:cNvPicPr>
            <a:picLocks noChangeAspect="1"/>
          </p:cNvPicPr>
          <p:nvPr/>
        </p:nvPicPr>
        <p:blipFill>
          <a:blip r:embed="rId3"/>
          <a:stretch>
            <a:fillRect/>
          </a:stretch>
        </p:blipFill>
        <p:spPr>
          <a:xfrm>
            <a:off x="6096000" y="1497739"/>
            <a:ext cx="6096000" cy="4791243"/>
          </a:xfrm>
          <a:prstGeom prst="rect">
            <a:avLst/>
          </a:prstGeom>
        </p:spPr>
      </p:pic>
      <p:sp>
        <p:nvSpPr>
          <p:cNvPr id="6" name="TextBox 5">
            <a:extLst>
              <a:ext uri="{FF2B5EF4-FFF2-40B4-BE49-F238E27FC236}">
                <a16:creationId xmlns:a16="http://schemas.microsoft.com/office/drawing/2014/main" id="{839F0BA6-D27C-7449-899A-DCF9D50C6664}"/>
              </a:ext>
            </a:extLst>
          </p:cNvPr>
          <p:cNvSpPr txBox="1"/>
          <p:nvPr/>
        </p:nvSpPr>
        <p:spPr>
          <a:xfrm>
            <a:off x="817993" y="6139546"/>
            <a:ext cx="5000625" cy="646331"/>
          </a:xfrm>
          <a:prstGeom prst="rect">
            <a:avLst/>
          </a:prstGeom>
          <a:noFill/>
        </p:spPr>
        <p:txBody>
          <a:bodyPr wrap="square" rtlCol="0">
            <a:spAutoFit/>
          </a:bodyPr>
          <a:lstStyle/>
          <a:p>
            <a:r>
              <a:rPr lang="en-RO" dirty="0"/>
              <a:t>Curbele BER ale schemei de codare TCP cu lungimi diferite pentru cod in conditii idealizate</a:t>
            </a:r>
          </a:p>
        </p:txBody>
      </p:sp>
      <p:sp>
        <p:nvSpPr>
          <p:cNvPr id="9" name="TextBox 8">
            <a:extLst>
              <a:ext uri="{FF2B5EF4-FFF2-40B4-BE49-F238E27FC236}">
                <a16:creationId xmlns:a16="http://schemas.microsoft.com/office/drawing/2014/main" id="{00D1CD3E-A5EE-6A41-8ED9-5B948B790BDB}"/>
              </a:ext>
            </a:extLst>
          </p:cNvPr>
          <p:cNvSpPr txBox="1"/>
          <p:nvPr/>
        </p:nvSpPr>
        <p:spPr>
          <a:xfrm>
            <a:off x="6650763" y="6144592"/>
            <a:ext cx="5000625" cy="646331"/>
          </a:xfrm>
          <a:prstGeom prst="rect">
            <a:avLst/>
          </a:prstGeom>
          <a:noFill/>
        </p:spPr>
        <p:txBody>
          <a:bodyPr wrap="square" rtlCol="0">
            <a:spAutoFit/>
          </a:bodyPr>
          <a:lstStyle/>
          <a:p>
            <a:r>
              <a:rPr lang="en-RO" dirty="0"/>
              <a:t>Curbele BER ale schemei de codare TCP cu lungimi diferite pentru cod fara anulare ISI/ICI</a:t>
            </a:r>
          </a:p>
        </p:txBody>
      </p:sp>
    </p:spTree>
    <p:extLst>
      <p:ext uri="{BB962C8B-B14F-4D97-AF65-F5344CB8AC3E}">
        <p14:creationId xmlns:p14="http://schemas.microsoft.com/office/powerpoint/2010/main" val="241922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E2D592-4557-1F4B-8C93-88B795129F19}"/>
              </a:ext>
            </a:extLst>
          </p:cNvPr>
          <p:cNvSpPr>
            <a:spLocks noGrp="1"/>
          </p:cNvSpPr>
          <p:nvPr>
            <p:ph type="title"/>
          </p:nvPr>
        </p:nvSpPr>
        <p:spPr>
          <a:xfrm>
            <a:off x="1050879" y="609601"/>
            <a:ext cx="9810604" cy="1216024"/>
          </a:xfrm>
        </p:spPr>
        <p:txBody>
          <a:bodyPr>
            <a:normAutofit/>
          </a:bodyPr>
          <a:lstStyle/>
          <a:p>
            <a:r>
              <a:rPr lang="en-RO" dirty="0"/>
              <a:t>Concluzii </a:t>
            </a:r>
          </a:p>
        </p:txBody>
      </p:sp>
      <p:sp>
        <p:nvSpPr>
          <p:cNvPr id="16"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421D47-71C2-D84C-9F15-0BE9DE8FA192}"/>
              </a:ext>
            </a:extLst>
          </p:cNvPr>
          <p:cNvSpPr>
            <a:spLocks noGrp="1"/>
          </p:cNvSpPr>
          <p:nvPr>
            <p:ph idx="1"/>
          </p:nvPr>
        </p:nvSpPr>
        <p:spPr>
          <a:xfrm>
            <a:off x="1050878" y="2687005"/>
            <a:ext cx="9880979" cy="3567373"/>
          </a:xfrm>
        </p:spPr>
        <p:txBody>
          <a:bodyPr anchor="ctr">
            <a:normAutofit/>
          </a:bodyPr>
          <a:lstStyle/>
          <a:p>
            <a:pPr marL="0" indent="0">
              <a:buNone/>
            </a:pPr>
            <a:r>
              <a:rPr lang="en-RO" dirty="0"/>
              <a:t>Prin urmare, in urma simularilor efectuate s-a confirmat faptul ca aceasta schema de codificare paralela TPC folosita in sistemul multimedia mobil MIMO-FBMC este una realizabila. </a:t>
            </a:r>
          </a:p>
          <a:p>
            <a:pPr marL="0" indent="0">
              <a:buNone/>
            </a:pPr>
            <a:r>
              <a:rPr lang="en-RO" dirty="0"/>
              <a:t>Schema are ca scop imbunatatirea performantei BER a serviciilor multimedia mobile si reducerea latentei transimisie, folosindu-se de caracteristicile TPC, cum ar fi complexitatea liniara, codificarea bidimensionala si decodificarea paralela.</a:t>
            </a:r>
          </a:p>
          <a:p>
            <a:pPr marL="0" indent="0">
              <a:buNone/>
            </a:pPr>
            <a:endParaRPr lang="en-RO" dirty="0"/>
          </a:p>
          <a:p>
            <a:pPr marL="0" indent="0">
              <a:buNone/>
            </a:pPr>
            <a:endParaRPr lang="en-RO" dirty="0"/>
          </a:p>
        </p:txBody>
      </p:sp>
    </p:spTree>
    <p:extLst>
      <p:ext uri="{BB962C8B-B14F-4D97-AF65-F5344CB8AC3E}">
        <p14:creationId xmlns:p14="http://schemas.microsoft.com/office/powerpoint/2010/main" val="3729119038"/>
      </p:ext>
    </p:extLst>
  </p:cSld>
  <p:clrMapOvr>
    <a:masterClrMapping/>
  </p:clrMapOvr>
</p:sld>
</file>

<file path=ppt/theme/theme1.xml><?xml version="1.0" encoding="utf-8"?>
<a:theme xmlns:a="http://schemas.openxmlformats.org/drawingml/2006/main" name="ArchiveVTI">
  <a:themeElements>
    <a:clrScheme name="AnalogousFromRegularSeedRightStep">
      <a:dk1>
        <a:srgbClr val="000000"/>
      </a:dk1>
      <a:lt1>
        <a:srgbClr val="FFFFFF"/>
      </a:lt1>
      <a:dk2>
        <a:srgbClr val="2C3A21"/>
      </a:dk2>
      <a:lt2>
        <a:srgbClr val="E2E6E8"/>
      </a:lt2>
      <a:accent1>
        <a:srgbClr val="E76929"/>
      </a:accent1>
      <a:accent2>
        <a:srgbClr val="C79B16"/>
      </a:accent2>
      <a:accent3>
        <a:srgbClr val="95AD1F"/>
      </a:accent3>
      <a:accent4>
        <a:srgbClr val="57B614"/>
      </a:accent4>
      <a:accent5>
        <a:srgbClr val="21BA21"/>
      </a:accent5>
      <a:accent6>
        <a:srgbClr val="14BB5A"/>
      </a:accent6>
      <a:hlink>
        <a:srgbClr val="3B8AB2"/>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1663</TotalTime>
  <Words>462</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Bembo</vt:lpstr>
      <vt:lpstr>ArchiveVTI</vt:lpstr>
      <vt:lpstr>Schema de codare paralela Folosind Turbo Product Code  pentru transmisia multimedia mobila in sistemul  MIMO-FBMC</vt:lpstr>
      <vt:lpstr>Introducere</vt:lpstr>
      <vt:lpstr>Ce problema rezolva?</vt:lpstr>
      <vt:lpstr>STRUCTURA TPC </vt:lpstr>
      <vt:lpstr>Diagrama sistemului de transmisie folosind codarea TPC</vt:lpstr>
      <vt:lpstr>Pasii algoritmului</vt:lpstr>
      <vt:lpstr>Rezultatele simularilor</vt:lpstr>
      <vt:lpstr>Concluzii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de codare paralela cu Turbo Product Code pentru transmisia multimedia mobila in sistemul MIMO-FBMC</dc:title>
  <dc:creator>CAMELIA SAMOILESCU</dc:creator>
  <cp:lastModifiedBy>CAMELIA SAMOILESCU</cp:lastModifiedBy>
  <cp:revision>12</cp:revision>
  <dcterms:created xsi:type="dcterms:W3CDTF">2022-02-03T10:04:56Z</dcterms:created>
  <dcterms:modified xsi:type="dcterms:W3CDTF">2022-02-04T13:48:11Z</dcterms:modified>
</cp:coreProperties>
</file>