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71d16d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71d16d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71d16d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171d16d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171d16d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171d16d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8b951f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8b951f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8b951f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18b951f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18b951f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18b951f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1ad4d12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1ad4d12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3d28d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23d28d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 Parallel Implementation for Random Network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</a:t>
            </a:r>
            <a:r>
              <a:rPr lang="en-GB"/>
              <a:t>Division</a:t>
            </a:r>
            <a:r>
              <a:rPr lang="en-GB"/>
              <a:t> Progressive Decoding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Network Coding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Pentru a trimite </a:t>
            </a:r>
            <a:r>
              <a:rPr lang="en-GB"/>
              <a:t>informații</a:t>
            </a:r>
            <a:r>
              <a:rPr lang="en-GB"/>
              <a:t> (fisiere, mesaje etc) intre doua noduri folosind </a:t>
            </a:r>
            <a:r>
              <a:rPr i="1" lang="en-GB"/>
              <a:t>random network coding</a:t>
            </a:r>
            <a:r>
              <a:rPr lang="en-GB"/>
              <a:t>, acesta se </a:t>
            </a:r>
            <a:r>
              <a:rPr lang="en-GB"/>
              <a:t>împart</a:t>
            </a:r>
            <a:r>
              <a:rPr lang="en-GB"/>
              <a:t> </a:t>
            </a:r>
            <a:r>
              <a:rPr lang="en-GB"/>
              <a:t>într-un</a:t>
            </a:r>
            <a:r>
              <a:rPr lang="en-GB"/>
              <a:t> </a:t>
            </a:r>
            <a:r>
              <a:rPr lang="en-GB"/>
              <a:t>număr</a:t>
            </a:r>
            <a:r>
              <a:rPr lang="en-GB"/>
              <a:t> n de </a:t>
            </a:r>
            <a:r>
              <a:rPr i="1" lang="en-GB"/>
              <a:t>blocuri codate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 pachet dintre aceste n este o combinatie liniara formata din pachetul initial dupa urmatoarea formula: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C[i] este pachetul cu indicele i dintre cele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E[i][k] este un coeficient ales intamplator din campul Galois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P[k] este blocul cu numarul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Pachetele sunt trimise spre nodul destinatie </a:t>
            </a:r>
            <a:r>
              <a:rPr lang="en-GB"/>
              <a:t>împreuna</a:t>
            </a:r>
            <a:r>
              <a:rPr lang="en-GB"/>
              <a:t> cu toti coeficientii e, care sunt stocati in header. De aici, ne referim la </a:t>
            </a:r>
            <a:r>
              <a:rPr lang="en-GB"/>
              <a:t>alăturarea</a:t>
            </a:r>
            <a:r>
              <a:rPr lang="en-GB"/>
              <a:t> unui pachet codat cu vectorul de </a:t>
            </a:r>
            <a:r>
              <a:rPr lang="en-GB"/>
              <a:t>coeficienți</a:t>
            </a:r>
            <a:r>
              <a:rPr lang="en-GB"/>
              <a:t> ca la </a:t>
            </a:r>
            <a:r>
              <a:rPr i="1" lang="en-GB"/>
              <a:t>unitatea de </a:t>
            </a:r>
            <a:r>
              <a:rPr i="1" lang="en-GB"/>
              <a:t>transfer</a:t>
            </a:r>
            <a:endParaRPr i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825" y="2220150"/>
            <a:ext cx="1809475" cy="8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Random Network Coding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Între</a:t>
            </a:r>
            <a:r>
              <a:rPr lang="en-GB"/>
              <a:t> nodul sursa </a:t>
            </a:r>
            <a:r>
              <a:rPr lang="en-GB"/>
              <a:t>și</a:t>
            </a:r>
            <a:r>
              <a:rPr lang="en-GB"/>
              <a:t> cel destinatie, pot exista noduri intermediare. Un nod intermediar primeste </a:t>
            </a:r>
            <a:r>
              <a:rPr i="1" lang="en-GB"/>
              <a:t>unitatea de </a:t>
            </a:r>
            <a:r>
              <a:rPr i="1" lang="en-GB"/>
              <a:t>transfer</a:t>
            </a:r>
            <a:r>
              <a:rPr i="1" lang="en-GB"/>
              <a:t>, </a:t>
            </a:r>
            <a:r>
              <a:rPr lang="en-GB"/>
              <a:t>pe care o transmite in continuare. Aceste noduri vor genera la randul lor o combiantie liniara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Astfel, la nodul destinatie </a:t>
            </a:r>
            <a:r>
              <a:rPr lang="en-GB"/>
              <a:t>informația</a:t>
            </a:r>
            <a:r>
              <a:rPr lang="en-GB"/>
              <a:t> va putea fi </a:t>
            </a:r>
            <a:r>
              <a:rPr lang="en-GB"/>
              <a:t>decodată înmulțind inversul coeficienților din campul Galois cu pachetele trimise; acest proces poarta numele de </a:t>
            </a:r>
            <a:r>
              <a:rPr i="1" lang="en-GB"/>
              <a:t>decodare progresiva </a:t>
            </a:r>
            <a:r>
              <a:rPr lang="en-GB"/>
              <a:t>- nu se asteapta sosirea tuturor blocurilor pentu a se începe decodare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Tehnica paralelizarii in random network coding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Paralelizarea consta </a:t>
            </a:r>
            <a:r>
              <a:rPr lang="en-GB" sz="1500"/>
              <a:t>în</a:t>
            </a:r>
            <a:r>
              <a:rPr lang="en-GB" sz="1500"/>
              <a:t> </a:t>
            </a:r>
            <a:r>
              <a:rPr lang="en-GB" sz="1500"/>
              <a:t>împărțirea</a:t>
            </a:r>
            <a:r>
              <a:rPr lang="en-GB" sz="1500"/>
              <a:t> datelor </a:t>
            </a:r>
            <a:r>
              <a:rPr lang="en-GB" sz="1500"/>
              <a:t>în</a:t>
            </a:r>
            <a:r>
              <a:rPr lang="en-GB" sz="1500"/>
              <a:t> mod egale, apoi asignarea acestora unor fire de </a:t>
            </a:r>
            <a:r>
              <a:rPr lang="en-GB" sz="1500"/>
              <a:t>execuție</a:t>
            </a:r>
            <a:r>
              <a:rPr lang="en-GB" sz="1500"/>
              <a:t> </a:t>
            </a:r>
            <a:r>
              <a:rPr lang="en-GB" sz="1500"/>
              <a:t>în</a:t>
            </a:r>
            <a:r>
              <a:rPr lang="en-GB" sz="1500"/>
              <a:t> mod egal. Thread-urile </a:t>
            </a:r>
            <a:r>
              <a:rPr lang="en-GB" sz="1500"/>
              <a:t>prelucrează</a:t>
            </a:r>
            <a:r>
              <a:rPr lang="en-GB" sz="1500"/>
              <a:t> datele </a:t>
            </a:r>
            <a:r>
              <a:rPr lang="en-GB" sz="1500"/>
              <a:t>în</a:t>
            </a:r>
            <a:r>
              <a:rPr lang="en-GB" sz="1500"/>
              <a:t> mod identic </a:t>
            </a:r>
            <a:r>
              <a:rPr lang="en-GB" sz="1500"/>
              <a:t>și</a:t>
            </a:r>
            <a:r>
              <a:rPr lang="en-GB" sz="1500"/>
              <a:t> paralel.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Paralilzarea statica PPNC (Paralel Progressive Network Coding) implica impartirea vectorului de codare </a:t>
            </a:r>
            <a:r>
              <a:rPr lang="en-GB" sz="1500"/>
              <a:t>și</a:t>
            </a:r>
            <a:r>
              <a:rPr lang="en-GB" sz="1500"/>
              <a:t> matricea </a:t>
            </a:r>
            <a:r>
              <a:rPr lang="en-GB" sz="1500"/>
              <a:t>în</a:t>
            </a:r>
            <a:r>
              <a:rPr lang="en-GB" sz="1500"/>
              <a:t> </a:t>
            </a:r>
            <a:r>
              <a:rPr lang="en-GB" sz="1500"/>
              <a:t>unități</a:t>
            </a:r>
            <a:r>
              <a:rPr lang="en-GB" sz="1500"/>
              <a:t> egale vertical pentru a fi procesate </a:t>
            </a:r>
            <a:r>
              <a:rPr lang="en-GB" sz="1500"/>
              <a:t>și</a:t>
            </a:r>
            <a:r>
              <a:rPr lang="en-GB" sz="1500"/>
              <a:t> decodate concurent.</a:t>
            </a:r>
            <a:endParaRPr sz="15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900" y="2571750"/>
            <a:ext cx="5953813" cy="21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Tehnica paralelizarii in random network coding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DVP (Dynamical vertical </a:t>
            </a:r>
            <a:r>
              <a:rPr lang="en-GB" sz="1500"/>
              <a:t>partitioning</a:t>
            </a:r>
            <a:r>
              <a:rPr lang="en-GB" sz="1500"/>
              <a:t>) </a:t>
            </a:r>
            <a:r>
              <a:rPr lang="en-GB" sz="1500"/>
              <a:t>vine</a:t>
            </a:r>
            <a:r>
              <a:rPr lang="en-GB" sz="1500"/>
              <a:t> </a:t>
            </a:r>
            <a:r>
              <a:rPr lang="en-GB" sz="1500"/>
              <a:t>în</a:t>
            </a:r>
            <a:r>
              <a:rPr lang="en-GB" sz="1500"/>
              <a:t> </a:t>
            </a:r>
            <a:r>
              <a:rPr lang="en-GB" sz="1500"/>
              <a:t>îmbunătățirea</a:t>
            </a:r>
            <a:r>
              <a:rPr lang="en-GB" sz="1500"/>
              <a:t> PPNC prin implementarea unui load balancer. Astfel, se partitioneaza dinamic cantitate de lucru </a:t>
            </a:r>
            <a:r>
              <a:rPr lang="en-GB" sz="1500"/>
              <a:t>între</a:t>
            </a:r>
            <a:r>
              <a:rPr lang="en-GB" sz="1500"/>
              <a:t> firele de </a:t>
            </a:r>
            <a:r>
              <a:rPr lang="en-GB" sz="1500"/>
              <a:t>execuție în funcție de numărul de informații rămase a fi procesate</a:t>
            </a:r>
            <a:r>
              <a:rPr lang="en-GB" sz="1500"/>
              <a:t>.</a:t>
            </a:r>
            <a:endParaRPr sz="15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255100"/>
            <a:ext cx="6655500" cy="19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ole Division Progressive Decoding (RPDP)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Algoritmii</a:t>
            </a:r>
            <a:r>
              <a:rPr lang="en-GB" sz="1400"/>
              <a:t> prezentati anteriori intampina aceeasi problema: </a:t>
            </a:r>
            <a:r>
              <a:rPr lang="en-GB" sz="1400"/>
              <a:t>execuția</a:t>
            </a:r>
            <a:r>
              <a:rPr lang="en-GB" sz="1400"/>
              <a:t> thread-urilor nu este complet independeta, </a:t>
            </a:r>
            <a:r>
              <a:rPr lang="en-GB" sz="1400"/>
              <a:t>deși</a:t>
            </a:r>
            <a:r>
              <a:rPr lang="en-GB" sz="1400"/>
              <a:t> se </a:t>
            </a:r>
            <a:r>
              <a:rPr lang="en-GB" sz="1400"/>
              <a:t>lucrează</a:t>
            </a:r>
            <a:r>
              <a:rPr lang="en-GB" sz="1400"/>
              <a:t> pe </a:t>
            </a:r>
            <a:r>
              <a:rPr lang="en-GB" sz="1400"/>
              <a:t>porțiuni</a:t>
            </a:r>
            <a:r>
              <a:rPr lang="en-GB" sz="1400"/>
              <a:t> diferite de date, </a:t>
            </a:r>
            <a:r>
              <a:rPr lang="en-GB" sz="1400"/>
              <a:t>aceștia</a:t>
            </a:r>
            <a:r>
              <a:rPr lang="en-GB" sz="1400"/>
              <a:t> fiind </a:t>
            </a:r>
            <a:r>
              <a:rPr lang="en-GB" sz="1400"/>
              <a:t>nevoiți</a:t>
            </a:r>
            <a:r>
              <a:rPr lang="en-GB" sz="1400"/>
              <a:t> sa se </a:t>
            </a:r>
            <a:r>
              <a:rPr lang="en-GB" sz="1400"/>
              <a:t>aștepte</a:t>
            </a:r>
            <a:r>
              <a:rPr lang="en-GB" sz="1400"/>
              <a:t> </a:t>
            </a:r>
            <a:r>
              <a:rPr lang="en-GB" sz="1400"/>
              <a:t>între</a:t>
            </a:r>
            <a:r>
              <a:rPr lang="en-GB" sz="1400"/>
              <a:t> ei. O </a:t>
            </a:r>
            <a:r>
              <a:rPr lang="en-GB" sz="1400"/>
              <a:t>posibilă</a:t>
            </a:r>
            <a:r>
              <a:rPr lang="en-GB" sz="1400"/>
              <a:t> </a:t>
            </a:r>
            <a:r>
              <a:rPr lang="en-GB" sz="1400"/>
              <a:t>soluție</a:t>
            </a:r>
            <a:r>
              <a:rPr lang="en-GB" sz="1400"/>
              <a:t> este introducerea matricii coeficient </a:t>
            </a:r>
            <a:r>
              <a:rPr lang="en-GB" sz="1400"/>
              <a:t>în</a:t>
            </a:r>
            <a:r>
              <a:rPr lang="en-GB" sz="1400"/>
              <a:t> fiecare thread, fiecare fir de </a:t>
            </a:r>
            <a:r>
              <a:rPr lang="en-GB" sz="1400"/>
              <a:t>execuție</a:t>
            </a:r>
            <a:r>
              <a:rPr lang="en-GB" sz="1400"/>
              <a:t> fiind capabil sa calculeze GE progresiv </a:t>
            </a:r>
            <a:r>
              <a:rPr lang="en-GB" sz="1400"/>
              <a:t>în</a:t>
            </a:r>
            <a:r>
              <a:rPr lang="en-GB" sz="1400"/>
              <a:t> timpul decodarii. Cand spunem GE progresiv, ne referim la algoritmul de </a:t>
            </a:r>
            <a:r>
              <a:rPr lang="en-GB" sz="1400"/>
              <a:t>eliminare</a:t>
            </a:r>
            <a:r>
              <a:rPr lang="en-GB" sz="1400"/>
              <a:t> Gauss-Jordan care decodeaza </a:t>
            </a:r>
            <a:r>
              <a:rPr lang="en-GB" sz="1400"/>
              <a:t>informațiile</a:t>
            </a:r>
            <a:r>
              <a:rPr lang="en-GB" sz="1400"/>
              <a:t> pe masura ce blocurile sunt primite de </a:t>
            </a:r>
            <a:r>
              <a:rPr lang="en-GB" sz="1400"/>
              <a:t>destinatie, fără a fi nevoit sa inceapa decodarea în momentul în care au ajuns toate</a:t>
            </a:r>
            <a:r>
              <a:rPr lang="en-GB" sz="1400"/>
              <a:t>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RPDP isi propune micsorarea dependetelor intre thread-uri, prin urmare </a:t>
            </a:r>
            <a:r>
              <a:rPr lang="en-GB" sz="1400"/>
              <a:t>și</a:t>
            </a:r>
            <a:r>
              <a:rPr lang="en-GB" sz="1400"/>
              <a:t> necesitatea </a:t>
            </a:r>
            <a:r>
              <a:rPr lang="en-GB" sz="1400"/>
              <a:t>sincronizării</a:t>
            </a:r>
            <a:r>
              <a:rPr lang="en-GB" sz="1400"/>
              <a:t> acestora </a:t>
            </a:r>
            <a:r>
              <a:rPr lang="en-GB" sz="1400"/>
              <a:t>cât</a:t>
            </a:r>
            <a:r>
              <a:rPr lang="en-GB" sz="1400"/>
              <a:t> </a:t>
            </a:r>
            <a:r>
              <a:rPr lang="en-GB" sz="1400"/>
              <a:t>și</a:t>
            </a:r>
            <a:r>
              <a:rPr lang="en-GB" sz="1400"/>
              <a:t> a calului redundant (ca </a:t>
            </a:r>
            <a:r>
              <a:rPr lang="en-GB" sz="1400"/>
              <a:t>în</a:t>
            </a:r>
            <a:r>
              <a:rPr lang="en-GB" sz="1400"/>
              <a:t> exemplul de mai sus). Algoritmul are la baza definirea a doua tipuri de fire de </a:t>
            </a:r>
            <a:r>
              <a:rPr lang="en-GB" sz="1400"/>
              <a:t>execuție</a:t>
            </a:r>
            <a:r>
              <a:rPr lang="en-GB" sz="1400"/>
              <a:t>: </a:t>
            </a:r>
            <a:r>
              <a:rPr i="1" lang="en-GB" sz="1400"/>
              <a:t>supervisor </a:t>
            </a:r>
            <a:r>
              <a:rPr lang="en-GB" sz="1400"/>
              <a:t>si </a:t>
            </a:r>
            <a:r>
              <a:rPr i="1" lang="en-GB" sz="1400"/>
              <a:t>worker.</a:t>
            </a:r>
            <a:r>
              <a:rPr lang="en-GB" sz="1400"/>
              <a:t> Astfel, </a:t>
            </a:r>
            <a:r>
              <a:rPr lang="en-GB" sz="1400"/>
              <a:t>după</a:t>
            </a:r>
            <a:r>
              <a:rPr lang="en-GB" sz="1400"/>
              <a:t> cum </a:t>
            </a:r>
            <a:r>
              <a:rPr lang="en-GB" sz="1400"/>
              <a:t>sugerează</a:t>
            </a:r>
            <a:r>
              <a:rPr lang="en-GB" sz="1400"/>
              <a:t> </a:t>
            </a:r>
            <a:r>
              <a:rPr lang="en-GB" sz="1400"/>
              <a:t>și</a:t>
            </a:r>
            <a:r>
              <a:rPr lang="en-GB" sz="1400"/>
              <a:t> numele, un thread principal va aloca sarcini identice altor fire de </a:t>
            </a:r>
            <a:r>
              <a:rPr lang="en-GB" sz="1400"/>
              <a:t>execuție</a:t>
            </a:r>
            <a:r>
              <a:rPr lang="en-GB" sz="1400"/>
              <a:t> care vor lucra pe doua matrici separate.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Supervisor </a:t>
            </a:r>
            <a:r>
              <a:rPr lang="en-GB" sz="1400"/>
              <a:t>calculeaza</a:t>
            </a:r>
            <a:r>
              <a:rPr lang="en-GB" sz="1400"/>
              <a:t> </a:t>
            </a:r>
            <a:r>
              <a:rPr lang="en-GB" sz="1400"/>
              <a:t>progresiv GE pe matricea vectorului de codare</a:t>
            </a:r>
            <a:r>
              <a:rPr b="1" lang="en-GB" sz="1400"/>
              <a:t>, </a:t>
            </a:r>
            <a:r>
              <a:rPr lang="en-GB" sz="1400"/>
              <a:t>iar workerii </a:t>
            </a:r>
            <a:r>
              <a:rPr lang="en-GB" sz="1400"/>
              <a:t>lucrează</a:t>
            </a:r>
            <a:r>
              <a:rPr lang="en-GB" sz="1400"/>
              <a:t> pe matricea principala codata care este asignata de </a:t>
            </a:r>
            <a:r>
              <a:rPr lang="en-GB" sz="1400"/>
              <a:t>către</a:t>
            </a:r>
            <a:r>
              <a:rPr lang="en-GB" sz="1400"/>
              <a:t> supervisor.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Role Division Progressive Decoding (RPDP)- continuare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În</a:t>
            </a:r>
            <a:r>
              <a:rPr lang="en-GB" sz="1500"/>
              <a:t> timp ce </a:t>
            </a:r>
            <a:r>
              <a:rPr lang="en-GB" sz="1500"/>
              <a:t>supervizorul</a:t>
            </a:r>
            <a:r>
              <a:rPr lang="en-GB" sz="1500"/>
              <a:t> </a:t>
            </a:r>
            <a:r>
              <a:rPr lang="en-GB" sz="1500"/>
              <a:t>rulează</a:t>
            </a:r>
            <a:r>
              <a:rPr lang="en-GB" sz="1500"/>
              <a:t> GE progresiv, acesta </a:t>
            </a:r>
            <a:r>
              <a:rPr lang="en-GB" sz="1500"/>
              <a:t>stochează</a:t>
            </a:r>
            <a:r>
              <a:rPr lang="en-GB" sz="1500"/>
              <a:t> </a:t>
            </a:r>
            <a:r>
              <a:rPr lang="en-GB" sz="1500"/>
              <a:t>într-o</a:t>
            </a:r>
            <a:r>
              <a:rPr lang="en-GB" sz="1500"/>
              <a:t> coada de lucru o </a:t>
            </a:r>
            <a:r>
              <a:rPr lang="en-GB" sz="1500"/>
              <a:t>secvență</a:t>
            </a:r>
            <a:r>
              <a:rPr lang="en-GB" sz="1500"/>
              <a:t> de </a:t>
            </a:r>
            <a:r>
              <a:rPr i="1" lang="en-GB" sz="1500"/>
              <a:t>work orders </a:t>
            </a:r>
            <a:r>
              <a:rPr lang="en-GB" sz="1500"/>
              <a:t>prin care informeaza firele de </a:t>
            </a:r>
            <a:r>
              <a:rPr lang="en-GB" sz="1500"/>
              <a:t>execuție</a:t>
            </a:r>
            <a:r>
              <a:rPr lang="en-GB" sz="1500"/>
              <a:t> de tipul worker cum sa manipuleze randurile matricii codate. Un </a:t>
            </a:r>
            <a:r>
              <a:rPr i="1" lang="en-GB" sz="1500"/>
              <a:t>work order </a:t>
            </a:r>
            <a:r>
              <a:rPr lang="en-GB" sz="1500"/>
              <a:t>contine </a:t>
            </a:r>
            <a:r>
              <a:rPr lang="en-GB" sz="1500"/>
              <a:t>rândul</a:t>
            </a:r>
            <a:r>
              <a:rPr lang="en-GB" sz="1500"/>
              <a:t> ce trebuie multiplicat </a:t>
            </a:r>
            <a:r>
              <a:rPr lang="en-GB" sz="1500"/>
              <a:t>și</a:t>
            </a:r>
            <a:r>
              <a:rPr lang="en-GB" sz="1500"/>
              <a:t> randul rezultant.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Astfel, se definesc doua tipuri de </a:t>
            </a:r>
            <a:r>
              <a:rPr lang="en-GB" sz="1500"/>
              <a:t>operații</a:t>
            </a:r>
            <a:r>
              <a:rPr lang="en-GB" sz="1500"/>
              <a:t>: </a:t>
            </a:r>
            <a:r>
              <a:rPr i="1" lang="en-GB" sz="1500"/>
              <a:t>substract</a:t>
            </a:r>
            <a:r>
              <a:rPr i="1" lang="en-GB" sz="1500"/>
              <a:t> after multiplication </a:t>
            </a:r>
            <a:r>
              <a:rPr lang="en-GB" sz="1500"/>
              <a:t>si </a:t>
            </a:r>
            <a:r>
              <a:rPr i="1" lang="en-GB" sz="1500"/>
              <a:t>divide. </a:t>
            </a:r>
            <a:r>
              <a:rPr lang="en-GB" sz="1500"/>
              <a:t>Fiecare thread de tip worker decodeaza </a:t>
            </a:r>
            <a:r>
              <a:rPr lang="en-GB" sz="1500"/>
              <a:t>bucăți</a:t>
            </a:r>
            <a:r>
              <a:rPr lang="en-GB" sz="1500"/>
              <a:t> din </a:t>
            </a:r>
            <a:r>
              <a:rPr lang="en-GB" sz="1500"/>
              <a:t>blocuri</a:t>
            </a:r>
            <a:r>
              <a:rPr lang="en-GB" sz="1500"/>
              <a:t> din pachet asignate de supervizor.</a:t>
            </a:r>
            <a:endParaRPr sz="15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500" y="2869000"/>
            <a:ext cx="2931025" cy="21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Performanta</a:t>
            </a:r>
            <a:r>
              <a:rPr lang="en-GB"/>
              <a:t>  </a:t>
            </a:r>
            <a:r>
              <a:rPr lang="en-GB"/>
              <a:t>RPDP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075" y="137875"/>
            <a:ext cx="5495051" cy="49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25" y="106150"/>
            <a:ext cx="47964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