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6858000" cx="12192000"/>
  <p:notesSz cx="6858000" cy="9144000"/>
  <p:embeddedFontLst>
    <p:embeddedFont>
      <p:font typeface="Century Gothic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CenturyGothic-regular.fntdata"/><Relationship Id="rId50" Type="http://schemas.openxmlformats.org/officeDocument/2006/relationships/slide" Target="slides/slide45.xml"/><Relationship Id="rId53" Type="http://schemas.openxmlformats.org/officeDocument/2006/relationships/font" Target="fonts/CenturyGothic-italic.fntdata"/><Relationship Id="rId52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check that Annotations work even if not in Code-First context.</a:t>
            </a:r>
            <a:endParaRPr/>
          </a:p>
        </p:txBody>
      </p:sp>
      <p:sp>
        <p:nvSpPr>
          <p:cNvPr id="203" name="Google Shape;203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13dc26308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713dc26308_2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13dc26308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713dc26308_2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13dc26308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What it is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Why we use 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Benefits</a:t>
            </a:r>
            <a:endParaRPr/>
          </a:p>
        </p:txBody>
      </p:sp>
      <p:sp>
        <p:nvSpPr>
          <p:cNvPr id="266" name="Google Shape;266;g713dc26308_2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13dc26308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713dc26308_2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13dc26308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713dc26308_2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13dc26308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713dc26308_2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13dc26308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713dc26308_2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13dc2630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713dc26308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13dc26308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713dc26308_2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dc26308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713dc26308_2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13dc2630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713dc26308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13dc2630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713dc26308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fea3db6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7fea3db6a2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fea3db6a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7fea3db6a2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13dc26308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713dc26308_2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13dc26308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713dc26308_2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13dc26308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713dc26308_2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13dc26308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713dc26308_2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13dc26308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713dc26308_2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13dc26308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713dc26308_2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13dc26308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713dc26308_2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713dc26308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713dc26308_2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13dc26308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713dc26308_2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13dc26308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713dc26308_2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13dc26308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713dc26308_2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713dc26308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713dc26308_2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13dc26308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713dc26308_2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15adad6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715adad60a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13dc2630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713dc26308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13dc2630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713dc26308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13dc2630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713dc26308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u diapozitiv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2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2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2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2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2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ine panoramică cu legendă">
  <p:cSld name="Imagine panoramică cu legendă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u și legendă">
  <p:cSld name="Titlu și legendă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t cu legendă">
  <p:cSld name="Citat cu legendă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e de vizită">
  <p:cSld name="Carte de vizită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t carte de vizită">
  <p:cSld name="Citat carte de vizită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devărat sau fals">
  <p:cSld name="Adevărat sau fal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vertical și titlu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u vertical și text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ar titlu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u și conținu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ție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9" name="Google Shape;49;p5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uă tipuri de conținu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ntet secțiune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ecompletat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ținut cu legendă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ine cu legendă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ABE347"/>
            </a:gs>
            <a:gs pos="10000">
              <a:srgbClr val="ABE347"/>
            </a:gs>
            <a:gs pos="100000">
              <a:srgbClr val="4B7700"/>
            </a:gs>
          </a:gsLst>
          <a:lin ang="612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11" name="Google Shape;11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31098" y="5416337"/>
            <a:ext cx="1660902" cy="144166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US"/>
              <a:t>ASP.NET CORE,</a:t>
            </a:r>
            <a:br>
              <a:rPr lang="en-US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/>
              <a:t>PEEK INTO THE FUTURE </a:t>
            </a:r>
            <a:endParaRPr/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By Expert Network</a:t>
            </a:r>
            <a:endParaRPr/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rPr lang="en-US"/>
              <a:t>@FII Practic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PRACTICE: Creating Entities</a:t>
            </a:r>
            <a:endParaRPr/>
          </a:p>
        </p:txBody>
      </p:sp>
      <p:sp>
        <p:nvSpPr>
          <p:cNvPr id="200" name="Google Shape;200;p28"/>
          <p:cNvSpPr txBox="1"/>
          <p:nvPr>
            <p:ph idx="4294967295" type="body"/>
          </p:nvPr>
        </p:nvSpPr>
        <p:spPr>
          <a:xfrm>
            <a:off x="684200" y="685800"/>
            <a:ext cx="112905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▶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Entities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▶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Context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▶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Relations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CONVENTION PK OR </a:t>
            </a:r>
            <a:br>
              <a:rPr lang="en-US"/>
            </a:br>
            <a:r>
              <a:rPr lang="en-US"/>
              <a:t>DATA ANNOTATIONS PK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EF takes Id as PK by default</a:t>
            </a:r>
            <a:endParaRPr/>
          </a:p>
        </p:txBody>
      </p:sp>
      <p:sp>
        <p:nvSpPr>
          <p:cNvPr id="207" name="Google Shape;207;p29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public class User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public int </a:t>
            </a:r>
            <a:r>
              <a:rPr lang="en-US" sz="1800"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{ get; set; }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public string Name { get; set; }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08" name="Google Shape;208;p29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EF takes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MyCustomKey</a:t>
            </a:r>
            <a:r>
              <a:rPr lang="en-US" sz="2400"/>
              <a:t> as PK</a:t>
            </a:r>
            <a:endParaRPr/>
          </a:p>
        </p:txBody>
      </p:sp>
      <p:sp>
        <p:nvSpPr>
          <p:cNvPr id="209" name="Google Shape;209;p29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public class User</a:t>
            </a:r>
            <a:endParaRPr/>
          </a:p>
          <a:p>
            <a:pPr indent="0" lvl="0" marL="0" rtl="0" algn="l"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700"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[Key]</a:t>
            </a:r>
            <a:endParaRPr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public int MyCustomKey{ get; set; }</a:t>
            </a:r>
            <a:endParaRPr/>
          </a:p>
          <a:p>
            <a:pPr indent="0" lvl="0" marL="0" rtl="0" algn="l"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public string Name { get; set; }</a:t>
            </a:r>
            <a:endParaRPr/>
          </a:p>
          <a:p>
            <a:pPr indent="0" lvl="0" marL="0" rtl="0" algn="l"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ONE TO MANY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A Brand has multiple Models</a:t>
            </a:r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public class Brand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public int Id { get; set; }	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public string Name { get; set;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public string LogoUrl { get; set; 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A Brand has multiple Models</a:t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public class Brand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	public int Id { get; set; }	</a:t>
            </a:r>
            <a:endParaRPr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	public string Name { get; set; }</a:t>
            </a:r>
            <a:endParaRPr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	public string LogoUrl { get; set; }</a:t>
            </a:r>
            <a:endParaRPr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public IList&lt;Model&gt; Models { get;set; 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CONVENTION FK OR </a:t>
            </a:r>
            <a:br>
              <a:rPr lang="en-US"/>
            </a:br>
            <a:r>
              <a:rPr lang="en-US"/>
              <a:t>DATA ANNOTATIONS FK</a:t>
            </a:r>
            <a:endParaRPr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956750" y="685800"/>
            <a:ext cx="4849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300"/>
              <a:t>EF takes BrandId as PK by default</a:t>
            </a:r>
            <a:endParaRPr/>
          </a:p>
        </p:txBody>
      </p:sp>
      <p:sp>
        <p:nvSpPr>
          <p:cNvPr id="233" name="Google Shape;233;p33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public int BrandId { get; set; }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public Brand Brand { get; set; }</a:t>
            </a:r>
            <a:endParaRPr/>
          </a:p>
        </p:txBody>
      </p:sp>
      <p:sp>
        <p:nvSpPr>
          <p:cNvPr id="234" name="Google Shape;234;p33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Century Gothic"/>
                <a:ea typeface="Century Gothic"/>
                <a:cs typeface="Century Gothic"/>
                <a:sym typeface="Century Gothic"/>
              </a:rPr>
              <a:t>EF takes </a:t>
            </a:r>
            <a:r>
              <a:rPr lang="en-US" sz="2400">
                <a:latin typeface="Century Gothic"/>
                <a:ea typeface="Century Gothic"/>
                <a:cs typeface="Century Gothic"/>
                <a:sym typeface="Century Gothic"/>
              </a:rPr>
              <a:t>MyCustomFK </a:t>
            </a:r>
            <a:r>
              <a:rPr lang="en-US" sz="2400">
                <a:latin typeface="Century Gothic"/>
                <a:ea typeface="Century Gothic"/>
                <a:cs typeface="Century Gothic"/>
                <a:sym typeface="Century Gothic"/>
              </a:rPr>
              <a:t>as FK</a:t>
            </a:r>
            <a:endParaRPr/>
          </a:p>
        </p:txBody>
      </p:sp>
      <p:sp>
        <p:nvSpPr>
          <p:cNvPr id="235" name="Google Shape;235;p33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public int MyCustomFK { get; set; }</a:t>
            </a:r>
            <a:endParaRPr/>
          </a:p>
          <a:p>
            <a:pPr indent="0" lvl="0" marL="0" rtl="0" algn="l"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[ForeignKey(“MyCustomFK”)]</a:t>
            </a:r>
            <a:endParaRPr/>
          </a:p>
          <a:p>
            <a:pPr indent="0" lvl="0" marL="0" rtl="0" algn="l"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public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Brand Brand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{ get; set; 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MANY TO MANY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668713" y="4464084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Vehicles to Users relation</a:t>
            </a:r>
            <a:endParaRPr/>
          </a:p>
        </p:txBody>
      </p:sp>
      <p:sp>
        <p:nvSpPr>
          <p:cNvPr id="246" name="Google Shape;246;p35"/>
          <p:cNvSpPr txBox="1"/>
          <p:nvPr>
            <p:ph idx="4294967295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public class Vehicle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public int Id { get; set; }</a:t>
            </a:r>
            <a:endParaRPr/>
          </a:p>
          <a:p>
            <a:pPr indent="0" lvl="1" marL="45720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public string VIN { get; set; 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/>
              <a:t>public IList&lt;UserVehicle&gt; UserVehicles { get; set; }</a:t>
            </a:r>
            <a:endParaRPr/>
          </a:p>
          <a:p>
            <a:pPr indent="0" lvl="1" marL="45720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/>
              <a:t>public Vehicle() {</a:t>
            </a:r>
            <a:endParaRPr/>
          </a:p>
          <a:p>
            <a:pPr indent="0" lvl="1" marL="45720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/>
              <a:t>	UserVehicles = new HashSet&lt;UserVehicle&gt;();</a:t>
            </a:r>
            <a:endParaRPr/>
          </a:p>
          <a:p>
            <a:pPr indent="0" lvl="1" marL="45720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The Mappint Table</a:t>
            </a:r>
            <a:endParaRPr/>
          </a:p>
        </p:txBody>
      </p:sp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public class UserVehicles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public int UserId { get; set; }</a:t>
            </a:r>
            <a:endParaRPr/>
          </a:p>
          <a:p>
            <a:pPr indent="0" lvl="1" marL="45720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public int VehicleId { get; set; 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public Vehicle Vehicle { get; set; }</a:t>
            </a:r>
            <a:endParaRPr/>
          </a:p>
          <a:p>
            <a:pPr indent="0" lvl="1" marL="45720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public User User { get; set; 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REPOSITORIES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What we </a:t>
            </a:r>
            <a:r>
              <a:rPr lang="en-US"/>
              <a:t>know</a:t>
            </a:r>
            <a:r>
              <a:rPr lang="en-US"/>
              <a:t> so far...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WHAT IS A CRUD</a:t>
            </a:r>
            <a:endParaRPr/>
          </a:p>
        </p:txBody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C – Create (insert into a table)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R – Read (select data from a table)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U – Update (update rows in a table)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D – Delete (delete data from a table)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Repository</a:t>
            </a:r>
            <a:r>
              <a:rPr lang="en-US"/>
              <a:t> Pattern</a:t>
            </a:r>
            <a:endParaRPr/>
          </a:p>
        </p:txBody>
      </p:sp>
      <p:sp>
        <p:nvSpPr>
          <p:cNvPr id="269" name="Google Shape;269;p39"/>
          <p:cNvSpPr txBox="1"/>
          <p:nvPr>
            <p:ph idx="4294967295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“</a:t>
            </a:r>
            <a:r>
              <a:rPr lang="en-US"/>
              <a:t>Mediates between the domain and data mapping layers using a collection-like interface for accessing domain objects.”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[https://martinfowler.com/eaaCatalog/repository.html]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561824" y="5067300"/>
            <a:ext cx="9526500" cy="14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Repository</a:t>
            </a:r>
            <a:r>
              <a:rPr lang="en-US"/>
              <a:t> interface </a:t>
            </a:r>
            <a:endParaRPr/>
          </a:p>
        </p:txBody>
      </p:sp>
      <p:sp>
        <p:nvSpPr>
          <p:cNvPr id="275" name="Google Shape;275;p40"/>
          <p:cNvSpPr txBox="1"/>
          <p:nvPr/>
        </p:nvSpPr>
        <p:spPr>
          <a:xfrm>
            <a:off x="2009236" y="1038225"/>
            <a:ext cx="8248500" cy="2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public interface IRepository&lt;T&gt; where T : class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void Add(T entity);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void Update(T entity);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List&lt;T&gt; GetAll();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void Delete(T entity);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void Delete(IEnumerable&lt;T&gt; entities);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 IQueryable&lt;T&gt; Query(Expression&lt;Func&lt;T, bool&gt;&gt; expression);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 IQueryable&lt;T&gt; Query();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 T GetById(int id);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title"/>
          </p:nvPr>
        </p:nvSpPr>
        <p:spPr>
          <a:xfrm>
            <a:off x="666571" y="5095875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GENERIC REPOSITORY</a:t>
            </a:r>
            <a:endParaRPr/>
          </a:p>
        </p:txBody>
      </p:sp>
      <p:sp>
        <p:nvSpPr>
          <p:cNvPr id="281" name="Google Shape;281;p41"/>
          <p:cNvSpPr txBox="1"/>
          <p:nvPr/>
        </p:nvSpPr>
        <p:spPr>
          <a:xfrm>
            <a:off x="799885" y="285750"/>
            <a:ext cx="8446200" cy="27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</a:pPr>
            <a:r>
              <a:rPr lang="en-US" sz="1600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public class Repository&lt;T&gt; : IRepository&lt;T&gt; where T : class</a:t>
            </a:r>
            <a:endParaRPr/>
          </a:p>
          <a:p>
            <a:pPr indent="-285750" lvl="0" marL="285750" marR="0" rtl="0" algn="l">
              <a:spcBef>
                <a:spcPts val="9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</a:pPr>
            <a:r>
              <a:rPr lang="en-US" sz="1600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-285750" lvl="0" marL="285750" marR="0" rtl="0" algn="l">
              <a:spcBef>
                <a:spcPts val="9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</a:pPr>
            <a:r>
              <a:rPr lang="en-US" sz="1600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    private readonly DbSet&lt;T&gt; dbSet;</a:t>
            </a:r>
            <a:endParaRPr sz="1600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9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</a:pPr>
            <a:r>
              <a:rPr lang="en-US" sz="1600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    private readonly </a:t>
            </a:r>
            <a:r>
              <a:rPr lang="en-U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DbContext</a:t>
            </a:r>
            <a:r>
              <a:rPr lang="en-US" sz="1600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dbContext;</a:t>
            </a:r>
            <a:endParaRPr sz="1600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9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</a:pPr>
            <a:r>
              <a:t/>
            </a:r>
            <a:endParaRPr sz="1600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9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</a:pPr>
            <a:r>
              <a:rPr lang="en-US" sz="1600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    public Repository(</a:t>
            </a:r>
            <a:r>
              <a:rPr lang="en-U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DbContext</a:t>
            </a:r>
            <a:r>
              <a:rPr lang="en-US" sz="1600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dbContext)</a:t>
            </a:r>
            <a:endParaRPr sz="1600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9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</a:pPr>
            <a:r>
              <a:rPr lang="en-US" sz="1600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    {</a:t>
            </a:r>
            <a:endParaRPr sz="1600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9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</a:pPr>
            <a:r>
              <a:rPr lang="en-US" sz="1600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      this.dbContext = dbContext;</a:t>
            </a:r>
            <a:endParaRPr sz="1600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9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</a:pPr>
            <a:r>
              <a:rPr lang="en-US" sz="1600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      dbSet = dbContext.Set&lt;T&gt;();</a:t>
            </a:r>
            <a:endParaRPr sz="1600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9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</a:pPr>
            <a:r>
              <a:rPr lang="en-US" sz="1600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    }</a:t>
            </a:r>
            <a:endParaRPr sz="1600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9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</a:pPr>
            <a:r>
              <a:rPr lang="en-US" sz="1600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    ...</a:t>
            </a:r>
            <a:endParaRPr/>
          </a:p>
          <a:p>
            <a:pPr indent="-285750" lvl="0" marL="285750" marR="0" rtl="0" algn="l">
              <a:spcBef>
                <a:spcPts val="9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</a:pPr>
            <a:r>
              <a:rPr lang="en-US" sz="1600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684211" y="685800"/>
            <a:ext cx="49377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public void Add(T entity)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dbSet.Add(entity);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public void Update(T entity)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dbSet.Attach(entity);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dbContext.Entry(entity).State = EntityState.Modified;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public List&lt;T&gt; GetAll()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return dbSet.ToList();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public void Delete(T entity)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dbSet.Remove(entity);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88" name="Google Shape;288;p42"/>
          <p:cNvSpPr txBox="1"/>
          <p:nvPr>
            <p:ph idx="2" type="body"/>
          </p:nvPr>
        </p:nvSpPr>
        <p:spPr>
          <a:xfrm>
            <a:off x="5808133" y="685801"/>
            <a:ext cx="57072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public void Delete(IEnumerable&lt;T&gt; entities)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dbSet.RemoveRange(entities);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public IQueryable&lt;T&gt; Query(Expression&lt;Func&lt;T, bool&gt;&gt; expression)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return dbSet.Where(expression);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public IQueryable&lt;T&gt; Query()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return dbSet.AsQueryable();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public T GetById(int id)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return dbSet.Find(id);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PRACTICE: Creating a Generic Repository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SERVICES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BrandService</a:t>
            </a:r>
            <a:endParaRPr/>
          </a:p>
        </p:txBody>
      </p:sp>
      <p:sp>
        <p:nvSpPr>
          <p:cNvPr id="304" name="Google Shape;304;p45"/>
          <p:cNvSpPr txBox="1"/>
          <p:nvPr>
            <p:ph idx="1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Return all Brands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Add a new Brand</a:t>
            </a:r>
            <a:endParaRPr/>
          </a:p>
          <a:p>
            <a:pPr indent="-275590" lvl="0" marL="28575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Delete a Brand (soft delete)</a:t>
            </a:r>
            <a:endParaRPr/>
          </a:p>
          <a:p>
            <a:pPr indent="-275590" lvl="0" marL="28575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Edit a Brand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Data Transfer Object</a:t>
            </a:r>
            <a:endParaRPr/>
          </a:p>
        </p:txBody>
      </p:sp>
      <p:sp>
        <p:nvSpPr>
          <p:cNvPr id="310" name="Google Shape;310;p46"/>
          <p:cNvSpPr txBox="1"/>
          <p:nvPr>
            <p:ph idx="4294967295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Moving data between layers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Has no logic inside it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Helps </a:t>
            </a:r>
            <a:r>
              <a:rPr lang="en-US"/>
              <a:t>decoupling 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Duplicate code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More to write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PRACTICE: Implement BrandService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N-LAYER ARCHITECTURE</a:t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 b="0" l="0" r="3800" t="0"/>
          <a:stretch/>
        </p:blipFill>
        <p:spPr>
          <a:xfrm>
            <a:off x="3008548" y="872595"/>
            <a:ext cx="6174906" cy="3614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IOC &amp; DI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/>
          <p:nvPr>
            <p:ph type="title"/>
          </p:nvPr>
        </p:nvSpPr>
        <p:spPr>
          <a:xfrm>
            <a:off x="749337" y="4468707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IOC &amp; 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sz="1200"/>
              <a:t>[</a:t>
            </a:r>
            <a:r>
              <a:rPr lang="en-US" sz="1200"/>
              <a:t>https://docs.microsoft.com/en-us/dotnet/architecture/modern-web-apps-azure/architectural-principles#dependency-inversion]</a:t>
            </a:r>
            <a:endParaRPr sz="1200"/>
          </a:p>
        </p:txBody>
      </p:sp>
      <p:pic>
        <p:nvPicPr>
          <p:cNvPr id="326" name="Google Shape;32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425" y="571150"/>
            <a:ext cx="5003155" cy="4182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0"/>
          <p:cNvSpPr txBox="1"/>
          <p:nvPr>
            <p:ph type="title"/>
          </p:nvPr>
        </p:nvSpPr>
        <p:spPr>
          <a:xfrm>
            <a:off x="646987" y="475368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IOC &amp; 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sz="1200"/>
              <a:t>[https://docs.microsoft.com/en-us/dotnet/architecture/modern-web-apps-azure/architectural-principles#dependency-inversion]</a:t>
            </a:r>
            <a:endParaRPr/>
          </a:p>
        </p:txBody>
      </p:sp>
      <p:pic>
        <p:nvPicPr>
          <p:cNvPr id="332" name="Google Shape;33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300" y="571150"/>
            <a:ext cx="8035404" cy="4182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WHAT THOSE LETTERS MEAN?</a:t>
            </a:r>
            <a:endParaRPr/>
          </a:p>
        </p:txBody>
      </p:sp>
      <p:sp>
        <p:nvSpPr>
          <p:cNvPr id="338" name="Google Shape;338;p51"/>
          <p:cNvSpPr txBox="1"/>
          <p:nvPr>
            <p:ph idx="1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IOC – Inversion of control 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Design principle in which custom-written portions of a computer program receive the flow of control from a generic framework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DI – Dependency Injection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Technique whereby one object supplies the dependencies of another object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2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OPEN NUGET PACKAGES MANAGER</a:t>
            </a:r>
            <a:endParaRPr/>
          </a:p>
        </p:txBody>
      </p:sp>
      <p:pic>
        <p:nvPicPr>
          <p:cNvPr id="344" name="Google Shape;344;p5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4450" y="1221581"/>
            <a:ext cx="4734000" cy="25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3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ADD THE PACKAGE</a:t>
            </a:r>
            <a:endParaRPr/>
          </a:p>
        </p:txBody>
      </p:sp>
      <p:sp>
        <p:nvSpPr>
          <p:cNvPr id="350" name="Google Shape;350;p53"/>
          <p:cNvSpPr txBox="1"/>
          <p:nvPr>
            <p:ph idx="1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Microsoft.Extensions.DependencyInjection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4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SOMETHING LIKE THIS</a:t>
            </a:r>
            <a:endParaRPr/>
          </a:p>
        </p:txBody>
      </p:sp>
      <p:pic>
        <p:nvPicPr>
          <p:cNvPr id="356" name="Google Shape;356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3" y="923088"/>
            <a:ext cx="8534400" cy="31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5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HOW TO USE IT</a:t>
            </a:r>
            <a:endParaRPr/>
          </a:p>
        </p:txBody>
      </p:sp>
      <p:sp>
        <p:nvSpPr>
          <p:cNvPr id="362" name="Google Shape;362;p55"/>
          <p:cNvSpPr txBox="1"/>
          <p:nvPr>
            <p:ph idx="1" type="body"/>
          </p:nvPr>
        </p:nvSpPr>
        <p:spPr>
          <a:xfrm>
            <a:off x="684212" y="685800"/>
            <a:ext cx="99279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var serviceProvider = new ServiceCollection()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.AddTransient&lt;IBookService, BookService&gt;()</a:t>
            </a:r>
            <a:endParaRPr/>
          </a:p>
          <a:p>
            <a:pPr indent="0" lvl="1" marL="45720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.AddSingleton&lt;IDateTimeService, DateTimeService&gt;()</a:t>
            </a:r>
            <a:endParaRPr/>
          </a:p>
          <a:p>
            <a:pPr indent="0" lvl="1" marL="45720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.BuildServiceProvider();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//somewhere else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var bookService = serviceProvider.GetService&lt;IBookService&gt;();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6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DI LIFESTYLES</a:t>
            </a:r>
            <a:endParaRPr/>
          </a:p>
        </p:txBody>
      </p:sp>
      <p:sp>
        <p:nvSpPr>
          <p:cNvPr id="368" name="Google Shape;368;p56"/>
          <p:cNvSpPr txBox="1"/>
          <p:nvPr>
            <p:ph idx="1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Transient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Singleton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Instance (not really a lifestyle)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Scoped (we will talk more about this when we use a web app)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7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WILL WE NEED TO ADD A ENTRY FOR ALL GENERIC REPOSITORY VALUES?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ExnCars Project Structure</a:t>
            </a:r>
            <a:endParaRPr/>
          </a:p>
        </p:txBody>
      </p:sp>
      <p:sp>
        <p:nvSpPr>
          <p:cNvPr id="162" name="Google Shape;162;p22"/>
          <p:cNvSpPr txBox="1"/>
          <p:nvPr>
            <p:ph idx="4294967295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ExnCars.Web - Presentation layer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ExnCars.Services - Our Business Logic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ExnCars.Data - Entities and EF Context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8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NOPE</a:t>
            </a:r>
            <a:endParaRPr/>
          </a:p>
        </p:txBody>
      </p:sp>
      <p:sp>
        <p:nvSpPr>
          <p:cNvPr id="379" name="Google Shape;379;p58"/>
          <p:cNvSpPr txBox="1"/>
          <p:nvPr>
            <p:ph idx="1" type="body"/>
          </p:nvPr>
        </p:nvSpPr>
        <p:spPr>
          <a:xfrm>
            <a:off x="684211" y="685800"/>
            <a:ext cx="100311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var serviceProvider = new ServiceCollection()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	.AddTransient&lt;IBookService, BookService&gt;()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	.AddSingleton&lt;IDateTimeService, DateTimeService&gt;()</a:t>
            </a:r>
            <a:endParaRPr>
              <a:solidFill>
                <a:srgbClr val="BFBF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.AddTransient(typeof(IRepository&lt;&gt;), typeof(Repository&lt;&gt;))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.BuildServiceProvider();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9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HOW ABOUT THE DBCONTEXT?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0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MAKE SURE YOU HAVE THIS PACKAGE IN THE PROJECT</a:t>
            </a:r>
            <a:endParaRPr/>
          </a:p>
        </p:txBody>
      </p:sp>
      <p:sp>
        <p:nvSpPr>
          <p:cNvPr id="390" name="Google Shape;390;p60"/>
          <p:cNvSpPr txBox="1"/>
          <p:nvPr>
            <p:ph idx="1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Microsoft.EntityFrameworkCore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1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IT SHOULD LOOK LIKE THIS</a:t>
            </a:r>
            <a:endParaRPr/>
          </a:p>
        </p:txBody>
      </p:sp>
      <p:sp>
        <p:nvSpPr>
          <p:cNvPr id="396" name="Google Shape;396;p61"/>
          <p:cNvSpPr txBox="1"/>
          <p:nvPr>
            <p:ph idx="1" type="body"/>
          </p:nvPr>
        </p:nvSpPr>
        <p:spPr>
          <a:xfrm>
            <a:off x="684212" y="685800"/>
            <a:ext cx="99021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var serviceProvider = new ServiceCollection()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                .AddTransient&lt;IDatetimeService, DatetimeService&gt;()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                .AddTransient(typeof(IRepository&lt;&gt;), typeof(Repository&lt;&gt;))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       .AddDbContext&lt;DbContext&gt;()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.BuildServiceProvider();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2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LET’S PUT EVERYTHING TOGETHER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3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PRACTICE: IOC Container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ExnCars Project Structure</a:t>
            </a:r>
            <a:endParaRPr/>
          </a:p>
        </p:txBody>
      </p:sp>
      <p:sp>
        <p:nvSpPr>
          <p:cNvPr id="168" name="Google Shape;168;p23"/>
          <p:cNvSpPr txBox="1"/>
          <p:nvPr>
            <p:ph idx="4294967295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highlight>
                  <a:srgbClr val="4A86E8"/>
                </a:highlight>
                <a:latin typeface="Consolas"/>
                <a:ea typeface="Consolas"/>
                <a:cs typeface="Consolas"/>
                <a:sym typeface="Consolas"/>
              </a:rPr>
              <a:t>ExnCars.Web</a:t>
            </a:r>
            <a:endParaRPr>
              <a:highlight>
                <a:srgbClr val="4A86E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highlight>
                <a:srgbClr val="4A86E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highlight>
                <a:srgbClr val="4A86E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highlight>
                <a:srgbClr val="4A86E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highlight>
                  <a:srgbClr val="FF9900"/>
                </a:highlight>
                <a:latin typeface="Consolas"/>
                <a:ea typeface="Consolas"/>
                <a:cs typeface="Consolas"/>
                <a:sym typeface="Consolas"/>
              </a:rPr>
              <a:t>ExnCars.Services</a:t>
            </a:r>
            <a:endParaRPr>
              <a:highlight>
                <a:srgbClr val="FF99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highlight>
                <a:srgbClr val="FF99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highlight>
                <a:srgbClr val="FF99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highlight>
                <a:srgbClr val="FF99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highlight>
                  <a:srgbClr val="980000"/>
                </a:highlight>
                <a:latin typeface="Consolas"/>
                <a:ea typeface="Consolas"/>
                <a:cs typeface="Consolas"/>
                <a:sym typeface="Consolas"/>
              </a:rPr>
              <a:t>ExnCars.Data</a:t>
            </a:r>
            <a:endParaRPr>
              <a:highlight>
                <a:srgbClr val="98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9" name="Google Shape;169;p23"/>
          <p:cNvCxnSpPr/>
          <p:nvPr/>
        </p:nvCxnSpPr>
        <p:spPr>
          <a:xfrm>
            <a:off x="4963875" y="1502225"/>
            <a:ext cx="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3"/>
          <p:cNvCxnSpPr/>
          <p:nvPr/>
        </p:nvCxnSpPr>
        <p:spPr>
          <a:xfrm>
            <a:off x="4963875" y="2705100"/>
            <a:ext cx="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Our Database Structure</a:t>
            </a:r>
            <a:endParaRPr/>
          </a:p>
        </p:txBody>
      </p:sp>
      <p:sp>
        <p:nvSpPr>
          <p:cNvPr id="176" name="Google Shape;176;p24"/>
          <p:cNvSpPr txBox="1"/>
          <p:nvPr>
            <p:ph idx="4294967295" type="body"/>
          </p:nvPr>
        </p:nvSpPr>
        <p:spPr>
          <a:xfrm>
            <a:off x="684200" y="685800"/>
            <a:ext cx="112905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▶"/>
            </a:pP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Vehicles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2400">
                <a:latin typeface="Consolas"/>
                <a:ea typeface="Consolas"/>
                <a:cs typeface="Consolas"/>
                <a:sym typeface="Consolas"/>
              </a:rPr>
              <a:t>(Id, VIN, RegDate, RegNumber,...)</a:t>
            </a:r>
            <a:endParaRPr i="1"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▶"/>
            </a:pP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VehicleDetails </a:t>
            </a:r>
            <a:r>
              <a:rPr i="1" lang="en-US" sz="2400">
                <a:latin typeface="Consolas"/>
                <a:ea typeface="Consolas"/>
                <a:cs typeface="Consolas"/>
                <a:sym typeface="Consolas"/>
              </a:rPr>
              <a:t>(VehicleId, Ext</a:t>
            </a:r>
            <a:r>
              <a:rPr i="1" lang="en-US" sz="2400">
                <a:latin typeface="Consolas"/>
                <a:ea typeface="Consolas"/>
                <a:cs typeface="Consolas"/>
                <a:sym typeface="Consolas"/>
              </a:rPr>
              <a:t>Color, IntColor, LastMotDate</a:t>
            </a:r>
            <a:r>
              <a:rPr i="1" lang="en-US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i="1"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▶"/>
            </a:pP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Models </a:t>
            </a:r>
            <a:r>
              <a:rPr i="1" lang="en-US" sz="2400">
                <a:latin typeface="Consolas"/>
                <a:ea typeface="Consolas"/>
                <a:cs typeface="Consolas"/>
                <a:sym typeface="Consolas"/>
              </a:rPr>
              <a:t>(Id, Name, ModelYear, </a:t>
            </a:r>
            <a:r>
              <a:rPr i="1" lang="en-US" sz="2400">
                <a:latin typeface="Consolas"/>
                <a:ea typeface="Consolas"/>
                <a:cs typeface="Consolas"/>
                <a:sym typeface="Consolas"/>
              </a:rPr>
              <a:t>EngineCode, EngineDisplacement</a:t>
            </a:r>
            <a:r>
              <a:rPr i="1" lang="en-US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i="1"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▶"/>
            </a:pP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Brands </a:t>
            </a:r>
            <a:r>
              <a:rPr i="1" lang="en-US" sz="2400">
                <a:latin typeface="Consolas"/>
                <a:ea typeface="Consolas"/>
                <a:cs typeface="Consolas"/>
                <a:sym typeface="Consolas"/>
              </a:rPr>
              <a:t>(Id, Name, LogoUrl, IsDeleted)</a:t>
            </a:r>
            <a:endParaRPr i="1"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▶"/>
            </a:pP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Users </a:t>
            </a:r>
            <a:r>
              <a:rPr i="1" lang="en-US" sz="2400">
                <a:latin typeface="Consolas"/>
                <a:ea typeface="Consolas"/>
                <a:cs typeface="Consolas"/>
                <a:sym typeface="Consolas"/>
              </a:rPr>
              <a:t>(Id, FirstName, LastName, BirthDate, Email, Password, Avatar)</a:t>
            </a:r>
            <a:endParaRPr i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What about the relations? </a:t>
            </a:r>
            <a:endParaRPr/>
          </a:p>
        </p:txBody>
      </p:sp>
      <p:sp>
        <p:nvSpPr>
          <p:cNvPr id="182" name="Google Shape;182;p25"/>
          <p:cNvSpPr txBox="1"/>
          <p:nvPr>
            <p:ph idx="4294967295" type="body"/>
          </p:nvPr>
        </p:nvSpPr>
        <p:spPr>
          <a:xfrm>
            <a:off x="684200" y="685800"/>
            <a:ext cx="112905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Types of relations: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▶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1 - 1 (one-to-one)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▶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1 - n (one-to-many)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▶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m - n (many-to-many)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What about the relations? </a:t>
            </a:r>
            <a:endParaRPr/>
          </a:p>
        </p:txBody>
      </p:sp>
      <p:sp>
        <p:nvSpPr>
          <p:cNvPr id="188" name="Google Shape;188;p26"/>
          <p:cNvSpPr txBox="1"/>
          <p:nvPr>
            <p:ph idx="4294967295" type="body"/>
          </p:nvPr>
        </p:nvSpPr>
        <p:spPr>
          <a:xfrm>
            <a:off x="684200" y="685800"/>
            <a:ext cx="112905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Types of relations: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▶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1 - 1 (Vehicle - VehicleDetails)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▶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1 - n (Brands - Models)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▶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m - n (Users - Vehicles)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Users - Vehicles</a:t>
            </a:r>
            <a:endParaRPr/>
          </a:p>
        </p:txBody>
      </p:sp>
      <p:sp>
        <p:nvSpPr>
          <p:cNvPr id="194" name="Google Shape;194;p27"/>
          <p:cNvSpPr txBox="1"/>
          <p:nvPr>
            <p:ph idx="4294967295" type="body"/>
          </p:nvPr>
        </p:nvSpPr>
        <p:spPr>
          <a:xfrm>
            <a:off x="684200" y="685800"/>
            <a:ext cx="112905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We need a new table to make this happen (UserVehicles)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many-to-many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relations usually are broken into two </a:t>
            </a: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one-to-many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relations.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Sector">
  <a:themeElements>
    <a:clrScheme name="Sector">
      <a:dk1>
        <a:srgbClr val="000000"/>
      </a:dk1>
      <a:lt1>
        <a:srgbClr val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