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6858000" cx="12192000"/>
  <p:notesSz cx="6858000" cy="9144000"/>
  <p:embeddedFontLst>
    <p:embeddedFont>
      <p:font typeface="Century Gothic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CenturyGothic-regular.fntdata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CenturyGothic-italic.fntdata"/><Relationship Id="rId47" Type="http://schemas.openxmlformats.org/officeDocument/2006/relationships/font" Target="fonts/CenturyGothic-bold.fntdata"/><Relationship Id="rId49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Exemplu pentru cele mai importante metode in LINQ (SELECT, WHERE,  DISTINCT, FIRST OR DEFAULT ...)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Live coding </a:t>
            </a:r>
            <a:endParaRPr/>
          </a:p>
        </p:txBody>
      </p:sp>
      <p:sp>
        <p:nvSpPr>
          <p:cNvPr id="522" name="Google Shape;522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7ee7f34fc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7ee7f34fcf_3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7ee7f34fc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ExnCars.Console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Add reference to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SQL Server Profiler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Log to console?</a:t>
            </a:r>
            <a:endParaRPr/>
          </a:p>
        </p:txBody>
      </p:sp>
      <p:sp>
        <p:nvSpPr>
          <p:cNvPr id="621" name="Google Shape;621;g7ee7f34fcf_3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e7f34fc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What is CRUD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Implement it for the Vehicles Set</a:t>
            </a:r>
            <a:endParaRPr/>
          </a:p>
        </p:txBody>
      </p:sp>
      <p:sp>
        <p:nvSpPr>
          <p:cNvPr id="626" name="Google Shape;626;g7ee7f34fcf_3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diapozitiv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panoramică cu legendă">
  <p:cSld name="Imagine panoramică cu legendă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legendă">
  <p:cSld name="Titlu și legendă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u legendă">
  <p:cSld name="Citat cu legendă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de vizită">
  <p:cSld name="Carte de vizită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arte de vizită">
  <p:cSld name="Citat carte de vizită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devărat sau fals">
  <p:cSld name="Adevărat sau fal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vertical și titlu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vertical și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conținu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ție" type="twoTxTwoObj">
  <p:cSld name="TWO_OBJECTS_WITH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62" name="Google Shape;162;p21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64" name="Google Shape;164;p21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conținu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ar titlu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diapozitiv" showMasterSp="0" type="title">
  <p:cSld name="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9" name="Google Shape;179;p23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3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3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23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3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tet secțiune" type="secHead">
  <p:cSld name="SECTION_HEAD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ă tipuri de conținut" type="twoObj">
  <p:cSld name="TWO_OBJECT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completat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ținut cu legendă" type="objTx">
  <p:cSld name="OBJECT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5" name="Google Shape;205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cu legendă" type="picTx">
  <p:cSld name="PICTURE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8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2" name="Google Shape;212;p2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panoramică cu legendă">
  <p:cSld name="Imagine panoramică cu legendă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9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19" name="Google Shape;219;p2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legendă">
  <p:cSld name="Titlu și legendă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u legendă">
  <p:cSld name="Citat cu legendă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31" name="Google Shape;231;p31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ar titlu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de vizită">
  <p:cSld name="Carte de vizită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arte de vizită">
  <p:cSld name="Citat carte de vizită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3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devărat sau fals">
  <p:cSld name="Adevărat sau fal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55" name="Google Shape;255;p34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3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vertical și titlu" type="vertTx">
  <p:cSld name="VERTICAL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vertical și text" type="vertTitleAndTx">
  <p:cSld name="VERTICAL_TITLE_AND_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ție" type="twoTxTwoObj">
  <p:cSld name="TWO_OBJECTS_WITH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87" name="Google Shape;287;p38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88" name="Google Shape;288;p38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89" name="Google Shape;289;p38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90" name="Google Shape;290;p3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3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diapozitiv" showMasterSp="0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9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9" name="Google Shape;299;p39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39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39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39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39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conținut" type="obj">
  <p:cSld name="OBJEC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tet secțiune" type="secHead">
  <p:cSld name="SECTION_HEADER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4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ă tipuri de conținut" type="twoObj">
  <p:cSld name="TWO_OBJECT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9" name="Google Shape;319;p42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20" name="Google Shape;320;p4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ținut cu legendă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ar titlu" type="titleOnly">
  <p:cSld name="TITLE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completat" type="blank">
  <p:cSld name="BLANK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ținut cu legendă" type="objTx">
  <p:cSld name="OBJECT_WITH_CAPTION_TEX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5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35" name="Google Shape;335;p45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36" name="Google Shape;336;p4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cu legendă" type="picTx">
  <p:cSld name="PICTURE_WITH_CAPTION_TEX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6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2" name="Google Shape;342;p46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43" name="Google Shape;343;p4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panoramică cu legendă">
  <p:cSld name="Imagine panoramică cu legendă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7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50" name="Google Shape;350;p4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legendă">
  <p:cSld name="Titlu și legendă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4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u legendă">
  <p:cSld name="Citat cu legendă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62" name="Google Shape;362;p49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4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49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367" name="Google Shape;367;p49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de vizită">
  <p:cSld name="Carte de vizită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5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5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arte de vizită">
  <p:cSld name="Citat carte de vizită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77" name="Google Shape;377;p51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8" name="Google Shape;378;p5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5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5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51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382" name="Google Shape;382;p5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devărat sau fals">
  <p:cSld name="Adevărat sau fals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52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86" name="Google Shape;386;p52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" name="Google Shape;387;p5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5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5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tet secțiune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vertical și titlu" type="vertTx">
  <p:cSld name="VERTICAL_TEXT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93" name="Google Shape;393;p5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5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vertical și text" type="vertTitleAndTx">
  <p:cSld name="VERTICAL_TITLE_AND_VERTICAL_TEXT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99" name="Google Shape;399;p5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5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ă tipuri de conținu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ție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8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completat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cu legendă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8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ABE347"/>
            </a:gs>
            <a:gs pos="10000">
              <a:srgbClr val="ABE347"/>
            </a:gs>
            <a:gs pos="100000">
              <a:srgbClr val="4B7700"/>
            </a:gs>
          </a:gsLst>
          <a:lin ang="6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1" name="Google Shape;11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1098" y="5416337"/>
            <a:ext cx="1660902" cy="14416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ABE347"/>
            </a:gs>
            <a:gs pos="10000">
              <a:srgbClr val="ABE347"/>
            </a:gs>
            <a:gs pos="100000">
              <a:srgbClr val="4B7700"/>
            </a:gs>
          </a:gsLst>
          <a:lin ang="61200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9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42" name="Google Shape;142;p19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9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9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9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7" name="Google Shape;147;p1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1098" y="5416337"/>
            <a:ext cx="1660902" cy="14416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ABE347"/>
            </a:gs>
            <a:gs pos="10000">
              <a:srgbClr val="ABE347"/>
            </a:gs>
            <a:gs pos="100000">
              <a:srgbClr val="4B7700"/>
            </a:gs>
          </a:gsLst>
          <a:lin ang="6120000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7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273" name="Google Shape;273;p37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37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37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37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37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8" name="Google Shape;278;p3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1" name="Google Shape;281;p3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1098" y="5416337"/>
            <a:ext cx="1660902" cy="14416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ASP.NET CORE,</a:t>
            </a:r>
            <a:br>
              <a:rPr lang="en-US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/>
              <a:t>PEEK INTO THE FUTURE </a:t>
            </a:r>
            <a:endParaRPr/>
          </a:p>
        </p:txBody>
      </p:sp>
      <p:sp>
        <p:nvSpPr>
          <p:cNvPr id="407" name="Google Shape;407;p55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By Expert Network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en-US"/>
              <a:t>@FII Practic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COMMAND LINE INTERFACE</a:t>
            </a:r>
            <a:endParaRPr/>
          </a:p>
        </p:txBody>
      </p:sp>
      <p:sp>
        <p:nvSpPr>
          <p:cNvPr id="460" name="Google Shape;460;p64"/>
          <p:cNvSpPr txBox="1"/>
          <p:nvPr>
            <p:ph idx="1" type="body"/>
          </p:nvPr>
        </p:nvSpPr>
        <p:spPr>
          <a:xfrm>
            <a:off x="684212" y="685800"/>
            <a:ext cx="9025476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dotnet new [console|classlib|web|mvc|…] –n &lt;OUTPUT_NAME&gt;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dotnet build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dotnet run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EVEN MORE BASICS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GENERICS</a:t>
            </a:r>
            <a:endParaRPr/>
          </a:p>
        </p:txBody>
      </p:sp>
      <p:sp>
        <p:nvSpPr>
          <p:cNvPr id="471" name="Google Shape;471;p6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472" name="Google Shape;472;p66"/>
          <p:cNvSpPr txBox="1"/>
          <p:nvPr>
            <p:ph idx="2" type="body"/>
          </p:nvPr>
        </p:nvSpPr>
        <p:spPr>
          <a:xfrm>
            <a:off x="684201" y="1270525"/>
            <a:ext cx="89022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Collection Types: List, Dictionary, Stack, Queue, HashSet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Using Generics we can quickly store our object 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Query results will be probably stored in an IEnumerable&lt;T&gt; or List&lt;T&gt;</a:t>
            </a:r>
            <a:endParaRPr/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73" name="Google Shape;473;p6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COOL! EN-LIST 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LIST - BASIC USAGE</a:t>
            </a:r>
            <a:endParaRPr/>
          </a:p>
        </p:txBody>
      </p:sp>
      <p:sp>
        <p:nvSpPr>
          <p:cNvPr id="484" name="Google Shape;484;p68"/>
          <p:cNvSpPr txBox="1"/>
          <p:nvPr>
            <p:ph idx="1" type="body"/>
          </p:nvPr>
        </p:nvSpPr>
        <p:spPr>
          <a:xfrm>
            <a:off x="684213" y="685800"/>
            <a:ext cx="10771344" cy="3614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myList.Add();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myList.AddRange();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myList.Remove();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myList.RemoveAt();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myList.RemoveRange();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LIST - ITERATING</a:t>
            </a:r>
            <a:endParaRPr/>
          </a:p>
        </p:txBody>
      </p:sp>
      <p:sp>
        <p:nvSpPr>
          <p:cNvPr id="490" name="Google Shape;490;p69"/>
          <p:cNvSpPr txBox="1"/>
          <p:nvPr>
            <p:ph idx="1" type="body"/>
          </p:nvPr>
        </p:nvSpPr>
        <p:spPr>
          <a:xfrm>
            <a:off x="684213" y="685800"/>
            <a:ext cx="9515621" cy="393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for(var i = 0; i &lt; integerList.Count; i++)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rtl="0" algn="just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700"/>
            </a:b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  Console.WriteLine(integerList[i]);</a:t>
            </a:r>
            <a:endParaRPr sz="1700"/>
          </a:p>
          <a:p>
            <a:pPr indent="-285750" lvl="0" marL="285750" rtl="0" algn="just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rtl="0" algn="just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just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foreach(var integer in integerList)</a:t>
            </a:r>
            <a:endParaRPr/>
          </a:p>
          <a:p>
            <a:pPr indent="-285750" lvl="0" marL="285750" rtl="0" algn="just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285750" lvl="0" marL="285750" rtl="0" algn="just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    Console.WriteLine(integer);</a:t>
            </a:r>
            <a:endParaRPr/>
          </a:p>
          <a:p>
            <a:pPr indent="-285750" lvl="0" marL="285750" rtl="0" algn="just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85750" lvl="0" marL="285750" rtl="0" algn="just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just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integerList.ForEach(integer =&gt; Console.WriteLine(integer)); //Next chapter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LINQ</a:t>
            </a:r>
            <a:endParaRPr/>
          </a:p>
        </p:txBody>
      </p:sp>
      <p:sp>
        <p:nvSpPr>
          <p:cNvPr id="496" name="Google Shape;496;p70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LINQ </a:t>
            </a:r>
            <a:r>
              <a:rPr lang="en-US"/>
              <a:t>SYNTAXES</a:t>
            </a:r>
            <a:endParaRPr/>
          </a:p>
        </p:txBody>
      </p:sp>
      <p:sp>
        <p:nvSpPr>
          <p:cNvPr id="502" name="Google Shape;502;p71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Method </a:t>
            </a:r>
            <a:r>
              <a:rPr lang="en-US"/>
              <a:t>Syntax</a:t>
            </a:r>
            <a:endParaRPr/>
          </a:p>
        </p:txBody>
      </p:sp>
      <p:sp>
        <p:nvSpPr>
          <p:cNvPr id="503" name="Google Shape;503;p71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var names =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.Where(item =&gt; item.Name == "Fred") 		.OrderBy(item =&gt; item.Age)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.Select(item =&gt; item.FullName);</a:t>
            </a:r>
            <a:endParaRPr/>
          </a:p>
        </p:txBody>
      </p:sp>
      <p:sp>
        <p:nvSpPr>
          <p:cNvPr id="504" name="Google Shape;504;p71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Query </a:t>
            </a:r>
            <a:r>
              <a:rPr lang="en-US"/>
              <a:t>Syntax</a:t>
            </a:r>
            <a:endParaRPr/>
          </a:p>
        </p:txBody>
      </p:sp>
      <p:sp>
        <p:nvSpPr>
          <p:cNvPr id="505" name="Google Shape;505;p71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var names = from item in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where item.Name == "Fred"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order by item.Age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select item.FullName;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LINQ </a:t>
            </a:r>
            <a:r>
              <a:rPr lang="en-US"/>
              <a:t>SYNTAXES</a:t>
            </a:r>
            <a:endParaRPr/>
          </a:p>
        </p:txBody>
      </p:sp>
      <p:sp>
        <p:nvSpPr>
          <p:cNvPr id="511" name="Google Shape;511;p72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Method </a:t>
            </a:r>
            <a:r>
              <a:rPr lang="en-US"/>
              <a:t>Syntax</a:t>
            </a:r>
            <a:endParaRPr/>
          </a:p>
        </p:txBody>
      </p:sp>
      <p:sp>
        <p:nvSpPr>
          <p:cNvPr id="512" name="Google Shape;512;p72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var names =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.Count(item =&gt; item.Name == "Fred");</a:t>
            </a:r>
            <a:endParaRPr/>
          </a:p>
        </p:txBody>
      </p:sp>
      <p:sp>
        <p:nvSpPr>
          <p:cNvPr id="513" name="Google Shape;513;p72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Query </a:t>
            </a:r>
            <a:r>
              <a:rPr lang="en-US"/>
              <a:t>Syntax</a:t>
            </a:r>
            <a:endParaRPr/>
          </a:p>
        </p:txBody>
      </p:sp>
      <p:sp>
        <p:nvSpPr>
          <p:cNvPr id="514" name="Google Shape;514;p72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var names = (from item in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where item.Name == "Fred"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select item).Count()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20" y="255373"/>
            <a:ext cx="8477899" cy="6255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WHO ARE WE</a:t>
            </a:r>
            <a:endParaRPr/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591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Alexandru Dimache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Florin-Constantin Ciubotariu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Daniel Bunea</a:t>
            </a:r>
            <a:endParaRPr/>
          </a:p>
          <a:p>
            <a:pPr indent="-27559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Cristian Stan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PRACTICE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N-LAYER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N-LAYER ARCHITECTURE</a:t>
            </a:r>
            <a:endParaRPr/>
          </a:p>
        </p:txBody>
      </p:sp>
      <p:pic>
        <p:nvPicPr>
          <p:cNvPr id="535" name="Google Shape;535;p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872594"/>
            <a:ext cx="4727100" cy="36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76"/>
          <p:cNvPicPr preferRelativeResize="0"/>
          <p:nvPr/>
        </p:nvPicPr>
        <p:blipFill rotWithShape="1">
          <a:blip r:embed="rId4">
            <a:alphaModFix/>
          </a:blip>
          <a:srcRect b="0" l="0" r="3799" t="0"/>
          <a:stretch/>
        </p:blipFill>
        <p:spPr>
          <a:xfrm>
            <a:off x="5531991" y="872595"/>
            <a:ext cx="6174906" cy="361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FACEBOOK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HOW FACEBOOK USES </a:t>
            </a:r>
            <a:r>
              <a:rPr lang="en-US"/>
              <a:t>DIFFERENT</a:t>
            </a:r>
            <a:r>
              <a:rPr lang="en-US"/>
              <a:t> PRESENTATION LAYERS</a:t>
            </a:r>
            <a:endParaRPr/>
          </a:p>
        </p:txBody>
      </p:sp>
      <p:sp>
        <p:nvSpPr>
          <p:cNvPr id="547" name="Google Shape;547;p78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https://www.facebook.com/ExpertNetwork/</a:t>
            </a:r>
            <a:endParaRPr/>
          </a:p>
        </p:txBody>
      </p:sp>
      <p:sp>
        <p:nvSpPr>
          <p:cNvPr id="548" name="Google Shape;548;p78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https://m.facebook.com/ExpertNetwork/</a:t>
            </a:r>
            <a:endParaRPr/>
          </a:p>
        </p:txBody>
      </p:sp>
      <p:pic>
        <p:nvPicPr>
          <p:cNvPr id="549" name="Google Shape;549;p7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820" y="1270000"/>
            <a:ext cx="4019910" cy="303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8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5865" y="1262063"/>
            <a:ext cx="2531607" cy="30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ENTITY FRAMEWORK CORE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DATABASE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CREATE CLASSES USING AN EXISTING DATABASE</a:t>
            </a:r>
            <a:endParaRPr/>
          </a:p>
        </p:txBody>
      </p:sp>
      <p:pic>
        <p:nvPicPr>
          <p:cNvPr id="566" name="Google Shape;566;p8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488" y="1902619"/>
            <a:ext cx="48958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CREATE A DATABASE USING EXISTING CLASSES</a:t>
            </a:r>
            <a:endParaRPr/>
          </a:p>
        </p:txBody>
      </p:sp>
      <p:pic>
        <p:nvPicPr>
          <p:cNvPr id="572" name="Google Shape;572;p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875" y="1888331"/>
            <a:ext cx="47910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THERE IS ANOTHER ONE BUT WE WILL NOT TALK ABOUT IT</a:t>
            </a:r>
            <a:endParaRPr/>
          </a:p>
        </p:txBody>
      </p:sp>
      <p:pic>
        <p:nvPicPr>
          <p:cNvPr id="578" name="Google Shape;578;p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313" y="1426369"/>
            <a:ext cx="61722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WHAT DO WE DO</a:t>
            </a:r>
            <a:endParaRPr/>
          </a:p>
        </p:txBody>
      </p:sp>
      <p:sp>
        <p:nvSpPr>
          <p:cNvPr id="420" name="Google Shape;420;p57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We will create it all from scratch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CREATE A NEW CLASS LIBRARY</a:t>
            </a:r>
            <a:endParaRPr/>
          </a:p>
        </p:txBody>
      </p:sp>
      <p:sp>
        <p:nvSpPr>
          <p:cNvPr id="589" name="Google Shape;589;p85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dotnet new sln –n ExnCars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dotnet new classlib –n </a:t>
            </a:r>
            <a:r>
              <a:rPr lang="en-US"/>
              <a:t>ExnCars</a:t>
            </a:r>
            <a:r>
              <a:rPr lang="en-US"/>
              <a:t>.Data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dotnet sln list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dotnet sln add </a:t>
            </a:r>
            <a:r>
              <a:rPr lang="en-US"/>
              <a:t>ExnCars</a:t>
            </a:r>
            <a:r>
              <a:rPr lang="en-US"/>
              <a:t>.Data/</a:t>
            </a:r>
            <a:r>
              <a:rPr lang="en-US"/>
              <a:t>ExnCars</a:t>
            </a:r>
            <a:r>
              <a:rPr lang="en-US"/>
              <a:t>.Data.csproj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dotnet sln list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PREREQUISITES</a:t>
            </a:r>
            <a:endParaRPr/>
          </a:p>
        </p:txBody>
      </p:sp>
      <p:sp>
        <p:nvSpPr>
          <p:cNvPr id="595" name="Google Shape;595;p8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cd </a:t>
            </a:r>
            <a:r>
              <a:rPr lang="en-US"/>
              <a:t>ExnCars</a:t>
            </a:r>
            <a:r>
              <a:rPr lang="en-US"/>
              <a:t>.Data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dotnet add package Microsoft.EntityFrameworkCore.SqlServer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LET’S MAKE A SIMPLE DB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ADD AN ENTITY</a:t>
            </a:r>
            <a:br>
              <a:rPr lang="en-US"/>
            </a:br>
            <a:r>
              <a:rPr lang="en-US"/>
              <a:t>(CLASS THAT REPRESENTS A TABLE)</a:t>
            </a:r>
            <a:endParaRPr/>
          </a:p>
        </p:txBody>
      </p:sp>
      <p:sp>
        <p:nvSpPr>
          <p:cNvPr id="606" name="Google Shape;606;p88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class Vehicle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public int Id { get; set;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public string LicensePlate { get; set;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public DateTime RegistrationDate { get; set;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public string Color { get; set;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9"/>
          <p:cNvSpPr txBox="1"/>
          <p:nvPr>
            <p:ph type="title"/>
          </p:nvPr>
        </p:nvSpPr>
        <p:spPr>
          <a:xfrm>
            <a:off x="684211" y="4487332"/>
            <a:ext cx="8831747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ADD A CONTEXT</a:t>
            </a:r>
            <a:br>
              <a:rPr lang="en-US"/>
            </a:br>
            <a:r>
              <a:rPr lang="en-US"/>
              <a:t>(CLASS THAT REPRESENTS A DATABASE)</a:t>
            </a:r>
            <a:endParaRPr/>
          </a:p>
        </p:txBody>
      </p:sp>
      <p:sp>
        <p:nvSpPr>
          <p:cNvPr id="612" name="Google Shape;612;p89"/>
          <p:cNvSpPr txBox="1"/>
          <p:nvPr>
            <p:ph idx="1" type="body"/>
          </p:nvPr>
        </p:nvSpPr>
        <p:spPr>
          <a:xfrm>
            <a:off x="684212" y="685800"/>
            <a:ext cx="9955374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class ExnCarsContext : DbContext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 DbSet&lt;Vehicle&gt; Vehicles { get; set;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protected override void OnConfiguring(DbContextOptionsBuilder ){…}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0"/>
          <p:cNvSpPr txBox="1"/>
          <p:nvPr>
            <p:ph type="title"/>
          </p:nvPr>
        </p:nvSpPr>
        <p:spPr>
          <a:xfrm>
            <a:off x="684211" y="4487332"/>
            <a:ext cx="8831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ADD A CONTEXT</a:t>
            </a:r>
            <a:br>
              <a:rPr lang="en-US"/>
            </a:br>
            <a:r>
              <a:rPr lang="en-US"/>
              <a:t>(CLASS THAT REPRESENTS A DATABASE)</a:t>
            </a:r>
            <a:endParaRPr/>
          </a:p>
        </p:txBody>
      </p:sp>
      <p:sp>
        <p:nvSpPr>
          <p:cNvPr id="618" name="Google Shape;618;p90"/>
          <p:cNvSpPr txBox="1"/>
          <p:nvPr>
            <p:ph idx="1" type="body"/>
          </p:nvPr>
        </p:nvSpPr>
        <p:spPr>
          <a:xfrm>
            <a:off x="684212" y="685800"/>
            <a:ext cx="99555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protected override void OnConfiguring(DbContextOptionsBuilder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dbContextOptionsBuilder){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        dbContextOptionsBuilder.UseSqlServer(@"Server=LAPTOP-26\FIIPRACTIC;Database=EXNCars;Trusted_Connection=True;");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1"/>
          <p:cNvSpPr txBox="1"/>
          <p:nvPr>
            <p:ph type="title"/>
          </p:nvPr>
        </p:nvSpPr>
        <p:spPr>
          <a:xfrm>
            <a:off x="684211" y="4487332"/>
            <a:ext cx="8831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Create Console App for ExnCars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2"/>
          <p:cNvSpPr txBox="1"/>
          <p:nvPr>
            <p:ph type="title"/>
          </p:nvPr>
        </p:nvSpPr>
        <p:spPr>
          <a:xfrm>
            <a:off x="684211" y="4487332"/>
            <a:ext cx="88317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CRUD for Vehicles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WHAT'S THE PLAN</a:t>
            </a:r>
            <a:endParaRPr/>
          </a:p>
        </p:txBody>
      </p:sp>
      <p:sp>
        <p:nvSpPr>
          <p:cNvPr id="426" name="Google Shape;426;p58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Get you familiar with .NET Core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We will do a project together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And we will have a gathering where you will showcase your projects to your colleagues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Have fun and learn stuff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WHAT WILL YOU DO</a:t>
            </a:r>
            <a:endParaRPr/>
          </a:p>
        </p:txBody>
      </p:sp>
      <p:sp>
        <p:nvSpPr>
          <p:cNvPr id="432" name="Google Shape;432;p59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Learn how to make an ASP.NET Core Web Application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Ask us any time you have a question or if you have something that you are not familiar with (that’s why we’re here after all)</a:t>
            </a:r>
            <a:endParaRPr/>
          </a:p>
          <a:p>
            <a:pPr indent="0" lvl="0" marL="2857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THE .NET FAMILY OF FRAMEWORKS</a:t>
            </a:r>
            <a:endParaRPr/>
          </a:p>
        </p:txBody>
      </p:sp>
      <p:pic>
        <p:nvPicPr>
          <p:cNvPr descr="A screenshot of a cell phone&#10;&#10;Description generated with very high confidence" id="438" name="Google Shape;438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685" y="676275"/>
            <a:ext cx="7673330" cy="3614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DID YOU KNOW?</a:t>
            </a:r>
            <a:endParaRPr/>
          </a:p>
        </p:txBody>
      </p:sp>
      <p:sp>
        <p:nvSpPr>
          <p:cNvPr id="444" name="Google Shape;444;p61"/>
          <p:cNvSpPr txBox="1"/>
          <p:nvPr>
            <p:ph idx="1" type="body"/>
          </p:nvPr>
        </p:nvSpPr>
        <p:spPr>
          <a:xfrm>
            <a:off x="1685473" y="59055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ctr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StackOverflow</a:t>
            </a:r>
            <a:endParaRPr/>
          </a:p>
          <a:p>
            <a:pPr indent="-285750" lvl="0" marL="28575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en-US"/>
              <a:t>Microsoft</a:t>
            </a:r>
            <a:endParaRPr/>
          </a:p>
          <a:p>
            <a:pPr indent="-285750" lvl="0" marL="28575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en-US"/>
              <a:t>GoDaddy</a:t>
            </a:r>
            <a:endParaRPr/>
          </a:p>
          <a:p>
            <a:pPr indent="-285750" lvl="0" marL="28575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en-US"/>
              <a:t>DELL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/>
              <a:t>Where all made in ASP.NET?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LET’S GET STARTED WITH THE BASICS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354227" y="4195121"/>
            <a:ext cx="1070957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/>
              <a:t>CREATE A NEW CONSOLE APPLICATION IN VS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Sector">
  <a:themeElements>
    <a:clrScheme name="Sector">
      <a:dk1>
        <a:srgbClr val="000000"/>
      </a:dk1>
      <a:lt1>
        <a:srgbClr val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Sector">
  <a:themeElements>
    <a:clrScheme name="Sector">
      <a:dk1>
        <a:srgbClr val="000000"/>
      </a:dk1>
      <a:lt1>
        <a:srgbClr val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ector">
  <a:themeElements>
    <a:clrScheme name="Sector">
      <a:dk1>
        <a:srgbClr val="000000"/>
      </a:dk1>
      <a:lt1>
        <a:srgbClr val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