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12192000"/>
  <p:notesSz cx="6858000" cy="9144000"/>
  <p:embeddedFontLst>
    <p:embeddedFont>
      <p:font typeface="Century Gothic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8" roundtripDataSignature="AMtx7mjAgaifGiMBMH8x1FKCF3pV9ZlW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enturyGothic-bold.fntdata"/><Relationship Id="rId10" Type="http://schemas.openxmlformats.org/officeDocument/2006/relationships/slide" Target="slides/slide4.xml"/><Relationship Id="rId54" Type="http://schemas.openxmlformats.org/officeDocument/2006/relationships/font" Target="fonts/CenturyGothic-regular.fntdata"/><Relationship Id="rId13" Type="http://schemas.openxmlformats.org/officeDocument/2006/relationships/slide" Target="slides/slide7.xml"/><Relationship Id="rId57" Type="http://schemas.openxmlformats.org/officeDocument/2006/relationships/font" Target="fonts/CenturyGothic-boldItalic.fntdata"/><Relationship Id="rId12" Type="http://schemas.openxmlformats.org/officeDocument/2006/relationships/slide" Target="slides/slide6.xml"/><Relationship Id="rId56" Type="http://schemas.openxmlformats.org/officeDocument/2006/relationships/font" Target="fonts/CenturyGothic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o-R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84050f2f99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84050f2f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84050f2f99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4050f2f99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84050f2f9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84050f2f99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4050f2f9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84050f2f9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84050f2f99_0_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4050f2f9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84050f2f9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84050f2f99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4050f2f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84050f2f9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40a64d4c0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40a64d4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840a64d4c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40a64d4c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40a64d4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840a64d4c0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4050f2f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84050f2f9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4050f2f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84050f2f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4050f2f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84050f2f99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4050f2f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84050f2f9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diapozitiv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cxnSp>
        <p:nvCxnSpPr>
          <p:cNvPr id="28" name="Google Shape;28;p5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5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panoramică cu legendă">
  <p:cSld name="Imagine panoramică cu legendă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3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63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8" name="Google Shape;88;p6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legendă">
  <p:cSld name="Titlu și legendă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4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6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u legendă">
  <p:cSld name="Citat cu legendă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5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0" name="Google Shape;100;p65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6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104" name="Google Shape;104;p6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de vizită">
  <p:cSld name="Carte de vizită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6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6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6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arte de vizită">
  <p:cSld name="Citat carte de vizită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7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7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5" name="Google Shape;115;p67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6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119" name="Google Shape;119;p6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evărat sau fals">
  <p:cSld name="Adevărat sau fal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8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4" name="Google Shape;124;p68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6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vertical și titlu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9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1" name="Google Shape;131;p6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vertical și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0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0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7" name="Google Shape;137;p7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conținu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6" name="Google Shape;156;p5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diapozitiv" showMasterSp="0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1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7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cxnSp>
        <p:nvCxnSpPr>
          <p:cNvPr id="165" name="Google Shape;165;p71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71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71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71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71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conținu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tet secțiune" type="secHead">
  <p:cSld name="SECTION_HEAD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2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2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7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7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ă tipuri de conținu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3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79" name="Google Shape;179;p73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80" name="Google Shape;180;p7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7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ție" type="twoTxTwoObj">
  <p:cSld name="TWO_OBJECTS_WITH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4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6" name="Google Shape;186;p74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87" name="Google Shape;187;p74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88" name="Google Shape;188;p74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89" name="Google Shape;189;p7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7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ar titlu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7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7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completat" typ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ținut cu legendă" type="objTx">
  <p:cSld name="OBJECT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7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7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04" name="Google Shape;204;p77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5" name="Google Shape;205;p7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7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cu legendă" type="picTx">
  <p:cSld name="PICTURE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8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78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1" name="Google Shape;211;p78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2" name="Google Shape;212;p7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panoramică cu legendă">
  <p:cSld name="Imagine panoramică cu legendă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9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79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19" name="Google Shape;219;p7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7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7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și legendă">
  <p:cSld name="Titlu și legendă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0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80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8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8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u legendă">
  <p:cSld name="Citat cu legendă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1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81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31" name="Google Shape;231;p81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8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8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235" name="Google Shape;235;p8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ar titlu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e de vizită">
  <p:cSld name="Carte de vizită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2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82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8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8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t carte de vizită">
  <p:cSld name="Citat carte de vizită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3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83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46" name="Google Shape;246;p83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8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8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8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sp>
        <p:nvSpPr>
          <p:cNvPr id="250" name="Google Shape;250;p8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ro-RO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evărat sau fals">
  <p:cSld name="Adevărat sau fal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4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84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55" name="Google Shape;255;p84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8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8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vertical și titlu" type="vertTx">
  <p:cSld name="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85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62" name="Google Shape;262;p8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8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8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u vertical și text" type="vertTitleAndTx">
  <p:cSld name="VERTICAL_TITLE_AND_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6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86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68" name="Google Shape;268;p8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8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8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tet secțiune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ă tipuri de conținu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ție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0" name="Google Shape;60;p5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1" name="Google Shape;61;p59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59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3" name="Google Shape;63;p5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completat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ținut cu legendă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1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4" name="Google Shape;74;p6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ine cu legendă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2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2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1" name="Google Shape;81;p6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5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5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5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5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5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5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pic>
        <p:nvPicPr>
          <p:cNvPr id="21" name="Google Shape;21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1098" y="5416337"/>
            <a:ext cx="1660902" cy="144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5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42" name="Google Shape;142;p5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5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5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5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5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7" name="Google Shape;147;p5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5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Google Shape;149;p5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5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5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-RO"/>
              <a:t>‹#›</a:t>
            </a:fld>
            <a:endParaRPr/>
          </a:p>
        </p:txBody>
      </p:sp>
      <p:pic>
        <p:nvPicPr>
          <p:cNvPr id="152" name="Google Shape;152;p5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31098" y="5416337"/>
            <a:ext cx="1660902" cy="14416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ro-RO"/>
              <a:t>ASP.NET CORE,</a:t>
            </a:r>
            <a:br>
              <a:rPr lang="ro-RO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o-RO"/>
              <a:t>PEEK INTO THE FUTURE </a:t>
            </a:r>
            <a:endParaRPr/>
          </a:p>
        </p:txBody>
      </p:sp>
      <p:sp>
        <p:nvSpPr>
          <p:cNvPr id="276" name="Google Shape;276;p1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ro-RO"/>
              <a:t>By Expert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ro-RO"/>
              <a:t>@FII Practic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4050f2f99_0_3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-RO"/>
              <a:t>ASP.NET CORE Application models</a:t>
            </a:r>
            <a:endParaRPr/>
          </a:p>
        </p:txBody>
      </p:sp>
      <p:sp>
        <p:nvSpPr>
          <p:cNvPr id="331" name="Google Shape;331;g84050f2f99_0_35"/>
          <p:cNvSpPr txBox="1"/>
          <p:nvPr>
            <p:ph idx="1" type="body"/>
          </p:nvPr>
        </p:nvSpPr>
        <p:spPr>
          <a:xfrm>
            <a:off x="684200" y="685800"/>
            <a:ext cx="8534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Razor Pages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MVVM (Model-View-View-Model) (~ Windows Forms / WPF)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Two-way data binding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Use it for small applications (a couple of pages)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MVC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Model-View-Controller approach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Excellent for enterprise applications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Blazor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Cool new kid in town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Use C# on backend AND frontend (instead of JavaScript)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Webassembly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Applications are based on components (element of UI, such as a page, dialog, or data entry form)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4050f2f99_0_4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-RO"/>
              <a:t>Prerequisite: HTTP</a:t>
            </a:r>
            <a:endParaRPr/>
          </a:p>
        </p:txBody>
      </p:sp>
      <p:sp>
        <p:nvSpPr>
          <p:cNvPr id="338" name="Google Shape;338;g84050f2f99_0_4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WHAT IS HTTP?</a:t>
            </a:r>
            <a:endParaRPr/>
          </a:p>
        </p:txBody>
      </p:sp>
      <p:sp>
        <p:nvSpPr>
          <p:cNvPr id="344" name="Google Shape;344;p1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Hypertext Transfer Protocol (HTTP) is a protocol designed to enable communications between clients and servers.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A web browser may be the client, and an application on a computer that hosts a web site may be the server.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MORE ON HTTP</a:t>
            </a:r>
            <a:endParaRPr/>
          </a:p>
        </p:txBody>
      </p:sp>
      <p:sp>
        <p:nvSpPr>
          <p:cNvPr id="350" name="Google Shape;350;p1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HTTP can be used for transmitting hypermedia documents, such as HTML, JSON, XML, etc.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Designed for communication between web browsers and web servers.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HTTP follows a classical client-server model, with a client opening a connection to make a request, then waiting until it receives a response.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Stateless protocol, meaning that the server does not keep any data (state) between two requests.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MOST USED HTTP REQUESTS</a:t>
            </a:r>
            <a:endParaRPr/>
          </a:p>
        </p:txBody>
      </p:sp>
      <p:sp>
        <p:nvSpPr>
          <p:cNvPr id="356" name="Google Shape;356;p1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Two commonly used methods for a request-response between a client and a server are: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GET – Requests data from a specified resource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POST – Submits data to be processed to a specified resource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QUERY STRING</a:t>
            </a:r>
            <a:endParaRPr/>
          </a:p>
        </p:txBody>
      </p:sp>
      <p:sp>
        <p:nvSpPr>
          <p:cNvPr id="362" name="Google Shape;362;p20"/>
          <p:cNvSpPr txBox="1"/>
          <p:nvPr>
            <p:ph idx="1" type="body"/>
          </p:nvPr>
        </p:nvSpPr>
        <p:spPr>
          <a:xfrm>
            <a:off x="684212" y="685800"/>
            <a:ext cx="10016066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Let's skip the theory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http://localhost/MyApp/Authors/GetAuthors</a:t>
            </a:r>
            <a:r>
              <a:rPr b="1" lang="ro-RO"/>
              <a:t>?name=Popescu&amp;age=33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THE GET METHOD</a:t>
            </a:r>
            <a:endParaRPr/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Essentially, used to retrieve remote data.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GET should not be used to cause side-effects, such as updating data inside a database.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http://localhost/MyApp/Authors/GetAuthors</a:t>
            </a:r>
            <a:r>
              <a:rPr b="1" lang="ro-RO"/>
              <a:t>?name=Popescu&amp;age=33 &lt;-- GET Request that retrieves Authors.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THE POST METHOD</a:t>
            </a:r>
            <a:endParaRPr/>
          </a:p>
        </p:txBody>
      </p:sp>
      <p:sp>
        <p:nvSpPr>
          <p:cNvPr id="374" name="Google Shape;374;p2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POST submits data to be processed (e.g., from an HTML form).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The data is included in the body of the request.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This may result in the creation of a new resource or updates of existing resources or both.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http://localhost/MyApp/Authors/CreateAuthor</a:t>
            </a:r>
            <a:endParaRPr b="1"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GET VS. POST</a:t>
            </a:r>
            <a:endParaRPr/>
          </a:p>
        </p:txBody>
      </p:sp>
      <p:sp>
        <p:nvSpPr>
          <p:cNvPr id="380" name="Google Shape;380;p23"/>
          <p:cNvSpPr txBox="1"/>
          <p:nvPr>
            <p:ph idx="1" type="body"/>
          </p:nvPr>
        </p:nvSpPr>
        <p:spPr>
          <a:xfrm>
            <a:off x="684212" y="685800"/>
            <a:ext cx="5359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GET /foo?par1=val1&amp;par2=val2 HTTP/1.1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User-Agent: Mozilla/5.0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Host: google.ro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Accept: */*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6381749" y="1320799"/>
            <a:ext cx="5359400" cy="3107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ro-RO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 /foo HTTP/1.1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ro-RO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User-Agent: Mozilla/5.0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ro-RO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Host: </a:t>
            </a:r>
            <a:r>
              <a:rPr lang="ro-RO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google.ro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ro-RO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Accept: */*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ro-RO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par1=val1&amp;par2=val2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4050f2f99_0_48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-RO"/>
              <a:t>DEMO: POSTMAN ECHO GET &amp; POST</a:t>
            </a:r>
            <a:endParaRPr/>
          </a:p>
        </p:txBody>
      </p:sp>
      <p:sp>
        <p:nvSpPr>
          <p:cNvPr id="388" name="Google Shape;388;g84050f2f99_0_48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ro-RO"/>
              <a:t>ASP.NET CORE,</a:t>
            </a:r>
            <a:br>
              <a:rPr lang="ro-RO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o-RO"/>
              <a:t>FINALLY PEEKING INTO THE FUTURE </a:t>
            </a:r>
            <a:endParaRPr/>
          </a:p>
        </p:txBody>
      </p:sp>
      <p:sp>
        <p:nvSpPr>
          <p:cNvPr id="282" name="Google Shape;282;p14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WHAT IS ASP.NET CORE MVC?</a:t>
            </a:r>
            <a:endParaRPr/>
          </a:p>
        </p:txBody>
      </p:sp>
      <p:sp>
        <p:nvSpPr>
          <p:cNvPr id="394" name="Google Shape;394;p2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ASP.NET Core MVC (Model View Controller) provides a patterns-based way to build dynamic websites that enables a clean separation of concerns.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MVC REPRESENTATION</a:t>
            </a:r>
            <a:endParaRPr/>
          </a:p>
        </p:txBody>
      </p:sp>
      <p:pic>
        <p:nvPicPr>
          <p:cNvPr id="400" name="Google Shape;40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300" y="919973"/>
            <a:ext cx="7667100" cy="31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HOW DOES AN MVC WORK?</a:t>
            </a:r>
            <a:endParaRPr/>
          </a:p>
        </p:txBody>
      </p:sp>
      <p:sp>
        <p:nvSpPr>
          <p:cNvPr id="406" name="Google Shape;406;p2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The user sends a request to the controller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The controller creates the model (if needed)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The controller prepares the view using the model (if needed)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The controller returns the view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The user sees the view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Repeat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4050f2f99_0_54"/>
          <p:cNvSpPr txBox="1"/>
          <p:nvPr>
            <p:ph type="title"/>
          </p:nvPr>
        </p:nvSpPr>
        <p:spPr>
          <a:xfrm>
            <a:off x="684197" y="4487325"/>
            <a:ext cx="108975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o-RO"/>
              <a:t>DEMO: CREATE ASP.NET Core MVC WEB APP</a:t>
            </a:r>
            <a:endParaRPr/>
          </a:p>
        </p:txBody>
      </p:sp>
      <p:sp>
        <p:nvSpPr>
          <p:cNvPr id="413" name="Google Shape;413;g84050f2f99_0_54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ASP.NET CORE MVC FEATURES</a:t>
            </a:r>
            <a:endParaRPr/>
          </a:p>
        </p:txBody>
      </p:sp>
      <p:sp>
        <p:nvSpPr>
          <p:cNvPr id="419" name="Google Shape;419;p2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▶"/>
            </a:pPr>
            <a:r>
              <a:rPr lang="ro-RO" sz="1850"/>
              <a:t>Routing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Model binding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Model validation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Dependency injection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Filters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Areas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Web APIs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Razor view engine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Strongly typed views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STRUCTURE</a:t>
            </a:r>
            <a:endParaRPr/>
          </a:p>
        </p:txBody>
      </p:sp>
      <p:pic>
        <p:nvPicPr>
          <p:cNvPr descr="A screenshot of a cell phone&#10;&#10;Description generated with very high confidence" id="425" name="Google Shape;42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484" y="217897"/>
            <a:ext cx="5423958" cy="5824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APPLICATION ENTRY POINT</a:t>
            </a:r>
            <a:endParaRPr/>
          </a:p>
        </p:txBody>
      </p:sp>
      <p:sp>
        <p:nvSpPr>
          <p:cNvPr id="431" name="Google Shape;431;p31"/>
          <p:cNvSpPr txBox="1"/>
          <p:nvPr>
            <p:ph idx="1" type="body"/>
          </p:nvPr>
        </p:nvSpPr>
        <p:spPr>
          <a:xfrm>
            <a:off x="684200" y="685800"/>
            <a:ext cx="8673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public class Program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public static void Main(string[] args)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  CreateHostBuilder(args).Build().Run();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public static IHostBuilder CreateHostBuilder(string[] args) =&gt;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    Host.CreateDefaultBuilder(args)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        .ConfigureWebHostDefaults(webBuilder =&gt;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          webBuilder.UseStartup&lt;Startup&gt;();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4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STARTUP CLASS</a:t>
            </a:r>
            <a:endParaRPr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>
                <a:latin typeface="Century Gothic"/>
                <a:ea typeface="Century Gothic"/>
                <a:cs typeface="Century Gothic"/>
                <a:sym typeface="Century Gothic"/>
              </a:rPr>
              <a:t>Define request handling pipeline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>
                <a:latin typeface="Century Gothic"/>
                <a:ea typeface="Century Gothic"/>
                <a:cs typeface="Century Gothic"/>
                <a:sym typeface="Century Gothic"/>
              </a:rPr>
              <a:t>Define services needed by the app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JUST RUN IT</a:t>
            </a:r>
            <a:endParaRPr/>
          </a:p>
        </p:txBody>
      </p:sp>
      <p:sp>
        <p:nvSpPr>
          <p:cNvPr id="443" name="Google Shape;443;p3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WHAT RUNS INSIDE THAT CONSOLE?</a:t>
            </a:r>
            <a:endParaRPr/>
          </a:p>
        </p:txBody>
      </p:sp>
      <p:sp>
        <p:nvSpPr>
          <p:cNvPr id="449" name="Google Shape;449;p3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ASP.NET CORE</a:t>
            </a:r>
            <a:endParaRPr/>
          </a:p>
        </p:txBody>
      </p:sp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Cross-platform, high performance, open-source framework for building modern, cloud-based applications.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KESTREL</a:t>
            </a:r>
            <a:endParaRPr/>
          </a:p>
        </p:txBody>
      </p:sp>
      <p:pic>
        <p:nvPicPr>
          <p:cNvPr descr="A small bird perched on a wooden surface&#10;&#10;Description generated with very high confidence" id="455" name="Google Shape;45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28" y="230717"/>
            <a:ext cx="5657533" cy="425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KESTREL</a:t>
            </a:r>
            <a:endParaRPr/>
          </a:p>
        </p:txBody>
      </p:sp>
      <p:sp>
        <p:nvSpPr>
          <p:cNvPr id="461" name="Google Shape;461;p3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Kestrel is an open source, cross platform, light-weight and a default web server used by ASP.NET Core applications.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Does not have advanced features of web servers like IIS, nginx, Apache,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Due to its lightweight nature, Kestrel provides better request processing performance to ASP.NET Core applications.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Most times, used with a reverse proxy (e.g. IIS, nginx, etc.).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SOME STORIES ABOUT KESTREL</a:t>
            </a:r>
            <a:endParaRPr/>
          </a:p>
        </p:txBody>
      </p:sp>
      <p:sp>
        <p:nvSpPr>
          <p:cNvPr id="467" name="Google Shape;467;p37"/>
          <p:cNvSpPr txBox="1"/>
          <p:nvPr>
            <p:ph idx="1" type="body"/>
          </p:nvPr>
        </p:nvSpPr>
        <p:spPr>
          <a:xfrm>
            <a:off x="684199" y="685800"/>
            <a:ext cx="9532200" cy="41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    It uses that "useless" thing that we have never used in a real-life scenario: Binary Search.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    Uses a lot of bitwise operations with masks (remember C?)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    HTTP method names can be allocated on a long (8 bytes)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    Uses Spans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-RO"/>
              <a:t>Take a look at the youtube video called ASP.NET Core Kestrel: Adventures in building a fast web server - Damian Edwards &amp; David Fowler if you want more information (https://www.youtube.com/watch?v=kej3YJDMAW4)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CONTROLLERS</a:t>
            </a:r>
            <a:endParaRPr/>
          </a:p>
        </p:txBody>
      </p:sp>
      <p:sp>
        <p:nvSpPr>
          <p:cNvPr id="473" name="Google Shape;473;p38"/>
          <p:cNvSpPr txBox="1"/>
          <p:nvPr>
            <p:ph idx="1" type="body"/>
          </p:nvPr>
        </p:nvSpPr>
        <p:spPr>
          <a:xfrm>
            <a:off x="684212" y="685800"/>
            <a:ext cx="1069793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 Controllers, actions and action results are a fundamental part of how developers build apps using ASP.NET Core MVC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A controller is used to define and group a set of actions.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An action (or action method) is a method on a controller which handles requests.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Controllers logically group similar actions together.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    Within the </a:t>
            </a:r>
            <a:r>
              <a:rPr b="1" lang="ro-RO"/>
              <a:t>M</a:t>
            </a:r>
            <a:r>
              <a:rPr lang="ro-RO"/>
              <a:t>odel-</a:t>
            </a:r>
            <a:r>
              <a:rPr b="1" lang="ro-RO"/>
              <a:t>V</a:t>
            </a:r>
            <a:r>
              <a:rPr lang="ro-RO"/>
              <a:t>iew-</a:t>
            </a:r>
            <a:r>
              <a:rPr b="1" lang="ro-RO"/>
              <a:t>C</a:t>
            </a:r>
            <a:r>
              <a:rPr lang="ro-RO"/>
              <a:t>ontroller pattern, a controller is responsible for the initial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processing of the request and instantiation of the model. Generally, business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decisions should be performed within the model.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ROUTING</a:t>
            </a:r>
            <a:endParaRPr/>
          </a:p>
        </p:txBody>
      </p:sp>
      <p:sp>
        <p:nvSpPr>
          <p:cNvPr id="479" name="Google Shape;479;p3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WHY WE ARE SEEING THIS?</a:t>
            </a:r>
            <a:endParaRPr/>
          </a:p>
        </p:txBody>
      </p:sp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ASP.NET Core MVC uses the Routing to match the URLs of incoming requests to map them to actions.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Routes are defined in startup or by using attributes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Routes describe how URL paths should be matched to actions.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ROUTES EXAMPLES</a:t>
            </a:r>
            <a:endParaRPr/>
          </a:p>
        </p:txBody>
      </p:sp>
      <p:sp>
        <p:nvSpPr>
          <p:cNvPr id="491" name="Google Shape;491;p4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    /Products/Details/5 URL path will attempt to locate a controller named ProductsController and run the action Details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public class ProductsController : Controller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{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   public IActionResult Details(int id) {... } 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ROUTING DETAILS</a:t>
            </a:r>
            <a:endParaRPr/>
          </a:p>
        </p:txBody>
      </p:sp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684212" y="685800"/>
            <a:ext cx="9718221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   /Books URL path will attempt to locate a controller named BooksController and run the action Index.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   /Books/GetBooksByAuthor?authorName=Oliver will attempt to run an action named GetBooksByAuthor containing a parameter named authorName.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>
                <a:latin typeface="Consolas"/>
                <a:ea typeface="Consolas"/>
                <a:cs typeface="Consolas"/>
                <a:sym typeface="Consolas"/>
              </a:rPr>
              <a:t>   public ActionResult GetBooksByAuthor(string authorName) {...}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RAZOR</a:t>
            </a:r>
            <a:endParaRPr/>
          </a:p>
        </p:txBody>
      </p:sp>
      <p:sp>
        <p:nvSpPr>
          <p:cNvPr id="503" name="Google Shape;503;p4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Razor is a markup syntax for embedding service-based code into webpages.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Consists of Razor markup, C#, and HTML.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Files containing Razor generally have a .cshtml file extension.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RAZOR CODE BLOCKS</a:t>
            </a:r>
            <a:endParaRPr/>
          </a:p>
        </p:txBody>
      </p:sp>
      <p:sp>
        <p:nvSpPr>
          <p:cNvPr id="509" name="Google Shape;509;p45"/>
          <p:cNvSpPr txBox="1"/>
          <p:nvPr>
            <p:ph idx="1" type="body"/>
          </p:nvPr>
        </p:nvSpPr>
        <p:spPr>
          <a:xfrm>
            <a:off x="616177" y="209550"/>
            <a:ext cx="9582149" cy="4771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@{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   var quote = "The future depends on what you do today";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&lt;p&gt;@quote&lt;/p&gt;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@{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   var quote = "Hate cannot drive out hate, only love can do that.";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&lt;p&gt;@quote&lt;/p&gt;</a:t>
            </a:r>
            <a:endParaRPr sz="170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entury Gothic"/>
                <a:ea typeface="Century Gothic"/>
                <a:cs typeface="Century Gothic"/>
                <a:sym typeface="Century Gothic"/>
              </a:rPr>
              <a:t>--&gt; Renders: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entury Gothic"/>
                <a:ea typeface="Century Gothic"/>
                <a:cs typeface="Century Gothic"/>
                <a:sym typeface="Century Gothic"/>
              </a:rPr>
              <a:t>&lt;p&gt;The future depends on what you do today.&lt;/p&gt;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entury Gothic"/>
                <a:ea typeface="Century Gothic"/>
                <a:cs typeface="Century Gothic"/>
                <a:sym typeface="Century Gothic"/>
              </a:rPr>
              <a:t>&lt;p&gt;</a:t>
            </a: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Hate cannot drive out hate, only love can do that.</a:t>
            </a:r>
            <a:r>
              <a:rPr lang="ro-RO" sz="1700">
                <a:latin typeface="Century Gothic"/>
                <a:ea typeface="Century Gothic"/>
                <a:cs typeface="Century Gothic"/>
                <a:sym typeface="Century Gothic"/>
              </a:rPr>
              <a:t>&lt;/p&gt;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4050f2f99_0_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ASP.NET CORE - Cross-platform</a:t>
            </a:r>
            <a:endParaRPr/>
          </a:p>
        </p:txBody>
      </p:sp>
      <p:sp>
        <p:nvSpPr>
          <p:cNvPr id="294" name="Google Shape;294;g84050f2f99_0_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Write it once, run it everywhere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Works on: 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Linux (Red Hat, CentOS, Oracle, Fedora, Debian, Ubuntu, Alpine)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Windows (7, 8.1, 10, Server 2012, Nano Server, Server 2019)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macOS (High Sierra, Sierra)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RAZOR CAN DO MORE</a:t>
            </a:r>
            <a:endParaRPr/>
          </a:p>
        </p:txBody>
      </p:sp>
      <p:sp>
        <p:nvSpPr>
          <p:cNvPr id="515" name="Google Shape;515;p4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Looping @for, @foreach, @while, and @do while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Conditionals @if, else if, else, and @switch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@try, catch, finally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@using directive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lang="ro-RO"/>
              <a:t>@model LoginViewModel (model passed to a view)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WHEN SHOULD I REBUILD?</a:t>
            </a:r>
            <a:endParaRPr/>
          </a:p>
        </p:txBody>
      </p:sp>
      <p:sp>
        <p:nvSpPr>
          <p:cNvPr id="521" name="Google Shape;521;p47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o-RO"/>
              <a:t>Rebuild the project if you modify .cs files.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o-RO"/>
              <a:t>Rebuilding is NOT necessary when modifying Razor files (.cshtml), CSS, HTML, JS IF: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ro-RO"/>
              <a:t>You install the following NuGet package: </a:t>
            </a:r>
            <a:r>
              <a:rPr lang="ro-RO" sz="1600"/>
              <a:t>Microsoft.AspNetCore.Mvc.Razor.RuntimeCompilation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ro-RO"/>
              <a:t>Inside Startup.cs &gt; ConfigureServices method you add </a:t>
            </a:r>
            <a:r>
              <a:rPr lang="ro-RO" sz="1700"/>
              <a:t>.AddRazorRuntimeCompilation()</a:t>
            </a:r>
            <a:endParaRPr sz="1300"/>
          </a:p>
        </p:txBody>
      </p:sp>
      <p:pic>
        <p:nvPicPr>
          <p:cNvPr id="522" name="Google Shape;5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688" y="3708225"/>
            <a:ext cx="73056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IT IS NOT THAT SIMPLE</a:t>
            </a:r>
            <a:endParaRPr/>
          </a:p>
        </p:txBody>
      </p:sp>
      <p:sp>
        <p:nvSpPr>
          <p:cNvPr id="528" name="Google Shape;528;p4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MIDDLEWARE (recap Startup)</a:t>
            </a:r>
            <a:endParaRPr/>
          </a:p>
        </p:txBody>
      </p:sp>
      <p:pic>
        <p:nvPicPr>
          <p:cNvPr id="534" name="Google Shape;534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211" y="685800"/>
            <a:ext cx="6271401" cy="4022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40a64d4c0_0_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StaticFiles middleware - Case Study</a:t>
            </a:r>
            <a:endParaRPr/>
          </a:p>
        </p:txBody>
      </p:sp>
      <p:sp>
        <p:nvSpPr>
          <p:cNvPr id="541" name="Google Shape;541;g840a64d4c0_0_7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2" name="Google Shape;542;g840a64d4c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242" y="275025"/>
            <a:ext cx="4454550" cy="42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40a64d4c0_0_1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g840a64d4c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5" y="105200"/>
            <a:ext cx="10629850" cy="55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SIMPLE MIDDLEWARE</a:t>
            </a:r>
            <a:endParaRPr/>
          </a:p>
        </p:txBody>
      </p:sp>
      <p:sp>
        <p:nvSpPr>
          <p:cNvPr id="555" name="Google Shape;555;p50"/>
          <p:cNvSpPr txBox="1"/>
          <p:nvPr>
            <p:ph idx="1" type="body"/>
          </p:nvPr>
        </p:nvSpPr>
        <p:spPr>
          <a:xfrm>
            <a:off x="684212" y="685800"/>
            <a:ext cx="10481733" cy="3572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     app.Use(async (context, next) =&gt;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 {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   Console.WriteLine("Someone wants something from: " + context.Request.Path);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   if (context.Request.Path.ToString().ToLower().Contains("admin"))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   {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     await context.Response.WriteAsync("Nope.");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     return;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   }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   await next.Invoke();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ro-RO" sz="1700">
                <a:latin typeface="Consolas"/>
                <a:ea typeface="Consolas"/>
                <a:cs typeface="Consolas"/>
                <a:sym typeface="Consolas"/>
              </a:rPr>
              <a:t>      });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CRUD - DEMO</a:t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4050f2f99_0_10"/>
          <p:cNvSpPr txBox="1"/>
          <p:nvPr>
            <p:ph type="title"/>
          </p:nvPr>
        </p:nvSpPr>
        <p:spPr>
          <a:xfrm>
            <a:off x="643737" y="5266207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ASP.NET CORE - High performance</a:t>
            </a:r>
            <a:endParaRPr/>
          </a:p>
        </p:txBody>
      </p:sp>
      <p:pic>
        <p:nvPicPr>
          <p:cNvPr id="300" name="Google Shape;300;g84050f2f99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1502" y="0"/>
            <a:ext cx="8711949" cy="55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4050f2f99_0_16"/>
          <p:cNvSpPr txBox="1"/>
          <p:nvPr>
            <p:ph type="title"/>
          </p:nvPr>
        </p:nvSpPr>
        <p:spPr>
          <a:xfrm>
            <a:off x="643737" y="5266207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ASP.NET CORE - High performance</a:t>
            </a:r>
            <a:endParaRPr/>
          </a:p>
        </p:txBody>
      </p:sp>
      <p:pic>
        <p:nvPicPr>
          <p:cNvPr id="306" name="Google Shape;306;g84050f2f99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50" y="0"/>
            <a:ext cx="8773701" cy="55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4050f2f99_0_22"/>
          <p:cNvSpPr txBox="1"/>
          <p:nvPr>
            <p:ph type="title"/>
          </p:nvPr>
        </p:nvSpPr>
        <p:spPr>
          <a:xfrm>
            <a:off x="643737" y="5266207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ASP.NET CORE - High performance</a:t>
            </a:r>
            <a:endParaRPr/>
          </a:p>
        </p:txBody>
      </p:sp>
      <p:pic>
        <p:nvPicPr>
          <p:cNvPr id="312" name="Google Shape;312;g84050f2f99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700" y="0"/>
            <a:ext cx="8000324" cy="56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4050f2f99_0_28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ASP.NET CORE - Open-source</a:t>
            </a:r>
            <a:endParaRPr/>
          </a:p>
        </p:txBody>
      </p:sp>
      <p:pic>
        <p:nvPicPr>
          <p:cNvPr id="318" name="Google Shape;318;g84050f2f99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25" y="728975"/>
            <a:ext cx="104775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ro-RO"/>
              <a:t>WHY?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"/>
              <a:buChar char="▶"/>
            </a:pPr>
            <a:r>
              <a:rPr lang="ro-RO" sz="1850"/>
              <a:t>Redesign of ASP.NET 4.x, with architectural changes that result in a leaner, more modular framework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Can build web UIs and web APIs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Integrates modern, client-side frameworks and development flows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Built-in dependency injection.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A lightweight, high-performance, and modular HTTP request pipeline.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Ability to build and run on Windows, macOS, and Linux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Clr>
                <a:srgbClr val="FFFFFF"/>
              </a:buClr>
              <a:buSzPts val="1480"/>
              <a:buChar char="▶"/>
            </a:pPr>
            <a:r>
              <a:rPr lang="ro-RO" sz="1850"/>
              <a:t>Open-source and community focused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Sector">
  <a:themeElements>
    <a:clrScheme name="Sector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2012-08-15T22:34:51Z</dcterms:created>
</cp:coreProperties>
</file>