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o-R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0096a536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0096a536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0096a5363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096a53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0096a5363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096a53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0096a5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0096a536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096a5363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0096a53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0096a5363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0096a536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0096a53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0096a5363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0096a5363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0096a53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80096a5363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096a5363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096a53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80096a5363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0096a5363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0096a53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80096a5363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096a5363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096a53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0096a5363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0096a5363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0096a53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80096a5363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0096a5363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0096a53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80096a5363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0096a5363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0096a53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80096a5363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0096a5363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0096a53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80096a5363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0096a5363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0096a53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0096a5363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diapozitiv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cxnSp>
        <p:nvCxnSpPr>
          <p:cNvPr id="28" name="Google Shape;28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panoramică cu legendă">
  <p:cSld name="Imagine panoramică cu legendă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legendă">
  <p:cSld name="Titlu și legendă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u legendă">
  <p:cSld name="Citat cu legendă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de vizită">
  <p:cSld name="Carte de vizită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arte de vizită">
  <p:cSld name="Citat carte de vizită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evărat sau fals">
  <p:cSld name="Adevărat sau fal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vertical și titlu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vertical și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conținu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ție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4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tet secțiune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ă tipuri de conținu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ar titlu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completat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ținut cu legendă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cu legendă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1098" y="5416337"/>
            <a:ext cx="1660902" cy="144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ro-RO"/>
              <a:t>ASP.NET CORE,</a:t>
            </a:r>
            <a:br>
              <a:rPr lang="ro-RO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o-RO"/>
              <a:t>PEEK INTO THE FUTURE 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ro-RO"/>
              <a:t>By Expert Network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ro-RO"/>
              <a:t>@FII Practic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LAYOUT CONVENTION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By convention, the default layout for an ASP.NET Core app is named </a:t>
            </a:r>
            <a:r>
              <a:rPr i="1" lang="ro-RO"/>
              <a:t>_Layout.cshtml </a:t>
            </a:r>
            <a:r>
              <a:rPr lang="ro-RO"/>
              <a:t>and is situated in </a:t>
            </a:r>
            <a:r>
              <a:rPr i="1" lang="ro-RO"/>
              <a:t>Views/Shared</a:t>
            </a:r>
            <a:r>
              <a:rPr lang="ro-RO"/>
              <a:t> folder.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LAYOUT EXAMPLES (ideas???)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SPECIFY LAYOUT IN VIEWS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At the top of the razor file: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@{ 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    Layout = "_Layout"; 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SPECIFY LAYOUT IN VIEWS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Not needed if we specify the layout inside </a:t>
            </a:r>
            <a:r>
              <a:rPr i="1" lang="ro-RO"/>
              <a:t>_ViewStart.cshtml</a:t>
            </a:r>
            <a:r>
              <a:rPr lang="ro-RO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NO LAYOUT IN VIEW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@{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    Layout = null;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When do we need this?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PARTIAL VIEWS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&#10;&#10;Description generated with very high confidence" id="236" name="Google Shape;23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974" y="1026308"/>
            <a:ext cx="7315800" cy="42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RAZOR HELPERS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COMPARISON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o-RO"/>
              <a:t>Razor syntax</a:t>
            </a:r>
            <a:endParaRPr/>
          </a:p>
        </p:txBody>
      </p:sp>
      <p:sp>
        <p:nvSpPr>
          <p:cNvPr id="248" name="Google Shape;248;p36"/>
          <p:cNvSpPr txBox="1"/>
          <p:nvPr>
            <p:ph idx="2" type="body"/>
          </p:nvPr>
        </p:nvSpPr>
        <p:spPr>
          <a:xfrm>
            <a:off x="449450" y="1270529"/>
            <a:ext cx="554064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@using (Html.BeginForm())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    &lt;div&gt;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        @Html.LabelFor(m =&gt; p.Name, "Name:")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        @Html.TextBoxFor(m =&gt; p.Name)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    &lt;input type="submit" value="Create" /&gt;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9" name="Google Shape;249;p36"/>
          <p:cNvSpPr txBox="1"/>
          <p:nvPr>
            <p:ph idx="3" type="body"/>
          </p:nvPr>
        </p:nvSpPr>
        <p:spPr>
          <a:xfrm>
            <a:off x="6737731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o-RO"/>
              <a:t>Tag Helper syntax</a:t>
            </a:r>
            <a:endParaRPr/>
          </a:p>
        </p:txBody>
      </p:sp>
      <p:sp>
        <p:nvSpPr>
          <p:cNvPr id="250" name="Google Shape;250;p36"/>
          <p:cNvSpPr txBox="1"/>
          <p:nvPr>
            <p:ph idx="4" type="body"/>
          </p:nvPr>
        </p:nvSpPr>
        <p:spPr>
          <a:xfrm>
            <a:off x="6307811" y="1262062"/>
            <a:ext cx="50865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40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&lt;form asp-controller="Products" asp-action="Create" method="post"&gt;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&lt;div&gt;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&lt;label asp-for="Name"&gt;Name:&lt;/label&gt;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&lt;input asp-for="Name" /&gt;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t/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&lt;input type="submit" value="Save" /&gt;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Scaffolding</a:t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576938"/>
            <a:ext cx="56007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581538"/>
            <a:ext cx="5549250" cy="321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Recap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25" y="0"/>
            <a:ext cx="5549876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462" y="1704975"/>
            <a:ext cx="3457575" cy="515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8"/>
          <p:cNvCxnSpPr>
            <a:stCxn id="264" idx="3"/>
            <a:endCxn id="265" idx="1"/>
          </p:cNvCxnSpPr>
          <p:nvPr/>
        </p:nvCxnSpPr>
        <p:spPr>
          <a:xfrm>
            <a:off x="5814001" y="3429000"/>
            <a:ext cx="2071500" cy="8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7" name="Google Shape;2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575" y="319850"/>
            <a:ext cx="5216626" cy="111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8"/>
          <p:cNvCxnSpPr>
            <a:stCxn id="264" idx="3"/>
          </p:cNvCxnSpPr>
          <p:nvPr/>
        </p:nvCxnSpPr>
        <p:spPr>
          <a:xfrm flipH="1" rot="10800000">
            <a:off x="5814001" y="1462200"/>
            <a:ext cx="996900" cy="196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Scaffolding 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Let’s wire up DI into our web projects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CRUDs :)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Validation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8" y="265600"/>
            <a:ext cx="5382649" cy="58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05350"/>
            <a:ext cx="3988806" cy="5765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3"/>
          <p:cNvCxnSpPr>
            <a:stCxn id="300" idx="3"/>
            <a:endCxn id="301" idx="1"/>
          </p:cNvCxnSpPr>
          <p:nvPr/>
        </p:nvCxnSpPr>
        <p:spPr>
          <a:xfrm>
            <a:off x="5518437" y="3188300"/>
            <a:ext cx="1850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Frontend validation</a:t>
            </a: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963" y="1468024"/>
            <a:ext cx="7064075" cy="9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/>
        </p:nvSpPr>
        <p:spPr>
          <a:xfrm>
            <a:off x="3672600" y="858400"/>
            <a:ext cx="4846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add </a:t>
            </a:r>
            <a:r>
              <a:rPr lang="ro-RO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</a:t>
            </a:r>
            <a:r>
              <a:rPr lang="ro-RO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 of your code to your view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159075" y="2672863"/>
            <a:ext cx="3873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will generate the following html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163" y="3263188"/>
            <a:ext cx="57816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/>
        </p:nvSpPr>
        <p:spPr>
          <a:xfrm>
            <a:off x="3758422" y="3792238"/>
            <a:ext cx="46752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will add jquery validation to your page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Backend validation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75" y="610355"/>
            <a:ext cx="7050650" cy="30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Validation demo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JQUERY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RAZOR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Razor is a markup syntax for embedding service-based code into web pages.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Consists of Razor markup, C#, and HTML.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Files containing Razor generally have a .cshtml file extension.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THE MOST USED JS LIBRARY</a:t>
            </a:r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Makes working with DOM easier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COMPARISON</a:t>
            </a:r>
            <a:endParaRPr/>
          </a:p>
        </p:txBody>
      </p:sp>
      <p:sp>
        <p:nvSpPr>
          <p:cNvPr id="344" name="Google Shape;344;p4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o-RO"/>
              <a:t>Javascript</a:t>
            </a:r>
            <a:endParaRPr/>
          </a:p>
        </p:txBody>
      </p:sp>
      <p:sp>
        <p:nvSpPr>
          <p:cNvPr id="345" name="Google Shape;345;p49"/>
          <p:cNvSpPr txBox="1"/>
          <p:nvPr>
            <p:ph idx="2" type="body"/>
          </p:nvPr>
        </p:nvSpPr>
        <p:spPr>
          <a:xfrm>
            <a:off x="449450" y="1270529"/>
            <a:ext cx="6222569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o-RO" sz="1300">
                <a:latin typeface="Consolas"/>
                <a:ea typeface="Consolas"/>
                <a:cs typeface="Consolas"/>
                <a:sym typeface="Consolas"/>
              </a:rPr>
              <a:t>var elements = document.getElementsByClassName(“link”);</a:t>
            </a:r>
            <a:endParaRPr/>
          </a:p>
          <a:p>
            <a:pPr indent="0" lvl="0" marL="0" rtl="0" algn="l">
              <a:spcBef>
                <a:spcPts val="860"/>
              </a:spcBef>
              <a:spcAft>
                <a:spcPts val="0"/>
              </a:spcAft>
              <a:buSzPts val="1040"/>
              <a:buNone/>
            </a:pPr>
            <a:r>
              <a:rPr lang="ro-RO" sz="1300">
                <a:latin typeface="Consolas"/>
                <a:ea typeface="Consolas"/>
                <a:cs typeface="Consolas"/>
                <a:sym typeface="Consolas"/>
              </a:rPr>
              <a:t>var i;</a:t>
            </a:r>
            <a:endParaRPr/>
          </a:p>
          <a:p>
            <a:pPr indent="0" lvl="0" marL="0" rtl="0" algn="l">
              <a:spcBef>
                <a:spcPts val="860"/>
              </a:spcBef>
              <a:spcAft>
                <a:spcPts val="0"/>
              </a:spcAft>
              <a:buSzPts val="1040"/>
              <a:buNone/>
            </a:pPr>
            <a:r>
              <a:rPr lang="ro-RO" sz="1300">
                <a:latin typeface="Consolas"/>
                <a:ea typeface="Consolas"/>
                <a:cs typeface="Consolas"/>
                <a:sym typeface="Consolas"/>
              </a:rPr>
              <a:t>for(I = 0; i&lt; elements.length; i++){</a:t>
            </a:r>
            <a:endParaRPr/>
          </a:p>
          <a:p>
            <a:pPr indent="0" lvl="0" marL="0" rtl="0" algn="l">
              <a:spcBef>
                <a:spcPts val="860"/>
              </a:spcBef>
              <a:spcAft>
                <a:spcPts val="0"/>
              </a:spcAft>
              <a:buSzPts val="1040"/>
              <a:buNone/>
            </a:pPr>
            <a:r>
              <a:rPr lang="ro-RO" sz="1300">
                <a:latin typeface="Consolas"/>
                <a:ea typeface="Consolas"/>
                <a:cs typeface="Consolas"/>
                <a:sym typeface="Consolas"/>
              </a:rPr>
              <a:t>	elements[i].className = elements[i].className + “ selected”;</a:t>
            </a:r>
            <a:endParaRPr/>
          </a:p>
          <a:p>
            <a:pPr indent="0" lvl="0" marL="0" rtl="0" algn="l">
              <a:spcBef>
                <a:spcPts val="860"/>
              </a:spcBef>
              <a:spcAft>
                <a:spcPts val="0"/>
              </a:spcAft>
              <a:buSzPts val="1040"/>
              <a:buNone/>
            </a:pPr>
            <a:r>
              <a:rPr lang="ro-RO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860"/>
              </a:spcBef>
              <a:spcAft>
                <a:spcPts val="0"/>
              </a:spcAft>
              <a:buSzPts val="1040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49"/>
          <p:cNvSpPr txBox="1"/>
          <p:nvPr>
            <p:ph idx="3" type="body"/>
          </p:nvPr>
        </p:nvSpPr>
        <p:spPr>
          <a:xfrm>
            <a:off x="6737731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o-RO"/>
              <a:t>JQuery</a:t>
            </a:r>
            <a:endParaRPr/>
          </a:p>
        </p:txBody>
      </p:sp>
      <p:sp>
        <p:nvSpPr>
          <p:cNvPr id="347" name="Google Shape;347;p49"/>
          <p:cNvSpPr txBox="1"/>
          <p:nvPr>
            <p:ph idx="4" type="body"/>
          </p:nvPr>
        </p:nvSpPr>
        <p:spPr>
          <a:xfrm>
            <a:off x="6811492" y="1262062"/>
            <a:ext cx="4582906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$(‘.link’).addClass(“selected”)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EQUIVALENTS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o-RO"/>
              <a:t>Javascript</a:t>
            </a:r>
            <a:endParaRPr/>
          </a:p>
        </p:txBody>
      </p:sp>
      <p:sp>
        <p:nvSpPr>
          <p:cNvPr id="354" name="Google Shape;354;p50"/>
          <p:cNvSpPr txBox="1"/>
          <p:nvPr>
            <p:ph idx="2" type="body"/>
          </p:nvPr>
        </p:nvSpPr>
        <p:spPr>
          <a:xfrm>
            <a:off x="449450" y="1270529"/>
            <a:ext cx="6222569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document.getElementsByClassName(“class”);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ro-RO" sz="1600">
                <a:latin typeface="Consolas"/>
                <a:ea typeface="Consolas"/>
                <a:cs typeface="Consolas"/>
                <a:sym typeface="Consolas"/>
              </a:rPr>
              <a:t>document.getElementsById(“id”);</a:t>
            </a:r>
            <a:endParaRPr/>
          </a:p>
        </p:txBody>
      </p:sp>
      <p:sp>
        <p:nvSpPr>
          <p:cNvPr id="355" name="Google Shape;355;p50"/>
          <p:cNvSpPr txBox="1"/>
          <p:nvPr>
            <p:ph idx="3" type="body"/>
          </p:nvPr>
        </p:nvSpPr>
        <p:spPr>
          <a:xfrm>
            <a:off x="6296038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o-RO"/>
              <a:t>JQuery</a:t>
            </a:r>
            <a:endParaRPr/>
          </a:p>
        </p:txBody>
      </p:sp>
      <p:sp>
        <p:nvSpPr>
          <p:cNvPr id="356" name="Google Shape;356;p50"/>
          <p:cNvSpPr txBox="1"/>
          <p:nvPr>
            <p:ph idx="4" type="body"/>
          </p:nvPr>
        </p:nvSpPr>
        <p:spPr>
          <a:xfrm>
            <a:off x="6369799" y="1262062"/>
            <a:ext cx="4582906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$(‘.link’);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$(‘#id’)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AJAX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AJAX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Client-side script that communicates to and from a server without the need for a postback or a complete page refresh.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(The method of exchanging data with a server, and updating parts of a web page – without reloading the entire page.)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AJAX</a:t>
            </a:r>
            <a:endParaRPr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Asynchronous – Allows you to make asynchronous calls to a web server. This allows the client browser to avoid waiting for all data to arrive before allowing the user to act once more.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User-Friendly – Because a page postback is being eliminated, AJAX enabled applications will always be more responsive, faster and more user-friendly.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Increased Speed – Send and receive only the needed data (XML/JSON w/out HTML for example).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AJAX STRUCTURE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ro-RO" sz="1200">
                <a:latin typeface="Consolas"/>
                <a:ea typeface="Consolas"/>
                <a:cs typeface="Consolas"/>
                <a:sym typeface="Consolas"/>
              </a:rPr>
              <a:t>$.ajax({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960"/>
              <a:buNone/>
            </a:pPr>
            <a:r>
              <a:rPr lang="ro-RO" sz="1200">
                <a:latin typeface="Consolas"/>
                <a:ea typeface="Consolas"/>
                <a:cs typeface="Consolas"/>
                <a:sym typeface="Consolas"/>
              </a:rPr>
              <a:t> url: url, //String -&gt; A string containing the URL to which the request is sent.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960"/>
              <a:buNone/>
            </a:pPr>
            <a:r>
              <a:rPr lang="ro-RO" sz="1200">
                <a:latin typeface="Consolas"/>
                <a:ea typeface="Consolas"/>
                <a:cs typeface="Consolas"/>
                <a:sym typeface="Consolas"/>
              </a:rPr>
              <a:t> data: data, //PlainObject || String -&gt; Data that is sent to the server with the request.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960"/>
              <a:buNone/>
            </a:pPr>
            <a:r>
              <a:rPr lang="ro-RO" sz="1200">
                <a:latin typeface="Consolas"/>
                <a:ea typeface="Consolas"/>
                <a:cs typeface="Consolas"/>
                <a:sym typeface="Consolas"/>
              </a:rPr>
              <a:t> success: success, //Function -&gt; A callback function that is executed if the request succeeds.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960"/>
              <a:buNone/>
            </a:pPr>
            <a:r>
              <a:rPr lang="ro-RO" sz="1200">
                <a:latin typeface="Consolas"/>
                <a:ea typeface="Consolas"/>
                <a:cs typeface="Consolas"/>
                <a:sym typeface="Consolas"/>
              </a:rPr>
              <a:t> dataType: dataType //String -&gt; type of data expected from server. Default: Intelligent Guess.</a:t>
            </a:r>
            <a:endParaRPr/>
          </a:p>
          <a:p>
            <a:pPr indent="-285750" lvl="0" marL="285750" rtl="0" algn="l">
              <a:spcBef>
                <a:spcPts val="840"/>
              </a:spcBef>
              <a:spcAft>
                <a:spcPts val="0"/>
              </a:spcAft>
              <a:buSzPts val="960"/>
              <a:buNone/>
            </a:pPr>
            <a:r>
              <a:rPr lang="ro-RO" sz="12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684212" y="50816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BASIC AJAX EXAMPLE</a:t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684200" y="235825"/>
            <a:ext cx="8534400" cy="4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@section Scripts{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&lt;script&gt;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$(document).ready(function () {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$("footer").on('click',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function () {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$.ajax({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  url: '@Url.Action("AllBrands", "Brands")',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  success: function (data) {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    debugger;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    console.log(data);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  })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  });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  })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  &lt;/script&gt;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5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240"/>
              <a:buNone/>
            </a:pPr>
            <a:r>
              <a:t/>
            </a:r>
            <a:endParaRPr sz="15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What should we do next?</a:t>
            </a:r>
            <a:endParaRPr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RAZOR CODE BLOCKS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635052" y="190675"/>
            <a:ext cx="9582000" cy="4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@{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   var quote = "The future depends on what you do today";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&lt;p&gt;@quote&lt;/p&gt;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@{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   var quote = "Hate cannot drive out hate, only love can do that.";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&lt;p&gt;@quote&lt;/p&gt;</a:t>
            </a:r>
            <a:endParaRPr sz="170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entury Gothic"/>
                <a:ea typeface="Century Gothic"/>
                <a:cs typeface="Century Gothic"/>
                <a:sym typeface="Century Gothic"/>
              </a:rPr>
              <a:t>--&gt; Renders: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entury Gothic"/>
                <a:ea typeface="Century Gothic"/>
                <a:cs typeface="Century Gothic"/>
                <a:sym typeface="Century Gothic"/>
              </a:rPr>
              <a:t>&lt;p&gt;The future depends on what you do today.&lt;/p&gt;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entury Gothic"/>
                <a:ea typeface="Century Gothic"/>
                <a:cs typeface="Century Gothic"/>
                <a:sym typeface="Century Gothic"/>
              </a:rPr>
              <a:t>&lt;p&gt;Hate cannot drive out hate, only love can do that. &lt;/p&gt;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RAZOR CAN DO MORE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Looping @for, @foreach, @while, and @do while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Conditionals @if, else if, else, and @switch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@try, catch, finally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@using directive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@model LoginViewModel (model passed to a view)</a:t>
            </a:r>
            <a:endParaRPr/>
          </a:p>
          <a:p>
            <a:pPr indent="-275590" lvl="0" marL="28575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@Model.Username / @Model.Password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WHEN SHOULD I REBUILD?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Rebuild the project if you modify .cs files.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Rebuilding is NOT necessary when modifying Razor files (.cshtml), CSS, HTML, JS.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LAYOUT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Most web apps have a common layout that provides the user with a consistent experience as they navigate from page to page.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The layout typically includes common user interface elements such as the app header, navigation or menu elements, and footer.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LAYOUT</a:t>
            </a:r>
            <a:endParaRPr/>
          </a:p>
        </p:txBody>
      </p:sp>
      <p:pic>
        <p:nvPicPr>
          <p:cNvPr descr="A picture containing screenshot&#10;&#10;Description generated with very high confidence" id="188" name="Google Shape;18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0599" y="347133"/>
            <a:ext cx="7315792" cy="427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GOOD PLACE FOR JS AND CSS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Common HTML structures such as scripts and stylesheets are also frequently used by many pages within an app.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All of these shared elements may be defined in a </a:t>
            </a:r>
            <a:r>
              <a:rPr i="1" lang="ro-RO"/>
              <a:t>layout</a:t>
            </a:r>
            <a:r>
              <a:rPr lang="ro-RO"/>
              <a:t> file, which can then be referenced by any view used within the app.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Layout reduce duplicate code in views.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