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6.xml"/><Relationship Id="rId33" Type="http://schemas.openxmlformats.org/officeDocument/2006/relationships/font" Target="fonts/CenturyGothic-boldItalic.fntdata"/><Relationship Id="rId10" Type="http://schemas.openxmlformats.org/officeDocument/2006/relationships/slide" Target="slides/slide5.xml"/><Relationship Id="rId32"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73e7c2ed2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773e7c2ed2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76622b973_1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776622b973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76622b973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776622b973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76622b973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76622b973_1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776622b973_1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76622b973_1_1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776622b973_1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01f4c30e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801f4c30e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u diapozitiv" showMasterSp="0" type="title">
  <p:cSld name="TITLE">
    <p:spTree>
      <p:nvGrpSpPr>
        <p:cNvPr id="22" name="Shape 22"/>
        <p:cNvGrpSpPr/>
        <p:nvPr/>
      </p:nvGrpSpPr>
      <p:grpSpPr>
        <a:xfrm>
          <a:off x="0" y="0"/>
          <a:ext cx="0" cy="0"/>
          <a:chOff x="0" y="0"/>
          <a:chExt cx="0" cy="0"/>
        </a:xfrm>
      </p:grpSpPr>
      <p:sp>
        <p:nvSpPr>
          <p:cNvPr id="23" name="Google Shape;23;p2"/>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Autofit/>
          </a:bodyPr>
          <a:lstStyle>
            <a:lvl1pPr lvl="0" algn="l">
              <a:spcBef>
                <a:spcPts val="420"/>
              </a:spcBef>
              <a:spcAft>
                <a:spcPts val="0"/>
              </a:spcAft>
              <a:buSzPts val="1680"/>
              <a:buNone/>
              <a:defRPr sz="2100">
                <a:solidFill>
                  <a:schemeClr val="lt1"/>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5" name="Google Shape;25;p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9" name="Google Shape;29;p2"/>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30" name="Google Shape;30;p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1" name="Google Shape;31;p2"/>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32" name="Google Shape;32;p2"/>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ine panoramică cu legendă">
  <p:cSld name="Imagine panoramică cu legendă">
    <p:spTree>
      <p:nvGrpSpPr>
        <p:cNvPr id="84" name="Shape 84"/>
        <p:cNvGrpSpPr/>
        <p:nvPr/>
      </p:nvGrpSpPr>
      <p:grpSpPr>
        <a:xfrm>
          <a:off x="0" y="0"/>
          <a:ext cx="0" cy="0"/>
          <a:chOff x="0" y="0"/>
          <a:chExt cx="0" cy="0"/>
        </a:xfrm>
      </p:grpSpPr>
      <p:sp>
        <p:nvSpPr>
          <p:cNvPr id="85" name="Google Shape;85;p1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3E5D08"/>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3E5D08"/>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3E5D08"/>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3E5D08"/>
                </a:solidFill>
                <a:latin typeface="Century Gothic"/>
                <a:ea typeface="Century Gothic"/>
                <a:cs typeface="Century Gothic"/>
                <a:sym typeface="Century Gothic"/>
              </a:defRPr>
            </a:lvl9pPr>
          </a:lstStyle>
          <a:p/>
        </p:txBody>
      </p:sp>
      <p:sp>
        <p:nvSpPr>
          <p:cNvPr id="87" name="Google Shape;87;p11"/>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8" name="Google Shape;88;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u și legendă">
  <p:cSld name="Titlu și legendă">
    <p:spTree>
      <p:nvGrpSpPr>
        <p:cNvPr id="91" name="Shape 91"/>
        <p:cNvGrpSpPr/>
        <p:nvPr/>
      </p:nvGrpSpPr>
      <p:grpSpPr>
        <a:xfrm>
          <a:off x="0" y="0"/>
          <a:ext cx="0" cy="0"/>
          <a:chOff x="0" y="0"/>
          <a:chExt cx="0" cy="0"/>
        </a:xfrm>
      </p:grpSpPr>
      <p:sp>
        <p:nvSpPr>
          <p:cNvPr id="92" name="Google Shape;92;p1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Autofit/>
          </a:bodyPr>
          <a:lstStyle>
            <a:lvl1pPr indent="-228600" lvl="0" marL="457200" algn="l">
              <a:spcBef>
                <a:spcPts val="400"/>
              </a:spcBef>
              <a:spcAft>
                <a:spcPts val="0"/>
              </a:spcAft>
              <a:buSzPts val="1600"/>
              <a:buNone/>
              <a:defRPr sz="2000">
                <a:solidFill>
                  <a:schemeClr val="lt1"/>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4" name="Google Shape;94;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t cu legendă">
  <p:cSld name="Citat cu legendă">
    <p:spTree>
      <p:nvGrpSpPr>
        <p:cNvPr id="97" name="Shape 97"/>
        <p:cNvGrpSpPr/>
        <p:nvPr/>
      </p:nvGrpSpPr>
      <p:grpSpPr>
        <a:xfrm>
          <a:off x="0" y="0"/>
          <a:ext cx="0" cy="0"/>
          <a:chOff x="0" y="0"/>
          <a:chExt cx="0" cy="0"/>
        </a:xfrm>
      </p:grpSpPr>
      <p:sp>
        <p:nvSpPr>
          <p:cNvPr id="98" name="Google Shape;98;p13"/>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00" name="Google Shape;100;p13"/>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Autofit/>
          </a:bodyPr>
          <a:lstStyle>
            <a:lvl1pPr indent="-228600" lvl="0" marL="457200" algn="l">
              <a:spcBef>
                <a:spcPts val="400"/>
              </a:spcBef>
              <a:spcAft>
                <a:spcPts val="0"/>
              </a:spcAft>
              <a:buSzPts val="1600"/>
              <a:buNone/>
              <a:defRPr sz="2000">
                <a:solidFill>
                  <a:schemeClr val="lt1"/>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1" name="Google Shape;101;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1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105" name="Google Shape;105;p1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rte de vizită">
  <p:cSld name="Carte de vizită">
    <p:spTree>
      <p:nvGrpSpPr>
        <p:cNvPr id="106" name="Shape 106"/>
        <p:cNvGrpSpPr/>
        <p:nvPr/>
      </p:nvGrpSpPr>
      <p:grpSpPr>
        <a:xfrm>
          <a:off x="0" y="0"/>
          <a:ext cx="0" cy="0"/>
          <a:chOff x="0" y="0"/>
          <a:chExt cx="0" cy="0"/>
        </a:xfrm>
      </p:grpSpPr>
      <p:sp>
        <p:nvSpPr>
          <p:cNvPr id="107" name="Google Shape;107;p14"/>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600"/>
              <a:buNone/>
              <a:defRPr sz="2000">
                <a:solidFill>
                  <a:schemeClr val="lt1"/>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9" name="Google Shape;109;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t carte de vizită">
  <p:cSld name="Citat carte de vizită">
    <p:spTree>
      <p:nvGrpSpPr>
        <p:cNvPr id="112" name="Shape 112"/>
        <p:cNvGrpSpPr/>
        <p:nvPr/>
      </p:nvGrpSpPr>
      <p:grpSpPr>
        <a:xfrm>
          <a:off x="0" y="0"/>
          <a:ext cx="0" cy="0"/>
          <a:chOff x="0" y="0"/>
          <a:chExt cx="0" cy="0"/>
        </a:xfrm>
      </p:grpSpPr>
      <p:sp>
        <p:nvSpPr>
          <p:cNvPr id="113" name="Google Shape;113;p15"/>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5" name="Google Shape;115;p15"/>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440"/>
              <a:buNone/>
              <a:defRPr sz="1800">
                <a:solidFill>
                  <a:schemeClr val="lt1"/>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6" name="Google Shape;116;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5"/>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120" name="Google Shape;120;p15"/>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devărat sau fals">
  <p:cSld name="Adevărat sau fals">
    <p:spTree>
      <p:nvGrpSpPr>
        <p:cNvPr id="121" name="Shape 121"/>
        <p:cNvGrpSpPr/>
        <p:nvPr/>
      </p:nvGrpSpPr>
      <p:grpSpPr>
        <a:xfrm>
          <a:off x="0" y="0"/>
          <a:ext cx="0" cy="0"/>
          <a:chOff x="0" y="0"/>
          <a:chExt cx="0" cy="0"/>
        </a:xfrm>
      </p:grpSpPr>
      <p:sp>
        <p:nvSpPr>
          <p:cNvPr id="122" name="Google Shape;122;p1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6"/>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4" name="Google Shape;124;p16"/>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440"/>
              <a:buNone/>
              <a:defRPr sz="1800">
                <a:solidFill>
                  <a:schemeClr val="lt1"/>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5" name="Google Shape;125;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vertical și titlu" type="vertTx">
  <p:cSld name="VERTICAL_TEXT">
    <p:spTree>
      <p:nvGrpSpPr>
        <p:cNvPr id="128" name="Shape 128"/>
        <p:cNvGrpSpPr/>
        <p:nvPr/>
      </p:nvGrpSpPr>
      <p:grpSpPr>
        <a:xfrm>
          <a:off x="0" y="0"/>
          <a:ext cx="0" cy="0"/>
          <a:chOff x="0" y="0"/>
          <a:chExt cx="0" cy="0"/>
        </a:xfrm>
      </p:grpSpPr>
      <p:sp>
        <p:nvSpPr>
          <p:cNvPr id="129" name="Google Shape;129;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1" name="Google Shape;131;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u vertical și text" type="vertTitleAndTx">
  <p:cSld name="VERTICAL_TITLE_AND_VERTICAL_TEXT">
    <p:spTree>
      <p:nvGrpSpPr>
        <p:cNvPr id="134" name="Shape 134"/>
        <p:cNvGrpSpPr/>
        <p:nvPr/>
      </p:nvGrpSpPr>
      <p:grpSpPr>
        <a:xfrm>
          <a:off x="0" y="0"/>
          <a:ext cx="0" cy="0"/>
          <a:chOff x="0" y="0"/>
          <a:chExt cx="0" cy="0"/>
        </a:xfrm>
      </p:grpSpPr>
      <p:sp>
        <p:nvSpPr>
          <p:cNvPr id="135" name="Google Shape;135;p18"/>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7" name="Google Shape;137;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u și conținut" type="obj">
  <p:cSld name="OBJECT">
    <p:spTree>
      <p:nvGrpSpPr>
        <p:cNvPr id="33" name="Shape 33"/>
        <p:cNvGrpSpPr/>
        <p:nvPr/>
      </p:nvGrpSpPr>
      <p:grpSpPr>
        <a:xfrm>
          <a:off x="0" y="0"/>
          <a:ext cx="0" cy="0"/>
          <a:chOff x="0" y="0"/>
          <a:chExt cx="0" cy="0"/>
        </a:xfrm>
      </p:grpSpPr>
      <p:sp>
        <p:nvSpPr>
          <p:cNvPr id="34" name="Google Shape;34;p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36" name="Google Shape;36;p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ar titlu" type="titleOnly">
  <p:cSld name="TITLE_ONLY">
    <p:spTree>
      <p:nvGrpSpPr>
        <p:cNvPr id="39" name="Shape 39"/>
        <p:cNvGrpSpPr/>
        <p:nvPr/>
      </p:nvGrpSpPr>
      <p:grpSpPr>
        <a:xfrm>
          <a:off x="0" y="0"/>
          <a:ext cx="0" cy="0"/>
          <a:chOff x="0" y="0"/>
          <a:chExt cx="0" cy="0"/>
        </a:xfrm>
      </p:grpSpPr>
      <p:sp>
        <p:nvSpPr>
          <p:cNvPr id="40" name="Google Shape;40;p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uă tipuri de conținut" type="twoObj">
  <p:cSld name="TWO_OBJECTS">
    <p:spTree>
      <p:nvGrpSpPr>
        <p:cNvPr id="44" name="Shape 44"/>
        <p:cNvGrpSpPr/>
        <p:nvPr/>
      </p:nvGrpSpPr>
      <p:grpSpPr>
        <a:xfrm>
          <a:off x="0" y="0"/>
          <a:ext cx="0" cy="0"/>
          <a:chOff x="0" y="0"/>
          <a:chExt cx="0" cy="0"/>
        </a:xfrm>
      </p:grpSpPr>
      <p:sp>
        <p:nvSpPr>
          <p:cNvPr id="45" name="Google Shape;45;p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7" name="Google Shape;47;p5"/>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8" name="Google Shape;48;p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ntet secțiune" type="secHead">
  <p:cSld name="SECTION_HEADER">
    <p:spTree>
      <p:nvGrpSpPr>
        <p:cNvPr id="51" name="Shape 51"/>
        <p:cNvGrpSpPr/>
        <p:nvPr/>
      </p:nvGrpSpPr>
      <p:grpSpPr>
        <a:xfrm>
          <a:off x="0" y="0"/>
          <a:ext cx="0" cy="0"/>
          <a:chOff x="0" y="0"/>
          <a:chExt cx="0" cy="0"/>
        </a:xfrm>
      </p:grpSpPr>
      <p:sp>
        <p:nvSpPr>
          <p:cNvPr id="52" name="Google Shape;52;p6"/>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440"/>
              <a:buNone/>
              <a:defRPr sz="1800">
                <a:solidFill>
                  <a:schemeClr val="lt1"/>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54" name="Google Shape;54;p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ție" type="twoTxTwoObj">
  <p:cSld name="TWO_OBJECTS_WITH_TEXT">
    <p:spTree>
      <p:nvGrpSpPr>
        <p:cNvPr id="57" name="Shape 57"/>
        <p:cNvGrpSpPr/>
        <p:nvPr/>
      </p:nvGrpSpPr>
      <p:grpSpPr>
        <a:xfrm>
          <a:off x="0" y="0"/>
          <a:ext cx="0" cy="0"/>
          <a:chOff x="0" y="0"/>
          <a:chExt cx="0" cy="0"/>
        </a:xfrm>
      </p:grpSpPr>
      <p:sp>
        <p:nvSpPr>
          <p:cNvPr id="58" name="Google Shape;58;p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60" name="Google Shape;60;p7"/>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1" name="Google Shape;61;p7"/>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62" name="Google Shape;62;p7"/>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3" name="Google Shape;63;p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completat"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ținut cu legendă"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73" name="Google Shape;73;p9"/>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4" name="Google Shape;74;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ine cu legendă" type="picTx">
  <p:cSld name="PICTURE_WITH_CAPTION_TEXT">
    <p:spTree>
      <p:nvGrpSpPr>
        <p:cNvPr id="77" name="Shape 77"/>
        <p:cNvGrpSpPr/>
        <p:nvPr/>
      </p:nvGrpSpPr>
      <p:grpSpPr>
        <a:xfrm>
          <a:off x="0" y="0"/>
          <a:ext cx="0" cy="0"/>
          <a:chOff x="0" y="0"/>
          <a:chExt cx="0" cy="0"/>
        </a:xfrm>
      </p:grpSpPr>
      <p:sp>
        <p:nvSpPr>
          <p:cNvPr id="78" name="Google Shape;78;p10"/>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3E5D08"/>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3E5D08"/>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3E5D08"/>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3E5D08"/>
                </a:solidFill>
                <a:latin typeface="Century Gothic"/>
                <a:ea typeface="Century Gothic"/>
                <a:cs typeface="Century Gothic"/>
                <a:sym typeface="Century Gothic"/>
              </a:defRPr>
            </a:lvl9pPr>
          </a:lstStyle>
          <a:p/>
        </p:txBody>
      </p:sp>
      <p:sp>
        <p:nvSpPr>
          <p:cNvPr id="80" name="Google Shape;80;p10"/>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81" name="Google Shape;81;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ABE347"/>
            </a:gs>
            <a:gs pos="10000">
              <a:srgbClr val="ABE347"/>
            </a:gs>
            <a:gs pos="100000">
              <a:srgbClr val="4B7700"/>
            </a:gs>
          </a:gsLst>
          <a:lin ang="612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9206969" y="2963333"/>
            <a:ext cx="2981859" cy="3208867"/>
            <a:chOff x="9206969" y="2963333"/>
            <a:chExt cx="2981859" cy="3208867"/>
          </a:xfrm>
        </p:grpSpPr>
        <p:cxnSp>
          <p:nvCxnSpPr>
            <p:cNvPr id="11" name="Google Shape;11;p1"/>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12" name="Google Shape;12;p1"/>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13" name="Google Shape;13;p1"/>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4" name="Google Shape;14;p1"/>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5" name="Google Shape;15;p1"/>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6" name="Google Shape;16;p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3E5D08"/>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3E5D08"/>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3E5D08"/>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3E5D08"/>
                </a:solidFill>
                <a:latin typeface="Century Gothic"/>
                <a:ea typeface="Century Gothic"/>
                <a:cs typeface="Century Gothic"/>
                <a:sym typeface="Century Gothic"/>
              </a:defRPr>
            </a:lvl9pPr>
          </a:lstStyle>
          <a:p/>
        </p:txBody>
      </p:sp>
      <p:sp>
        <p:nvSpPr>
          <p:cNvPr id="18" name="Google Shape;18;p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293E05"/>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293E05"/>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293E05"/>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293E05"/>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293E05"/>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293E05"/>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293E05"/>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293E05"/>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293E05"/>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293E05"/>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293E05"/>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
          <p:cNvPicPr preferRelativeResize="0"/>
          <p:nvPr/>
        </p:nvPicPr>
        <p:blipFill rotWithShape="1">
          <a:blip r:embed="rId1">
            <a:alphaModFix/>
          </a:blip>
          <a:srcRect b="0" l="0" r="0" t="0"/>
          <a:stretch/>
        </p:blipFill>
        <p:spPr>
          <a:xfrm>
            <a:off x="10531098" y="5416337"/>
            <a:ext cx="1660902" cy="14416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microsoft.com/ro-ro/azure/sql-database/" TargetMode="External"/><Relationship Id="rId4" Type="http://schemas.openxmlformats.org/officeDocument/2006/relationships/hyperlink" Target="https://docs.microsoft.com/en-us/azure/app-servi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800"/>
              <a:buFont typeface="Century Gothic"/>
              <a:buNone/>
            </a:pPr>
            <a:r>
              <a:rPr lang="en-US"/>
              <a:t>ASP.NET CORE,</a:t>
            </a:r>
            <a:br>
              <a:rPr lang="en-US">
                <a:latin typeface="Century Gothic"/>
                <a:ea typeface="Century Gothic"/>
                <a:cs typeface="Century Gothic"/>
                <a:sym typeface="Century Gothic"/>
              </a:rPr>
            </a:br>
            <a:r>
              <a:rPr lang="en-US"/>
              <a:t>PEEK INTO THE FUTURE </a:t>
            </a:r>
            <a:endParaRPr/>
          </a:p>
        </p:txBody>
      </p:sp>
      <p:sp>
        <p:nvSpPr>
          <p:cNvPr id="145" name="Google Shape;145;p19"/>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80"/>
              <a:buNone/>
            </a:pPr>
            <a:r>
              <a:rPr lang="en-US"/>
              <a:t>By Expert Network</a:t>
            </a:r>
            <a:endParaRPr/>
          </a:p>
          <a:p>
            <a:pPr indent="0" lvl="0" marL="0" rtl="0" algn="l">
              <a:spcBef>
                <a:spcPts val="1020"/>
              </a:spcBef>
              <a:spcAft>
                <a:spcPts val="0"/>
              </a:spcAft>
              <a:buSzPts val="1680"/>
              <a:buNone/>
            </a:pPr>
            <a:r>
              <a:rPr lang="en-US"/>
              <a:t>@FII Practic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AZURE STORAGE</a:t>
            </a:r>
            <a:endParaRPr/>
          </a:p>
        </p:txBody>
      </p:sp>
      <p:sp>
        <p:nvSpPr>
          <p:cNvPr id="205" name="Google Shape;205;p28"/>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lang="en-US"/>
              <a:t>Durable and highly available (You will never lose your data and you can access it anytime)</a:t>
            </a:r>
            <a:endParaRPr/>
          </a:p>
          <a:p>
            <a:pPr indent="-285750" lvl="0" marL="285750" rtl="0" algn="l">
              <a:spcBef>
                <a:spcPts val="1000"/>
              </a:spcBef>
              <a:spcAft>
                <a:spcPts val="0"/>
              </a:spcAft>
              <a:buClr>
                <a:srgbClr val="FFFFFF"/>
              </a:buClr>
              <a:buSzPts val="1600"/>
              <a:buChar char="▶"/>
            </a:pPr>
            <a:r>
              <a:rPr lang="en-US"/>
              <a:t>Secure</a:t>
            </a:r>
            <a:endParaRPr/>
          </a:p>
          <a:p>
            <a:pPr indent="-285750" lvl="0" marL="285750" rtl="0" algn="l">
              <a:spcBef>
                <a:spcPts val="1000"/>
              </a:spcBef>
              <a:spcAft>
                <a:spcPts val="0"/>
              </a:spcAft>
              <a:buClr>
                <a:srgbClr val="FFFFFF"/>
              </a:buClr>
              <a:buSzPts val="1600"/>
              <a:buChar char="▶"/>
            </a:pPr>
            <a:r>
              <a:rPr lang="en-US"/>
              <a:t>Scalable (You don't have to worry about performance issues)</a:t>
            </a:r>
            <a:endParaRPr/>
          </a:p>
          <a:p>
            <a:pPr indent="-285750" lvl="0" marL="285750" rtl="0" algn="l">
              <a:spcBef>
                <a:spcPts val="1000"/>
              </a:spcBef>
              <a:spcAft>
                <a:spcPts val="0"/>
              </a:spcAft>
              <a:buClr>
                <a:srgbClr val="FFFFFF"/>
              </a:buClr>
              <a:buSzPts val="1600"/>
              <a:buChar char="▶"/>
            </a:pPr>
            <a:r>
              <a:rPr lang="en-US"/>
              <a:t>Managed (You don't care about maintenance or any critical problems)</a:t>
            </a:r>
            <a:endParaRPr/>
          </a:p>
          <a:p>
            <a:pPr indent="-285750" lvl="0" marL="285750" rtl="0" algn="l">
              <a:spcBef>
                <a:spcPts val="1000"/>
              </a:spcBef>
              <a:spcAft>
                <a:spcPts val="0"/>
              </a:spcAft>
              <a:buClr>
                <a:srgbClr val="FFFFFF"/>
              </a:buClr>
              <a:buSzPts val="1600"/>
              <a:buChar char="▶"/>
            </a:pPr>
            <a:r>
              <a:rPr lang="en-US"/>
              <a:t>Accessible (.NET, Java, Node.JS, Python, PHP, Ruby, Go or even with simple HTTP requests)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AZURE STORAGE SERVICES</a:t>
            </a:r>
            <a:endParaRPr/>
          </a:p>
        </p:txBody>
      </p:sp>
      <p:sp>
        <p:nvSpPr>
          <p:cNvPr id="211" name="Google Shape;211;p29"/>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lang="en-US"/>
              <a:t>Azure Blobs: A massively scalable object store for text and binary data.</a:t>
            </a:r>
            <a:endParaRPr/>
          </a:p>
          <a:p>
            <a:pPr indent="-285750" lvl="0" marL="285750" rtl="0" algn="l">
              <a:spcBef>
                <a:spcPts val="1000"/>
              </a:spcBef>
              <a:spcAft>
                <a:spcPts val="0"/>
              </a:spcAft>
              <a:buClr>
                <a:srgbClr val="FFFFFF"/>
              </a:buClr>
              <a:buSzPts val="1600"/>
              <a:buChar char="▶"/>
            </a:pPr>
            <a:r>
              <a:rPr lang="en-US"/>
              <a:t>Azure Queues: A messaging store for reliable messaging between application components.</a:t>
            </a:r>
            <a:endParaRPr/>
          </a:p>
          <a:p>
            <a:pPr indent="-285750" lvl="0" marL="285750" rtl="0" algn="l">
              <a:spcBef>
                <a:spcPts val="1000"/>
              </a:spcBef>
              <a:spcAft>
                <a:spcPts val="0"/>
              </a:spcAft>
              <a:buClr>
                <a:srgbClr val="FFFFFF"/>
              </a:buClr>
              <a:buSzPts val="1600"/>
              <a:buChar char="▶"/>
            </a:pPr>
            <a:r>
              <a:rPr lang="en-US"/>
              <a:t>Azure Tables: A NoSQL store for schemaless storage of structured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AZURE BLOB STORAGE</a:t>
            </a:r>
            <a:endParaRPr/>
          </a:p>
        </p:txBody>
      </p:sp>
      <p:sp>
        <p:nvSpPr>
          <p:cNvPr id="217" name="Google Shape;217;p30"/>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1480"/>
              <a:buNone/>
            </a:pPr>
            <a:r>
              <a:rPr lang="en-US" sz="1850"/>
              <a:t>    Optimized for storing massive amounts of unstructured data, such as text or binary data.</a:t>
            </a:r>
            <a:endParaRPr/>
          </a:p>
          <a:p>
            <a:pPr indent="0" lvl="0" marL="0" rtl="0" algn="l">
              <a:lnSpc>
                <a:spcPct val="80000"/>
              </a:lnSpc>
              <a:spcBef>
                <a:spcPts val="970"/>
              </a:spcBef>
              <a:spcAft>
                <a:spcPts val="0"/>
              </a:spcAft>
              <a:buSzPts val="1480"/>
              <a:buNone/>
            </a:pPr>
            <a:r>
              <a:rPr lang="en-US" sz="1850"/>
              <a:t>    The blobs can be served via URLs.</a:t>
            </a:r>
            <a:endParaRPr/>
          </a:p>
          <a:p>
            <a:pPr indent="0" lvl="0" marL="0" rtl="0" algn="l">
              <a:lnSpc>
                <a:spcPct val="80000"/>
              </a:lnSpc>
              <a:spcBef>
                <a:spcPts val="970"/>
              </a:spcBef>
              <a:spcAft>
                <a:spcPts val="0"/>
              </a:spcAft>
              <a:buSzPts val="1480"/>
              <a:buNone/>
            </a:pPr>
            <a:r>
              <a:rPr lang="en-US" sz="1850"/>
              <a:t>    Ideal for:</a:t>
            </a:r>
            <a:endParaRPr/>
          </a:p>
          <a:p>
            <a:pPr indent="-285750" lvl="0" marL="285750" rtl="0" algn="l">
              <a:lnSpc>
                <a:spcPct val="80000"/>
              </a:lnSpc>
              <a:spcBef>
                <a:spcPts val="970"/>
              </a:spcBef>
              <a:spcAft>
                <a:spcPts val="0"/>
              </a:spcAft>
              <a:buSzPts val="1480"/>
              <a:buChar char="▶"/>
            </a:pPr>
            <a:r>
              <a:rPr lang="en-US" sz="1850"/>
              <a:t>Serving images or documents directly to a browser.</a:t>
            </a:r>
            <a:endParaRPr/>
          </a:p>
          <a:p>
            <a:pPr indent="-285750" lvl="0" marL="285750" rtl="0" algn="l">
              <a:lnSpc>
                <a:spcPct val="80000"/>
              </a:lnSpc>
              <a:spcBef>
                <a:spcPts val="970"/>
              </a:spcBef>
              <a:spcAft>
                <a:spcPts val="0"/>
              </a:spcAft>
              <a:buClr>
                <a:srgbClr val="FFFFFF"/>
              </a:buClr>
              <a:buSzPts val="1480"/>
              <a:buChar char="▶"/>
            </a:pPr>
            <a:r>
              <a:rPr lang="en-US" sz="1850"/>
              <a:t>Storing files for distributed access.</a:t>
            </a:r>
            <a:endParaRPr/>
          </a:p>
          <a:p>
            <a:pPr indent="-285750" lvl="0" marL="285750" rtl="0" algn="l">
              <a:lnSpc>
                <a:spcPct val="80000"/>
              </a:lnSpc>
              <a:spcBef>
                <a:spcPts val="970"/>
              </a:spcBef>
              <a:spcAft>
                <a:spcPts val="0"/>
              </a:spcAft>
              <a:buClr>
                <a:srgbClr val="FFFFFF"/>
              </a:buClr>
              <a:buSzPts val="1480"/>
              <a:buChar char="▶"/>
            </a:pPr>
            <a:r>
              <a:rPr lang="en-US" sz="1850"/>
              <a:t>Streaming video and audio.</a:t>
            </a:r>
            <a:endParaRPr/>
          </a:p>
          <a:p>
            <a:pPr indent="-285750" lvl="0" marL="285750" rtl="0" algn="l">
              <a:lnSpc>
                <a:spcPct val="80000"/>
              </a:lnSpc>
              <a:spcBef>
                <a:spcPts val="970"/>
              </a:spcBef>
              <a:spcAft>
                <a:spcPts val="0"/>
              </a:spcAft>
              <a:buClr>
                <a:srgbClr val="FFFFFF"/>
              </a:buClr>
              <a:buSzPts val="1480"/>
              <a:buChar char="▶"/>
            </a:pPr>
            <a:r>
              <a:rPr lang="en-US" sz="1850"/>
              <a:t>Storing data for backup and restore, disaster recovery, and archiving.</a:t>
            </a:r>
            <a:endParaRPr/>
          </a:p>
          <a:p>
            <a:pPr indent="-285750" lvl="0" marL="285750" rtl="0" algn="l">
              <a:lnSpc>
                <a:spcPct val="80000"/>
              </a:lnSpc>
              <a:spcBef>
                <a:spcPts val="970"/>
              </a:spcBef>
              <a:spcAft>
                <a:spcPts val="0"/>
              </a:spcAft>
              <a:buClr>
                <a:srgbClr val="FFFFFF"/>
              </a:buClr>
              <a:buSzPts val="1480"/>
              <a:buChar char="▶"/>
            </a:pPr>
            <a:r>
              <a:rPr lang="en-US" sz="1850"/>
              <a:t>Storing data for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AZURE BLOB STORAGE</a:t>
            </a:r>
            <a:endParaRPr/>
          </a:p>
        </p:txBody>
      </p:sp>
      <p:pic>
        <p:nvPicPr>
          <p:cNvPr descr="A screenshot of a cell phone&#10;&#10;Description generated with very high confidence" id="223" name="Google Shape;223;p31"/>
          <p:cNvPicPr preferRelativeResize="0"/>
          <p:nvPr>
            <p:ph idx="1" type="body"/>
          </p:nvPr>
        </p:nvPicPr>
        <p:blipFill rotWithShape="1">
          <a:blip r:embed="rId3">
            <a:alphaModFix/>
          </a:blip>
          <a:srcRect b="0" l="0" r="0" t="0"/>
          <a:stretch/>
        </p:blipFill>
        <p:spPr>
          <a:xfrm>
            <a:off x="2345459" y="688694"/>
            <a:ext cx="7092165" cy="35896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AZURE QUEUE STORAGE</a:t>
            </a:r>
            <a:endParaRPr/>
          </a:p>
        </p:txBody>
      </p:sp>
      <p:sp>
        <p:nvSpPr>
          <p:cNvPr id="229" name="Google Shape;229;p32"/>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lang="en-US"/>
              <a:t>    Used to store and retrieve messages. Queue messages can be up to 64 KB in size, and a queue can contain millions of messages. Queues are general used to store lists of messages to be processed asynchronously.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AZURE QUEUE STORAGE</a:t>
            </a:r>
            <a:endParaRPr/>
          </a:p>
        </p:txBody>
      </p:sp>
      <p:sp>
        <p:nvSpPr>
          <p:cNvPr id="235" name="Google Shape;235;p33"/>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lang="en-US"/>
              <a:t>   For example, say you want your customers to be able to upload pictures, and you want to create thumbnails for each picture. You could have your customer wait for you to create the thumbnails while uploading the pictures. An alternative would be to use a queue. When the customer finished his upload, write a message to the queue. Then, a worker reads the queue and creates the thumbnail.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AZURE QUEUE STORAGE</a:t>
            </a:r>
            <a:endParaRPr/>
          </a:p>
        </p:txBody>
      </p:sp>
      <p:pic>
        <p:nvPicPr>
          <p:cNvPr descr="A screenshot of a cell phone&#10;&#10;Description generated with very high confidence" id="241" name="Google Shape;241;p34"/>
          <p:cNvPicPr preferRelativeResize="0"/>
          <p:nvPr>
            <p:ph idx="1" type="body"/>
          </p:nvPr>
        </p:nvPicPr>
        <p:blipFill rotWithShape="1">
          <a:blip r:embed="rId3">
            <a:alphaModFix/>
          </a:blip>
          <a:srcRect b="0" l="0" r="0" t="0"/>
          <a:stretch/>
        </p:blipFill>
        <p:spPr>
          <a:xfrm>
            <a:off x="2574058" y="511242"/>
            <a:ext cx="7238628" cy="36971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AZURE TABLE STORAGE</a:t>
            </a:r>
            <a:endParaRPr/>
          </a:p>
        </p:txBody>
      </p:sp>
      <p:sp>
        <p:nvSpPr>
          <p:cNvPr id="247" name="Google Shape;247;p35"/>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lang="en-US"/>
              <a:t>    Azure Table storage stores large amounts of structured data. The service is a NoSQL datastore which accepts authenticated calls from inside and outside the Azure cloud. </a:t>
            </a:r>
            <a:endParaRPr/>
          </a:p>
          <a:p>
            <a:pPr indent="0" lvl="0" marL="0" rtl="0" algn="l">
              <a:spcBef>
                <a:spcPts val="1000"/>
              </a:spcBef>
              <a:spcAft>
                <a:spcPts val="0"/>
              </a:spcAft>
              <a:buSzPts val="1600"/>
              <a:buNone/>
            </a:pPr>
            <a:r>
              <a:rPr lang="en-US"/>
              <a:t>    Azure tables are ideal for storing structured, non-relational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AZURE TABLE STORAGE</a:t>
            </a:r>
            <a:endParaRPr/>
          </a:p>
        </p:txBody>
      </p:sp>
      <p:sp>
        <p:nvSpPr>
          <p:cNvPr id="253" name="Google Shape;253;p36"/>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lang="en-US"/>
              <a:t>    Common uses of Table storage:</a:t>
            </a:r>
            <a:endParaRPr/>
          </a:p>
          <a:p>
            <a:pPr indent="-285750" lvl="0" marL="285750" rtl="0" algn="l">
              <a:spcBef>
                <a:spcPts val="1000"/>
              </a:spcBef>
              <a:spcAft>
                <a:spcPts val="0"/>
              </a:spcAft>
              <a:buSzPts val="1600"/>
              <a:buChar char="▶"/>
            </a:pPr>
            <a:r>
              <a:rPr lang="en-US"/>
              <a:t>Storing TBs of structured data capable of service web scale applications.</a:t>
            </a:r>
            <a:endParaRPr/>
          </a:p>
          <a:p>
            <a:pPr indent="-285750" lvl="0" marL="285750" rtl="0" algn="l">
              <a:spcBef>
                <a:spcPts val="1000"/>
              </a:spcBef>
              <a:spcAft>
                <a:spcPts val="0"/>
              </a:spcAft>
              <a:buClr>
                <a:srgbClr val="FFFFFF"/>
              </a:buClr>
              <a:buSzPts val="1600"/>
              <a:buChar char="▶"/>
            </a:pPr>
            <a:r>
              <a:rPr lang="en-US"/>
              <a:t>Storing datasets that don't require complex joins, foreign keys, or stored procedures and can be denormalized for fast access.</a:t>
            </a:r>
            <a:endParaRPr/>
          </a:p>
          <a:p>
            <a:pPr indent="-285750" lvl="0" marL="285750" rtl="0" algn="l">
              <a:spcBef>
                <a:spcPts val="1000"/>
              </a:spcBef>
              <a:spcAft>
                <a:spcPts val="0"/>
              </a:spcAft>
              <a:buClr>
                <a:srgbClr val="FFFFFF"/>
              </a:buClr>
              <a:buSzPts val="1600"/>
              <a:buChar char="▶"/>
            </a:pPr>
            <a:r>
              <a:rPr lang="en-US"/>
              <a:t>Quickly querying data using a clustered index.</a:t>
            </a:r>
            <a:endParaRPr/>
          </a:p>
          <a:p>
            <a:pPr indent="-285750" lvl="0" marL="285750" rtl="0" algn="l">
              <a:spcBef>
                <a:spcPts val="1000"/>
              </a:spcBef>
              <a:spcAft>
                <a:spcPts val="0"/>
              </a:spcAft>
              <a:buClr>
                <a:srgbClr val="FFFFFF"/>
              </a:buClr>
              <a:buSzPts val="1600"/>
              <a:buChar char="▶"/>
            </a:pPr>
            <a:r>
              <a:rPr lang="en-US"/>
              <a:t>Accessing data using LINQ queries.</a:t>
            </a:r>
            <a:endParaRPr/>
          </a:p>
          <a:p>
            <a:pPr indent="0" lvl="0" marL="0" rtl="0" algn="l">
              <a:spcBef>
                <a:spcPts val="1000"/>
              </a:spcBef>
              <a:spcAft>
                <a:spcPts val="0"/>
              </a:spcAft>
              <a:buSzPts val="16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AZURE TABLE STORAGE</a:t>
            </a:r>
            <a:endParaRPr/>
          </a:p>
        </p:txBody>
      </p:sp>
      <p:pic>
        <p:nvPicPr>
          <p:cNvPr descr="A close up of a sign&#10;&#10;Description generated with very high confidence" id="259" name="Google Shape;259;p37"/>
          <p:cNvPicPr preferRelativeResize="0"/>
          <p:nvPr>
            <p:ph idx="1" type="body"/>
          </p:nvPr>
        </p:nvPicPr>
        <p:blipFill rotWithShape="1">
          <a:blip r:embed="rId3">
            <a:alphaModFix/>
          </a:blip>
          <a:srcRect b="0" l="0" r="0" t="0"/>
          <a:stretch/>
        </p:blipFill>
        <p:spPr>
          <a:xfrm>
            <a:off x="2504848" y="594681"/>
            <a:ext cx="7386946" cy="38865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509987" y="5003757"/>
            <a:ext cx="8534400" cy="150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sz="4700"/>
              <a:t>CLOUD </a:t>
            </a:r>
            <a:endParaRPr sz="4900"/>
          </a:p>
        </p:txBody>
      </p:sp>
      <p:pic>
        <p:nvPicPr>
          <p:cNvPr id="151" name="Google Shape;151;p20"/>
          <p:cNvPicPr preferRelativeResize="0"/>
          <p:nvPr/>
        </p:nvPicPr>
        <p:blipFill>
          <a:blip r:embed="rId3">
            <a:alphaModFix/>
          </a:blip>
          <a:stretch>
            <a:fillRect/>
          </a:stretch>
        </p:blipFill>
        <p:spPr>
          <a:xfrm>
            <a:off x="509963" y="555000"/>
            <a:ext cx="6315075" cy="3581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WEBJOBS</a:t>
            </a:r>
            <a:endParaRPr/>
          </a:p>
        </p:txBody>
      </p:sp>
      <p:pic>
        <p:nvPicPr>
          <p:cNvPr id="265" name="Google Shape;265;p38"/>
          <p:cNvPicPr preferRelativeResize="0"/>
          <p:nvPr/>
        </p:nvPicPr>
        <p:blipFill>
          <a:blip r:embed="rId3">
            <a:alphaModFix/>
          </a:blip>
          <a:stretch>
            <a:fillRect/>
          </a:stretch>
        </p:blipFill>
        <p:spPr>
          <a:xfrm>
            <a:off x="684200" y="693500"/>
            <a:ext cx="3230700" cy="3230700"/>
          </a:xfrm>
          <a:prstGeom prst="rect">
            <a:avLst/>
          </a:prstGeom>
          <a:noFill/>
          <a:ln>
            <a:noFill/>
          </a:ln>
        </p:spPr>
      </p:pic>
      <p:pic>
        <p:nvPicPr>
          <p:cNvPr id="266" name="Google Shape;266;p38"/>
          <p:cNvPicPr preferRelativeResize="0"/>
          <p:nvPr/>
        </p:nvPicPr>
        <p:blipFill>
          <a:blip r:embed="rId4">
            <a:alphaModFix/>
          </a:blip>
          <a:stretch>
            <a:fillRect/>
          </a:stretch>
        </p:blipFill>
        <p:spPr>
          <a:xfrm>
            <a:off x="4816950" y="693500"/>
            <a:ext cx="3540375" cy="3540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nvSpPr>
        <p:spPr>
          <a:xfrm>
            <a:off x="862075" y="579000"/>
            <a:ext cx="9122400" cy="48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FFFFFF"/>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sz="2100">
                <a:solidFill>
                  <a:srgbClr val="FFFFFF"/>
                </a:solidFill>
                <a:latin typeface="Century Gothic"/>
                <a:ea typeface="Century Gothic"/>
                <a:cs typeface="Century Gothic"/>
                <a:sym typeface="Century Gothic"/>
              </a:rPr>
              <a:t>Azure web job is like a service that can run a task in the background. It doesn’t contain any user interface and it is the same as our Windows service.</a:t>
            </a:r>
            <a:endParaRPr sz="20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rPr lang="en-US" sz="2000">
                <a:solidFill>
                  <a:srgbClr val="FFFFFF"/>
                </a:solidFill>
                <a:latin typeface="Century Gothic"/>
                <a:ea typeface="Century Gothic"/>
                <a:cs typeface="Century Gothic"/>
                <a:sym typeface="Century Gothic"/>
              </a:rPr>
              <a:t>Types</a:t>
            </a:r>
            <a:endParaRPr sz="20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rgbClr val="FFFFFF"/>
              </a:solidFill>
              <a:latin typeface="Century Gothic"/>
              <a:ea typeface="Century Gothic"/>
              <a:cs typeface="Century Gothic"/>
              <a:sym typeface="Century Gothic"/>
            </a:endParaRPr>
          </a:p>
          <a:p>
            <a:pPr indent="-355600" lvl="0" marL="457200" rtl="0" algn="l">
              <a:spcBef>
                <a:spcPts val="0"/>
              </a:spcBef>
              <a:spcAft>
                <a:spcPts val="0"/>
              </a:spcAft>
              <a:buClr>
                <a:srgbClr val="FFFFFF"/>
              </a:buClr>
              <a:buSzPts val="2000"/>
              <a:buFont typeface="Century Gothic"/>
              <a:buChar char="●"/>
            </a:pPr>
            <a:r>
              <a:rPr lang="en-US" sz="2000">
                <a:solidFill>
                  <a:srgbClr val="FFFFFF"/>
                </a:solidFill>
                <a:latin typeface="Century Gothic"/>
                <a:ea typeface="Century Gothic"/>
                <a:cs typeface="Century Gothic"/>
                <a:sym typeface="Century Gothic"/>
              </a:rPr>
              <a:t>Continuous</a:t>
            </a:r>
            <a:endParaRPr sz="2000">
              <a:solidFill>
                <a:srgbClr val="FFFFFF"/>
              </a:solidFill>
              <a:latin typeface="Century Gothic"/>
              <a:ea typeface="Century Gothic"/>
              <a:cs typeface="Century Gothic"/>
              <a:sym typeface="Century Gothic"/>
            </a:endParaRPr>
          </a:p>
          <a:p>
            <a:pPr indent="-355600" lvl="0" marL="457200" rtl="0" algn="l">
              <a:spcBef>
                <a:spcPts val="0"/>
              </a:spcBef>
              <a:spcAft>
                <a:spcPts val="0"/>
              </a:spcAft>
              <a:buClr>
                <a:srgbClr val="FFFFFF"/>
              </a:buClr>
              <a:buSzPts val="2000"/>
              <a:buFont typeface="Century Gothic"/>
              <a:buChar char="●"/>
            </a:pPr>
            <a:r>
              <a:rPr lang="en-US" sz="2000">
                <a:solidFill>
                  <a:srgbClr val="FFFFFF"/>
                </a:solidFill>
                <a:latin typeface="Century Gothic"/>
                <a:ea typeface="Century Gothic"/>
                <a:cs typeface="Century Gothic"/>
                <a:sym typeface="Century Gothic"/>
              </a:rPr>
              <a:t>On-demand</a:t>
            </a:r>
            <a:endParaRPr sz="2000">
              <a:solidFill>
                <a:srgbClr val="FFFFFF"/>
              </a:solidFill>
              <a:latin typeface="Century Gothic"/>
              <a:ea typeface="Century Gothic"/>
              <a:cs typeface="Century Gothic"/>
              <a:sym typeface="Century Gothic"/>
            </a:endParaRPr>
          </a:p>
          <a:p>
            <a:pPr indent="-355600" lvl="0" marL="457200" rtl="0" algn="l">
              <a:spcBef>
                <a:spcPts val="0"/>
              </a:spcBef>
              <a:spcAft>
                <a:spcPts val="0"/>
              </a:spcAft>
              <a:buClr>
                <a:srgbClr val="FFFFFF"/>
              </a:buClr>
              <a:buSzPts val="2000"/>
              <a:buFont typeface="Century Gothic"/>
              <a:buChar char="●"/>
            </a:pPr>
            <a:r>
              <a:rPr lang="en-US" sz="2000">
                <a:solidFill>
                  <a:srgbClr val="FFFFFF"/>
                </a:solidFill>
                <a:latin typeface="Century Gothic"/>
                <a:ea typeface="Century Gothic"/>
                <a:cs typeface="Century Gothic"/>
                <a:sym typeface="Century Gothic"/>
              </a:rPr>
              <a:t>Scheduled</a:t>
            </a:r>
            <a:endParaRPr sz="2000">
              <a:solidFill>
                <a:srgbClr val="FFFFFF"/>
              </a:solidFill>
              <a:latin typeface="Century Gothic"/>
              <a:ea typeface="Century Gothic"/>
              <a:cs typeface="Century Gothic"/>
              <a:sym typeface="Century Gothic"/>
            </a:endParaRPr>
          </a:p>
          <a:p>
            <a:pPr indent="0" lvl="0" marL="457200" rtl="0" algn="l">
              <a:spcBef>
                <a:spcPts val="0"/>
              </a:spcBef>
              <a:spcAft>
                <a:spcPts val="0"/>
              </a:spcAft>
              <a:buNone/>
            </a:pPr>
            <a:r>
              <a:t/>
            </a:r>
            <a:endParaRPr sz="20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2900">
              <a:solidFill>
                <a:srgbClr val="FFFFFF"/>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Let’s publish the webjob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1"/>
          <p:cNvSpPr txBox="1"/>
          <p:nvPr/>
        </p:nvSpPr>
        <p:spPr>
          <a:xfrm>
            <a:off x="1312425" y="939275"/>
            <a:ext cx="7411200" cy="8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283" name="Google Shape;283;p41"/>
          <p:cNvPicPr preferRelativeResize="0"/>
          <p:nvPr/>
        </p:nvPicPr>
        <p:blipFill>
          <a:blip r:embed="rId3">
            <a:alphaModFix/>
          </a:blip>
          <a:stretch>
            <a:fillRect/>
          </a:stretch>
        </p:blipFill>
        <p:spPr>
          <a:xfrm>
            <a:off x="777100" y="290350"/>
            <a:ext cx="8315999" cy="59578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Fast Recap.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1"/>
          <p:cNvPicPr preferRelativeResize="0"/>
          <p:nvPr/>
        </p:nvPicPr>
        <p:blipFill>
          <a:blip r:embed="rId3">
            <a:alphaModFix/>
          </a:blip>
          <a:stretch>
            <a:fillRect/>
          </a:stretch>
        </p:blipFill>
        <p:spPr>
          <a:xfrm>
            <a:off x="527225" y="166275"/>
            <a:ext cx="8329875" cy="3979825"/>
          </a:xfrm>
          <a:prstGeom prst="rect">
            <a:avLst/>
          </a:prstGeom>
          <a:noFill/>
          <a:ln>
            <a:noFill/>
          </a:ln>
        </p:spPr>
      </p:pic>
      <p:sp>
        <p:nvSpPr>
          <p:cNvPr id="157" name="Google Shape;157;p21"/>
          <p:cNvSpPr txBox="1"/>
          <p:nvPr/>
        </p:nvSpPr>
        <p:spPr>
          <a:xfrm>
            <a:off x="527225" y="4484075"/>
            <a:ext cx="8149200" cy="18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rgbClr val="FFFFFF"/>
                </a:solidFill>
                <a:latin typeface="Century Gothic"/>
                <a:ea typeface="Century Gothic"/>
                <a:cs typeface="Century Gothic"/>
                <a:sym typeface="Century Gothic"/>
              </a:rPr>
              <a:t>Cloud refers to servers that are accessed over the Internet, and the software and databases that run on those servers. Cloud servers are located in data centers all over the world. By using cloud computing, users and companies don't have to manage physical servers themselves or run software applications on their own machines.</a:t>
            </a:r>
            <a:endParaRPr sz="2100">
              <a:solidFill>
                <a:srgbClr val="FFFFFF"/>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2"/>
          <p:cNvPicPr preferRelativeResize="0"/>
          <p:nvPr/>
        </p:nvPicPr>
        <p:blipFill>
          <a:blip r:embed="rId3">
            <a:alphaModFix/>
          </a:blip>
          <a:stretch>
            <a:fillRect/>
          </a:stretch>
        </p:blipFill>
        <p:spPr>
          <a:xfrm rot="1377173">
            <a:off x="7632900" y="281592"/>
            <a:ext cx="4289778" cy="2252134"/>
          </a:xfrm>
          <a:prstGeom prst="rect">
            <a:avLst/>
          </a:prstGeom>
          <a:noFill/>
          <a:ln>
            <a:noFill/>
          </a:ln>
        </p:spPr>
      </p:pic>
      <p:pic>
        <p:nvPicPr>
          <p:cNvPr id="163" name="Google Shape;163;p22"/>
          <p:cNvPicPr preferRelativeResize="0"/>
          <p:nvPr/>
        </p:nvPicPr>
        <p:blipFill>
          <a:blip r:embed="rId4">
            <a:alphaModFix/>
          </a:blip>
          <a:stretch>
            <a:fillRect/>
          </a:stretch>
        </p:blipFill>
        <p:spPr>
          <a:xfrm>
            <a:off x="5104263" y="831749"/>
            <a:ext cx="1983476" cy="1983476"/>
          </a:xfrm>
          <a:prstGeom prst="rect">
            <a:avLst/>
          </a:prstGeom>
          <a:noFill/>
          <a:ln>
            <a:noFill/>
          </a:ln>
        </p:spPr>
      </p:pic>
      <p:pic>
        <p:nvPicPr>
          <p:cNvPr id="164" name="Google Shape;164;p22"/>
          <p:cNvPicPr preferRelativeResize="0"/>
          <p:nvPr/>
        </p:nvPicPr>
        <p:blipFill>
          <a:blip r:embed="rId5">
            <a:alphaModFix/>
          </a:blip>
          <a:stretch>
            <a:fillRect/>
          </a:stretch>
        </p:blipFill>
        <p:spPr>
          <a:xfrm rot="1027387">
            <a:off x="336400" y="1029676"/>
            <a:ext cx="3812146" cy="2859121"/>
          </a:xfrm>
          <a:prstGeom prst="rect">
            <a:avLst/>
          </a:prstGeom>
          <a:noFill/>
          <a:ln>
            <a:noFill/>
          </a:ln>
        </p:spPr>
      </p:pic>
      <p:pic>
        <p:nvPicPr>
          <p:cNvPr id="165" name="Google Shape;165;p22"/>
          <p:cNvPicPr preferRelativeResize="0"/>
          <p:nvPr/>
        </p:nvPicPr>
        <p:blipFill>
          <a:blip r:embed="rId6">
            <a:alphaModFix/>
          </a:blip>
          <a:stretch>
            <a:fillRect/>
          </a:stretch>
        </p:blipFill>
        <p:spPr>
          <a:xfrm>
            <a:off x="6132412" y="3209725"/>
            <a:ext cx="2339600" cy="1310175"/>
          </a:xfrm>
          <a:prstGeom prst="rect">
            <a:avLst/>
          </a:prstGeom>
          <a:noFill/>
          <a:ln>
            <a:noFill/>
          </a:ln>
        </p:spPr>
      </p:pic>
      <p:sp>
        <p:nvSpPr>
          <p:cNvPr id="166" name="Google Shape;166;p22"/>
          <p:cNvSpPr txBox="1"/>
          <p:nvPr/>
        </p:nvSpPr>
        <p:spPr>
          <a:xfrm>
            <a:off x="677175" y="4747800"/>
            <a:ext cx="4592100" cy="10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3600"/>
              <a:buFont typeface="Century Gothic"/>
              <a:buNone/>
            </a:pPr>
            <a:r>
              <a:rPr lang="en-US" sz="3600">
                <a:solidFill>
                  <a:schemeClr val="lt1"/>
                </a:solidFill>
                <a:latin typeface="Century Gothic"/>
                <a:ea typeface="Century Gothic"/>
                <a:cs typeface="Century Gothic"/>
                <a:sym typeface="Century Gothic"/>
              </a:rPr>
              <a:t>CLOUD PLATFORMS</a:t>
            </a:r>
            <a:endParaRPr>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3"/>
          <p:cNvPicPr preferRelativeResize="0"/>
          <p:nvPr/>
        </p:nvPicPr>
        <p:blipFill>
          <a:blip r:embed="rId3">
            <a:alphaModFix/>
          </a:blip>
          <a:stretch>
            <a:fillRect/>
          </a:stretch>
        </p:blipFill>
        <p:spPr>
          <a:xfrm>
            <a:off x="3137450" y="791250"/>
            <a:ext cx="5469751" cy="491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911500" y="571850"/>
            <a:ext cx="458100" cy="691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sz="5000"/>
              <a:t>+</a:t>
            </a:r>
            <a:endParaRPr sz="5000"/>
          </a:p>
        </p:txBody>
      </p:sp>
      <p:sp>
        <p:nvSpPr>
          <p:cNvPr id="177" name="Google Shape;177;p24"/>
          <p:cNvSpPr txBox="1"/>
          <p:nvPr/>
        </p:nvSpPr>
        <p:spPr>
          <a:xfrm>
            <a:off x="1416025" y="999550"/>
            <a:ext cx="7996500" cy="9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178" name="Google Shape;178;p24"/>
          <p:cNvSpPr txBox="1"/>
          <p:nvPr/>
        </p:nvSpPr>
        <p:spPr>
          <a:xfrm>
            <a:off x="911500" y="1263350"/>
            <a:ext cx="7996500" cy="17214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FFFFFF"/>
              </a:buClr>
              <a:buSzPts val="2500"/>
              <a:buFont typeface="Century Gothic"/>
              <a:buChar char="●"/>
            </a:pPr>
            <a:r>
              <a:rPr lang="en-US" sz="2500">
                <a:solidFill>
                  <a:srgbClr val="FFFFFF"/>
                </a:solidFill>
                <a:latin typeface="Century Gothic"/>
                <a:ea typeface="Century Gothic"/>
                <a:cs typeface="Century Gothic"/>
                <a:sym typeface="Century Gothic"/>
              </a:rPr>
              <a:t>Offers high availability.</a:t>
            </a:r>
            <a:endParaRPr sz="2500">
              <a:solidFill>
                <a:srgbClr val="FFFFFF"/>
              </a:solidFill>
              <a:latin typeface="Century Gothic"/>
              <a:ea typeface="Century Gothic"/>
              <a:cs typeface="Century Gothic"/>
              <a:sym typeface="Century Gothic"/>
            </a:endParaRPr>
          </a:p>
          <a:p>
            <a:pPr indent="-387350" lvl="0" marL="457200" rtl="0" algn="l">
              <a:spcBef>
                <a:spcPts val="0"/>
              </a:spcBef>
              <a:spcAft>
                <a:spcPts val="0"/>
              </a:spcAft>
              <a:buClr>
                <a:srgbClr val="FFFFFF"/>
              </a:buClr>
              <a:buSzPts val="2500"/>
              <a:buFont typeface="Century Gothic"/>
              <a:buChar char="●"/>
            </a:pPr>
            <a:r>
              <a:rPr lang="en-US" sz="2500">
                <a:solidFill>
                  <a:srgbClr val="FFFFFF"/>
                </a:solidFill>
                <a:latin typeface="Century Gothic"/>
                <a:ea typeface="Century Gothic"/>
                <a:cs typeface="Century Gothic"/>
                <a:sym typeface="Century Gothic"/>
              </a:rPr>
              <a:t>Strong security profile.</a:t>
            </a:r>
            <a:endParaRPr sz="2500">
              <a:solidFill>
                <a:srgbClr val="FFFFFF"/>
              </a:solidFill>
              <a:latin typeface="Century Gothic"/>
              <a:ea typeface="Century Gothic"/>
              <a:cs typeface="Century Gothic"/>
              <a:sym typeface="Century Gothic"/>
            </a:endParaRPr>
          </a:p>
          <a:p>
            <a:pPr indent="-387350" lvl="0" marL="457200" rtl="0" algn="l">
              <a:spcBef>
                <a:spcPts val="0"/>
              </a:spcBef>
              <a:spcAft>
                <a:spcPts val="0"/>
              </a:spcAft>
              <a:buClr>
                <a:srgbClr val="FFFFFF"/>
              </a:buClr>
              <a:buSzPts val="2500"/>
              <a:buFont typeface="Century Gothic"/>
              <a:buChar char="●"/>
            </a:pPr>
            <a:r>
              <a:rPr lang="en-US" sz="2500">
                <a:solidFill>
                  <a:srgbClr val="FFFFFF"/>
                </a:solidFill>
                <a:latin typeface="Century Gothic"/>
                <a:ea typeface="Century Gothic"/>
                <a:cs typeface="Century Gothic"/>
                <a:sym typeface="Century Gothic"/>
              </a:rPr>
              <a:t>Good scalability options.</a:t>
            </a:r>
            <a:endParaRPr sz="2500">
              <a:solidFill>
                <a:srgbClr val="FFFFFF"/>
              </a:solidFill>
              <a:latin typeface="Century Gothic"/>
              <a:ea typeface="Century Gothic"/>
              <a:cs typeface="Century Gothic"/>
              <a:sym typeface="Century Gothic"/>
            </a:endParaRPr>
          </a:p>
          <a:p>
            <a:pPr indent="-387350" lvl="0" marL="457200" rtl="0" algn="l">
              <a:spcBef>
                <a:spcPts val="0"/>
              </a:spcBef>
              <a:spcAft>
                <a:spcPts val="0"/>
              </a:spcAft>
              <a:buClr>
                <a:srgbClr val="FFFFFF"/>
              </a:buClr>
              <a:buSzPts val="2500"/>
              <a:buFont typeface="Century Gothic"/>
              <a:buChar char="●"/>
            </a:pPr>
            <a:r>
              <a:rPr lang="en-US" sz="2500">
                <a:solidFill>
                  <a:srgbClr val="FFFFFF"/>
                </a:solidFill>
                <a:latin typeface="Century Gothic"/>
                <a:ea typeface="Century Gothic"/>
                <a:cs typeface="Century Gothic"/>
                <a:sym typeface="Century Gothic"/>
              </a:rPr>
              <a:t>Cross-</a:t>
            </a:r>
            <a:r>
              <a:rPr lang="en-US" sz="2500">
                <a:solidFill>
                  <a:srgbClr val="FFFFFF"/>
                </a:solidFill>
                <a:latin typeface="Century Gothic"/>
                <a:ea typeface="Century Gothic"/>
                <a:cs typeface="Century Gothic"/>
                <a:sym typeface="Century Gothic"/>
              </a:rPr>
              <a:t>efficient</a:t>
            </a:r>
            <a:r>
              <a:rPr lang="en-US" sz="2500">
                <a:solidFill>
                  <a:srgbClr val="FFFFFF"/>
                </a:solidFill>
                <a:latin typeface="Century Gothic"/>
                <a:ea typeface="Century Gothic"/>
                <a:cs typeface="Century Gothic"/>
                <a:sym typeface="Century Gothic"/>
              </a:rPr>
              <a:t> solution for an IT budget</a:t>
            </a:r>
            <a:endParaRPr sz="2500">
              <a:solidFill>
                <a:srgbClr val="FFFFFF"/>
              </a:solidFill>
              <a:latin typeface="Century Gothic"/>
              <a:ea typeface="Century Gothic"/>
              <a:cs typeface="Century Gothic"/>
              <a:sym typeface="Century Gothic"/>
            </a:endParaRPr>
          </a:p>
        </p:txBody>
      </p:sp>
      <p:sp>
        <p:nvSpPr>
          <p:cNvPr id="179" name="Google Shape;179;p24"/>
          <p:cNvSpPr txBox="1"/>
          <p:nvPr/>
        </p:nvSpPr>
        <p:spPr>
          <a:xfrm>
            <a:off x="911500" y="3984325"/>
            <a:ext cx="7501500" cy="17214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FFFFFF"/>
              </a:buClr>
              <a:buSzPts val="2500"/>
              <a:buFont typeface="Century Gothic"/>
              <a:buChar char="●"/>
            </a:pPr>
            <a:r>
              <a:rPr lang="en-US" sz="2500">
                <a:solidFill>
                  <a:srgbClr val="FFFFFF"/>
                </a:solidFill>
                <a:latin typeface="Century Gothic"/>
                <a:ea typeface="Century Gothic"/>
                <a:cs typeface="Century Gothic"/>
                <a:sym typeface="Century Gothic"/>
              </a:rPr>
              <a:t>You’ll need to manage it.</a:t>
            </a:r>
            <a:endParaRPr sz="2500">
              <a:solidFill>
                <a:srgbClr val="FFFFFF"/>
              </a:solidFill>
              <a:latin typeface="Century Gothic"/>
              <a:ea typeface="Century Gothic"/>
              <a:cs typeface="Century Gothic"/>
              <a:sym typeface="Century Gothic"/>
            </a:endParaRPr>
          </a:p>
          <a:p>
            <a:pPr indent="-387350" lvl="0" marL="457200" rtl="0" algn="l">
              <a:spcBef>
                <a:spcPts val="0"/>
              </a:spcBef>
              <a:spcAft>
                <a:spcPts val="0"/>
              </a:spcAft>
              <a:buClr>
                <a:srgbClr val="FFFFFF"/>
              </a:buClr>
              <a:buSzPts val="2500"/>
              <a:buFont typeface="Century Gothic"/>
              <a:buChar char="●"/>
            </a:pPr>
            <a:r>
              <a:rPr lang="en-US" sz="2500">
                <a:solidFill>
                  <a:srgbClr val="FFFFFF"/>
                </a:solidFill>
                <a:latin typeface="Century Gothic"/>
                <a:ea typeface="Century Gothic"/>
                <a:cs typeface="Century Gothic"/>
                <a:sym typeface="Century Gothic"/>
              </a:rPr>
              <a:t>Must have platform expertise available.</a:t>
            </a:r>
            <a:endParaRPr sz="2500">
              <a:solidFill>
                <a:srgbClr val="FFFFFF"/>
              </a:solidFill>
              <a:latin typeface="Century Gothic"/>
              <a:ea typeface="Century Gothic"/>
              <a:cs typeface="Century Gothic"/>
              <a:sym typeface="Century Gothic"/>
            </a:endParaRPr>
          </a:p>
          <a:p>
            <a:pPr indent="0" lvl="0" marL="457200" rtl="0" algn="l">
              <a:spcBef>
                <a:spcPts val="0"/>
              </a:spcBef>
              <a:spcAft>
                <a:spcPts val="0"/>
              </a:spcAft>
              <a:buNone/>
            </a:pPr>
            <a:r>
              <a:t/>
            </a:r>
            <a:endParaRPr sz="2500">
              <a:solidFill>
                <a:srgbClr val="FFFFFF"/>
              </a:solidFill>
              <a:latin typeface="Century Gothic"/>
              <a:ea typeface="Century Gothic"/>
              <a:cs typeface="Century Gothic"/>
              <a:sym typeface="Century Gothic"/>
            </a:endParaRPr>
          </a:p>
        </p:txBody>
      </p:sp>
      <p:sp>
        <p:nvSpPr>
          <p:cNvPr id="180" name="Google Shape;180;p24"/>
          <p:cNvSpPr txBox="1"/>
          <p:nvPr/>
        </p:nvSpPr>
        <p:spPr>
          <a:xfrm>
            <a:off x="911500" y="3234625"/>
            <a:ext cx="3756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000">
                <a:solidFill>
                  <a:schemeClr val="lt1"/>
                </a:solidFill>
                <a:latin typeface="Century Gothic"/>
                <a:ea typeface="Century Gothic"/>
                <a:cs typeface="Century Gothic"/>
                <a:sym typeface="Century Gothic"/>
              </a:rPr>
              <a:t>-</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531812" y="4487332"/>
            <a:ext cx="8534400" cy="150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OUR FIRST PUBLISH</a:t>
            </a:r>
            <a:endParaRPr/>
          </a:p>
        </p:txBody>
      </p:sp>
      <p:sp>
        <p:nvSpPr>
          <p:cNvPr id="186" name="Google Shape;186;p25"/>
          <p:cNvSpPr txBox="1"/>
          <p:nvPr/>
        </p:nvSpPr>
        <p:spPr>
          <a:xfrm>
            <a:off x="531800" y="2123000"/>
            <a:ext cx="7411200" cy="8259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1600">
                <a:solidFill>
                  <a:srgbClr val="FFFFFF"/>
                </a:solidFill>
                <a:latin typeface="Century Gothic"/>
                <a:ea typeface="Century Gothic"/>
                <a:cs typeface="Century Gothic"/>
                <a:sym typeface="Century Gothic"/>
              </a:rPr>
              <a:t>Azure SQL Database</a:t>
            </a:r>
            <a:endParaRPr b="1"/>
          </a:p>
          <a:p>
            <a:pPr indent="0" lvl="0" marL="0" rtl="0" algn="l">
              <a:spcBef>
                <a:spcPts val="0"/>
              </a:spcBef>
              <a:spcAft>
                <a:spcPts val="0"/>
              </a:spcAft>
              <a:buNone/>
            </a:pPr>
            <a:r>
              <a:rPr lang="en-US" sz="2000" u="sng">
                <a:solidFill>
                  <a:srgbClr val="FFFFFF"/>
                </a:solidFill>
                <a:hlinkClick r:id="rId3"/>
              </a:rPr>
              <a:t>https://docs.microsoft.com/ro-ro/azure/sql-database/</a:t>
            </a:r>
            <a:endParaRPr sz="2300">
              <a:solidFill>
                <a:srgbClr val="FFFFFF"/>
              </a:solidFill>
              <a:latin typeface="Century Gothic"/>
              <a:ea typeface="Century Gothic"/>
              <a:cs typeface="Century Gothic"/>
              <a:sym typeface="Century Gothic"/>
            </a:endParaRPr>
          </a:p>
        </p:txBody>
      </p:sp>
      <p:sp>
        <p:nvSpPr>
          <p:cNvPr id="187" name="Google Shape;187;p25"/>
          <p:cNvSpPr txBox="1"/>
          <p:nvPr/>
        </p:nvSpPr>
        <p:spPr>
          <a:xfrm>
            <a:off x="531800" y="3178100"/>
            <a:ext cx="7411200" cy="864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1600">
                <a:solidFill>
                  <a:srgbClr val="FFFFFF"/>
                </a:solidFill>
                <a:latin typeface="Century Gothic"/>
                <a:ea typeface="Century Gothic"/>
                <a:cs typeface="Century Gothic"/>
                <a:sym typeface="Century Gothic"/>
              </a:rPr>
              <a:t>Azure App Service</a:t>
            </a:r>
            <a:endParaRPr b="1"/>
          </a:p>
          <a:p>
            <a:pPr indent="0" lvl="0" marL="0" rtl="0" algn="l">
              <a:spcBef>
                <a:spcPts val="0"/>
              </a:spcBef>
              <a:spcAft>
                <a:spcPts val="0"/>
              </a:spcAft>
              <a:buNone/>
            </a:pPr>
            <a:r>
              <a:rPr lang="en-US" sz="2000" u="sng">
                <a:solidFill>
                  <a:srgbClr val="FFFFFF"/>
                </a:solidFill>
                <a:hlinkClick r:id="rId4"/>
              </a:rPr>
              <a:t>https://docs.microsoft.com/en-us/azure/app-service/</a:t>
            </a:r>
            <a:endParaRPr sz="2300">
              <a:solidFill>
                <a:srgbClr val="FFFFFF"/>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AZURE STORAGE</a:t>
            </a:r>
            <a:endParaRPr/>
          </a:p>
        </p:txBody>
      </p:sp>
      <p:sp>
        <p:nvSpPr>
          <p:cNvPr id="193" name="Google Shape;193;p26"/>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t/>
            </a:r>
            <a:endParaRPr/>
          </a:p>
          <a:p>
            <a:pPr indent="0" lvl="0" marL="0" rtl="0" algn="l">
              <a:spcBef>
                <a:spcPts val="1000"/>
              </a:spcBef>
              <a:spcAft>
                <a:spcPts val="0"/>
              </a:spcAft>
              <a:buSzPts val="16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AZURE STORAGE</a:t>
            </a:r>
            <a:endParaRPr/>
          </a:p>
        </p:txBody>
      </p:sp>
      <p:sp>
        <p:nvSpPr>
          <p:cNvPr id="199" name="Google Shape;199;p27"/>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lang="en-US"/>
              <a:t>  </a:t>
            </a:r>
            <a:r>
              <a:rPr lang="en-US" sz="2500"/>
              <a:t>  Azure storage is Microsoft's cloud storage solution for modern data storage scenarios.</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2_Sector">
  <a:themeElements>
    <a:clrScheme name="Sector">
      <a:dk1>
        <a:srgbClr val="000000"/>
      </a:dk1>
      <a:lt1>
        <a:srgbClr val="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