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2"/>
  </p:notesMasterIdLst>
  <p:handoutMasterIdLst>
    <p:handoutMasterId r:id="rId23"/>
  </p:handoutMasterIdLst>
  <p:sldIdLst>
    <p:sldId id="1860" r:id="rId6"/>
    <p:sldId id="1826" r:id="rId7"/>
    <p:sldId id="1870" r:id="rId8"/>
    <p:sldId id="1871" r:id="rId9"/>
    <p:sldId id="1872" r:id="rId10"/>
    <p:sldId id="1873" r:id="rId11"/>
    <p:sldId id="1828" r:id="rId12"/>
    <p:sldId id="1874" r:id="rId13"/>
    <p:sldId id="1875" r:id="rId14"/>
    <p:sldId id="1876" r:id="rId15"/>
    <p:sldId id="1877" r:id="rId16"/>
    <p:sldId id="1878" r:id="rId17"/>
    <p:sldId id="1879" r:id="rId18"/>
    <p:sldId id="1880" r:id="rId19"/>
    <p:sldId id="1854" r:id="rId20"/>
    <p:sldId id="1532"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ection>
        <p14:section name="Dark template" id="{888AB95E-1B7E-4E95-8F39-C5D0E8372BC2}">
          <p14:sldIdLst>
            <p14:sldId id="1860"/>
            <p14:sldId id="1826"/>
            <p14:sldId id="1870"/>
            <p14:sldId id="1871"/>
            <p14:sldId id="1872"/>
            <p14:sldId id="1873"/>
            <p14:sldId id="1828"/>
            <p14:sldId id="1874"/>
            <p14:sldId id="1875"/>
            <p14:sldId id="1876"/>
            <p14:sldId id="1877"/>
            <p14:sldId id="1878"/>
            <p14:sldId id="1879"/>
            <p14:sldId id="1880"/>
            <p14:sldId id="185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114" d="100"/>
          <a:sy n="114" d="100"/>
        </p:scale>
        <p:origin x="84" y="10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11/27/2020 11:06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11/27/2020 11:05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11/27/2020 11:05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13552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11/27/2020 11:05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28876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3662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044189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11/27/2020 11:05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37203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6317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52071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25363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11/27/2020 11:05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20939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79822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14117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 Oriented Programming</a:t>
            </a:r>
          </a:p>
        </p:txBody>
      </p:sp>
      <p:sp>
        <p:nvSpPr>
          <p:cNvPr id="5" name="Text Placeholder 4"/>
          <p:cNvSpPr>
            <a:spLocks noGrp="1"/>
          </p:cNvSpPr>
          <p:nvPr>
            <p:ph type="body" sz="quarter" idx="12"/>
          </p:nvPr>
        </p:nvSpPr>
        <p:spPr>
          <a:xfrm>
            <a:off x="584200" y="3543143"/>
            <a:ext cx="6655646" cy="615553"/>
          </a:xfrm>
        </p:spPr>
        <p:txBody>
          <a:bodyPr/>
          <a:lstStyle/>
          <a:p>
            <a:r>
              <a:rPr lang="en-US" dirty="0"/>
              <a:t>Lucian Iliescu</a:t>
            </a:r>
          </a:p>
          <a:p>
            <a:r>
              <a:rPr lang="en-US" dirty="0"/>
              <a:t>Florin </a:t>
            </a:r>
            <a:r>
              <a:rPr lang="en-US" dirty="0" err="1"/>
              <a:t>Mihu</a:t>
            </a:r>
            <a:endParaRPr lang="en-US" dirty="0"/>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Polymorphism</a:t>
            </a:r>
            <a:endParaRPr lang="ro-RO" dirty="0"/>
          </a:p>
        </p:txBody>
      </p:sp>
      <p:sp>
        <p:nvSpPr>
          <p:cNvPr id="6" name="Text Placeholder 5"/>
          <p:cNvSpPr>
            <a:spLocks noGrp="1"/>
          </p:cNvSpPr>
          <p:nvPr>
            <p:ph type="body" sz="quarter" idx="4294967295"/>
          </p:nvPr>
        </p:nvSpPr>
        <p:spPr>
          <a:xfrm>
            <a:off x="584200" y="1435497"/>
            <a:ext cx="11018520" cy="1465016"/>
          </a:xfrm>
        </p:spPr>
        <p:txBody>
          <a:bodyPr/>
          <a:lstStyle/>
          <a:p>
            <a:r>
              <a:rPr lang="en-US" dirty="0"/>
              <a:t>Dynamic and static</a:t>
            </a:r>
          </a:p>
          <a:p>
            <a:r>
              <a:rPr lang="en-US" dirty="0"/>
              <a:t>Static takes place at compile time</a:t>
            </a:r>
          </a:p>
          <a:p>
            <a:r>
              <a:rPr lang="en-US" dirty="0"/>
              <a:t>Dynamic takes place at run time</a:t>
            </a:r>
          </a:p>
        </p:txBody>
      </p:sp>
    </p:spTree>
    <p:extLst>
      <p:ext uri="{BB962C8B-B14F-4D97-AF65-F5344CB8AC3E}">
        <p14:creationId xmlns:p14="http://schemas.microsoft.com/office/powerpoint/2010/main" val="2350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Static polymorphism</a:t>
            </a:r>
          </a:p>
        </p:txBody>
      </p:sp>
      <p:sp>
        <p:nvSpPr>
          <p:cNvPr id="6" name="Text Placeholder 5"/>
          <p:cNvSpPr>
            <a:spLocks noGrp="1"/>
          </p:cNvSpPr>
          <p:nvPr>
            <p:ph type="body" sz="quarter" idx="10"/>
          </p:nvPr>
        </p:nvSpPr>
        <p:spPr>
          <a:xfrm>
            <a:off x="586390" y="1434370"/>
            <a:ext cx="4751035" cy="1723549"/>
          </a:xfrm>
        </p:spPr>
        <p:txBody>
          <a:bodyPr/>
          <a:lstStyle/>
          <a:p>
            <a:r>
              <a:rPr lang="en-US" dirty="0"/>
              <a:t>Method overloading = multiple methods have the same name but different parameters</a:t>
            </a:r>
            <a:endParaRPr lang="ro-RO" dirty="0"/>
          </a:p>
        </p:txBody>
      </p:sp>
      <p:pic>
        <p:nvPicPr>
          <p:cNvPr id="5" name="Picture 4" descr="A screenshot of a computer screen&#10;&#10;Description automatically generated">
            <a:extLst>
              <a:ext uri="{FF2B5EF4-FFF2-40B4-BE49-F238E27FC236}">
                <a16:creationId xmlns:a16="http://schemas.microsoft.com/office/drawing/2014/main" id="{AD68A06D-B69C-4A16-8949-FAFD4DDCE051}"/>
              </a:ext>
            </a:extLst>
          </p:cNvPr>
          <p:cNvPicPr>
            <a:picLocks noChangeAspect="1"/>
          </p:cNvPicPr>
          <p:nvPr/>
        </p:nvPicPr>
        <p:blipFill>
          <a:blip r:embed="rId3"/>
          <a:stretch>
            <a:fillRect/>
          </a:stretch>
        </p:blipFill>
        <p:spPr>
          <a:xfrm>
            <a:off x="5334000" y="457200"/>
            <a:ext cx="6858000" cy="5897879"/>
          </a:xfrm>
          <a:prstGeom prst="rect">
            <a:avLst/>
          </a:prstGeom>
          <a:noFill/>
        </p:spPr>
      </p:pic>
    </p:spTree>
    <p:extLst>
      <p:ext uri="{BB962C8B-B14F-4D97-AF65-F5344CB8AC3E}">
        <p14:creationId xmlns:p14="http://schemas.microsoft.com/office/powerpoint/2010/main" val="37624550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Dynamic polymorphism</a:t>
            </a:r>
          </a:p>
        </p:txBody>
      </p:sp>
      <p:sp>
        <p:nvSpPr>
          <p:cNvPr id="6" name="Text Placeholder 5"/>
          <p:cNvSpPr>
            <a:spLocks noGrp="1"/>
          </p:cNvSpPr>
          <p:nvPr>
            <p:ph type="body" sz="quarter" idx="10"/>
          </p:nvPr>
        </p:nvSpPr>
        <p:spPr>
          <a:xfrm>
            <a:off x="586390" y="1434370"/>
            <a:ext cx="4751035" cy="1292662"/>
          </a:xfrm>
        </p:spPr>
        <p:txBody>
          <a:bodyPr/>
          <a:lstStyle/>
          <a:p>
            <a:r>
              <a:rPr lang="en-US" dirty="0"/>
              <a:t>Method overriding = replacing the functionality of a method in parent class</a:t>
            </a:r>
            <a:endParaRPr lang="ro-RO" dirty="0"/>
          </a:p>
        </p:txBody>
      </p:sp>
      <p:pic>
        <p:nvPicPr>
          <p:cNvPr id="7" name="Picture 5" descr="A screenshot of a cell phone&#10;&#10;Description automatically generated">
            <a:extLst>
              <a:ext uri="{FF2B5EF4-FFF2-40B4-BE49-F238E27FC236}">
                <a16:creationId xmlns:a16="http://schemas.microsoft.com/office/drawing/2014/main" id="{2968D598-7B26-4BB2-B8BE-B4EE520BF6EC}"/>
              </a:ext>
            </a:extLst>
          </p:cNvPr>
          <p:cNvPicPr>
            <a:picLocks noChangeAspect="1"/>
          </p:cNvPicPr>
          <p:nvPr/>
        </p:nvPicPr>
        <p:blipFill>
          <a:blip r:embed="rId3"/>
          <a:stretch>
            <a:fillRect/>
          </a:stretch>
        </p:blipFill>
        <p:spPr>
          <a:xfrm>
            <a:off x="6096000" y="1011198"/>
            <a:ext cx="6046787" cy="5224463"/>
          </a:xfrm>
          <a:prstGeom prst="rect">
            <a:avLst/>
          </a:prstGeom>
        </p:spPr>
      </p:pic>
    </p:spTree>
    <p:extLst>
      <p:ext uri="{BB962C8B-B14F-4D97-AF65-F5344CB8AC3E}">
        <p14:creationId xmlns:p14="http://schemas.microsoft.com/office/powerpoint/2010/main" val="10734015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Abstractization</a:t>
            </a:r>
            <a:r>
              <a:rPr lang="en-US" dirty="0"/>
              <a:t> (Abstract classes)</a:t>
            </a:r>
            <a:endParaRPr lang="ro-RO" dirty="0"/>
          </a:p>
        </p:txBody>
      </p:sp>
      <p:sp>
        <p:nvSpPr>
          <p:cNvPr id="6" name="Text Placeholder 5"/>
          <p:cNvSpPr>
            <a:spLocks noGrp="1"/>
          </p:cNvSpPr>
          <p:nvPr>
            <p:ph type="body" sz="quarter" idx="4294967295"/>
          </p:nvPr>
        </p:nvSpPr>
        <p:spPr>
          <a:xfrm>
            <a:off x="584200" y="1435497"/>
            <a:ext cx="11018520" cy="1465016"/>
          </a:xfrm>
        </p:spPr>
        <p:txBody>
          <a:bodyPr/>
          <a:lstStyle/>
          <a:p>
            <a:r>
              <a:rPr lang="en-US" dirty="0"/>
              <a:t>Abstract method = only it’s signature is declared</a:t>
            </a:r>
          </a:p>
          <a:p>
            <a:r>
              <a:rPr lang="en-US" dirty="0"/>
              <a:t>Abstract classes can’t be </a:t>
            </a:r>
            <a:r>
              <a:rPr lang="en-US" dirty="0" err="1"/>
              <a:t>instantiazed</a:t>
            </a:r>
            <a:endParaRPr lang="en-US" dirty="0"/>
          </a:p>
          <a:p>
            <a:r>
              <a:rPr lang="en-US" dirty="0"/>
              <a:t>They can have abstract and concrete methods</a:t>
            </a:r>
          </a:p>
        </p:txBody>
      </p:sp>
      <p:pic>
        <p:nvPicPr>
          <p:cNvPr id="4" name="Picture 4" descr="A screen shot of a computer&#10;&#10;Description automatically generated">
            <a:extLst>
              <a:ext uri="{FF2B5EF4-FFF2-40B4-BE49-F238E27FC236}">
                <a16:creationId xmlns:a16="http://schemas.microsoft.com/office/drawing/2014/main" id="{878D2D07-3D66-4453-BDA6-A5913D630025}"/>
              </a:ext>
            </a:extLst>
          </p:cNvPr>
          <p:cNvPicPr>
            <a:picLocks noChangeAspect="1"/>
          </p:cNvPicPr>
          <p:nvPr/>
        </p:nvPicPr>
        <p:blipFill>
          <a:blip r:embed="rId3"/>
          <a:stretch>
            <a:fillRect/>
          </a:stretch>
        </p:blipFill>
        <p:spPr>
          <a:xfrm>
            <a:off x="2931516" y="2400300"/>
            <a:ext cx="6323888" cy="4762499"/>
          </a:xfrm>
          <a:prstGeom prst="rect">
            <a:avLst/>
          </a:prstGeom>
        </p:spPr>
      </p:pic>
    </p:spTree>
    <p:extLst>
      <p:ext uri="{BB962C8B-B14F-4D97-AF65-F5344CB8AC3E}">
        <p14:creationId xmlns:p14="http://schemas.microsoft.com/office/powerpoint/2010/main" val="146075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Abstractization</a:t>
            </a:r>
            <a:r>
              <a:rPr lang="en-US" dirty="0"/>
              <a:t> (Interfaces)</a:t>
            </a:r>
            <a:endParaRPr lang="ro-RO" dirty="0"/>
          </a:p>
        </p:txBody>
      </p:sp>
      <p:sp>
        <p:nvSpPr>
          <p:cNvPr id="6" name="Text Placeholder 5"/>
          <p:cNvSpPr>
            <a:spLocks noGrp="1"/>
          </p:cNvSpPr>
          <p:nvPr>
            <p:ph type="body" sz="quarter" idx="4294967295"/>
          </p:nvPr>
        </p:nvSpPr>
        <p:spPr>
          <a:xfrm>
            <a:off x="584200" y="1435497"/>
            <a:ext cx="11018520" cy="1465016"/>
          </a:xfrm>
        </p:spPr>
        <p:txBody>
          <a:bodyPr/>
          <a:lstStyle/>
          <a:p>
            <a:r>
              <a:rPr lang="en-US" dirty="0"/>
              <a:t>Contains only abstract methods and constants</a:t>
            </a:r>
          </a:p>
          <a:p>
            <a:r>
              <a:rPr lang="en-US" dirty="0"/>
              <a:t>A class has to implement all the methods of the interface</a:t>
            </a:r>
          </a:p>
          <a:p>
            <a:r>
              <a:rPr lang="en-US" dirty="0"/>
              <a:t>A class can implement any number of interfaces</a:t>
            </a:r>
          </a:p>
        </p:txBody>
      </p:sp>
      <p:pic>
        <p:nvPicPr>
          <p:cNvPr id="5" name="Picture 4" descr="A screenshot of a computer screen&#10;&#10;Description automatically generated">
            <a:extLst>
              <a:ext uri="{FF2B5EF4-FFF2-40B4-BE49-F238E27FC236}">
                <a16:creationId xmlns:a16="http://schemas.microsoft.com/office/drawing/2014/main" id="{0D486EF4-4368-41A6-9A7C-88A127D022C9}"/>
              </a:ext>
            </a:extLst>
          </p:cNvPr>
          <p:cNvPicPr>
            <a:picLocks noChangeAspect="1"/>
          </p:cNvPicPr>
          <p:nvPr/>
        </p:nvPicPr>
        <p:blipFill>
          <a:blip r:embed="rId3"/>
          <a:stretch>
            <a:fillRect/>
          </a:stretch>
        </p:blipFill>
        <p:spPr>
          <a:xfrm>
            <a:off x="3108483" y="2717800"/>
            <a:ext cx="5969953" cy="4307213"/>
          </a:xfrm>
          <a:prstGeom prst="rect">
            <a:avLst/>
          </a:prstGeom>
        </p:spPr>
      </p:pic>
    </p:spTree>
    <p:extLst>
      <p:ext uri="{BB962C8B-B14F-4D97-AF65-F5344CB8AC3E}">
        <p14:creationId xmlns:p14="http://schemas.microsoft.com/office/powerpoint/2010/main" val="340143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Demo</a:t>
            </a:r>
          </a:p>
        </p:txBody>
      </p:sp>
      <p:sp>
        <p:nvSpPr>
          <p:cNvPr id="4" name="Text Placeholder 3"/>
          <p:cNvSpPr>
            <a:spLocks noGrp="1"/>
          </p:cNvSpPr>
          <p:nvPr>
            <p:ph type="body" sz="quarter" idx="12"/>
          </p:nvPr>
        </p:nvSpPr>
        <p:spPr>
          <a:xfrm>
            <a:off x="599505" y="3591652"/>
            <a:ext cx="9144000" cy="307777"/>
          </a:xfrm>
        </p:spPr>
        <p:txBody>
          <a:bodyPr/>
          <a:lstStyle/>
          <a:p>
            <a:endParaRPr lang="en-US" dirty="0"/>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r>
              <a:rPr lang="en-US" dirty="0"/>
              <a:t>THE END</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Object Oriented Programming?</a:t>
            </a:r>
          </a:p>
        </p:txBody>
      </p:sp>
      <p:sp>
        <p:nvSpPr>
          <p:cNvPr id="6" name="Text Placeholder 5"/>
          <p:cNvSpPr>
            <a:spLocks noGrp="1"/>
          </p:cNvSpPr>
          <p:nvPr>
            <p:ph type="body" sz="quarter" idx="4294967295"/>
          </p:nvPr>
        </p:nvSpPr>
        <p:spPr>
          <a:xfrm>
            <a:off x="584200" y="1435497"/>
            <a:ext cx="11018520" cy="1465016"/>
          </a:xfrm>
        </p:spPr>
        <p:txBody>
          <a:bodyPr/>
          <a:lstStyle/>
          <a:p>
            <a:r>
              <a:rPr lang="en-US" dirty="0"/>
              <a:t>Objects</a:t>
            </a:r>
          </a:p>
          <a:p>
            <a:r>
              <a:rPr lang="en-US" dirty="0"/>
              <a:t>Classes = templates</a:t>
            </a:r>
          </a:p>
          <a:p>
            <a:r>
              <a:rPr lang="en-US" dirty="0"/>
              <a:t>Objects = instances</a:t>
            </a:r>
            <a:endParaRPr lang="ro-RO" dirty="0"/>
          </a:p>
        </p:txBody>
      </p:sp>
      <p:pic>
        <p:nvPicPr>
          <p:cNvPr id="4" name="Picture 11" descr="A screen shot of a computer&#10;&#10;Description automatically generated">
            <a:extLst>
              <a:ext uri="{FF2B5EF4-FFF2-40B4-BE49-F238E27FC236}">
                <a16:creationId xmlns:a16="http://schemas.microsoft.com/office/drawing/2014/main" id="{C8A3AD0A-C5D9-466A-BE9C-E87A6B89C7A3}"/>
              </a:ext>
            </a:extLst>
          </p:cNvPr>
          <p:cNvPicPr>
            <a:picLocks noChangeAspect="1"/>
          </p:cNvPicPr>
          <p:nvPr/>
        </p:nvPicPr>
        <p:blipFill>
          <a:blip r:embed="rId3"/>
          <a:stretch>
            <a:fillRect/>
          </a:stretch>
        </p:blipFill>
        <p:spPr>
          <a:xfrm>
            <a:off x="3181830" y="2666720"/>
            <a:ext cx="5823260" cy="4191280"/>
          </a:xfrm>
          <a:prstGeom prst="rect">
            <a:avLst/>
          </a:prstGeom>
        </p:spPr>
      </p:pic>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Languages that support OOP</a:t>
            </a:r>
          </a:p>
        </p:txBody>
      </p:sp>
      <p:sp>
        <p:nvSpPr>
          <p:cNvPr id="6" name="Text Placeholder 5"/>
          <p:cNvSpPr>
            <a:spLocks noGrp="1"/>
          </p:cNvSpPr>
          <p:nvPr>
            <p:ph type="body" sz="quarter" idx="4294967295"/>
          </p:nvPr>
        </p:nvSpPr>
        <p:spPr>
          <a:xfrm>
            <a:off x="584200" y="1435497"/>
            <a:ext cx="11018520" cy="3533275"/>
          </a:xfrm>
        </p:spPr>
        <p:txBody>
          <a:bodyPr/>
          <a:lstStyle/>
          <a:p>
            <a:r>
              <a:rPr lang="ro-RO" dirty="0"/>
              <a:t>Java</a:t>
            </a:r>
          </a:p>
          <a:p>
            <a:r>
              <a:rPr lang="ro-RO" dirty="0"/>
              <a:t>C#</a:t>
            </a:r>
          </a:p>
          <a:p>
            <a:r>
              <a:rPr lang="ro-RO" dirty="0"/>
              <a:t>C++</a:t>
            </a:r>
          </a:p>
          <a:p>
            <a:r>
              <a:rPr lang="ro-RO" dirty="0"/>
              <a:t>Scala</a:t>
            </a:r>
          </a:p>
          <a:p>
            <a:r>
              <a:rPr lang="ro-RO" dirty="0" err="1"/>
              <a:t>Python</a:t>
            </a:r>
            <a:endParaRPr lang="ro-RO" dirty="0"/>
          </a:p>
          <a:p>
            <a:r>
              <a:rPr lang="ro-RO" dirty="0" err="1"/>
              <a:t>Ruby</a:t>
            </a:r>
            <a:endParaRPr lang="ro-RO" dirty="0"/>
          </a:p>
          <a:p>
            <a:r>
              <a:rPr lang="ro-RO" dirty="0"/>
              <a:t>Perl</a:t>
            </a:r>
          </a:p>
        </p:txBody>
      </p:sp>
    </p:spTree>
    <p:extLst>
      <p:ext uri="{BB962C8B-B14F-4D97-AF65-F5344CB8AC3E}">
        <p14:creationId xmlns:p14="http://schemas.microsoft.com/office/powerpoint/2010/main" val="338977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Constructors</a:t>
            </a:r>
          </a:p>
        </p:txBody>
      </p:sp>
      <p:sp>
        <p:nvSpPr>
          <p:cNvPr id="6" name="Text Placeholder 5"/>
          <p:cNvSpPr>
            <a:spLocks noGrp="1"/>
          </p:cNvSpPr>
          <p:nvPr>
            <p:ph type="body" sz="quarter" idx="4294967295"/>
          </p:nvPr>
        </p:nvSpPr>
        <p:spPr>
          <a:xfrm>
            <a:off x="584200" y="1435497"/>
            <a:ext cx="11018520" cy="1465016"/>
          </a:xfrm>
        </p:spPr>
        <p:txBody>
          <a:bodyPr/>
          <a:lstStyle/>
          <a:p>
            <a:r>
              <a:rPr lang="en-US" dirty="0"/>
              <a:t>Create instances</a:t>
            </a:r>
          </a:p>
          <a:p>
            <a:r>
              <a:rPr lang="en-US" dirty="0"/>
              <a:t>“this” differences the parameters with the same name as class fields</a:t>
            </a:r>
          </a:p>
          <a:p>
            <a:r>
              <a:rPr lang="en-US" dirty="0"/>
              <a:t>“this” calling constructor from another constructor</a:t>
            </a:r>
            <a:endParaRPr lang="ro-RO" dirty="0"/>
          </a:p>
        </p:txBody>
      </p:sp>
      <p:pic>
        <p:nvPicPr>
          <p:cNvPr id="4" name="Picture 6" descr="A screenshot of a computer screen&#10;&#10;Description automatically generated">
            <a:extLst>
              <a:ext uri="{FF2B5EF4-FFF2-40B4-BE49-F238E27FC236}">
                <a16:creationId xmlns:a16="http://schemas.microsoft.com/office/drawing/2014/main" id="{53C92FC1-75D1-4F06-8AD5-B98A51755E94}"/>
              </a:ext>
            </a:extLst>
          </p:cNvPr>
          <p:cNvPicPr>
            <a:picLocks noChangeAspect="1"/>
          </p:cNvPicPr>
          <p:nvPr/>
        </p:nvPicPr>
        <p:blipFill>
          <a:blip r:embed="rId3"/>
          <a:stretch>
            <a:fillRect/>
          </a:stretch>
        </p:blipFill>
        <p:spPr>
          <a:xfrm>
            <a:off x="341453" y="2786507"/>
            <a:ext cx="5114925" cy="4181475"/>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7EE13A0D-684A-4ACC-8036-C2CBDD58D12C}"/>
              </a:ext>
            </a:extLst>
          </p:cNvPr>
          <p:cNvPicPr>
            <a:picLocks noChangeAspect="1"/>
          </p:cNvPicPr>
          <p:nvPr/>
        </p:nvPicPr>
        <p:blipFill>
          <a:blip r:embed="rId4"/>
          <a:stretch>
            <a:fillRect/>
          </a:stretch>
        </p:blipFill>
        <p:spPr>
          <a:xfrm>
            <a:off x="6735624" y="2896489"/>
            <a:ext cx="5055609" cy="3961509"/>
          </a:xfrm>
          <a:prstGeom prst="rect">
            <a:avLst/>
          </a:prstGeom>
        </p:spPr>
      </p:pic>
    </p:spTree>
    <p:extLst>
      <p:ext uri="{BB962C8B-B14F-4D97-AF65-F5344CB8AC3E}">
        <p14:creationId xmlns:p14="http://schemas.microsoft.com/office/powerpoint/2010/main" val="30333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Object Oriented Programming principles</a:t>
            </a:r>
          </a:p>
        </p:txBody>
      </p:sp>
      <p:sp>
        <p:nvSpPr>
          <p:cNvPr id="6" name="Text Placeholder 5"/>
          <p:cNvSpPr>
            <a:spLocks noGrp="1"/>
          </p:cNvSpPr>
          <p:nvPr>
            <p:ph type="body" sz="quarter" idx="4294967295"/>
          </p:nvPr>
        </p:nvSpPr>
        <p:spPr>
          <a:xfrm>
            <a:off x="584200" y="1435497"/>
            <a:ext cx="11018520" cy="1982081"/>
          </a:xfrm>
        </p:spPr>
        <p:txBody>
          <a:bodyPr/>
          <a:lstStyle/>
          <a:p>
            <a:r>
              <a:rPr lang="en-US" dirty="0"/>
              <a:t>Inheritance</a:t>
            </a:r>
            <a:endParaRPr lang="ro-RO" dirty="0"/>
          </a:p>
          <a:p>
            <a:r>
              <a:rPr lang="ro-RO" dirty="0" err="1"/>
              <a:t>Encap</a:t>
            </a:r>
            <a:r>
              <a:rPr lang="en-US" dirty="0" err="1"/>
              <a:t>sulation</a:t>
            </a:r>
            <a:endParaRPr lang="ro-RO" dirty="0"/>
          </a:p>
          <a:p>
            <a:r>
              <a:rPr lang="en-US" dirty="0"/>
              <a:t>Polymorphism</a:t>
            </a:r>
            <a:endParaRPr lang="ro-RO" dirty="0"/>
          </a:p>
          <a:p>
            <a:r>
              <a:rPr lang="en-US" dirty="0" err="1"/>
              <a:t>Abstractization</a:t>
            </a:r>
            <a:endParaRPr lang="en-US" dirty="0"/>
          </a:p>
        </p:txBody>
      </p:sp>
    </p:spTree>
    <p:extLst>
      <p:ext uri="{BB962C8B-B14F-4D97-AF65-F5344CB8AC3E}">
        <p14:creationId xmlns:p14="http://schemas.microsoft.com/office/powerpoint/2010/main" val="137682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Inheritance</a:t>
            </a:r>
          </a:p>
        </p:txBody>
      </p:sp>
      <p:sp>
        <p:nvSpPr>
          <p:cNvPr id="6" name="Text Placeholder 5"/>
          <p:cNvSpPr>
            <a:spLocks noGrp="1"/>
          </p:cNvSpPr>
          <p:nvPr>
            <p:ph type="body" sz="quarter" idx="4294967295"/>
          </p:nvPr>
        </p:nvSpPr>
        <p:spPr>
          <a:xfrm>
            <a:off x="584200" y="1435497"/>
            <a:ext cx="11018520" cy="1465016"/>
          </a:xfrm>
        </p:spPr>
        <p:txBody>
          <a:bodyPr/>
          <a:lstStyle/>
          <a:p>
            <a:r>
              <a:rPr lang="en-US" dirty="0"/>
              <a:t>A class (sub-class) extends another class (super-class)</a:t>
            </a:r>
            <a:endParaRPr lang="ro-RO" dirty="0"/>
          </a:p>
          <a:p>
            <a:r>
              <a:rPr lang="en-US" dirty="0"/>
              <a:t>Super-class = parent class</a:t>
            </a:r>
            <a:endParaRPr lang="ro-RO" dirty="0"/>
          </a:p>
          <a:p>
            <a:r>
              <a:rPr lang="en-US" dirty="0"/>
              <a:t>Sub-class = child class</a:t>
            </a:r>
          </a:p>
        </p:txBody>
      </p:sp>
      <p:pic>
        <p:nvPicPr>
          <p:cNvPr id="4" name="Picture 9" descr="A screenshot of a computer screen&#10;&#10;Description automatically generated">
            <a:extLst>
              <a:ext uri="{FF2B5EF4-FFF2-40B4-BE49-F238E27FC236}">
                <a16:creationId xmlns:a16="http://schemas.microsoft.com/office/drawing/2014/main" id="{5E267237-6520-4210-AED3-65E455339124}"/>
              </a:ext>
            </a:extLst>
          </p:cNvPr>
          <p:cNvPicPr>
            <a:picLocks noChangeAspect="1"/>
          </p:cNvPicPr>
          <p:nvPr/>
        </p:nvPicPr>
        <p:blipFill>
          <a:blip r:embed="rId3"/>
          <a:stretch>
            <a:fillRect/>
          </a:stretch>
        </p:blipFill>
        <p:spPr>
          <a:xfrm>
            <a:off x="3024853" y="2553195"/>
            <a:ext cx="6137214" cy="4557054"/>
          </a:xfrm>
          <a:prstGeom prst="rect">
            <a:avLst/>
          </a:prstGeom>
        </p:spPr>
      </p:pic>
    </p:spTree>
    <p:extLst>
      <p:ext uri="{BB962C8B-B14F-4D97-AF65-F5344CB8AC3E}">
        <p14:creationId xmlns:p14="http://schemas.microsoft.com/office/powerpoint/2010/main" val="8717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Inheritance</a:t>
            </a:r>
          </a:p>
        </p:txBody>
      </p:sp>
      <p:sp>
        <p:nvSpPr>
          <p:cNvPr id="6" name="Text Placeholder 5"/>
          <p:cNvSpPr>
            <a:spLocks noGrp="1"/>
          </p:cNvSpPr>
          <p:nvPr>
            <p:ph type="body" sz="quarter" idx="10"/>
          </p:nvPr>
        </p:nvSpPr>
        <p:spPr>
          <a:xfrm>
            <a:off x="586390" y="1434370"/>
            <a:ext cx="4751035" cy="1723549"/>
          </a:xfrm>
        </p:spPr>
        <p:txBody>
          <a:bodyPr/>
          <a:lstStyle/>
          <a:p>
            <a:r>
              <a:rPr lang="en-US" dirty="0"/>
              <a:t>“base” is used to call a method from the parent class or to call the parent constructor inside the constructor</a:t>
            </a:r>
            <a:endParaRPr lang="ro-RO" dirty="0"/>
          </a:p>
        </p:txBody>
      </p:sp>
      <p:pic>
        <p:nvPicPr>
          <p:cNvPr id="9" name="Picture 4" descr="A screenshot of a cell phone&#10;&#10;Description automatically generated">
            <a:extLst>
              <a:ext uri="{FF2B5EF4-FFF2-40B4-BE49-F238E27FC236}">
                <a16:creationId xmlns:a16="http://schemas.microsoft.com/office/drawing/2014/main" id="{EA47A508-45AD-4A88-864E-4216DF64098E}"/>
              </a:ext>
            </a:extLst>
          </p:cNvPr>
          <p:cNvPicPr>
            <a:picLocks noChangeAspect="1"/>
          </p:cNvPicPr>
          <p:nvPr/>
        </p:nvPicPr>
        <p:blipFill>
          <a:blip r:embed="rId3"/>
          <a:stretch>
            <a:fillRect/>
          </a:stretch>
        </p:blipFill>
        <p:spPr>
          <a:xfrm>
            <a:off x="5549462" y="823912"/>
            <a:ext cx="6421821" cy="5210175"/>
          </a:xfrm>
          <a:prstGeom prst="rect">
            <a:avLst/>
          </a:prstGeom>
        </p:spPr>
      </p:pic>
    </p:spTree>
    <p:extLst>
      <p:ext uri="{BB962C8B-B14F-4D97-AF65-F5344CB8AC3E}">
        <p14:creationId xmlns:p14="http://schemas.microsoft.com/office/powerpoint/2010/main" val="2967884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Encapsulation</a:t>
            </a:r>
          </a:p>
        </p:txBody>
      </p:sp>
      <p:sp>
        <p:nvSpPr>
          <p:cNvPr id="6" name="Text Placeholder 5"/>
          <p:cNvSpPr>
            <a:spLocks noGrp="1"/>
          </p:cNvSpPr>
          <p:nvPr>
            <p:ph type="body" sz="quarter" idx="4294967295"/>
          </p:nvPr>
        </p:nvSpPr>
        <p:spPr>
          <a:xfrm>
            <a:off x="584200" y="1435497"/>
            <a:ext cx="11018520" cy="1538883"/>
          </a:xfrm>
        </p:spPr>
        <p:txBody>
          <a:bodyPr/>
          <a:lstStyle/>
          <a:p>
            <a:r>
              <a:rPr lang="en-US" dirty="0"/>
              <a:t>Data hiding using access modifiers</a:t>
            </a:r>
          </a:p>
          <a:p>
            <a:pPr lvl="1"/>
            <a:r>
              <a:rPr lang="en-US" dirty="0"/>
              <a:t>p</a:t>
            </a:r>
            <a:r>
              <a:rPr lang="ro-RO" dirty="0" err="1"/>
              <a:t>ublic</a:t>
            </a:r>
            <a:endParaRPr lang="en-US" dirty="0"/>
          </a:p>
          <a:p>
            <a:pPr lvl="1"/>
            <a:r>
              <a:rPr lang="en-US" dirty="0"/>
              <a:t>p</a:t>
            </a:r>
            <a:r>
              <a:rPr lang="ro-RO" dirty="0" err="1"/>
              <a:t>rivate</a:t>
            </a:r>
            <a:endParaRPr lang="en-US" dirty="0"/>
          </a:p>
          <a:p>
            <a:pPr lvl="1"/>
            <a:r>
              <a:rPr lang="en-US" dirty="0"/>
              <a:t>p</a:t>
            </a:r>
            <a:r>
              <a:rPr lang="ro-RO" dirty="0" err="1"/>
              <a:t>rotecte</a:t>
            </a:r>
            <a:r>
              <a:rPr lang="en-US" dirty="0"/>
              <a:t>d</a:t>
            </a:r>
          </a:p>
        </p:txBody>
      </p:sp>
    </p:spTree>
    <p:extLst>
      <p:ext uri="{BB962C8B-B14F-4D97-AF65-F5344CB8AC3E}">
        <p14:creationId xmlns:p14="http://schemas.microsoft.com/office/powerpoint/2010/main" val="209833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E2BAF68-A460-4D8B-90DB-59B838B7EFF0}"/>
              </a:ext>
            </a:extLst>
          </p:cNvPr>
          <p:cNvSpPr>
            <a:spLocks noGrp="1"/>
          </p:cNvSpPr>
          <p:nvPr>
            <p:ph type="title"/>
          </p:nvPr>
        </p:nvSpPr>
        <p:spPr/>
        <p:txBody>
          <a:bodyPr/>
          <a:lstStyle/>
          <a:p>
            <a:r>
              <a:rPr lang="en-US" dirty="0"/>
              <a:t>Encapsulation</a:t>
            </a:r>
          </a:p>
        </p:txBody>
      </p:sp>
      <p:pic>
        <p:nvPicPr>
          <p:cNvPr id="4" name="Picture 10" descr="A screen shot of a computer&#10;&#10;Description automatically generated">
            <a:extLst>
              <a:ext uri="{FF2B5EF4-FFF2-40B4-BE49-F238E27FC236}">
                <a16:creationId xmlns:a16="http://schemas.microsoft.com/office/drawing/2014/main" id="{EFA414EC-D194-4FDC-80B4-F8BDC7D4BF3C}"/>
              </a:ext>
            </a:extLst>
          </p:cNvPr>
          <p:cNvPicPr>
            <a:picLocks noChangeAspect="1"/>
          </p:cNvPicPr>
          <p:nvPr/>
        </p:nvPicPr>
        <p:blipFill>
          <a:blip r:embed="rId2"/>
          <a:stretch>
            <a:fillRect/>
          </a:stretch>
        </p:blipFill>
        <p:spPr>
          <a:xfrm>
            <a:off x="679768" y="1137606"/>
            <a:ext cx="4810125" cy="5210175"/>
          </a:xfrm>
          <a:prstGeom prst="rect">
            <a:avLst/>
          </a:prstGeom>
        </p:spPr>
      </p:pic>
      <p:pic>
        <p:nvPicPr>
          <p:cNvPr id="5" name="Picture 8" descr="A screenshot of a cell phone&#10;&#10;Description automatically generated">
            <a:extLst>
              <a:ext uri="{FF2B5EF4-FFF2-40B4-BE49-F238E27FC236}">
                <a16:creationId xmlns:a16="http://schemas.microsoft.com/office/drawing/2014/main" id="{FCB0F05C-2C66-4299-A6D6-75C43AB70015}"/>
              </a:ext>
            </a:extLst>
          </p:cNvPr>
          <p:cNvPicPr>
            <a:picLocks noChangeAspect="1"/>
          </p:cNvPicPr>
          <p:nvPr/>
        </p:nvPicPr>
        <p:blipFill>
          <a:blip r:embed="rId3"/>
          <a:stretch>
            <a:fillRect/>
          </a:stretch>
        </p:blipFill>
        <p:spPr>
          <a:xfrm>
            <a:off x="6702109" y="313693"/>
            <a:ext cx="5734945" cy="6858000"/>
          </a:xfrm>
          <a:prstGeom prst="rect">
            <a:avLst/>
          </a:prstGeom>
        </p:spPr>
      </p:pic>
    </p:spTree>
    <p:extLst>
      <p:ext uri="{BB962C8B-B14F-4D97-AF65-F5344CB8AC3E}">
        <p14:creationId xmlns:p14="http://schemas.microsoft.com/office/powerpoint/2010/main" val="3604381860"/>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58237FBFB5AB4694BE778010183DE9" ma:contentTypeVersion="2" ma:contentTypeDescription="Create a new document." ma:contentTypeScope="" ma:versionID="0cc7d966e01321fe6497ea225cd2bf22">
  <xsd:schema xmlns:xsd="http://www.w3.org/2001/XMLSchema" xmlns:xs="http://www.w3.org/2001/XMLSchema" xmlns:p="http://schemas.microsoft.com/office/2006/metadata/properties" xmlns:ns2="9a56cf2b-bd97-44fe-8cfd-576fda723162" targetNamespace="http://schemas.microsoft.com/office/2006/metadata/properties" ma:root="true" ma:fieldsID="e9e54b42620ec984f97cb7f5b266ea7b" ns2:_="">
    <xsd:import namespace="9a56cf2b-bd97-44fe-8cfd-576fda72316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6cf2b-bd97-44fe-8cfd-576fda7231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8D113D-D4A7-4EC2-AEC0-F1DD12250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6cf2b-bd97-44fe-8cfd-576fda7231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s>
</ds:datastoreItem>
</file>

<file path=docProps/app.xml><?xml version="1.0" encoding="utf-8"?>
<Properties xmlns="http://schemas.openxmlformats.org/officeDocument/2006/extended-properties" xmlns:vt="http://schemas.openxmlformats.org/officeDocument/2006/docPropsVTypes">
  <Template>WHITE TEMPLATE</Template>
  <TotalTime>774</TotalTime>
  <Words>659</Words>
  <Application>Microsoft Office PowerPoint</Application>
  <PresentationFormat>Ecran lat</PresentationFormat>
  <Paragraphs>99</Paragraphs>
  <Slides>16</Slides>
  <Notes>15</Notes>
  <HiddenSlides>0</HiddenSlides>
  <MMClips>0</MMClips>
  <ScaleCrop>false</ScaleCrop>
  <HeadingPairs>
    <vt:vector size="6" baseType="variant">
      <vt:variant>
        <vt:lpstr>Fonturi utilizate</vt:lpstr>
      </vt:variant>
      <vt:variant>
        <vt:i4>7</vt:i4>
      </vt:variant>
      <vt:variant>
        <vt:lpstr>Temă</vt:lpstr>
      </vt:variant>
      <vt:variant>
        <vt:i4>2</vt:i4>
      </vt:variant>
      <vt:variant>
        <vt:lpstr>Titluri diapozitive</vt:lpstr>
      </vt:variant>
      <vt:variant>
        <vt:i4>16</vt:i4>
      </vt:variant>
    </vt:vector>
  </HeadingPairs>
  <TitlesOfParts>
    <vt:vector size="25" baseType="lpstr">
      <vt:lpstr>Arial</vt:lpstr>
      <vt:lpstr>Consolas</vt:lpstr>
      <vt:lpstr>Segoe UI</vt:lpstr>
      <vt:lpstr>Segoe UI Light</vt:lpstr>
      <vt:lpstr>Segoe UI Semibold</vt:lpstr>
      <vt:lpstr>Segoe UI Semilight</vt:lpstr>
      <vt:lpstr>Wingdings</vt:lpstr>
      <vt:lpstr>WHITE TEMPLATE</vt:lpstr>
      <vt:lpstr>SOFT BLACK TEMPLATE</vt:lpstr>
      <vt:lpstr>Object Oriented Programming</vt:lpstr>
      <vt:lpstr>What is Object Oriented Programming?</vt:lpstr>
      <vt:lpstr>Languages that support OOP</vt:lpstr>
      <vt:lpstr>Constructors</vt:lpstr>
      <vt:lpstr>Object Oriented Programming principles</vt:lpstr>
      <vt:lpstr>Inheritance</vt:lpstr>
      <vt:lpstr>Inheritance</vt:lpstr>
      <vt:lpstr>Encapsulation</vt:lpstr>
      <vt:lpstr>Encapsulation</vt:lpstr>
      <vt:lpstr>Polymorphism</vt:lpstr>
      <vt:lpstr>Static polymorphism</vt:lpstr>
      <vt:lpstr>Dynamic polymorphism</vt:lpstr>
      <vt:lpstr>Abstractization (Abstract classes)</vt:lpstr>
      <vt:lpstr>Abstractization (Interfaces)</vt:lpstr>
      <vt:lpstr>Demo</vt:lpstr>
      <vt:lpstr>THE END</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Lucian Iliescu</cp:lastModifiedBy>
  <cp:revision>58</cp:revision>
  <dcterms:created xsi:type="dcterms:W3CDTF">2019-03-28T18:40:02Z</dcterms:created>
  <dcterms:modified xsi:type="dcterms:W3CDTF">2020-11-27T09:07:15Z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0x0101006158237FBFB5AB4694BE778010183DE9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