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87" r:id="rId4"/>
    <p:sldId id="290" r:id="rId5"/>
    <p:sldId id="288" r:id="rId6"/>
    <p:sldId id="297" r:id="rId7"/>
    <p:sldId id="289" r:id="rId8"/>
    <p:sldId id="291" r:id="rId9"/>
    <p:sldId id="258" r:id="rId10"/>
    <p:sldId id="263" r:id="rId11"/>
    <p:sldId id="264" r:id="rId12"/>
    <p:sldId id="265" r:id="rId13"/>
    <p:sldId id="292" r:id="rId14"/>
    <p:sldId id="266" r:id="rId15"/>
    <p:sldId id="267" r:id="rId16"/>
    <p:sldId id="259" r:id="rId17"/>
    <p:sldId id="268" r:id="rId18"/>
    <p:sldId id="293" r:id="rId19"/>
    <p:sldId id="294" r:id="rId20"/>
    <p:sldId id="271" r:id="rId21"/>
    <p:sldId id="296" r:id="rId22"/>
    <p:sldId id="272" r:id="rId23"/>
    <p:sldId id="273" r:id="rId24"/>
    <p:sldId id="295" r:id="rId25"/>
    <p:sldId id="280" r:id="rId26"/>
    <p:sldId id="281" r:id="rId27"/>
    <p:sldId id="284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14"/>
    <p:restoredTop sz="94690"/>
  </p:normalViewPr>
  <p:slideViewPr>
    <p:cSldViewPr snapToGrid="0">
      <p:cViewPr>
        <p:scale>
          <a:sx n="66" d="100"/>
          <a:sy n="66" d="100"/>
        </p:scale>
        <p:origin x="6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C662-2863-7149-ABCA-B2BE13B6142F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8C5-B5A0-6142-A705-E0D16215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E181-53EA-A22D-F50B-515DDB62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938EC-D5F7-1FA9-DC27-2CA9BDBB0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98452-9403-B817-A574-96CB0D91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2FE7-8201-DEDE-E255-B3C542CAB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95A-1CC2-1D75-42C9-94595375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C894B-7C63-BC4E-0DDB-F71982CB3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31BCF-0B4E-23FA-A253-4981107E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625C-6C68-AF89-9A43-A8E1B3D5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355-E58B-42A0-1AB4-ACC10EC3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7CED-AF27-EF34-A7F4-6E70A7AD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6B3-799E-390F-7A65-69D2E11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20D9-AF0B-5C41-8F77-057BA70C6078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2E8D-4620-069F-F83C-38CDD7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EAF-E459-5730-B109-2CEB066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17E-C506-5DBF-B2A3-ED5EC9A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12B2-09FF-23FD-8B6E-0ACF0CB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A827-003B-1EA5-54B2-F822D2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751-24BC-324E-AA1D-B49C00E27E92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DDA-8077-7B9C-E829-B3FE57C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96CD-0D16-45B8-881B-21FDF5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F95E-0CB2-4B99-E8CF-251C7CDA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3142-044B-0FA7-4985-1EB54690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F0C-5ED3-C560-FF89-CEAD27F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483-A0C4-F549-8954-6173CAB5179B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CDB-97C5-992D-8002-3DEF8DF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929-4F88-B62A-6FA5-636429D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6A-7E2A-9764-55E3-6A6B427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C32B-DC77-1946-9653-6C80135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7B93-C47D-621E-4BDD-E021445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0029-7995-AF16-95B3-B2FD5A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978-7253-CE2D-A8A7-834CED3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480-4EA5-B72D-3B08-B9883DBC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6068-5AF3-75D6-68A4-2B7BA6FB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DDA-3D79-510B-3982-5095BA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0A60-7274-D949-916A-67ED1FB1DA3A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0C5-B203-497D-BDEC-CE33ADB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FD1-BECB-54A4-C136-1CC7EC0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393-2136-D77E-734A-348D6BA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25FF-1BC9-20ED-6652-63756503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8FA3-9863-9E49-2026-559C360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41B-561B-6464-69A5-41AB8B5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D11-2867-2B43-AB6C-D949C19D7A1F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94D8-D3B8-1FD0-BB9E-792947B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125-61A6-A5D4-8020-C9F7B82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5C8-F613-DF64-F48A-327C35E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A523-3B8D-BFD1-4489-164CA03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B41E-2685-D375-EF9D-F902ED20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F607-4E9D-1353-DA9B-85977C8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4574-616A-D85E-856F-2342C2AA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E78F-C226-A33A-844B-449883B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588-9480-C141-8D27-2C26CE2F2111}" type="datetime1">
              <a:rPr lang="de-DE" smtClean="0"/>
              <a:t>03.03.25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5196-2E7C-E8A2-1673-88562D8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0656-CE37-FDC3-D156-6B22994A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E5E2-8E89-46C8-1B47-1803748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1DB-1F55-9C3D-8C8E-82496DBF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33C-61C5-904B-A4B2-19A53024067D}" type="datetime1">
              <a:rPr lang="de-DE" smtClean="0"/>
              <a:t>03.03.25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38A-4FDE-3C0F-F287-523FE91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54B9-30DA-2484-13EA-4DDF368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6350-F99B-3276-D192-310AA8D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E339-03A7-3744-B06A-12B278E368DC}" type="datetime1">
              <a:rPr lang="de-DE" smtClean="0"/>
              <a:t>03.03.25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1884-1E1F-E1DF-2955-C1DC50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3747-42C5-866E-82B0-4CE40C4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28-30F0-9854-D0FF-7A5E674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B9C3-0167-5365-C102-BEC9BA6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C14E-C4F6-F5D2-538B-80CB51F6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4DB5-0DE2-F0FA-9E5A-3BAC22D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A0-6012-244F-8E1E-303C0F5848CB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5306-A7CC-3BCC-D066-DF534F9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80A6-48C0-DA17-063D-313F2A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1F1-5C50-9011-7064-82D41F82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5F97D-B907-95D4-D6A5-289BA114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85C8-BD17-4112-C8F8-A48EE245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934F-B8C4-7E37-FD94-69D91F2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AB37-F0AE-524F-832B-1EE930F79C35}" type="datetime1">
              <a:rPr lang="de-DE" smtClean="0"/>
              <a:t>03.03.25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7227-C4FD-2297-362B-382286B5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085-AAA6-0391-5B22-B43D3D0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C132-D445-7290-BA0D-0CE5C21D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E93B-FB2A-F985-7DB7-27975A7D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A33-8C6E-F428-0D80-8E730E33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F54C-AF83-4D4B-AD30-5C009527964C}" type="datetime1">
              <a:rPr lang="de-DE" smtClean="0"/>
              <a:t>03.03.25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2636-97B1-C898-5832-253CD42F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55EA-701B-0102-2315-EDB61074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ndata.readthedocs.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npy.readthedocs.io/en/1.10.x/api/reading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on.readthedoc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93B3-B0C1-9619-5033-5FC19E8F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Multi-Omics Integration for Personalised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A8D9-6328-4443-D87F-3FFA5AC3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482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0260C-0A86-B98E-F48A-CC7D35DA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From the Sequencing Machine to Count Matrices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8599CE-7799-CF6C-53D3-B94DFA0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759-0378-9945-B087-9DFA01C48CF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2B98-7248-8428-274B-CCEF814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9</a:t>
            </a:fld>
            <a:endParaRPr lang="en-GB" noProof="1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3F819-91D1-779F-EA51-EE3B9A07B4C2}"/>
              </a:ext>
            </a:extLst>
          </p:cNvPr>
          <p:cNvSpPr/>
          <p:nvPr/>
        </p:nvSpPr>
        <p:spPr>
          <a:xfrm>
            <a:off x="1421295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A43F4-A1CB-5A7D-2AF4-E8A166DF5D44}"/>
              </a:ext>
            </a:extLst>
          </p:cNvPr>
          <p:cNvSpPr txBox="1"/>
          <p:nvPr/>
        </p:nvSpPr>
        <p:spPr>
          <a:xfrm>
            <a:off x="1421295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Sequencing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7FAB4A-165A-6EF0-552E-9DD6A5925887}"/>
              </a:ext>
            </a:extLst>
          </p:cNvPr>
          <p:cNvSpPr/>
          <p:nvPr/>
        </p:nvSpPr>
        <p:spPr>
          <a:xfrm>
            <a:off x="2925416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0EC43-9C14-755B-1E26-49F5DFEE6528}"/>
              </a:ext>
            </a:extLst>
          </p:cNvPr>
          <p:cNvSpPr txBox="1"/>
          <p:nvPr/>
        </p:nvSpPr>
        <p:spPr>
          <a:xfrm>
            <a:off x="2925416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Read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CCD4DE-BD97-F263-E7AE-869876A9EC7F}"/>
              </a:ext>
            </a:extLst>
          </p:cNvPr>
          <p:cNvSpPr/>
          <p:nvPr/>
        </p:nvSpPr>
        <p:spPr>
          <a:xfrm>
            <a:off x="4356652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742C-BA99-72EA-5272-4328611D10D2}"/>
              </a:ext>
            </a:extLst>
          </p:cNvPr>
          <p:cNvSpPr txBox="1"/>
          <p:nvPr/>
        </p:nvSpPr>
        <p:spPr>
          <a:xfrm>
            <a:off x="4356652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Alignment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B7EA-FCBE-AC5F-0553-E8139BDCA5C0}"/>
              </a:ext>
            </a:extLst>
          </p:cNvPr>
          <p:cNvSpPr/>
          <p:nvPr/>
        </p:nvSpPr>
        <p:spPr>
          <a:xfrm>
            <a:off x="5893902" y="4150387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50BA-D7A5-7BEE-EA7D-F0776B809EA3}"/>
              </a:ext>
            </a:extLst>
          </p:cNvPr>
          <p:cNvSpPr txBox="1"/>
          <p:nvPr/>
        </p:nvSpPr>
        <p:spPr>
          <a:xfrm>
            <a:off x="5893902" y="4430194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Cell Barcode &amp; UMI 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67739B-D7F0-34C8-4B65-702F7DEE0AFE}"/>
              </a:ext>
            </a:extLst>
          </p:cNvPr>
          <p:cNvSpPr/>
          <p:nvPr/>
        </p:nvSpPr>
        <p:spPr>
          <a:xfrm>
            <a:off x="7292009" y="222491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EF-8114-CAE6-9826-F8EA22A93347}"/>
              </a:ext>
            </a:extLst>
          </p:cNvPr>
          <p:cNvSpPr txBox="1"/>
          <p:nvPr/>
        </p:nvSpPr>
        <p:spPr>
          <a:xfrm>
            <a:off x="7292009" y="250471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Filtering &amp; Quality Control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05020D-71CE-7375-C29F-7D3099A91817}"/>
              </a:ext>
            </a:extLst>
          </p:cNvPr>
          <p:cNvSpPr/>
          <p:nvPr/>
        </p:nvSpPr>
        <p:spPr>
          <a:xfrm>
            <a:off x="8862388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D337-3704-97AB-1508-981D5C34D8A8}"/>
              </a:ext>
            </a:extLst>
          </p:cNvPr>
          <p:cNvSpPr txBox="1"/>
          <p:nvPr/>
        </p:nvSpPr>
        <p:spPr>
          <a:xfrm>
            <a:off x="8862388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Generation of Count 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4DE81-69AC-AA4E-5417-EC101E2F25B8}"/>
              </a:ext>
            </a:extLst>
          </p:cNvPr>
          <p:cNvCxnSpPr/>
          <p:nvPr/>
        </p:nvCxnSpPr>
        <p:spPr>
          <a:xfrm>
            <a:off x="2998304" y="3543473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7CFE0-27A6-D326-5350-BAB256A72D74}"/>
              </a:ext>
            </a:extLst>
          </p:cNvPr>
          <p:cNvCxnSpPr/>
          <p:nvPr/>
        </p:nvCxnSpPr>
        <p:spPr>
          <a:xfrm>
            <a:off x="5933661" y="3531436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ACC7CC-6339-03AA-1A4B-5D813EB72675}"/>
              </a:ext>
            </a:extLst>
          </p:cNvPr>
          <p:cNvCxnSpPr/>
          <p:nvPr/>
        </p:nvCxnSpPr>
        <p:spPr>
          <a:xfrm>
            <a:off x="8849138" y="3548442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E4642-4420-8D52-E698-5624C63515A4}"/>
              </a:ext>
            </a:extLst>
          </p:cNvPr>
          <p:cNvCxnSpPr>
            <a:cxnSpLocks/>
          </p:cNvCxnSpPr>
          <p:nvPr/>
        </p:nvCxnSpPr>
        <p:spPr>
          <a:xfrm flipV="1">
            <a:off x="4184372" y="3574541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90134-6AC9-9040-5497-828C498E851D}"/>
              </a:ext>
            </a:extLst>
          </p:cNvPr>
          <p:cNvCxnSpPr>
            <a:cxnSpLocks/>
          </p:cNvCxnSpPr>
          <p:nvPr/>
        </p:nvCxnSpPr>
        <p:spPr>
          <a:xfrm flipV="1">
            <a:off x="7166109" y="3593572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0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A3BA-F3D8-65A8-0954-6D4167C06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D6681-F1AC-A8CF-0904-1D9389B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Represent Count Matrices (in Python)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AF041-2B79-33BE-3DDD-16C48078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822450"/>
            <a:ext cx="1964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1"/>
              <a:t>Array</a:t>
            </a:r>
          </a:p>
          <a:p>
            <a:pPr marL="0" indent="0">
              <a:buNone/>
            </a:pPr>
            <a:r>
              <a:rPr lang="en-GB" sz="1800" noProof="1"/>
              <a:t>(Numpy)</a:t>
            </a:r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br>
              <a:rPr lang="en-GB" sz="1800" noProof="1"/>
            </a:br>
            <a:r>
              <a:rPr lang="en-GB" sz="1800" noProof="1"/>
              <a:t>DataFrame</a:t>
            </a:r>
          </a:p>
          <a:p>
            <a:pPr marL="0" indent="0">
              <a:buNone/>
            </a:pPr>
            <a:r>
              <a:rPr lang="en-GB" sz="1800" noProof="1"/>
              <a:t>(Pandas)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B47-9F29-EF88-9907-861312D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76C-0A92-6642-81FE-3BA6462A5B99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66B95-07C1-563A-2E46-A2472A4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10</a:t>
            </a:fld>
            <a:endParaRPr lang="en-GB" noProof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C6D287-AC9E-2176-B74F-D1026CBB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82951"/>
              </p:ext>
            </p:extLst>
          </p:nvPr>
        </p:nvGraphicFramePr>
        <p:xfrm>
          <a:off x="3934590" y="3998119"/>
          <a:ext cx="4676010" cy="15240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935202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09A0EC-2D61-D029-0CDC-F34F1A7E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2869"/>
              </p:ext>
            </p:extLst>
          </p:nvPr>
        </p:nvGraphicFramePr>
        <p:xfrm>
          <a:off x="4869788" y="1825625"/>
          <a:ext cx="37408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5203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34C8-BC81-E044-D59B-E43ECCB7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6C5F9-0BA2-A79B-4F80-B2A19FF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AnnData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E074-E052-6BBB-475F-6590E1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4B4B-6A38-C04F-ACE8-BEFD964B45FF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665BB-3F5E-B4E1-23B3-93F4A44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11</a:t>
            </a:fld>
            <a:endParaRPr lang="en-GB" noProof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D8CDFC-AF07-2225-FC7C-3BF26BE5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690688"/>
            <a:ext cx="4226673" cy="411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B091-1E0F-D008-4AE5-748DCF7A087C}"/>
              </a:ext>
            </a:extLst>
          </p:cNvPr>
          <p:cNvSpPr txBox="1"/>
          <p:nvPr/>
        </p:nvSpPr>
        <p:spPr>
          <a:xfrm>
            <a:off x="4060134" y="6415801"/>
            <a:ext cx="407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Virshup, Isaac, et al. "anndata: Annotated data." </a:t>
            </a:r>
            <a:r>
              <a:rPr lang="en-GB" sz="1000" i="1" noProof="1"/>
              <a:t>BioRxiv</a:t>
            </a:r>
            <a:r>
              <a:rPr lang="en-GB" sz="1000" noProof="1"/>
              <a:t> (2021): 2021-12.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1642-3361-ACC9-581B-BA3FB9716056}"/>
              </a:ext>
            </a:extLst>
          </p:cNvPr>
          <p:cNvSpPr txBox="1"/>
          <p:nvPr/>
        </p:nvSpPr>
        <p:spPr>
          <a:xfrm>
            <a:off x="7981564" y="5023438"/>
            <a:ext cx="319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4"/>
              </a:rPr>
              <a:t>https://anndata.readthedocs.io/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9886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B75-EA72-E87D-31D9-F161EB3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Create Your Own AnnData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710-2A9F-D487-71BC-AA30A6A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94" y="1915319"/>
            <a:ext cx="5112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With ScanPy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9B4-8BC1-7A88-D5B8-D2E0BC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4584-E7B0-70D2-16EF-859508E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12</a:t>
            </a:fld>
            <a:endParaRPr lang="en-GB" noProof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D75E0-7371-23B0-F085-FAC64AE0E7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2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1"/>
              <a:t>Manually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5382E-69B0-4E68-0488-784E82A6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487786"/>
            <a:ext cx="3031435" cy="24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3A659-96C4-E182-6104-CC2D0780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94" y="2460583"/>
            <a:ext cx="2556013" cy="348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4A87-4939-C962-B835-181FF653D26C}"/>
              </a:ext>
            </a:extLst>
          </p:cNvPr>
          <p:cNvSpPr txBox="1"/>
          <p:nvPr/>
        </p:nvSpPr>
        <p:spPr>
          <a:xfrm>
            <a:off x="8001001" y="3700353"/>
            <a:ext cx="308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noProof="1">
                <a:hlinkClick r:id="rId4"/>
              </a:rPr>
              <a:t>https://scanpy.readthedocs.io/en/1.10.x/api/reading.html</a:t>
            </a:r>
            <a:endParaRPr lang="en-GB" sz="1800" noProof="1"/>
          </a:p>
        </p:txBody>
      </p:sp>
    </p:spTree>
    <p:extLst>
      <p:ext uri="{BB962C8B-B14F-4D97-AF65-F5344CB8AC3E}">
        <p14:creationId xmlns:p14="http://schemas.microsoft.com/office/powerpoint/2010/main" val="19500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8539-3B75-B778-2D2B-0BB083F1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1B6C-3793-02CD-BEEE-CCE3A1B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5CA00-F469-6D6A-7C7D-D6BE3560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C05-7246-E34C-B32A-4E733F6E8AD3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C7D1C-00E4-BEAD-4168-E3EDA80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13</a:t>
            </a:fld>
            <a:endParaRPr lang="en-GB" noProof="1"/>
          </a:p>
        </p:txBody>
      </p:sp>
      <p:pic>
        <p:nvPicPr>
          <p:cNvPr id="2050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D0F7C0DB-1004-7A37-AB8C-F990F48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2013"/>
            <a:ext cx="10515601" cy="28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7A254-2E75-B857-1EF2-3D73BEDF126C}"/>
              </a:ext>
            </a:extLst>
          </p:cNvPr>
          <p:cNvSpPr txBox="1"/>
          <p:nvPr/>
        </p:nvSpPr>
        <p:spPr>
          <a:xfrm>
            <a:off x="3047999" y="6415801"/>
            <a:ext cx="8305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Bredikhin, Danila, Ilia Kats, and Oliver Stegle. "MUON: multimodal omics analysis framework." </a:t>
            </a:r>
            <a:r>
              <a:rPr lang="en-GB" sz="1000" i="1" noProof="1"/>
              <a:t>Genome biology</a:t>
            </a:r>
            <a:r>
              <a:rPr lang="en-GB" sz="1000" noProof="1"/>
              <a:t> 23.1 (2022): 42.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627A-9EB2-A207-BF3C-8C84F7D81F22}"/>
              </a:ext>
            </a:extLst>
          </p:cNvPr>
          <p:cNvSpPr txBox="1"/>
          <p:nvPr/>
        </p:nvSpPr>
        <p:spPr>
          <a:xfrm>
            <a:off x="4606787" y="5439113"/>
            <a:ext cx="29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3"/>
              </a:rPr>
              <a:t>https://muon.readthedocs.io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887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207-2C99-71F6-3CAF-095BC6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CLL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501-77BA-0193-4B51-03E5E66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716-1CA7-0048-9CC4-1DFDC631832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CF8C-2F4E-C450-75A0-50B53489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14</a:t>
            </a:fld>
            <a:endParaRPr lang="en-GB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49809-FD07-0C20-518B-C531B4CB650F}"/>
              </a:ext>
            </a:extLst>
          </p:cNvPr>
          <p:cNvGrpSpPr/>
          <p:nvPr/>
        </p:nvGrpSpPr>
        <p:grpSpPr>
          <a:xfrm>
            <a:off x="838200" y="1933834"/>
            <a:ext cx="2743200" cy="2110851"/>
            <a:chOff x="838200" y="1612630"/>
            <a:chExt cx="1766170" cy="479538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74D0B8-B37A-8634-E1B5-BD43B0DB0E9F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3AE296-2220-DD0F-56A9-FC67C50DAB28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02A36FB-7E2C-AFCA-7A5E-A71247D11FA2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91E20F-7AA0-7AE4-1FE1-285FB9BABB76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AAD88F-126B-5501-67CA-59483416F20F}"/>
              </a:ext>
            </a:extLst>
          </p:cNvPr>
          <p:cNvSpPr/>
          <p:nvPr/>
        </p:nvSpPr>
        <p:spPr>
          <a:xfrm>
            <a:off x="5166159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FF56FB-4B45-A3E6-4B8F-738536AC2C05}"/>
              </a:ext>
            </a:extLst>
          </p:cNvPr>
          <p:cNvSpPr/>
          <p:nvPr/>
        </p:nvSpPr>
        <p:spPr>
          <a:xfrm>
            <a:off x="5166159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61CB30-CE82-B29A-83CD-9484AAE35B7E}"/>
              </a:ext>
            </a:extLst>
          </p:cNvPr>
          <p:cNvSpPr/>
          <p:nvPr/>
        </p:nvSpPr>
        <p:spPr>
          <a:xfrm>
            <a:off x="5166159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BF009-671D-82D1-837E-439FBBD8EFD4}"/>
              </a:ext>
            </a:extLst>
          </p:cNvPr>
          <p:cNvSpPr/>
          <p:nvPr/>
        </p:nvSpPr>
        <p:spPr>
          <a:xfrm>
            <a:off x="5166160" y="3564988"/>
            <a:ext cx="2805988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051-7DA9-F798-A8D8-9CD5D501A935}"/>
              </a:ext>
            </a:extLst>
          </p:cNvPr>
          <p:cNvSpPr/>
          <p:nvPr/>
        </p:nvSpPr>
        <p:spPr>
          <a:xfrm>
            <a:off x="3700954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28AEA9-DB46-8475-1054-B79BC646A7F1}"/>
              </a:ext>
            </a:extLst>
          </p:cNvPr>
          <p:cNvSpPr/>
          <p:nvPr/>
        </p:nvSpPr>
        <p:spPr>
          <a:xfrm>
            <a:off x="3700954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4FC327-6686-2C43-A3A6-45A786BAF48A}"/>
              </a:ext>
            </a:extLst>
          </p:cNvPr>
          <p:cNvSpPr/>
          <p:nvPr/>
        </p:nvSpPr>
        <p:spPr>
          <a:xfrm>
            <a:off x="3700954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179B51-275F-15DF-20F6-50BBF90726D2}"/>
              </a:ext>
            </a:extLst>
          </p:cNvPr>
          <p:cNvSpPr/>
          <p:nvPr/>
        </p:nvSpPr>
        <p:spPr>
          <a:xfrm>
            <a:off x="3700955" y="356498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0CBB9B-F0D4-C32E-F354-B080D40B25B8}"/>
              </a:ext>
            </a:extLst>
          </p:cNvPr>
          <p:cNvSpPr/>
          <p:nvPr/>
        </p:nvSpPr>
        <p:spPr>
          <a:xfrm>
            <a:off x="3989577" y="4471961"/>
            <a:ext cx="4005263" cy="18114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F7FF70-B07E-D395-B962-10447A08DC10}"/>
              </a:ext>
            </a:extLst>
          </p:cNvPr>
          <p:cNvSpPr/>
          <p:nvPr/>
        </p:nvSpPr>
        <p:spPr>
          <a:xfrm>
            <a:off x="8149873" y="1933834"/>
            <a:ext cx="2494454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Binary encoding (0 or 1)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05BFE-4A34-34C1-3083-747E7D288459}"/>
              </a:ext>
            </a:extLst>
          </p:cNvPr>
          <p:cNvSpPr/>
          <p:nvPr/>
        </p:nvSpPr>
        <p:spPr>
          <a:xfrm>
            <a:off x="8149873" y="301770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M-value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CBA6C6-6736-87B4-2A0B-A7A9E81CCB3E}"/>
              </a:ext>
            </a:extLst>
          </p:cNvPr>
          <p:cNvSpPr/>
          <p:nvPr/>
        </p:nvSpPr>
        <p:spPr>
          <a:xfrm>
            <a:off x="8149873" y="247640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Transformed counts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93774-56E2-E823-392E-C7F2965BF926}"/>
              </a:ext>
            </a:extLst>
          </p:cNvPr>
          <p:cNvSpPr/>
          <p:nvPr/>
        </p:nvSpPr>
        <p:spPr>
          <a:xfrm>
            <a:off x="8149874" y="355901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Viability score (0 to 1)</a:t>
            </a:r>
          </a:p>
        </p:txBody>
      </p:sp>
    </p:spTree>
    <p:extLst>
      <p:ext uri="{BB962C8B-B14F-4D97-AF65-F5344CB8AC3E}">
        <p14:creationId xmlns:p14="http://schemas.microsoft.com/office/powerpoint/2010/main" val="275023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4EC5-6946-C140-9677-C92B11F8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9FC-133C-7295-0E03-DDA02D3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Factor Models and MOFA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1EBD-C383-9607-5223-52BB2F4E4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 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0021-3180-1326-255F-2FEEDF4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F62-8B8C-6C4F-B015-9468474F1B68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8F73-C16E-BA50-3737-A38160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4FA7-ADC1-11BA-1122-5141F91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Omics Data is High-Dimensional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AD35-E16A-A6E8-474F-E30031CA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296"/>
            <a:ext cx="7579660" cy="19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Modality			Number of features / dimensions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1"/>
                </a:solidFill>
              </a:rPr>
              <a:t>Proteome		e.g. 10 000 proteins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2"/>
                </a:solidFill>
              </a:rPr>
              <a:t>Transcriptome		e.g. 20 000 genes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tx2"/>
                </a:solidFill>
              </a:rPr>
              <a:t>Genome			e.g. 5 million SNPs</a:t>
            </a:r>
            <a:endParaRPr lang="en-GB" sz="1800" noProof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800" noProof="1">
                <a:solidFill>
                  <a:schemeClr val="accent6"/>
                </a:solidFill>
              </a:rPr>
              <a:t>Epigenome		e.g. 20 million CpG sites</a:t>
            </a:r>
            <a:endParaRPr lang="en-GB" sz="1800" noProof="1"/>
          </a:p>
          <a:p>
            <a:pPr marL="0" indent="0">
              <a:buNone/>
            </a:pPr>
            <a:endParaRPr lang="en-GB" sz="18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648899-6C7F-9B9F-29B5-FCD6823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D43-AA6E-0CA0-84FC-B53F3B6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16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/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1800" noProof="1"/>
                  <a:t>... often in just 100s to 1000s of cells / samples	</a:t>
                </a:r>
                <a:r>
                  <a:rPr lang="en-GB" sz="1800" noProof="1">
                    <a:sym typeface="Wingdings" pitchFamily="2" charset="2"/>
                  </a:rPr>
                  <a:t>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dimensions</m:t>
                        </m:r>
                      </m:sub>
                    </m:sSub>
                    <m:r>
                      <a:rPr lang="en-GB" sz="18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≫</m:t>
                    </m:r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observations</m:t>
                        </m:r>
                      </m:sub>
                    </m:sSub>
                  </m:oMath>
                </a14:m>
                <a:endParaRPr lang="en-GB" sz="1800" noProof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blipFill>
                <a:blip r:embed="rId3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653CBE5-E997-5520-FE43-05FA9EDFC53B}"/>
              </a:ext>
            </a:extLst>
          </p:cNvPr>
          <p:cNvSpPr/>
          <p:nvPr/>
        </p:nvSpPr>
        <p:spPr>
          <a:xfrm>
            <a:off x="6163236" y="4516561"/>
            <a:ext cx="3025588" cy="591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0BA90-C659-014A-0DEC-95BDFCA6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7E2C3-4519-41F6-626A-00849BE6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Curse of Dimensionality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5D226-FA04-054F-1623-2C95E44B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6630-7594-013B-9AAA-8DAECBB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17</a:t>
            </a:fld>
            <a:endParaRPr lang="en-GB" noProof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4E0CDC-106A-F648-8E78-7537B6C26EE4}"/>
              </a:ext>
            </a:extLst>
          </p:cNvPr>
          <p:cNvCxnSpPr>
            <a:cxnSpLocks/>
          </p:cNvCxnSpPr>
          <p:nvPr/>
        </p:nvCxnSpPr>
        <p:spPr>
          <a:xfrm>
            <a:off x="1237452" y="2806151"/>
            <a:ext cx="9077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3AE83-DC02-2426-948F-61EE17A46311}"/>
              </a:ext>
            </a:extLst>
          </p:cNvPr>
          <p:cNvSpPr/>
          <p:nvPr/>
        </p:nvSpPr>
        <p:spPr>
          <a:xfrm>
            <a:off x="3736580" y="2267454"/>
            <a:ext cx="1161273" cy="116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486726-E2DD-755F-23B3-B21C444C61F2}"/>
              </a:ext>
            </a:extLst>
          </p:cNvPr>
          <p:cNvSpPr/>
          <p:nvPr/>
        </p:nvSpPr>
        <p:spPr>
          <a:xfrm>
            <a:off x="3736580" y="2267454"/>
            <a:ext cx="1161273" cy="11612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A8E96-8D4B-DB7D-B28E-26118A7E99BA}"/>
              </a:ext>
            </a:extLst>
          </p:cNvPr>
          <p:cNvCxnSpPr>
            <a:cxnSpLocks/>
          </p:cNvCxnSpPr>
          <p:nvPr/>
        </p:nvCxnSpPr>
        <p:spPr>
          <a:xfrm>
            <a:off x="1237452" y="2845908"/>
            <a:ext cx="907793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D20CDB-024A-06C7-DD65-15D03E06D1C1}"/>
              </a:ext>
            </a:extLst>
          </p:cNvPr>
          <p:cNvSpPr txBox="1"/>
          <p:nvPr/>
        </p:nvSpPr>
        <p:spPr>
          <a:xfrm>
            <a:off x="3427298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DDC95-8A7F-E5E1-4F19-B56FDEA89252}"/>
              </a:ext>
            </a:extLst>
          </p:cNvPr>
          <p:cNvSpPr txBox="1"/>
          <p:nvPr/>
        </p:nvSpPr>
        <p:spPr>
          <a:xfrm>
            <a:off x="838200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FE8C2-86A9-6764-661C-B5F36DA9E7AF}"/>
              </a:ext>
            </a:extLst>
          </p:cNvPr>
          <p:cNvSpPr txBox="1"/>
          <p:nvPr/>
        </p:nvSpPr>
        <p:spPr>
          <a:xfrm>
            <a:off x="6016396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/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blipFill>
                <a:blip r:embed="rId3"/>
                <a:stretch>
                  <a:fillRect l="-8000" t="-4878" r="-8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/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≅0.78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blipFill>
                <a:blip r:embed="rId4"/>
                <a:stretch>
                  <a:fillRect l="-2521" r="-33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/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≅0.52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blipFill>
                <a:blip r:embed="rId5"/>
                <a:stretch>
                  <a:fillRect l="-3030" t="-1818" r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C20ECE7-71CB-86D7-EDFF-1F35E0BFF7E5}"/>
              </a:ext>
            </a:extLst>
          </p:cNvPr>
          <p:cNvSpPr txBox="1"/>
          <p:nvPr/>
        </p:nvSpPr>
        <p:spPr>
          <a:xfrm>
            <a:off x="8605494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/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blipFill>
                <a:blip r:embed="rId6"/>
                <a:stretch>
                  <a:fillRect l="-8824" r="-88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D735C1D-4F98-737A-225A-8786299B7EA3}"/>
              </a:ext>
            </a:extLst>
          </p:cNvPr>
          <p:cNvSpPr txBox="1"/>
          <p:nvPr/>
        </p:nvSpPr>
        <p:spPr>
          <a:xfrm>
            <a:off x="838200" y="4857992"/>
            <a:ext cx="660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1"/>
              <a:t>In very high dimensions.</a:t>
            </a:r>
            <a:r>
              <a:rPr lang="en-GB" noProof="1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noProof="1"/>
              <a:t>spheres around data points fill vanishingly small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it becomes difficult to establish relations between data points</a:t>
            </a:r>
          </a:p>
          <a:p>
            <a:r>
              <a:rPr lang="en-GB" noProof="1">
                <a:solidFill>
                  <a:srgbClr val="C00000"/>
                </a:solidFill>
                <a:sym typeface="Wingdings" pitchFamily="2" charset="2"/>
              </a:rPr>
              <a:t> High dimensions are typically not suitable for direct analysis</a:t>
            </a:r>
            <a:endParaRPr lang="en-GB" sz="18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CD2C-3FC4-43BC-F9CD-84A3BE78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8D93-0E3E-FE40-55AD-65F339F6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Dimensionality Reduction Methods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546BF2-70AE-4B43-9BCB-558CE23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4A4C-93B1-9277-A132-9901EF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18</a:t>
            </a:fld>
            <a:endParaRPr lang="en-GB" noProof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B24A4A-7914-4B6D-02F9-A80CB3A4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9967"/>
              </p:ext>
            </p:extLst>
          </p:nvPr>
        </p:nvGraphicFramePr>
        <p:xfrm>
          <a:off x="972671" y="1958788"/>
          <a:ext cx="445546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42577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78147225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AD056-AC94-44AC-D739-B916E1E0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21665"/>
              </p:ext>
            </p:extLst>
          </p:nvPr>
        </p:nvGraphicFramePr>
        <p:xfrm>
          <a:off x="2112867" y="4670888"/>
          <a:ext cx="218380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-6.2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55866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</a:tbl>
          </a:graphicData>
        </a:graphic>
      </p:graphicFrame>
      <p:sp>
        <p:nvSpPr>
          <p:cNvPr id="5" name="Trapezium 4">
            <a:extLst>
              <a:ext uri="{FF2B5EF4-FFF2-40B4-BE49-F238E27FC236}">
                <a16:creationId xmlns:a16="http://schemas.microsoft.com/office/drawing/2014/main" id="{22C881C6-9DA0-1F7C-AFE8-7BB0FACFF62D}"/>
              </a:ext>
            </a:extLst>
          </p:cNvPr>
          <p:cNvSpPr/>
          <p:nvPr/>
        </p:nvSpPr>
        <p:spPr>
          <a:xfrm rot="10800000">
            <a:off x="972665" y="3429000"/>
            <a:ext cx="4455463" cy="990876"/>
          </a:xfrm>
          <a:prstGeom prst="trapezoid">
            <a:avLst>
              <a:gd name="adj" fmla="val 114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BCDD64E-BECD-2209-4703-57B0A3C6F1ED}"/>
              </a:ext>
            </a:extLst>
          </p:cNvPr>
          <p:cNvSpPr/>
          <p:nvPr/>
        </p:nvSpPr>
        <p:spPr>
          <a:xfrm rot="5400000">
            <a:off x="2833650" y="3730857"/>
            <a:ext cx="733490" cy="38716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414C2-9700-C777-F962-1239B23BE283}"/>
              </a:ext>
            </a:extLst>
          </p:cNvPr>
          <p:cNvSpPr txBox="1"/>
          <p:nvPr/>
        </p:nvSpPr>
        <p:spPr>
          <a:xfrm>
            <a:off x="6849037" y="1955148"/>
            <a:ext cx="4069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/>
              <a:t>Linear Methods</a:t>
            </a:r>
          </a:p>
          <a:p>
            <a:r>
              <a:rPr lang="en-GB" noProof="1"/>
              <a:t>Principal Component Analysis (PCA)</a:t>
            </a:r>
          </a:p>
          <a:p>
            <a:r>
              <a:rPr lang="en-GB" noProof="1"/>
              <a:t>Independent Component Analysis (ICA)</a:t>
            </a:r>
          </a:p>
          <a:p>
            <a:r>
              <a:rPr lang="en-GB" noProof="1"/>
              <a:t>Latent Dirichlet Allocation (LDA)</a:t>
            </a:r>
          </a:p>
          <a:p>
            <a:r>
              <a:rPr lang="en-GB" noProof="1"/>
              <a:t>Factor Analysis (FA)</a:t>
            </a:r>
          </a:p>
          <a:p>
            <a:r>
              <a:rPr lang="en-GB" noProof="1"/>
              <a:t>Non-Negative Matrix Factorization (NMF)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r>
              <a:rPr lang="en-GB" b="1" noProof="1"/>
              <a:t>Non-Linear Methods</a:t>
            </a:r>
          </a:p>
          <a:p>
            <a:r>
              <a:rPr lang="en-GB" noProof="1"/>
              <a:t>(Variational) Autoencoder (VAE)</a:t>
            </a:r>
          </a:p>
          <a:p>
            <a:r>
              <a:rPr lang="en-GB" noProof="1"/>
              <a:t>Deep Matrix Factorization</a:t>
            </a:r>
          </a:p>
          <a:p>
            <a:r>
              <a:rPr lang="en-GB" noProof="1"/>
              <a:t>t-SNE</a:t>
            </a:r>
          </a:p>
          <a:p>
            <a:r>
              <a:rPr lang="en-GB" noProof="1"/>
              <a:t>UMAP</a:t>
            </a:r>
          </a:p>
          <a:p>
            <a:r>
              <a:rPr lang="en-GB" noProof="1"/>
              <a:t>Spectral Embedding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pPr algn="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803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EBB-B95F-F28A-F63E-0F16253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C46-EC85-F4A8-DDE9-F2112517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What to expect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092-3726-2947-5C57-0D51EE1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88C8-6145-1D43-A4F9-77635DD7FBD7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19E-AFAA-692A-EF9F-32EC0CB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693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1F75-BC67-8CF4-2A63-DB93F1B0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A3120-21C8-C981-2328-9092423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Intuitively?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FCBC-1C92-0D01-9451-48B4E7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606D6-A80C-2187-8A69-E143B73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19</a:t>
            </a:fld>
            <a:endParaRPr lang="en-GB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/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noProof="1"/>
                  <a:t>Factors</a:t>
                </a:r>
                <a:r>
                  <a:rPr lang="en-GB" noProof="1"/>
                  <a:t> can be seen as </a:t>
                </a:r>
                <a:r>
                  <a:rPr lang="en-GB" b="1" noProof="1"/>
                  <a:t>meta-features</a:t>
                </a:r>
                <a:r>
                  <a:rPr lang="en-GB" noProof="1"/>
                  <a:t> that summarise the behaviour of groups of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The reduced </a:t>
                </a:r>
                <a:r>
                  <a:rPr lang="en-GB" b="1" noProof="1">
                    <a:solidFill>
                      <a:schemeClr val="accent6"/>
                    </a:solidFill>
                  </a:rPr>
                  <a:t>data</a:t>
                </a:r>
                <a:r>
                  <a:rPr lang="en-GB" noProof="1"/>
                  <a:t> is represented as </a:t>
                </a:r>
                <a:r>
                  <a:rPr lang="en-GB" b="1" noProof="1">
                    <a:solidFill>
                      <a:schemeClr val="accent5"/>
                    </a:solidFill>
                  </a:rPr>
                  <a:t>factor scores</a:t>
                </a:r>
                <a:r>
                  <a:rPr lang="en-GB" noProof="1">
                    <a:solidFill>
                      <a:schemeClr val="accent5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</m:oMath>
                </a14:m>
                <a:endParaRPr lang="en-GB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Factors are linked to all the original features via </a:t>
                </a:r>
                <a:r>
                  <a:rPr lang="en-GB" b="1" noProof="1">
                    <a:solidFill>
                      <a:schemeClr val="accent2"/>
                    </a:solidFill>
                  </a:rPr>
                  <a:t>factor loadings</a:t>
                </a:r>
                <a:r>
                  <a:rPr lang="en-GB" noProof="1">
                    <a:solidFill>
                      <a:schemeClr val="accent2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noProof="1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blipFill>
                <a:blip r:embed="rId2"/>
                <a:stretch>
                  <a:fillRect l="-483"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4882F1-5DE9-1A4F-754E-6D0DE13339EA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74FD5D4-D20A-6D9D-9045-E8776E13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631141"/>
              </p:ext>
            </p:extLst>
          </p:nvPr>
        </p:nvGraphicFramePr>
        <p:xfrm>
          <a:off x="7625756" y="4846070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539C406-D50F-D567-1010-02E0D1FB3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7160"/>
              </p:ext>
            </p:extLst>
          </p:nvPr>
        </p:nvGraphicFramePr>
        <p:xfrm>
          <a:off x="2226909" y="4208899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5EEEB3C-4FD0-8E03-57E7-A809B531B197}"/>
              </a:ext>
            </a:extLst>
          </p:cNvPr>
          <p:cNvSpPr txBox="1"/>
          <p:nvPr/>
        </p:nvSpPr>
        <p:spPr>
          <a:xfrm>
            <a:off x="536270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495FCA-5C2D-A5ED-E2C7-7A5560068D6B}"/>
              </a:ext>
            </a:extLst>
          </p:cNvPr>
          <p:cNvSpPr txBox="1"/>
          <p:nvPr/>
        </p:nvSpPr>
        <p:spPr>
          <a:xfrm rot="5400000">
            <a:off x="6746861" y="493520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69C854-6A30-B2FE-F177-20BF48D6FE8C}"/>
              </a:ext>
            </a:extLst>
          </p:cNvPr>
          <p:cNvSpPr txBox="1"/>
          <p:nvPr/>
        </p:nvSpPr>
        <p:spPr>
          <a:xfrm rot="5400000">
            <a:off x="4891272" y="4939637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E83644-C092-C985-FE87-CBB3680F3F94}"/>
              </a:ext>
            </a:extLst>
          </p:cNvPr>
          <p:cNvSpPr txBox="1"/>
          <p:nvPr/>
        </p:nvSpPr>
        <p:spPr>
          <a:xfrm>
            <a:off x="8095436" y="543486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07CFE0-2276-5CF2-B5B1-B1B8C1641F43}"/>
              </a:ext>
            </a:extLst>
          </p:cNvPr>
          <p:cNvSpPr txBox="1"/>
          <p:nvPr/>
        </p:nvSpPr>
        <p:spPr>
          <a:xfrm>
            <a:off x="2690917" y="6026939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E97FFF-6862-B68B-69FC-E2C3F191D3A0}"/>
              </a:ext>
            </a:extLst>
          </p:cNvPr>
          <p:cNvSpPr txBox="1"/>
          <p:nvPr/>
        </p:nvSpPr>
        <p:spPr>
          <a:xfrm rot="5400000">
            <a:off x="1413804" y="4940471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Samples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75BD15-483B-F463-1796-362519C5B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7379"/>
              </p:ext>
            </p:extLst>
          </p:nvPr>
        </p:nvGraphicFramePr>
        <p:xfrm>
          <a:off x="5766931" y="4208899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F0E934F-C299-DA3C-C8DA-13FD86C0E09E}"/>
              </a:ext>
            </a:extLst>
          </p:cNvPr>
          <p:cNvSpPr txBox="1"/>
          <p:nvPr/>
        </p:nvSpPr>
        <p:spPr>
          <a:xfrm>
            <a:off x="4851807" y="4932836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C07C2E-895C-32EE-785A-71C05D909B3E}"/>
              </a:ext>
            </a:extLst>
          </p:cNvPr>
          <p:cNvSpPr txBox="1"/>
          <p:nvPr/>
        </p:nvSpPr>
        <p:spPr>
          <a:xfrm>
            <a:off x="6609465" y="4932836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F0352-F0ED-C752-EC0D-274A953A9B0B}"/>
              </a:ext>
            </a:extLst>
          </p:cNvPr>
          <p:cNvSpPr txBox="1"/>
          <p:nvPr/>
        </p:nvSpPr>
        <p:spPr>
          <a:xfrm>
            <a:off x="2629975" y="602610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4254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24346-3C86-2DA5-F5E8-F1142AAE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B1C21-9AFB-5937-0C9E-2CE8C424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 Example: Movie Recommendations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6890A-B476-D7D8-C33E-344B410F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FD00A9-0CFF-559B-2F5C-9346C026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20</a:t>
            </a:fld>
            <a:endParaRPr lang="en-GB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86039-88A0-0613-E9AD-0993F1C81E36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7665677-1C05-922E-CD04-5A271E36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26712"/>
              </p:ext>
            </p:extLst>
          </p:nvPr>
        </p:nvGraphicFramePr>
        <p:xfrm>
          <a:off x="7625756" y="4848949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A13CDEF-ADE7-D457-C327-D6FE5713A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47337"/>
              </p:ext>
            </p:extLst>
          </p:nvPr>
        </p:nvGraphicFramePr>
        <p:xfrm>
          <a:off x="2226909" y="4211778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40DB26F8-568E-F7F3-4ED1-51137DE5F0E6}"/>
              </a:ext>
            </a:extLst>
          </p:cNvPr>
          <p:cNvSpPr txBox="1"/>
          <p:nvPr/>
        </p:nvSpPr>
        <p:spPr>
          <a:xfrm>
            <a:off x="5362705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08792-4E84-656C-41B4-9D47510437F9}"/>
              </a:ext>
            </a:extLst>
          </p:cNvPr>
          <p:cNvSpPr txBox="1"/>
          <p:nvPr/>
        </p:nvSpPr>
        <p:spPr>
          <a:xfrm rot="5400000">
            <a:off x="6746861" y="4938080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Factors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1B9A0-2904-FF80-B915-495CEEF72377}"/>
              </a:ext>
            </a:extLst>
          </p:cNvPr>
          <p:cNvSpPr txBox="1"/>
          <p:nvPr/>
        </p:nvSpPr>
        <p:spPr>
          <a:xfrm rot="5400000">
            <a:off x="4891272" y="4942516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35834D-475B-3E0B-6ECF-F4CA98055FEC}"/>
              </a:ext>
            </a:extLst>
          </p:cNvPr>
          <p:cNvSpPr txBox="1"/>
          <p:nvPr/>
        </p:nvSpPr>
        <p:spPr>
          <a:xfrm>
            <a:off x="8095436" y="5437745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C49E4-BB46-A492-90D5-A5152C71C7EE}"/>
              </a:ext>
            </a:extLst>
          </p:cNvPr>
          <p:cNvSpPr txBox="1"/>
          <p:nvPr/>
        </p:nvSpPr>
        <p:spPr>
          <a:xfrm>
            <a:off x="2690917" y="6029818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6F1D9-2AB4-5ED6-31B0-D07186F62378}"/>
              </a:ext>
            </a:extLst>
          </p:cNvPr>
          <p:cNvSpPr txBox="1"/>
          <p:nvPr/>
        </p:nvSpPr>
        <p:spPr>
          <a:xfrm rot="5400000">
            <a:off x="1182250" y="4935300"/>
            <a:ext cx="181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7F3EA36-DA2C-7D24-4999-455B297B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03710"/>
              </p:ext>
            </p:extLst>
          </p:nvPr>
        </p:nvGraphicFramePr>
        <p:xfrm>
          <a:off x="5766931" y="4211778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DC822A4-1BCE-DE0C-97CD-E44BDA4F32D3}"/>
              </a:ext>
            </a:extLst>
          </p:cNvPr>
          <p:cNvSpPr txBox="1"/>
          <p:nvPr/>
        </p:nvSpPr>
        <p:spPr>
          <a:xfrm>
            <a:off x="4851807" y="4935715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D6853-171A-97C6-D4C7-2E9365319964}"/>
              </a:ext>
            </a:extLst>
          </p:cNvPr>
          <p:cNvSpPr txBox="1"/>
          <p:nvPr/>
        </p:nvSpPr>
        <p:spPr>
          <a:xfrm>
            <a:off x="6609465" y="4935715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FA96EA-C1AD-F852-3541-FCB8573185C8}"/>
              </a:ext>
            </a:extLst>
          </p:cNvPr>
          <p:cNvSpPr txBox="1"/>
          <p:nvPr/>
        </p:nvSpPr>
        <p:spPr>
          <a:xfrm>
            <a:off x="2704364" y="6028984"/>
            <a:ext cx="135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336EE-F262-3C5A-1F77-8B279DC6FA4F}"/>
              </a:ext>
            </a:extLst>
          </p:cNvPr>
          <p:cNvSpPr txBox="1"/>
          <p:nvPr/>
        </p:nvSpPr>
        <p:spPr>
          <a:xfrm>
            <a:off x="2275935" y="3726125"/>
            <a:ext cx="224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User Movie Ratings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E46C23-FDEF-EF76-D9DF-829E5FFAA74C}"/>
              </a:ext>
            </a:extLst>
          </p:cNvPr>
          <p:cNvSpPr txBox="1"/>
          <p:nvPr/>
        </p:nvSpPr>
        <p:spPr>
          <a:xfrm>
            <a:off x="838200" y="195243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A streaming service has access to the </a:t>
            </a:r>
            <a:r>
              <a:rPr lang="en-US" b="1" noProof="1">
                <a:ea typeface="Cambria Math" panose="02040503050406030204" pitchFamily="18" charset="0"/>
              </a:rPr>
              <a:t>star ratings </a:t>
            </a:r>
            <a:r>
              <a:rPr lang="en-US" noProof="1">
                <a:ea typeface="Cambria Math" panose="02040503050406030204" pitchFamily="18" charset="0"/>
              </a:rPr>
              <a:t>its users have given for different </a:t>
            </a:r>
            <a:r>
              <a:rPr lang="en-US" b="1" noProof="1">
                <a:ea typeface="Cambria Math" panose="02040503050406030204" pitchFamily="18" charset="0"/>
              </a:rPr>
              <a:t>movies</a:t>
            </a:r>
            <a:r>
              <a:rPr lang="en-US" noProof="1"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The service wants to know </a:t>
            </a:r>
            <a:r>
              <a:rPr lang="en-US" b="1" noProof="1">
                <a:ea typeface="Cambria Math" panose="02040503050406030204" pitchFamily="18" charset="0"/>
              </a:rPr>
              <a:t>how much a user would like another movie </a:t>
            </a:r>
            <a:r>
              <a:rPr lang="en-US" noProof="1">
                <a:ea typeface="Cambria Math" panose="02040503050406030204" pitchFamily="18" charset="0"/>
              </a:rPr>
              <a:t>to provide better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could the factors represent in this situation? Do they always represent something “real”?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What about positive and negative factor scores and loadings?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ea typeface="Cambria Math" panose="02040503050406030204" pitchFamily="18" charset="0"/>
              </a:rPr>
              <a:t>How could movie ratings be predicted?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2672-2E91-492F-0E30-DB273952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C4228-6AC4-E33E-4FEA-A3EA1A3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Mathematically?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0647-3E12-F025-0AE8-C8AD2325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noProof="1"/>
              <a:t>Factor </a:t>
            </a:r>
            <a:r>
              <a:rPr lang="en-GB" sz="1800" noProof="1">
                <a:solidFill>
                  <a:schemeClr val="accent5"/>
                </a:solidFill>
              </a:rPr>
              <a:t>scores</a:t>
            </a:r>
            <a:r>
              <a:rPr lang="en-GB" sz="1800" noProof="1"/>
              <a:t> and </a:t>
            </a:r>
            <a:r>
              <a:rPr lang="en-GB" sz="1800" noProof="1">
                <a:solidFill>
                  <a:schemeClr val="accent2"/>
                </a:solidFill>
              </a:rPr>
              <a:t>loadings</a:t>
            </a:r>
            <a:r>
              <a:rPr lang="en-GB" sz="1800" noProof="1"/>
              <a:t> are called </a:t>
            </a:r>
            <a:r>
              <a:rPr lang="en-GB" sz="1800" b="1" noProof="1"/>
              <a:t>latent variables</a:t>
            </a:r>
            <a:endParaRPr lang="en-GB" sz="1800" noProof="1"/>
          </a:p>
          <a:p>
            <a:r>
              <a:rPr lang="en-GB" sz="1800" noProof="1"/>
              <a:t>Given the </a:t>
            </a:r>
            <a:r>
              <a:rPr lang="en-GB" sz="1800" b="1" noProof="1"/>
              <a:t>observed </a:t>
            </a:r>
            <a:r>
              <a:rPr lang="en-GB" sz="1800" b="1" noProof="1">
                <a:solidFill>
                  <a:schemeClr val="accent6"/>
                </a:solidFill>
              </a:rPr>
              <a:t>data</a:t>
            </a:r>
            <a:r>
              <a:rPr lang="en-GB" sz="1800" noProof="1"/>
              <a:t>, the goal is to </a:t>
            </a:r>
            <a:r>
              <a:rPr lang="en-GB" sz="1800" b="1" noProof="1"/>
              <a:t>infer</a:t>
            </a:r>
            <a:r>
              <a:rPr lang="en-GB" sz="1800" noProof="1"/>
              <a:t> the latent variables</a:t>
            </a:r>
          </a:p>
          <a:p>
            <a:endParaRPr lang="en-GB" sz="1800" b="1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64BD-B3A3-D909-23C8-6064E12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774-A431-714A-93C6-B898D597FD87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2B398-E4B1-5837-6CD3-94EE584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21</a:t>
            </a:fld>
            <a:endParaRPr lang="en-GB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E0A24-F6B3-2303-97C1-845AA2ED2F80}"/>
              </a:ext>
            </a:extLst>
          </p:cNvPr>
          <p:cNvSpPr txBox="1"/>
          <p:nvPr/>
        </p:nvSpPr>
        <p:spPr>
          <a:xfrm>
            <a:off x="6390959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noProof="1"/>
              <a:t>Probabilistic Formulation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/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4279875"/>
                <a:ext cx="2000656" cy="808042"/>
              </a:xfrm>
              <a:prstGeom prst="rect">
                <a:avLst/>
              </a:prstGeom>
              <a:blipFill>
                <a:blip r:embed="rId2"/>
                <a:stretch>
                  <a:fillRect l="-3145" t="-106154" b="-16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/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80" y="3824590"/>
                <a:ext cx="2000656" cy="287964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B10CF66-D063-7B15-71BF-E04F842AD3C5}"/>
              </a:ext>
            </a:extLst>
          </p:cNvPr>
          <p:cNvSpPr/>
          <p:nvPr/>
        </p:nvSpPr>
        <p:spPr>
          <a:xfrm>
            <a:off x="6096000" y="3031010"/>
            <a:ext cx="3264424" cy="31277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/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23B76E-18CA-8ED3-7D40-9A5CAF58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79" y="5176671"/>
                <a:ext cx="2000656" cy="287964"/>
              </a:xfrm>
              <a:prstGeom prst="rect">
                <a:avLst/>
              </a:prstGeom>
              <a:blipFill>
                <a:blip r:embed="rId4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/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3B71BD-E632-A650-0BB5-11D5154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75" y="5615355"/>
                <a:ext cx="2000656" cy="287964"/>
              </a:xfrm>
              <a:prstGeom prst="rect">
                <a:avLst/>
              </a:prstGeom>
              <a:blipFill>
                <a:blip r:embed="rId5"/>
                <a:stretch>
                  <a:fillRect t="-434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/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F1BDC3-8DC9-9B26-0C57-5BF37580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805" y="3806807"/>
                <a:ext cx="2000656" cy="808042"/>
              </a:xfrm>
              <a:prstGeom prst="rect">
                <a:avLst/>
              </a:prstGeom>
              <a:blipFill>
                <a:blip r:embed="rId6"/>
                <a:stretch>
                  <a:fillRect l="-3774" t="-10615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F2753-93D1-2593-4590-664DAEEB539C}"/>
              </a:ext>
            </a:extLst>
          </p:cNvPr>
          <p:cNvGrpSpPr/>
          <p:nvPr/>
        </p:nvGrpSpPr>
        <p:grpSpPr>
          <a:xfrm>
            <a:off x="1563327" y="5062073"/>
            <a:ext cx="3413255" cy="923330"/>
            <a:chOff x="3950876" y="5248791"/>
            <a:chExt cx="3028771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/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" t="-4348" r="-25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/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𝑁𝑥𝐾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704" t="-9091" r="-123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/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651" t="-4348" r="-116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D71716-2395-5436-E707-31B3403F241A}"/>
                </a:ext>
              </a:extLst>
            </p:cNvPr>
            <p:cNvSpPr txBox="1"/>
            <p:nvPr/>
          </p:nvSpPr>
          <p:spPr>
            <a:xfrm>
              <a:off x="5212352" y="5248791"/>
              <a:ext cx="1767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noProof="1"/>
                <a:t>O</a:t>
              </a:r>
              <a:r>
                <a:rPr lang="en-GB" sz="1800" noProof="1"/>
                <a:t>bserved </a:t>
              </a:r>
              <a:r>
                <a:rPr lang="en-GB" sz="1800" noProof="1">
                  <a:solidFill>
                    <a:schemeClr val="accent6"/>
                  </a:solidFill>
                </a:rPr>
                <a:t>data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5"/>
                  </a:solidFill>
                </a:rPr>
                <a:t>scores</a:t>
              </a:r>
            </a:p>
            <a:p>
              <a:r>
                <a:rPr lang="en-GB" noProof="1"/>
                <a:t>Factor </a:t>
              </a:r>
              <a:r>
                <a:rPr lang="en-GB" noProof="1">
                  <a:solidFill>
                    <a:schemeClr val="accent2"/>
                  </a:solidFill>
                </a:rPr>
                <a:t>loadings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4F9DEDF-633A-78C6-946E-825053FC89BE}"/>
              </a:ext>
            </a:extLst>
          </p:cNvPr>
          <p:cNvSpPr/>
          <p:nvPr/>
        </p:nvSpPr>
        <p:spPr>
          <a:xfrm>
            <a:off x="1608921" y="3028765"/>
            <a:ext cx="3264424" cy="175349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5BD54D-F741-4C01-81C2-11CF31B4B223}"/>
              </a:ext>
            </a:extLst>
          </p:cNvPr>
          <p:cNvSpPr txBox="1"/>
          <p:nvPr/>
        </p:nvSpPr>
        <p:spPr>
          <a:xfrm>
            <a:off x="1916014" y="3213429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noProof="1"/>
              <a:t>Matrix Factorisation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775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B7D15-C117-F1A9-E699-447EAC76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CA1AA-FCE6-D4C7-73A5-7DB3703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329D-7722-AB22-0238-37E93A1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699E-9A44-EC12-121D-D1CDA45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22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D19A-D657-4D63-E1CA-639F1F4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70" y="1690688"/>
            <a:ext cx="5595730" cy="4484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ADB74-4B26-30A6-F3A9-0D72F020D320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</p:spTree>
    <p:extLst>
      <p:ext uri="{BB962C8B-B14F-4D97-AF65-F5344CB8AC3E}">
        <p14:creationId xmlns:p14="http://schemas.microsoft.com/office/powerpoint/2010/main" val="403949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66DB3-F193-F911-16EF-B0FA4CB8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566CB-5DCB-A732-1BF0-840C1A63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9FE31-0ED8-6A74-6F3C-135A58CD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CCEEB-2855-4993-4EB0-D9291C79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23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C3D0A-6005-0E44-A0B7-FCEA0BE4BA37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23F00-E454-6A02-FD44-8A10750B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181A-1B48-4177-6D16-B65CDE9C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36D13-5D01-6C2E-E9AD-40239CAB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3F8667-D426-DAEB-9B34-A955CF87EE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15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16C-2BEE-7C21-77F5-9FAF6F0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Gene Set Enrichment Analysis (GSEA)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8F1-1AE3-1A71-3161-6C4C743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64B-A2E3-AA4D-98B4-AEF83461A302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53FC-DC9F-9590-4214-AED3F3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24</a:t>
            </a:fld>
            <a:endParaRPr lang="en-GB" noProof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E26A44-9529-7569-6EB2-89820551D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98170"/>
              </p:ext>
            </p:extLst>
          </p:nvPr>
        </p:nvGraphicFramePr>
        <p:xfrm>
          <a:off x="86524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291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901291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EFC145-3B21-06C0-DB0D-4FB47B84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735995"/>
              </p:ext>
            </p:extLst>
          </p:nvPr>
        </p:nvGraphicFramePr>
        <p:xfrm>
          <a:off x="4938251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BA047A85-C333-D4B5-15EC-321AA0CB5414}"/>
              </a:ext>
            </a:extLst>
          </p:cNvPr>
          <p:cNvSpPr/>
          <p:nvPr/>
        </p:nvSpPr>
        <p:spPr>
          <a:xfrm>
            <a:off x="3455421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F38637C-8C36-C239-DD3A-36F6C1F31CB0}"/>
              </a:ext>
            </a:extLst>
          </p:cNvPr>
          <p:cNvSpPr/>
          <p:nvPr/>
        </p:nvSpPr>
        <p:spPr>
          <a:xfrm>
            <a:off x="7649088" y="2821764"/>
            <a:ext cx="693175" cy="2728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A72FDC-A375-AC6D-A09E-1305AB0C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40224"/>
              </p:ext>
            </p:extLst>
          </p:nvPr>
        </p:nvGraphicFramePr>
        <p:xfrm>
          <a:off x="9372193" y="2031087"/>
          <a:ext cx="1802582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89863164"/>
                    </a:ext>
                  </a:extLst>
                </a:gridCol>
                <a:gridCol w="811982">
                  <a:extLst>
                    <a:ext uri="{9D8B030D-6E8A-4147-A177-3AD203B41FA5}">
                      <a16:colId xmlns:a16="http://schemas.microsoft.com/office/drawing/2014/main" val="1287271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e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4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3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096496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89F8C53C-0AD1-2099-4EE5-122E44A81B99}"/>
              </a:ext>
            </a:extLst>
          </p:cNvPr>
          <p:cNvSpPr/>
          <p:nvPr/>
        </p:nvSpPr>
        <p:spPr>
          <a:xfrm>
            <a:off x="6279955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F5DF7-B1FE-D754-BEA1-8E2CD36ED4A5}"/>
              </a:ext>
            </a:extLst>
          </p:cNvPr>
          <p:cNvSpPr txBox="1"/>
          <p:nvPr/>
        </p:nvSpPr>
        <p:spPr>
          <a:xfrm>
            <a:off x="6533949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Gene 2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7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Gene 45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85292A-9A15-01DC-A9D8-571EDF1A1F0C}"/>
              </a:ext>
            </a:extLst>
          </p:cNvPr>
          <p:cNvSpPr/>
          <p:nvPr/>
        </p:nvSpPr>
        <p:spPr>
          <a:xfrm>
            <a:off x="8191504" y="4146073"/>
            <a:ext cx="1657555" cy="150054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1DA07-07D2-7C9E-F851-DC8CC0B8E95B}"/>
              </a:ext>
            </a:extLst>
          </p:cNvPr>
          <p:cNvSpPr txBox="1"/>
          <p:nvPr/>
        </p:nvSpPr>
        <p:spPr>
          <a:xfrm>
            <a:off x="8445498" y="4434681"/>
            <a:ext cx="114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Gene 6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45</a:t>
            </a:r>
          </a:p>
          <a:p>
            <a:pPr algn="ctr"/>
            <a:r>
              <a:rPr lang="en-US" dirty="0">
                <a:solidFill>
                  <a:schemeClr val="accent5"/>
                </a:solidFill>
              </a:rPr>
              <a:t>Gene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3F38B8-ECB6-6B78-37B2-C6A65FC26273}"/>
              </a:ext>
            </a:extLst>
          </p:cNvPr>
          <p:cNvSpPr txBox="1"/>
          <p:nvPr/>
        </p:nvSpPr>
        <p:spPr>
          <a:xfrm>
            <a:off x="6191454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Pathway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F9E9B-80EC-042E-0C64-2178E9C4A258}"/>
              </a:ext>
            </a:extLst>
          </p:cNvPr>
          <p:cNvSpPr txBox="1"/>
          <p:nvPr/>
        </p:nvSpPr>
        <p:spPr>
          <a:xfrm>
            <a:off x="8118990" y="5646619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Pathway 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5A8B0-E291-517C-1FB5-95659D957B0B}"/>
              </a:ext>
            </a:extLst>
          </p:cNvPr>
          <p:cNvCxnSpPr/>
          <p:nvPr/>
        </p:nvCxnSpPr>
        <p:spPr>
          <a:xfrm flipV="1">
            <a:off x="7495869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33B21-54BB-9DF1-F1F4-90E869C87EF2}"/>
              </a:ext>
            </a:extLst>
          </p:cNvPr>
          <p:cNvCxnSpPr>
            <a:cxnSpLocks/>
          </p:cNvCxnSpPr>
          <p:nvPr/>
        </p:nvCxnSpPr>
        <p:spPr>
          <a:xfrm flipH="1" flipV="1">
            <a:off x="8066131" y="3272956"/>
            <a:ext cx="441641" cy="87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97B4FD-05F7-6592-4220-E4740196BFD0}"/>
              </a:ext>
            </a:extLst>
          </p:cNvPr>
          <p:cNvSpPr txBox="1"/>
          <p:nvPr/>
        </p:nvSpPr>
        <p:spPr>
          <a:xfrm>
            <a:off x="2900717" y="2297156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46A91E-D920-7B02-B5F3-A9842EAFE2CC}"/>
              </a:ext>
            </a:extLst>
          </p:cNvPr>
          <p:cNvSpPr txBox="1"/>
          <p:nvPr/>
        </p:nvSpPr>
        <p:spPr>
          <a:xfrm>
            <a:off x="7036219" y="2291395"/>
            <a:ext cx="180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GSEA</a:t>
            </a:r>
          </a:p>
        </p:txBody>
      </p:sp>
    </p:spTree>
    <p:extLst>
      <p:ext uri="{BB962C8B-B14F-4D97-AF65-F5344CB8AC3E}">
        <p14:creationId xmlns:p14="http://schemas.microsoft.com/office/powerpoint/2010/main" val="118159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B90DB-4D11-F20E-5E70-7E5644F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Latent Variable Models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8B51A-BB0F-6982-B175-4D374E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E8C-5083-5447-A32B-0C1CCBB9375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ED84-3C75-82A6-C398-4A6CF67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25</a:t>
            </a:fld>
            <a:endParaRPr lang="en-GB" noProof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9E195C-6BCC-7066-2637-E620273223E6}"/>
              </a:ext>
            </a:extLst>
          </p:cNvPr>
          <p:cNvGrpSpPr/>
          <p:nvPr/>
        </p:nvGrpSpPr>
        <p:grpSpPr>
          <a:xfrm>
            <a:off x="7052719" y="2754037"/>
            <a:ext cx="2403062" cy="2217824"/>
            <a:chOff x="1415405" y="1888067"/>
            <a:chExt cx="2403062" cy="22178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0EA82B4-2324-78C2-AFC4-A120BD1D38C9}"/>
                </a:ext>
              </a:extLst>
            </p:cNvPr>
            <p:cNvSpPr/>
            <p:nvPr/>
          </p:nvSpPr>
          <p:spPr>
            <a:xfrm>
              <a:off x="16698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4DCD75-B6B1-0CCF-AA23-8D95AEEF176B}"/>
                </a:ext>
              </a:extLst>
            </p:cNvPr>
            <p:cNvSpPr/>
            <p:nvPr/>
          </p:nvSpPr>
          <p:spPr>
            <a:xfrm>
              <a:off x="3041400" y="2433482"/>
              <a:ext cx="540000" cy="54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AAE4D6-8720-2442-C8C3-8166856CE003}"/>
                </a:ext>
              </a:extLst>
            </p:cNvPr>
            <p:cNvSpPr/>
            <p:nvPr/>
          </p:nvSpPr>
          <p:spPr>
            <a:xfrm>
              <a:off x="2335585" y="3174558"/>
              <a:ext cx="540000" cy="5400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000592-6288-0E7E-D51A-242BCC76D0DC}"/>
                </a:ext>
              </a:extLst>
            </p:cNvPr>
            <p:cNvCxnSpPr>
              <a:cxnSpLocks/>
              <a:stCxn id="2" idx="5"/>
              <a:endCxn id="9" idx="1"/>
            </p:cNvCxnSpPr>
            <p:nvPr/>
          </p:nvCxnSpPr>
          <p:spPr>
            <a:xfrm>
              <a:off x="2130719" y="2894401"/>
              <a:ext cx="28394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452617-0ADA-D20C-40EC-405C62A2DA54}"/>
                </a:ext>
              </a:extLst>
            </p:cNvPr>
            <p:cNvCxnSpPr>
              <a:stCxn id="3" idx="3"/>
              <a:endCxn id="9" idx="7"/>
            </p:cNvCxnSpPr>
            <p:nvPr/>
          </p:nvCxnSpPr>
          <p:spPr>
            <a:xfrm flipH="1">
              <a:off x="2796504" y="2894401"/>
              <a:ext cx="323977" cy="35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A8C020-8348-C903-D1D5-69983FCE77D0}"/>
                </a:ext>
              </a:extLst>
            </p:cNvPr>
            <p:cNvSpPr txBox="1"/>
            <p:nvPr/>
          </p:nvSpPr>
          <p:spPr>
            <a:xfrm>
              <a:off x="3125544" y="251881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0836E2-EF7E-650B-C52C-6088A599C551}"/>
                </a:ext>
              </a:extLst>
            </p:cNvPr>
            <p:cNvSpPr txBox="1"/>
            <p:nvPr/>
          </p:nvSpPr>
          <p:spPr>
            <a:xfrm>
              <a:off x="1793766" y="25188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0E1F06-9182-D77F-B00C-5CDEBB356DA0}"/>
                </a:ext>
              </a:extLst>
            </p:cNvPr>
            <p:cNvSpPr txBox="1"/>
            <p:nvPr/>
          </p:nvSpPr>
          <p:spPr>
            <a:xfrm>
              <a:off x="2457147" y="32598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3B56F93-898C-4F1C-4742-80F60736402D}"/>
                </a:ext>
              </a:extLst>
            </p:cNvPr>
            <p:cNvSpPr/>
            <p:nvPr/>
          </p:nvSpPr>
          <p:spPr>
            <a:xfrm>
              <a:off x="1540933" y="2150533"/>
              <a:ext cx="1454656" cy="1862667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2A55586-7FE9-49DA-EF45-4B6A2A9778C1}"/>
                </a:ext>
              </a:extLst>
            </p:cNvPr>
            <p:cNvSpPr/>
            <p:nvPr/>
          </p:nvSpPr>
          <p:spPr>
            <a:xfrm>
              <a:off x="2270953" y="2243224"/>
              <a:ext cx="1417559" cy="1862667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E74C4A0-094D-A60E-DC7E-A265E90768FD}"/>
                </a:ext>
              </a:extLst>
            </p:cNvPr>
            <p:cNvSpPr/>
            <p:nvPr/>
          </p:nvSpPr>
          <p:spPr>
            <a:xfrm>
              <a:off x="1415405" y="1888067"/>
              <a:ext cx="2403062" cy="11938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CFCAC3-F4D2-2C7B-83AF-7455AB507F9C}"/>
                </a:ext>
              </a:extLst>
            </p:cNvPr>
            <p:cNvSpPr txBox="1"/>
            <p:nvPr/>
          </p:nvSpPr>
          <p:spPr>
            <a:xfrm>
              <a:off x="3351727" y="3714558"/>
              <a:ext cx="3273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5BEE421-8B2D-F4D4-6840-2EEE0DFA2FF5}"/>
                </a:ext>
              </a:extLst>
            </p:cNvPr>
            <p:cNvSpPr txBox="1"/>
            <p:nvPr/>
          </p:nvSpPr>
          <p:spPr>
            <a:xfrm>
              <a:off x="1630099" y="3591059"/>
              <a:ext cx="3337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A6F4CA-EE27-19B6-4B89-B96430B7375D}"/>
                </a:ext>
              </a:extLst>
            </p:cNvPr>
            <p:cNvSpPr txBox="1"/>
            <p:nvPr/>
          </p:nvSpPr>
          <p:spPr>
            <a:xfrm>
              <a:off x="3415919" y="1888067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K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C072DBA-F560-FB93-1325-26E7126F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01113" y="2839800"/>
            <a:ext cx="1958564" cy="23716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95B4C-EDA9-1C23-825E-FC6E8AE1BFAC}"/>
              </a:ext>
            </a:extLst>
          </p:cNvPr>
          <p:cNvSpPr txBox="1"/>
          <p:nvPr/>
        </p:nvSpPr>
        <p:spPr>
          <a:xfrm>
            <a:off x="1641210" y="1993574"/>
            <a:ext cx="303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Generative Model</a:t>
            </a:r>
          </a:p>
          <a:p>
            <a:pPr algn="ctr"/>
            <a:r>
              <a:rPr lang="en-US" dirty="0"/>
              <a:t>(“Telling a story of the data”)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081869-A483-281F-4B3E-807C5C7FC4FD}"/>
              </a:ext>
            </a:extLst>
          </p:cNvPr>
          <p:cNvSpPr txBox="1"/>
          <p:nvPr/>
        </p:nvSpPr>
        <p:spPr>
          <a:xfrm>
            <a:off x="7041368" y="1989352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Graphical Model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C5549-4401-C119-AF4C-827CB3F6AD05}"/>
              </a:ext>
            </a:extLst>
          </p:cNvPr>
          <p:cNvSpPr/>
          <p:nvPr/>
        </p:nvSpPr>
        <p:spPr>
          <a:xfrm>
            <a:off x="8678714" y="4040528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021F9E-4951-F77E-9648-44940B68D34F}"/>
              </a:ext>
            </a:extLst>
          </p:cNvPr>
          <p:cNvSpPr txBox="1"/>
          <p:nvPr/>
        </p:nvSpPr>
        <p:spPr>
          <a:xfrm>
            <a:off x="8803482" y="41258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Σ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A0C961-1B69-26DF-0F35-DCCC96C92916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>
            <a:off x="8512899" y="4310528"/>
            <a:ext cx="16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6B54F3-6D49-863E-6A82-AC7AC87F129C}"/>
              </a:ext>
            </a:extLst>
          </p:cNvPr>
          <p:cNvSpPr/>
          <p:nvPr/>
        </p:nvSpPr>
        <p:spPr>
          <a:xfrm>
            <a:off x="1846504" y="4120586"/>
            <a:ext cx="502920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59CDA-9798-8437-D728-4DB7F51EEAD6}"/>
              </a:ext>
            </a:extLst>
          </p:cNvPr>
          <p:cNvSpPr txBox="1"/>
          <p:nvPr/>
        </p:nvSpPr>
        <p:spPr>
          <a:xfrm>
            <a:off x="1353633" y="553657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Latent variables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698DF4-7D09-FA8C-BFCD-C3935025BBAB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097964" y="5297877"/>
            <a:ext cx="0" cy="2386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22D3C8-D0E9-6594-6819-CE32B158FD81}"/>
              </a:ext>
            </a:extLst>
          </p:cNvPr>
          <p:cNvSpPr txBox="1"/>
          <p:nvPr/>
        </p:nvSpPr>
        <p:spPr>
          <a:xfrm>
            <a:off x="3536232" y="4951750"/>
            <a:ext cx="2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Prior distributions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547731-8C84-5479-4AEB-4175DB3A93B4}"/>
              </a:ext>
            </a:extLst>
          </p:cNvPr>
          <p:cNvCxnSpPr>
            <a:cxnSpLocks/>
          </p:cNvCxnSpPr>
          <p:nvPr/>
        </p:nvCxnSpPr>
        <p:spPr>
          <a:xfrm flipH="1">
            <a:off x="3430198" y="5136416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939C6A3-5F51-2628-79CA-1E584F4F416B}"/>
              </a:ext>
            </a:extLst>
          </p:cNvPr>
          <p:cNvSpPr/>
          <p:nvPr/>
        </p:nvSpPr>
        <p:spPr>
          <a:xfrm>
            <a:off x="2601629" y="4120586"/>
            <a:ext cx="828569" cy="117729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CA610-26B9-B197-05C4-4CEB141CD262}"/>
              </a:ext>
            </a:extLst>
          </p:cNvPr>
          <p:cNvSpPr/>
          <p:nvPr/>
        </p:nvSpPr>
        <p:spPr>
          <a:xfrm>
            <a:off x="2598457" y="2753366"/>
            <a:ext cx="1345364" cy="47607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A30956-380B-224B-64E9-035617BD5316}"/>
              </a:ext>
            </a:extLst>
          </p:cNvPr>
          <p:cNvSpPr txBox="1"/>
          <p:nvPr/>
        </p:nvSpPr>
        <p:spPr>
          <a:xfrm>
            <a:off x="4290923" y="2806574"/>
            <a:ext cx="164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 Likelihood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FBDA9D-6673-6810-12F3-1669D3846292}"/>
              </a:ext>
            </a:extLst>
          </p:cNvPr>
          <p:cNvCxnSpPr>
            <a:cxnSpLocks/>
          </p:cNvCxnSpPr>
          <p:nvPr/>
        </p:nvCxnSpPr>
        <p:spPr>
          <a:xfrm flipH="1">
            <a:off x="3935710" y="2991240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4770DC-2ECA-F001-3BC0-1751446A7C49}"/>
              </a:ext>
            </a:extLst>
          </p:cNvPr>
          <p:cNvSpPr txBox="1"/>
          <p:nvPr/>
        </p:nvSpPr>
        <p:spPr>
          <a:xfrm>
            <a:off x="679034" y="2788479"/>
            <a:ext cx="108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ECC1050-B182-AD57-39A8-05E7BC4D048D}"/>
              </a:ext>
            </a:extLst>
          </p:cNvPr>
          <p:cNvSpPr/>
          <p:nvPr/>
        </p:nvSpPr>
        <p:spPr>
          <a:xfrm>
            <a:off x="1868814" y="2753366"/>
            <a:ext cx="475652" cy="47607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DA5221-7B01-0DA7-3A40-BA31BC639A5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31265" y="2998029"/>
            <a:ext cx="326497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3FEF-046C-1313-386B-E17C6F63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544BA-07CD-A6EA-836D-E949D99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Power of Prior Distributions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87DBE-0FDC-19F2-B3F4-8E8B13F8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04E-1A4D-BD4E-844E-3F1526DEA533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EDB41-D281-ACF3-2375-EBCBD49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26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8E08-0512-9B89-A9B3-26285ECA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57"/>
          <a:stretch/>
        </p:blipFill>
        <p:spPr>
          <a:xfrm>
            <a:off x="4806458" y="4891001"/>
            <a:ext cx="2922484" cy="1465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BEE92-8273-3800-532C-60A6D8E7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342" b="33315"/>
          <a:stretch/>
        </p:blipFill>
        <p:spPr>
          <a:xfrm>
            <a:off x="4821698" y="3290844"/>
            <a:ext cx="2922484" cy="1465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D1AF1-F93C-F8BC-80BB-CE8AF88A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657"/>
          <a:stretch/>
        </p:blipFill>
        <p:spPr>
          <a:xfrm>
            <a:off x="4806458" y="1687340"/>
            <a:ext cx="2922484" cy="14653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A39F-BBB7-11DC-868F-68562DDD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44" y="2076857"/>
            <a:ext cx="1179704" cy="1075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A5F833-DFAC-F772-7DBA-76D124DE9765}"/>
              </a:ext>
            </a:extLst>
          </p:cNvPr>
          <p:cNvSpPr txBox="1"/>
          <p:nvPr/>
        </p:nvSpPr>
        <p:spPr>
          <a:xfrm>
            <a:off x="1049797" y="3815856"/>
            <a:ext cx="370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distributions encode </a:t>
            </a:r>
            <a:r>
              <a:rPr lang="en-US" b="1" dirty="0"/>
              <a:t>a-priori assumptions about the variables </a:t>
            </a:r>
            <a:r>
              <a:rPr lang="en-US" dirty="0"/>
              <a:t>before seeing any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45A86-21DB-9042-C5A4-1076B0035008}"/>
              </a:ext>
            </a:extLst>
          </p:cNvPr>
          <p:cNvSpPr txBox="1"/>
          <p:nvPr/>
        </p:nvSpPr>
        <p:spPr>
          <a:xfrm>
            <a:off x="7890755" y="2235348"/>
            <a:ext cx="37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should be close to 0”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4058F-5E1E-0039-DFB2-F14BFF988287}"/>
              </a:ext>
            </a:extLst>
          </p:cNvPr>
          <p:cNvSpPr txBox="1"/>
          <p:nvPr/>
        </p:nvSpPr>
        <p:spPr>
          <a:xfrm>
            <a:off x="7890755" y="3815856"/>
            <a:ext cx="33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could also be quite large”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41C19-2E58-A4A4-75EE-F34B5F511A44}"/>
              </a:ext>
            </a:extLst>
          </p:cNvPr>
          <p:cNvSpPr txBox="1"/>
          <p:nvPr/>
        </p:nvSpPr>
        <p:spPr>
          <a:xfrm>
            <a:off x="7890755" y="5439009"/>
            <a:ext cx="2922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”Values should (for whatever reason) be close to 2”</a:t>
            </a:r>
          </a:p>
        </p:txBody>
      </p:sp>
    </p:spTree>
    <p:extLst>
      <p:ext uri="{BB962C8B-B14F-4D97-AF65-F5344CB8AC3E}">
        <p14:creationId xmlns:p14="http://schemas.microsoft.com/office/powerpoint/2010/main" val="28207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709-C7D0-3AD8-A91C-58D8DEED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08A28-F7FC-2FD9-51EE-496585B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Bayes’ Theorem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6F7A-A539-F028-0883-2CB8BFE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EC9A-DEBF-F04C-8900-AFD10D4E4FC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28FC9-A9F9-BABE-D777-854F0E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27</a:t>
            </a:fld>
            <a:endParaRPr lang="en-GB" noProof="1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02B3A55-B191-5455-BBB8-31685032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55" y="2329672"/>
            <a:ext cx="1703421" cy="1826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137CF-1DFA-A1BB-95C5-03C6425A7EA7}"/>
              </a:ext>
            </a:extLst>
          </p:cNvPr>
          <p:cNvSpPr txBox="1"/>
          <p:nvPr/>
        </p:nvSpPr>
        <p:spPr>
          <a:xfrm>
            <a:off x="1245140" y="4794036"/>
            <a:ext cx="3696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Thomas Bayes</a:t>
            </a:r>
          </a:p>
          <a:p>
            <a:pPr algn="ctr"/>
            <a:r>
              <a:rPr lang="en-US" dirty="0"/>
              <a:t>1701 – 1761</a:t>
            </a:r>
          </a:p>
          <a:p>
            <a:pPr algn="ctr"/>
            <a:r>
              <a:rPr lang="en-US" dirty="0"/>
              <a:t>Statistician and Presbyterian minister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FC1D1-9EBD-B4CA-3972-A5F3DD6E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046" y="3064167"/>
            <a:ext cx="496570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DA611-6B8C-7BC0-FDD1-7236E660EAF3}"/>
              </a:ext>
            </a:extLst>
          </p:cNvPr>
          <p:cNvSpPr txBox="1"/>
          <p:nvPr/>
        </p:nvSpPr>
        <p:spPr>
          <a:xfrm>
            <a:off x="5719864" y="2480830"/>
            <a:ext cx="115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Posterior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29E1B-F0B7-9C11-9C97-7E035961D531}"/>
              </a:ext>
            </a:extLst>
          </p:cNvPr>
          <p:cNvSpPr txBox="1"/>
          <p:nvPr/>
        </p:nvSpPr>
        <p:spPr>
          <a:xfrm>
            <a:off x="9283970" y="2480830"/>
            <a:ext cx="115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F9E0F-5887-8499-9CB9-89848577644A}"/>
              </a:ext>
            </a:extLst>
          </p:cNvPr>
          <p:cNvSpPr txBox="1"/>
          <p:nvPr/>
        </p:nvSpPr>
        <p:spPr>
          <a:xfrm>
            <a:off x="7915616" y="2480830"/>
            <a:ext cx="136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Likelihood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DDD95-6D16-7587-AE10-7BFED20D1B2C}"/>
              </a:ext>
            </a:extLst>
          </p:cNvPr>
          <p:cNvSpPr txBox="1"/>
          <p:nvPr/>
        </p:nvSpPr>
        <p:spPr>
          <a:xfrm>
            <a:off x="7915616" y="4389165"/>
            <a:ext cx="21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Marginal likelihood</a:t>
            </a:r>
          </a:p>
        </p:txBody>
      </p:sp>
    </p:spTree>
    <p:extLst>
      <p:ext uri="{BB962C8B-B14F-4D97-AF65-F5344CB8AC3E}">
        <p14:creationId xmlns:p14="http://schemas.microsoft.com/office/powerpoint/2010/main" val="490837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DF55-DEBB-6C39-D0B9-0320CE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A1D5-EA27-31D8-546E-702185F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Inference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6FA-F4F5-4CC4-CCF3-B8E2CE2E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E76-BAB7-D644-A0D8-AD99AB600281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DEF40-1C79-104F-90C2-AB18677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28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FF582-A86F-7D92-1DA4-5F2BE299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0505"/>
            <a:ext cx="3832768" cy="843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44CA2-413D-7625-EA6A-D639DD09BC8B}"/>
              </a:ext>
            </a:extLst>
          </p:cNvPr>
          <p:cNvSpPr txBox="1"/>
          <p:nvPr/>
        </p:nvSpPr>
        <p:spPr>
          <a:xfrm>
            <a:off x="627434" y="2210772"/>
            <a:ext cx="474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the prior distribution and data likelihood, the posterior should be easy to compute...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84263-F4D1-A96A-083F-D1DACDE9B49B}"/>
              </a:ext>
            </a:extLst>
          </p:cNvPr>
          <p:cNvCxnSpPr/>
          <p:nvPr/>
        </p:nvCxnSpPr>
        <p:spPr>
          <a:xfrm>
            <a:off x="2998551" y="3832698"/>
            <a:ext cx="12427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243E5F-BE30-E5C1-EF52-44ED360B6D39}"/>
              </a:ext>
            </a:extLst>
          </p:cNvPr>
          <p:cNvSpPr txBox="1"/>
          <p:nvPr/>
        </p:nvSpPr>
        <p:spPr>
          <a:xfrm>
            <a:off x="1248788" y="4162254"/>
            <a:ext cx="474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Computationally not tractable </a:t>
            </a:r>
            <a:r>
              <a:rPr lang="en-US" dirty="0">
                <a:solidFill>
                  <a:srgbClr val="C00000"/>
                </a:solidFill>
              </a:rPr>
              <a:t>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4E4C8-5317-C91F-D2F9-67C43D473702}"/>
              </a:ext>
            </a:extLst>
          </p:cNvPr>
          <p:cNvSpPr txBox="1"/>
          <p:nvPr/>
        </p:nvSpPr>
        <p:spPr>
          <a:xfrm>
            <a:off x="5518755" y="3520129"/>
            <a:ext cx="474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Approximate inference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40600E-03E9-97B1-BD29-A0EF46E8F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44" y="4166461"/>
            <a:ext cx="2437456" cy="365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FC7DFC-307B-2A71-9E38-2F71415A9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05" y="4986022"/>
            <a:ext cx="6252757" cy="3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3D09-4A29-CD22-F7F4-DB552BD3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F7FB-698B-8492-8E3F-800A3F7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D4773A-78E9-3698-E93F-B8ABFB3DBECC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3513023-2C63-07A1-8ACA-22966AF0BFBC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E750A63-61F4-B68D-28BF-66475ACD459D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5020035-C116-0A72-3494-31B77914F51F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B933A1D-C859-7455-23F5-977823723EEF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A922A9B-3D5F-8A54-1364-2979943979E8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1AE19B-3CE6-2DCA-1D4C-1AAA9AF71735}"/>
              </a:ext>
            </a:extLst>
          </p:cNvPr>
          <p:cNvGrpSpPr/>
          <p:nvPr/>
        </p:nvGrpSpPr>
        <p:grpSpPr>
          <a:xfrm>
            <a:off x="4696635" y="2432480"/>
            <a:ext cx="1659466" cy="2654569"/>
            <a:chOff x="838200" y="1612630"/>
            <a:chExt cx="1766170" cy="603059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CAA2FD4-2FCC-F445-3DC9-C51C571503A4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7E46AE6-2506-148F-9BF7-64D71D19767E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9490A7-CD7E-104B-36B4-A7518C56F8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BFC455-20B3-1CA3-5506-D75A8C38AD87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955B72A-169C-4BAD-F776-C5C25F75524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Representation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F91AE0-CBEB-45DC-10EF-76B92AAD2840}"/>
              </a:ext>
            </a:extLst>
          </p:cNvPr>
          <p:cNvGrpSpPr/>
          <p:nvPr/>
        </p:nvGrpSpPr>
        <p:grpSpPr>
          <a:xfrm>
            <a:off x="7246680" y="2432479"/>
            <a:ext cx="1032930" cy="2654569"/>
            <a:chOff x="838200" y="1612630"/>
            <a:chExt cx="1766170" cy="603059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F6BBEE3-212D-7F54-8316-B8BA0776CC56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7F99B42-2490-4D9C-7050-0F018D0718E7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6E87009-2150-12BD-8402-5F68F7FC1240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03C0035-2C09-F241-2E52-F2E68189818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A55E76F-8DB2-E628-D82D-52854A8FA5D0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Analysis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E880F4-FE74-480E-D971-813B5A3688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60013" y="2672330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6209C0-C553-41DB-68F4-0DC4D55844DD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6356101" y="2672328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931706-E4A8-1821-46F4-F27803A34D93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356101" y="3216046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7B9750-D9DF-2CA2-5DBB-EEE0D10463C7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E207D5-1EBC-3939-4785-BEF43D38E56C}"/>
              </a:ext>
            </a:extLst>
          </p:cNvPr>
          <p:cNvCxnSpPr>
            <a:cxnSpLocks/>
          </p:cNvCxnSpPr>
          <p:nvPr/>
        </p:nvCxnSpPr>
        <p:spPr>
          <a:xfrm flipV="1">
            <a:off x="6356101" y="4314002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214A23-9AE2-B117-34A6-77891910B309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6356101" y="4847200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B9F5B60-697C-960F-C3FF-EE38405A5D5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279610" y="3759762"/>
            <a:ext cx="1463158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794446-D7D3-2AC1-CE29-CDB2DA78C7E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8279610" y="3216046"/>
            <a:ext cx="1463158" cy="4871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892338-4EA2-18CA-C88F-355BAB72753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8279610" y="2672328"/>
            <a:ext cx="1463158" cy="9485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7870DF-AEF6-3BF7-BE2A-F9F833E3725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279610" y="3810259"/>
            <a:ext cx="1463158" cy="4932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369F1A-35A7-4D11-2FAB-73727776C75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8279610" y="3887004"/>
            <a:ext cx="1463158" cy="9601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0B190DF-013C-76DB-A2A6-1F22C4E7DEA8}"/>
              </a:ext>
            </a:extLst>
          </p:cNvPr>
          <p:cNvSpPr/>
          <p:nvPr/>
        </p:nvSpPr>
        <p:spPr>
          <a:xfrm>
            <a:off x="9742768" y="3520548"/>
            <a:ext cx="460351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52E291D-3612-63C5-E25B-1EF93DFE6FAB}"/>
              </a:ext>
            </a:extLst>
          </p:cNvPr>
          <p:cNvCxnSpPr>
            <a:cxnSpLocks/>
          </p:cNvCxnSpPr>
          <p:nvPr/>
        </p:nvCxnSpPr>
        <p:spPr>
          <a:xfrm>
            <a:off x="3860013" y="3193404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999FA52-5EEB-93AF-6707-9BC4AD901ED3}"/>
              </a:ext>
            </a:extLst>
          </p:cNvPr>
          <p:cNvCxnSpPr>
            <a:cxnSpLocks/>
          </p:cNvCxnSpPr>
          <p:nvPr/>
        </p:nvCxnSpPr>
        <p:spPr>
          <a:xfrm>
            <a:off x="3860013" y="3760269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AD1FCB-F17A-F9E2-AEAC-BAE06829DE8C}"/>
              </a:ext>
            </a:extLst>
          </p:cNvPr>
          <p:cNvCxnSpPr>
            <a:cxnSpLocks/>
          </p:cNvCxnSpPr>
          <p:nvPr/>
        </p:nvCxnSpPr>
        <p:spPr>
          <a:xfrm>
            <a:off x="3860013" y="4303482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F30613A-9204-A41E-E315-DDE2BC04B7C0}"/>
              </a:ext>
            </a:extLst>
          </p:cNvPr>
          <p:cNvCxnSpPr>
            <a:cxnSpLocks/>
          </p:cNvCxnSpPr>
          <p:nvPr/>
        </p:nvCxnSpPr>
        <p:spPr>
          <a:xfrm>
            <a:off x="3860013" y="4847200"/>
            <a:ext cx="735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D586B596-C00B-4F96-55F3-8ECAAF9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1288-0D9F-BD4B-8F1C-39810479B2DA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3DB2B5A-ACBD-9B08-EC05-9578EB1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83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1CC5-82AD-D8B4-49B1-C39AD0E9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7B037-38BB-9C1C-B0BE-57F066C6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Prior Distributions in MOFA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622B1-5B88-53B8-02A4-C15CECF4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D9D7-58A3-E2A7-C89E-0A13624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53F-6407-C646-B49E-AA308628DE61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552A-2450-E485-1F85-810521F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29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8AA-495D-4BD5-E5B6-2E10B03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CF9-E39C-DCF9-3DB5-AD38FA3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9D19C-F453-76EC-9B9C-BD6B83B65409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6F0322E-A2FF-9FB2-96A9-CB106641B83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AD3DB1-3FCB-9F8B-6550-AE9FBA260960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E7D04-209A-044B-D9E8-39F1A4AD3A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54DCCE-DCA5-D50B-A477-BF0EC6F34764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9BFD4F-5DDF-F875-17E8-459AF620A20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F32FF8-1970-CA9D-4B88-88816AC9F38D}"/>
              </a:ext>
            </a:extLst>
          </p:cNvPr>
          <p:cNvSpPr/>
          <p:nvPr/>
        </p:nvSpPr>
        <p:spPr>
          <a:xfrm>
            <a:off x="4696635" y="3519916"/>
            <a:ext cx="1659466" cy="47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5E2D9-A06F-6116-590A-90656C0FDB62}"/>
              </a:ext>
            </a:extLst>
          </p:cNvPr>
          <p:cNvSpPr/>
          <p:nvPr/>
        </p:nvSpPr>
        <p:spPr>
          <a:xfrm>
            <a:off x="7246680" y="3519915"/>
            <a:ext cx="1032930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69D9CF-4C9B-0B3B-467F-2D9CA719C528}"/>
              </a:ext>
            </a:extLst>
          </p:cNvPr>
          <p:cNvGrpSpPr/>
          <p:nvPr/>
        </p:nvGrpSpPr>
        <p:grpSpPr>
          <a:xfrm>
            <a:off x="3860014" y="2672330"/>
            <a:ext cx="769136" cy="2174872"/>
            <a:chOff x="3860013" y="2672330"/>
            <a:chExt cx="796013" cy="21748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271B60-DE41-F2F4-7749-353A89D53A9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60013" y="2672330"/>
              <a:ext cx="786128" cy="9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EBB5CD-5408-CFA7-0DD8-8E5464A84EC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860013" y="3216048"/>
              <a:ext cx="786128" cy="4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13C7B-2CCF-BA9B-49EB-41F4406CC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013" y="3756454"/>
              <a:ext cx="791070" cy="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C09EEA-28CF-A56D-E76B-7069A367A1C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60013" y="3815766"/>
              <a:ext cx="791070" cy="48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624EA6-DC34-F967-2055-0FF1569BAB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860013" y="3889907"/>
              <a:ext cx="796013" cy="95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5F7E7-9A0B-A198-1C0C-A7BBF66B52D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A169E28A-33BF-07DD-8AB7-BCB03F98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433-5E39-5943-B9CB-5C8341A278AD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061CF9D-4564-260A-C317-DAF77E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902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18F-8809-ADAA-0251-A05AF5C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94B5-FFAF-F41E-5E61-38DAB3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5" y="1688216"/>
            <a:ext cx="5392299" cy="42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65688-A93D-EB0D-F73D-A927F83F1076}"/>
              </a:ext>
            </a:extLst>
          </p:cNvPr>
          <p:cNvSpPr txBox="1"/>
          <p:nvPr/>
        </p:nvSpPr>
        <p:spPr>
          <a:xfrm>
            <a:off x="2631831" y="6338857"/>
            <a:ext cx="6928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4E8F-BC70-89CE-A7FC-A6CDB8B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5F0-2983-8C4D-A342-C5614B0FE464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FD5A5-0D65-F6F6-AC33-C513090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4</a:t>
            </a:fld>
            <a:endParaRPr lang="en-GB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569A-612C-7BF6-C625-D16D45BF31E1}"/>
              </a:ext>
            </a:extLst>
          </p:cNvPr>
          <p:cNvSpPr/>
          <p:nvPr/>
        </p:nvSpPr>
        <p:spPr>
          <a:xfrm>
            <a:off x="4903076" y="3334733"/>
            <a:ext cx="1322168" cy="977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6116-4997-B700-CC5F-B56493BA9CAE}"/>
              </a:ext>
            </a:extLst>
          </p:cNvPr>
          <p:cNvCxnSpPr>
            <a:stCxn id="9" idx="3"/>
          </p:cNvCxnSpPr>
          <p:nvPr/>
        </p:nvCxnSpPr>
        <p:spPr>
          <a:xfrm>
            <a:off x="6225244" y="3823464"/>
            <a:ext cx="16575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B4088E-7B08-98E9-3BB9-DB0DCDB6666E}"/>
              </a:ext>
            </a:extLst>
          </p:cNvPr>
          <p:cNvSpPr/>
          <p:nvPr/>
        </p:nvSpPr>
        <p:spPr>
          <a:xfrm>
            <a:off x="7882758" y="3583616"/>
            <a:ext cx="2743199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Shared representation of all modalities</a:t>
            </a:r>
          </a:p>
        </p:txBody>
      </p:sp>
    </p:spTree>
    <p:extLst>
      <p:ext uri="{BB962C8B-B14F-4D97-AF65-F5344CB8AC3E}">
        <p14:creationId xmlns:p14="http://schemas.microsoft.com/office/powerpoint/2010/main" val="20265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22314-659C-03EB-9BC8-7F52EC99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63FD1-C5DB-0479-FD37-440A7A04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Downstream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60262-8038-5D47-EF7A-32C1A150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42737-034A-C371-389E-53088E15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5</a:t>
            </a:fld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B595-4DEC-0236-DCD9-85A8BFA8DFAA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25147-6769-C56E-61CD-DF8056AC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44" b="25383"/>
          <a:stretch/>
        </p:blipFill>
        <p:spPr>
          <a:xfrm>
            <a:off x="5644083" y="3513269"/>
            <a:ext cx="4799223" cy="215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1FDDC-8C0C-9750-4D71-A7F9092C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44"/>
          <a:stretch/>
        </p:blipFill>
        <p:spPr>
          <a:xfrm>
            <a:off x="900543" y="1527637"/>
            <a:ext cx="4998093" cy="2348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4E21C-7ACF-B726-595B-5262951A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67" r="41359"/>
          <a:stretch/>
        </p:blipFill>
        <p:spPr>
          <a:xfrm>
            <a:off x="2333367" y="4258464"/>
            <a:ext cx="2832843" cy="1560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7498A2-BAC0-E744-3CDE-AE9B4203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6" t="73567"/>
          <a:stretch/>
        </p:blipFill>
        <p:spPr>
          <a:xfrm>
            <a:off x="7000041" y="1526167"/>
            <a:ext cx="2087308" cy="166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689-00A8-4D08-B935-BECF1525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CBD-5FD5-FDA0-1D1F-6E7E2A9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Application to a chronic lymphocytic leukemia (CLL)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A0B-35F4-5C90-6990-5020B51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4809-B2CA-C190-8C2D-66EED4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6</a:t>
            </a:fld>
            <a:endParaRPr lang="en-GB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A2985F-AC81-E451-D9EA-D52E6A7C446B}"/>
              </a:ext>
            </a:extLst>
          </p:cNvPr>
          <p:cNvGrpSpPr/>
          <p:nvPr/>
        </p:nvGrpSpPr>
        <p:grpSpPr>
          <a:xfrm>
            <a:off x="838200" y="2919255"/>
            <a:ext cx="2743200" cy="2110851"/>
            <a:chOff x="838200" y="1612630"/>
            <a:chExt cx="1766170" cy="47953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ACCD62-207B-60D5-5809-57A7D8B3FAA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CB2B38-A5E8-4AAE-6450-5713A3008133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EB015FC-9790-B70E-43A7-61DC60F7D879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2DAD6F-A5DC-6829-EB29-13EAEB080E7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1AAAC3-78B1-2B61-08F8-1DA3E6C0709B}"/>
              </a:ext>
            </a:extLst>
          </p:cNvPr>
          <p:cNvSpPr/>
          <p:nvPr/>
        </p:nvSpPr>
        <p:spPr>
          <a:xfrm>
            <a:off x="5166159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8F8A76-80A8-32E5-2EAE-DDF6B52E4E8E}"/>
              </a:ext>
            </a:extLst>
          </p:cNvPr>
          <p:cNvSpPr/>
          <p:nvPr/>
        </p:nvSpPr>
        <p:spPr>
          <a:xfrm>
            <a:off x="5166159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86B24CC-782C-C288-2927-3AFCB4DF7174}"/>
              </a:ext>
            </a:extLst>
          </p:cNvPr>
          <p:cNvSpPr/>
          <p:nvPr/>
        </p:nvSpPr>
        <p:spPr>
          <a:xfrm>
            <a:off x="5166159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51BA14-9C07-6FBE-76C3-2A4E8D17BCCA}"/>
              </a:ext>
            </a:extLst>
          </p:cNvPr>
          <p:cNvSpPr/>
          <p:nvPr/>
        </p:nvSpPr>
        <p:spPr>
          <a:xfrm>
            <a:off x="5166160" y="4550409"/>
            <a:ext cx="2848287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740E742-3374-60F2-16B0-3953CB40E748}"/>
              </a:ext>
            </a:extLst>
          </p:cNvPr>
          <p:cNvSpPr/>
          <p:nvPr/>
        </p:nvSpPr>
        <p:spPr>
          <a:xfrm>
            <a:off x="3700954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59EEA4-0C93-C103-CC0A-A9E2CAFD9351}"/>
              </a:ext>
            </a:extLst>
          </p:cNvPr>
          <p:cNvSpPr/>
          <p:nvPr/>
        </p:nvSpPr>
        <p:spPr>
          <a:xfrm>
            <a:off x="3700954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45758B-94BB-E63A-CC9D-56FDCDEF6939}"/>
              </a:ext>
            </a:extLst>
          </p:cNvPr>
          <p:cNvSpPr/>
          <p:nvPr/>
        </p:nvSpPr>
        <p:spPr>
          <a:xfrm>
            <a:off x="3700954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18B831-DFE0-44ED-EB09-81871CE04BC0}"/>
              </a:ext>
            </a:extLst>
          </p:cNvPr>
          <p:cNvSpPr/>
          <p:nvPr/>
        </p:nvSpPr>
        <p:spPr>
          <a:xfrm>
            <a:off x="3700955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5A291E-BF21-DACB-9073-D63F0346115A}"/>
              </a:ext>
            </a:extLst>
          </p:cNvPr>
          <p:cNvSpPr/>
          <p:nvPr/>
        </p:nvSpPr>
        <p:spPr>
          <a:xfrm>
            <a:off x="8163452" y="2922549"/>
            <a:ext cx="3355435" cy="21075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64698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9804-1762-6AE0-CDCE-F69288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CC7-E5A3-37AD-397A-A779B6C4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155EB-C9CD-A449-2B90-46D80E74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7"/>
            <a:ext cx="8305799" cy="4030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Tuesday		</a:t>
            </a:r>
            <a:r>
              <a:rPr lang="en-GB" sz="1800" noProof="1"/>
              <a:t>Data handling and the CLL data set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Wednesday	</a:t>
            </a:r>
            <a:r>
              <a:rPr lang="en-GB" sz="1800" noProof="1"/>
              <a:t>Training a MOFA model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Thursday		</a:t>
            </a:r>
            <a:r>
              <a:rPr lang="en-GB" sz="1800" noProof="1"/>
              <a:t>Downstream analysis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Friday		</a:t>
            </a:r>
            <a:r>
              <a:rPr lang="en-GB" sz="1800" noProof="1"/>
              <a:t>Time for questions and presentation preparation</a:t>
            </a:r>
          </a:p>
          <a:p>
            <a:pPr marL="0" indent="0">
              <a:buNone/>
            </a:pPr>
            <a:endParaRPr lang="en-GB" sz="1800" b="1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20C-4AFB-E85F-1ED7-32F4C0F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79820-7C82-ED09-1769-2CAC6B9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7</a:t>
            </a:fld>
            <a:endParaRPr lang="en-GB" noProof="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79B2EE-8887-FCDA-82C1-8B0124234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6810" y="2325687"/>
            <a:ext cx="1041350" cy="1013581"/>
          </a:xfrm>
          <a:prstGeom prst="rect">
            <a:avLst/>
          </a:prstGeom>
        </p:spPr>
      </p:pic>
      <p:pic>
        <p:nvPicPr>
          <p:cNvPr id="8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9F4877CB-8E4D-A2EB-B145-7512A5FF3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18"/>
          <a:stretch/>
        </p:blipFill>
        <p:spPr bwMode="auto">
          <a:xfrm>
            <a:off x="8531133" y="2325687"/>
            <a:ext cx="1225731" cy="123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5B646-CABD-39E4-DD1D-617F6410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380" y="3420759"/>
            <a:ext cx="1343904" cy="1064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2CEA47-01CD-E8A0-D8E6-143C614C75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61544"/>
          <a:stretch/>
        </p:blipFill>
        <p:spPr>
          <a:xfrm>
            <a:off x="6947444" y="4485080"/>
            <a:ext cx="1912260" cy="8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D728-2C59-FF41-E7A0-28F313B2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BF-5853-73D1-4C87-15CF3274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Data Handling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955-7FAE-F0C8-B69A-259524F3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AnnData, MuData, and the CLL data 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F7F9-40C0-E8B8-74F6-B327333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6AC-2982-C44D-A3E6-FA686AA382A6}" type="datetime1">
              <a:rPr lang="en-GB" noProof="1" smtClean="0"/>
              <a:t>03/03/2025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496E-19B0-C7DB-7B08-F00116B2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347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1261</Words>
  <Application>Microsoft Macintosh PowerPoint</Application>
  <PresentationFormat>Widescreen</PresentationFormat>
  <Paragraphs>407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Multi-Omics Integration for Personalised Medicine</vt:lpstr>
      <vt:lpstr>Project Introduction</vt:lpstr>
      <vt:lpstr>Integration of Multi-Omics Data</vt:lpstr>
      <vt:lpstr>Integration of Multi-Omics Data</vt:lpstr>
      <vt:lpstr>Multi-Omics Factor Analysis (MOFA)</vt:lpstr>
      <vt:lpstr>MOFA Downstream analysis</vt:lpstr>
      <vt:lpstr>Application to a chronic lymphocytic leukemia (CLL) data set</vt:lpstr>
      <vt:lpstr>Project Overview</vt:lpstr>
      <vt:lpstr>Data Handling </vt:lpstr>
      <vt:lpstr>From the Sequencing Machine to Count Matrices</vt:lpstr>
      <vt:lpstr>How to Represent Count Matrices (in Python) </vt:lpstr>
      <vt:lpstr>AnnData</vt:lpstr>
      <vt:lpstr>How to Create Your Own AnnData Object</vt:lpstr>
      <vt:lpstr>MuData</vt:lpstr>
      <vt:lpstr>The CLL Data Set</vt:lpstr>
      <vt:lpstr>Factor Models and MOFA</vt:lpstr>
      <vt:lpstr>Omics Data is High-Dimensional</vt:lpstr>
      <vt:lpstr>The Curse of Dimensionality</vt:lpstr>
      <vt:lpstr>Dimensionality Reduction Methods</vt:lpstr>
      <vt:lpstr>What is a Factor Model Intuitively?</vt:lpstr>
      <vt:lpstr>An Example: Movie Recommendations</vt:lpstr>
      <vt:lpstr>What is a Factor Model Mathematically?</vt:lpstr>
      <vt:lpstr>Multi-Omics Factor Analysis (MOFA)</vt:lpstr>
      <vt:lpstr>MOFA Downstream analysis</vt:lpstr>
      <vt:lpstr>Gene Set Enrichment Analysis (GSEA)</vt:lpstr>
      <vt:lpstr>Bayesian Latent Variable Models</vt:lpstr>
      <vt:lpstr>The Power of Prior Distributions</vt:lpstr>
      <vt:lpstr>Bayes’ Theorem</vt:lpstr>
      <vt:lpstr>Bayesian Inference</vt:lpstr>
      <vt:lpstr>Prior Distributions in MOFA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W</dc:creator>
  <cp:lastModifiedBy>Florin W</cp:lastModifiedBy>
  <cp:revision>11</cp:revision>
  <dcterms:created xsi:type="dcterms:W3CDTF">2025-02-12T06:31:34Z</dcterms:created>
  <dcterms:modified xsi:type="dcterms:W3CDTF">2025-03-03T12:45:26Z</dcterms:modified>
</cp:coreProperties>
</file>