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7" r:id="rId4"/>
    <p:sldId id="290" r:id="rId5"/>
    <p:sldId id="288" r:id="rId6"/>
    <p:sldId id="289" r:id="rId7"/>
    <p:sldId id="291" r:id="rId8"/>
    <p:sldId id="258" r:id="rId9"/>
    <p:sldId id="263" r:id="rId10"/>
    <p:sldId id="264" r:id="rId11"/>
    <p:sldId id="265" r:id="rId12"/>
    <p:sldId id="292" r:id="rId13"/>
    <p:sldId id="266" r:id="rId14"/>
    <p:sldId id="267" r:id="rId15"/>
    <p:sldId id="259" r:id="rId16"/>
    <p:sldId id="268" r:id="rId17"/>
    <p:sldId id="293" r:id="rId18"/>
    <p:sldId id="294" r:id="rId19"/>
    <p:sldId id="271" r:id="rId20"/>
    <p:sldId id="272" r:id="rId21"/>
    <p:sldId id="273" r:id="rId22"/>
    <p:sldId id="261" r:id="rId23"/>
    <p:sldId id="275" r:id="rId24"/>
    <p:sldId id="276" r:id="rId25"/>
    <p:sldId id="277" r:id="rId26"/>
    <p:sldId id="278" r:id="rId27"/>
    <p:sldId id="279" r:id="rId28"/>
    <p:sldId id="280" r:id="rId29"/>
    <p:sldId id="262" r:id="rId30"/>
    <p:sldId id="281" r:id="rId31"/>
    <p:sldId id="282" r:id="rId32"/>
    <p:sldId id="283" r:id="rId33"/>
    <p:sldId id="284" r:id="rId34"/>
    <p:sldId id="285" r:id="rId3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8"/>
    <p:restoredTop sz="94690"/>
  </p:normalViewPr>
  <p:slideViewPr>
    <p:cSldViewPr snapToGrid="0">
      <p:cViewPr>
        <p:scale>
          <a:sx n="89" d="100"/>
          <a:sy n="89" d="100"/>
        </p:scale>
        <p:origin x="4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5C662-2863-7149-ABCA-B2BE13B6142F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AB8C5-B5A0-6142-A705-E0D16215C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29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05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0E181-53EA-A22D-F50B-515DDB62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938EC-D5F7-1FA9-DC27-2CA9BDBB0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98452-9403-B817-A574-96CB0D91B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92FE7-8201-DEDE-E255-B3C542CAB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6E95A-1CC2-1D75-42C9-94595375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C894B-7C63-BC4E-0DDB-F71982CB3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31BCF-0B4E-23FA-A253-4981107E3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1625C-6C68-AF89-9A43-A8E1B3D5A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FAB8C5-B5A0-6142-A705-E0D16215C7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95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8355-E58B-42A0-1AB4-ACC10EC3F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887CED-AF27-EF34-A7F4-6E70A7ADD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36B3-799E-390F-7A65-69D2E118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D20D9-AF0B-5C41-8F77-057BA70C6078}" type="datetime1">
              <a:rPr lang="de-DE" smtClean="0"/>
              <a:t>02.03.25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D2E8D-4620-069F-F83C-38CDD7CB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15EAF-E459-5730-B109-2CEB0666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517E-C506-5DBF-B2A3-ED5EC9A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812B2-09FF-23FD-8B6E-0ACF0CB1E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A827-003B-1EA5-54B2-F822D2BB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6751-24BC-324E-AA1D-B49C00E27E92}" type="datetime1">
              <a:rPr lang="de-DE" smtClean="0"/>
              <a:t>02.03.25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6DDA-8077-7B9C-E829-B3FE57CB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F96CD-0D16-45B8-881B-21FDF51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EF95E-0CB2-4B99-E8CF-251C7CDAC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03142-044B-0FA7-4985-1EB54690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AF0C-5ED3-C560-FF89-CEAD27F4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F483-A0C4-F549-8954-6173CAB5179B}" type="datetime1">
              <a:rPr lang="de-DE" smtClean="0"/>
              <a:t>02.03.25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2CDB-97C5-992D-8002-3DEF8DF5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3929-4F88-B62A-6FA5-636429D1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26A-7E2A-9764-55E3-6A6B4272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C32B-DC77-1946-9653-6C80135FA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E7B93-C47D-621E-4BDD-E0214457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de-DE" smtClean="0"/>
              <a:t>02.03.25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0029-7995-AF16-95B3-B2FD5A83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7978-7253-CE2D-A8A7-834CED3C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9480-4EA5-B72D-3B08-B9883DBCC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6068-5AF3-75D6-68A4-2B7BA6FB3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4CDDA-3D79-510B-3982-5095BA56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10A60-7274-D949-916A-67ED1FB1DA3A}" type="datetime1">
              <a:rPr lang="de-DE" smtClean="0"/>
              <a:t>02.03.25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50C5-B203-497D-BDEC-CE33ADB5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26FD1-BECB-54A4-C136-1CC7EC00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8393-2136-D77E-734A-348D6BAC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25FF-1BC9-20ED-6652-63756503F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38FA3-9863-9E49-2026-559C360B0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41B-561B-6464-69A5-41AB8B5B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BD11-2867-2B43-AB6C-D949C19D7A1F}" type="datetime1">
              <a:rPr lang="de-DE" smtClean="0"/>
              <a:t>02.03.25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94D8-D3B8-1FD0-BB9E-792947B8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8125-61A6-A5D4-8020-C9F7B822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65C8-F613-DF64-F48A-327C35E9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FA523-3B8D-BFD1-4489-164CA037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EB41E-2685-D375-EF9D-F902ED20B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AF607-4E9D-1353-DA9B-85977C83D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64574-616A-D85E-856F-2342C2AA7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0E78F-C226-A33A-844B-449883B3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4588-9480-C141-8D27-2C26CE2F2111}" type="datetime1">
              <a:rPr lang="de-DE" smtClean="0"/>
              <a:t>02.03.25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45196-2E7C-E8A2-1673-88562D83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7A0656-CE37-FDC3-D156-6B22994A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E5E2-8E89-46C8-1B47-18037481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E61DB-1F55-9C3D-8C8E-82496DBF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F33C-61C5-904B-A4B2-19A53024067D}" type="datetime1">
              <a:rPr lang="de-DE" smtClean="0"/>
              <a:t>02.03.25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8838A-4FDE-3C0F-F287-523FE91F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354B9-30DA-2484-13EA-4DDF3684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1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D6350-F99B-3276-D192-310AA8DA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3E339-03A7-3744-B06A-12B278E368DC}" type="datetime1">
              <a:rPr lang="de-DE" smtClean="0"/>
              <a:t>02.03.25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E1884-1E1F-E1DF-2955-C1DC505B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A3747-42C5-866E-82B0-4CE40C43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0228-30F0-9854-D0FF-7A5E674B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6B9C3-0167-5365-C102-BEC9BA6C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4C14E-C4F6-F5D2-538B-80CB51F63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B4DB5-0DE2-F0FA-9E5A-3BAC22D5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1DA0-6012-244F-8E1E-303C0F5848CB}" type="datetime1">
              <a:rPr lang="de-DE" smtClean="0"/>
              <a:t>02.03.25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65306-A7CC-3BCC-D066-DF534F9C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780A6-48C0-DA17-063D-313F2A06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8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D1F1-5C50-9011-7064-82D41F82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5F97D-B907-95D4-D6A5-289BA114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885C8-BD17-4112-C8F8-A48EE245F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3934F-B8C4-7E37-FD94-69D91F20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7AB37-F0AE-524F-832B-1EE930F79C35}" type="datetime1">
              <a:rPr lang="de-DE" smtClean="0"/>
              <a:t>02.03.25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47227-C4FD-2297-362B-382286B5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9085-AAA6-0391-5B22-B43D3D014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1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5C132-D445-7290-BA0D-0CE5C21D2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9E93B-FB2A-F985-7DB7-27975A7D1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AA33-8C6E-F428-0D80-8E730E33F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0F54C-AF83-4D4B-AD30-5C009527964C}" type="datetime1">
              <a:rPr lang="de-DE" smtClean="0"/>
              <a:t>02.03.25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2636-97B1-C898-5832-253CD42F6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755EA-701B-0102-2315-EDB610746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730A-91D1-7245-A43C-45E268028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3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ndata.readthedocs.io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anpy.readthedocs.io/en/1.10.x/api/reading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uon.readthedocs.i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93B3-B0C1-9619-5033-5FC19E8F9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1"/>
              <a:t>Multi-Omics Integration for Personalised Medicine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8A8D9-6328-4443-D87F-3FFA5AC34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4828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5A3BA-F3D8-65A8-0954-6D4167C06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D6681-F1AC-A8CF-0904-1D9389BA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Represent Count Matrices (in Python)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2AF041-2B79-33BE-3DDD-16C48078C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822450"/>
            <a:ext cx="19643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noProof="1"/>
              <a:t>Array</a:t>
            </a:r>
          </a:p>
          <a:p>
            <a:pPr marL="0" indent="0">
              <a:buNone/>
            </a:pPr>
            <a:r>
              <a:rPr lang="en-GB" sz="1800" noProof="1"/>
              <a:t>(Numpy)</a:t>
            </a:r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endParaRPr lang="en-GB" sz="1800" noProof="1"/>
          </a:p>
          <a:p>
            <a:pPr marL="0" indent="0">
              <a:buNone/>
            </a:pPr>
            <a:br>
              <a:rPr lang="en-GB" sz="1800" noProof="1"/>
            </a:br>
            <a:r>
              <a:rPr lang="en-GB" sz="1800" noProof="1"/>
              <a:t>DataFrame</a:t>
            </a:r>
          </a:p>
          <a:p>
            <a:pPr marL="0" indent="0">
              <a:buNone/>
            </a:pPr>
            <a:r>
              <a:rPr lang="en-GB" sz="1800" noProof="1"/>
              <a:t>(Pandas)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38B47-9F29-EF88-9907-861312D2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5376C-0A92-6642-81FE-3BA6462A5B99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C66B95-07C1-563A-2E46-A2472A4F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9</a:t>
            </a:fld>
            <a:endParaRPr lang="en-GB" noProof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C6D287-AC9E-2176-B74F-D1026CBBA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82951"/>
              </p:ext>
            </p:extLst>
          </p:nvPr>
        </p:nvGraphicFramePr>
        <p:xfrm>
          <a:off x="3934590" y="3998119"/>
          <a:ext cx="4676010" cy="15240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935202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2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Gene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09A0EC-2D61-D029-0CDC-F34F1A7EE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562869"/>
              </p:ext>
            </p:extLst>
          </p:nvPr>
        </p:nvGraphicFramePr>
        <p:xfrm>
          <a:off x="4869788" y="1825625"/>
          <a:ext cx="3740812" cy="12192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35203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935203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38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534C8-BC81-E044-D59B-E43ECCB7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6C5F9-0BA2-A79B-4F80-B2A19FF6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AnnData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DE074-E052-6BBB-475F-6590E117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4B4B-6A38-C04F-ACE8-BEFD964B45FF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F665BB-3F5E-B4E1-23B3-93F4A44F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10</a:t>
            </a:fld>
            <a:endParaRPr lang="en-GB" noProof="1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D8CDFC-AF07-2225-FC7C-3BF26BE56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1400" y="1690688"/>
            <a:ext cx="4226673" cy="41139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9B091-1E0F-D008-4AE5-748DCF7A087C}"/>
              </a:ext>
            </a:extLst>
          </p:cNvPr>
          <p:cNvSpPr txBox="1"/>
          <p:nvPr/>
        </p:nvSpPr>
        <p:spPr>
          <a:xfrm>
            <a:off x="4060134" y="6415801"/>
            <a:ext cx="40717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/>
              <a:t>Virshup, Isaac, et al. "anndata: Annotated data." </a:t>
            </a:r>
            <a:r>
              <a:rPr lang="en-GB" sz="1000" i="1" noProof="1"/>
              <a:t>BioRxiv</a:t>
            </a:r>
            <a:r>
              <a:rPr lang="en-GB" sz="1000" noProof="1"/>
              <a:t> (2021): 2021-12.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D1642-3361-ACC9-581B-BA3FB9716056}"/>
              </a:ext>
            </a:extLst>
          </p:cNvPr>
          <p:cNvSpPr txBox="1"/>
          <p:nvPr/>
        </p:nvSpPr>
        <p:spPr>
          <a:xfrm>
            <a:off x="7981564" y="5023438"/>
            <a:ext cx="319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1">
                <a:hlinkClick r:id="rId4"/>
              </a:rPr>
              <a:t>https://anndata.readthedocs.io/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49886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1B75-EA72-E87D-31D9-F161EB36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How to Create Your Own AnnData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05710-2A9F-D487-71BC-AA30A6A9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394" y="1915319"/>
            <a:ext cx="51120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With ScanPy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49B4-8BC1-7A88-D5B8-D2E0BC9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F03B7-88CB-234C-9BEB-EF68218ADE02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34584-E7B0-70D2-16EF-859508E9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11</a:t>
            </a:fld>
            <a:endParaRPr lang="en-GB" noProof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4D75E0-7371-23B0-F085-FAC64AE0E71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1202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1"/>
              <a:t>Manually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5382E-69B0-4E68-0488-784E82A60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65" y="2487786"/>
            <a:ext cx="3031435" cy="24637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83A659-96C4-E182-6104-CC2D0780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394" y="2460583"/>
            <a:ext cx="2556013" cy="34802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34A87-4939-C962-B835-181FF653D26C}"/>
              </a:ext>
            </a:extLst>
          </p:cNvPr>
          <p:cNvSpPr txBox="1"/>
          <p:nvPr/>
        </p:nvSpPr>
        <p:spPr>
          <a:xfrm>
            <a:off x="8001001" y="3700353"/>
            <a:ext cx="3089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noProof="1">
                <a:hlinkClick r:id="rId4"/>
              </a:rPr>
              <a:t>https://scanpy.readthedocs.io/en/1.10.x/api/reading.html</a:t>
            </a:r>
            <a:endParaRPr lang="en-GB" sz="1800" noProof="1"/>
          </a:p>
        </p:txBody>
      </p:sp>
    </p:spTree>
    <p:extLst>
      <p:ext uri="{BB962C8B-B14F-4D97-AF65-F5344CB8AC3E}">
        <p14:creationId xmlns:p14="http://schemas.microsoft.com/office/powerpoint/2010/main" val="19500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98539-3B75-B778-2D2B-0BB083F10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61B6C-3793-02CD-BEEE-CCE3A1B7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MuData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C5CA00-F469-6D6A-7C7D-D6BE3560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0C05-7246-E34C-B32A-4E733F6E8AD3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C7D1C-00E4-BEAD-4168-E3EDA80F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12</a:t>
            </a:fld>
            <a:endParaRPr lang="en-GB" noProof="1"/>
          </a:p>
        </p:txBody>
      </p:sp>
      <p:pic>
        <p:nvPicPr>
          <p:cNvPr id="2050" name="Picture 2" descr="MUON: multimodal omics analysis framework | Genome Biology | Full Text">
            <a:extLst>
              <a:ext uri="{FF2B5EF4-FFF2-40B4-BE49-F238E27FC236}">
                <a16:creationId xmlns:a16="http://schemas.microsoft.com/office/drawing/2014/main" id="{D0F7C0DB-1004-7A37-AB8C-F990F48E3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2013"/>
            <a:ext cx="10515601" cy="28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57A254-2E75-B857-1EF2-3D73BEDF126C}"/>
              </a:ext>
            </a:extLst>
          </p:cNvPr>
          <p:cNvSpPr txBox="1"/>
          <p:nvPr/>
        </p:nvSpPr>
        <p:spPr>
          <a:xfrm>
            <a:off x="3047999" y="6415801"/>
            <a:ext cx="83058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noProof="1"/>
              <a:t>Bredikhin, Danila, Ilia Kats, and Oliver Stegle. "MUON: multimodal omics analysis framework." </a:t>
            </a:r>
            <a:r>
              <a:rPr lang="en-GB" sz="1000" i="1" noProof="1"/>
              <a:t>Genome biology</a:t>
            </a:r>
            <a:r>
              <a:rPr lang="en-GB" sz="1000" noProof="1"/>
              <a:t> 23.1 (2022): 42.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5627A-9EB2-A207-BF3C-8C84F7D81F22}"/>
              </a:ext>
            </a:extLst>
          </p:cNvPr>
          <p:cNvSpPr txBox="1"/>
          <p:nvPr/>
        </p:nvSpPr>
        <p:spPr>
          <a:xfrm>
            <a:off x="4606787" y="5439113"/>
            <a:ext cx="2978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noProof="1">
                <a:hlinkClick r:id="rId3"/>
              </a:rPr>
              <a:t>https://muon.readthedocs.io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1887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207-2C99-71F6-3CAF-095BC665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CLL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5501-77BA-0193-4B51-03E5E661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F716-1CA7-0048-9CC4-1DFDC631832C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BCF8C-2F4E-C450-75A0-50B53489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13</a:t>
            </a:fld>
            <a:endParaRPr lang="en-GB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E49809-FD07-0C20-518B-C531B4CB650F}"/>
              </a:ext>
            </a:extLst>
          </p:cNvPr>
          <p:cNvGrpSpPr/>
          <p:nvPr/>
        </p:nvGrpSpPr>
        <p:grpSpPr>
          <a:xfrm>
            <a:off x="838200" y="1933834"/>
            <a:ext cx="2743200" cy="2110851"/>
            <a:chOff x="838200" y="1612630"/>
            <a:chExt cx="1766170" cy="4795386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C74D0B8-B37A-8634-E1B5-BD43B0DB0E9F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Transcriptome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B3AE296-2220-DD0F-56A9-FC67C50DAB28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Somatic mutations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02A36FB-7E2C-AFCA-7A5E-A71247D11FA2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DNA methylation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391E20F-7AA0-7AE4-1FE1-285FB9BABB76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Ex vivo drug response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9AAD88F-126B-5501-67CA-59483416F20F}"/>
              </a:ext>
            </a:extLst>
          </p:cNvPr>
          <p:cNvSpPr/>
          <p:nvPr/>
        </p:nvSpPr>
        <p:spPr>
          <a:xfrm>
            <a:off x="5166159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69 mutation loci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7FF56FB-4B45-A3E6-4B8F-738536AC2C05}"/>
              </a:ext>
            </a:extLst>
          </p:cNvPr>
          <p:cNvSpPr/>
          <p:nvPr/>
        </p:nvSpPr>
        <p:spPr>
          <a:xfrm>
            <a:off x="5166159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methylation sites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361CB30-CE82-B29A-83CD-9484AAE35B7E}"/>
              </a:ext>
            </a:extLst>
          </p:cNvPr>
          <p:cNvSpPr/>
          <p:nvPr/>
        </p:nvSpPr>
        <p:spPr>
          <a:xfrm>
            <a:off x="5166159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5000 transcripts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1DBF009-671D-82D1-837E-439FBBD8EFD4}"/>
              </a:ext>
            </a:extLst>
          </p:cNvPr>
          <p:cNvSpPr/>
          <p:nvPr/>
        </p:nvSpPr>
        <p:spPr>
          <a:xfrm>
            <a:off x="5166160" y="3564988"/>
            <a:ext cx="2805988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62 drugs (5 concentrations)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845051-7DA9-F798-A8D8-9CD5D501A935}"/>
              </a:ext>
            </a:extLst>
          </p:cNvPr>
          <p:cNvSpPr/>
          <p:nvPr/>
        </p:nvSpPr>
        <p:spPr>
          <a:xfrm>
            <a:off x="3700954" y="193980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28AEA9-DB46-8475-1054-B79BC646A7F1}"/>
              </a:ext>
            </a:extLst>
          </p:cNvPr>
          <p:cNvSpPr/>
          <p:nvPr/>
        </p:nvSpPr>
        <p:spPr>
          <a:xfrm>
            <a:off x="3700954" y="302368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B4FC327-6686-2C43-A3A6-45A786BAF48A}"/>
              </a:ext>
            </a:extLst>
          </p:cNvPr>
          <p:cNvSpPr/>
          <p:nvPr/>
        </p:nvSpPr>
        <p:spPr>
          <a:xfrm>
            <a:off x="3700954" y="2482372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136 patients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F179B51-275F-15DF-20F6-50BBF90726D2}"/>
              </a:ext>
            </a:extLst>
          </p:cNvPr>
          <p:cNvSpPr/>
          <p:nvPr/>
        </p:nvSpPr>
        <p:spPr>
          <a:xfrm>
            <a:off x="3700955" y="356498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D0CBB9B-F0D4-C32E-F354-B080D40B25B8}"/>
              </a:ext>
            </a:extLst>
          </p:cNvPr>
          <p:cNvSpPr/>
          <p:nvPr/>
        </p:nvSpPr>
        <p:spPr>
          <a:xfrm>
            <a:off x="3989577" y="4471961"/>
            <a:ext cx="4005263" cy="18114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b="1" noProof="1">
                <a:solidFill>
                  <a:schemeClr val="tx1"/>
                </a:solidFill>
              </a:rPr>
              <a:t>Patient metadata</a:t>
            </a:r>
            <a:r>
              <a:rPr lang="en-GB" noProof="1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Survival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C4F7FF70-B07E-D395-B962-10447A08DC10}"/>
              </a:ext>
            </a:extLst>
          </p:cNvPr>
          <p:cNvSpPr/>
          <p:nvPr/>
        </p:nvSpPr>
        <p:spPr>
          <a:xfrm>
            <a:off x="8149873" y="1933834"/>
            <a:ext cx="2494454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Binary encoding (0 or 1)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2A905BFE-4A34-34C1-3083-747E7D288459}"/>
              </a:ext>
            </a:extLst>
          </p:cNvPr>
          <p:cNvSpPr/>
          <p:nvPr/>
        </p:nvSpPr>
        <p:spPr>
          <a:xfrm>
            <a:off x="8149873" y="3017708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M-value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CBA6C6-6736-87B4-2A0B-A7A9E81CCB3E}"/>
              </a:ext>
            </a:extLst>
          </p:cNvPr>
          <p:cNvSpPr/>
          <p:nvPr/>
        </p:nvSpPr>
        <p:spPr>
          <a:xfrm>
            <a:off x="8149873" y="2476400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Transformed counts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E593774-56E2-E823-392E-C7F2965BF926}"/>
              </a:ext>
            </a:extLst>
          </p:cNvPr>
          <p:cNvSpPr/>
          <p:nvPr/>
        </p:nvSpPr>
        <p:spPr>
          <a:xfrm>
            <a:off x="8149874" y="3559016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Viability score (0 to 1)</a:t>
            </a:r>
          </a:p>
        </p:txBody>
      </p:sp>
    </p:spTree>
    <p:extLst>
      <p:ext uri="{BB962C8B-B14F-4D97-AF65-F5344CB8AC3E}">
        <p14:creationId xmlns:p14="http://schemas.microsoft.com/office/powerpoint/2010/main" val="2750239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4EC5-6946-C140-9677-C92B11F8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59FC-133C-7295-0E03-DDA02D31A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Factor Models and MOFA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41EBD-C383-9607-5223-52BB2F4E4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An introduction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C0021-3180-1326-255F-2FEEDF4A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EEF62-8B8C-6C4F-B015-9468474F1B68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B8F73-C16E-BA50-3737-A381604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14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1653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84FA7-ADC1-11BA-1122-5141F91E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Omics Data is High-Dimensional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77AD35-E16A-A6E8-474F-E30031CAD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7296"/>
            <a:ext cx="7579660" cy="19126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Modality			Number of features / dimensions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accent1"/>
                </a:solidFill>
              </a:rPr>
              <a:t>Proteome		e.g. 10 000 proteins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accent2"/>
                </a:solidFill>
              </a:rPr>
              <a:t>Transcriptome		e.g. 20 000 genes</a:t>
            </a:r>
          </a:p>
          <a:p>
            <a:pPr marL="0" indent="0">
              <a:buNone/>
            </a:pPr>
            <a:r>
              <a:rPr lang="en-GB" sz="1800" noProof="1">
                <a:solidFill>
                  <a:schemeClr val="tx2"/>
                </a:solidFill>
              </a:rPr>
              <a:t>Genome			e.g. 5 million SNPs</a:t>
            </a:r>
            <a:endParaRPr lang="en-GB" sz="1800" noProof="1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sz="1800" noProof="1">
                <a:solidFill>
                  <a:schemeClr val="accent6"/>
                </a:solidFill>
              </a:rPr>
              <a:t>Epigenome		e.g. 20 million CpG sites</a:t>
            </a:r>
            <a:endParaRPr lang="en-GB" sz="1800" noProof="1"/>
          </a:p>
          <a:p>
            <a:pPr marL="0" indent="0">
              <a:buNone/>
            </a:pPr>
            <a:endParaRPr lang="en-GB" sz="1800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648899-6C7F-9B9F-29B5-FCD68233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3D43-AA6E-0CA0-84FC-B53F3B6C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15</a:t>
            </a:fld>
            <a:endParaRPr lang="en-GB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46E3AC-AD8D-FA67-29EF-D76D46F3A389}"/>
                  </a:ext>
                </a:extLst>
              </p:cNvPr>
              <p:cNvSpPr txBox="1"/>
              <p:nvPr/>
            </p:nvSpPr>
            <p:spPr>
              <a:xfrm>
                <a:off x="802341" y="4614394"/>
                <a:ext cx="9690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GB" sz="1800" noProof="1"/>
                  <a:t>... often in just 100s to 1000s of cells / samples	</a:t>
                </a:r>
                <a:r>
                  <a:rPr lang="en-GB" sz="1800" noProof="1">
                    <a:sym typeface="Wingdings" pitchFamily="2" charset="2"/>
                  </a:rPr>
                  <a:t>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dimensions</m:t>
                        </m:r>
                      </m:sub>
                    </m:sSub>
                    <m:r>
                      <a:rPr lang="en-GB" sz="18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≫</m:t>
                    </m:r>
                    <m:sSub>
                      <m:sSubPr>
                        <m:ctrlPr>
                          <a:rPr lang="en-GB" sz="1800" b="0" i="1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noProof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observations</m:t>
                        </m:r>
                      </m:sub>
                    </m:sSub>
                  </m:oMath>
                </a14:m>
                <a:endParaRPr lang="en-GB" sz="1800" noProof="1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46E3AC-AD8D-FA67-29EF-D76D46F3A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1" y="4614394"/>
                <a:ext cx="9690847" cy="369332"/>
              </a:xfrm>
              <a:prstGeom prst="rect">
                <a:avLst/>
              </a:prstGeom>
              <a:blipFill>
                <a:blip r:embed="rId3"/>
                <a:stretch>
                  <a:fillRect l="-52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653CBE5-E997-5520-FE43-05FA9EDFC53B}"/>
              </a:ext>
            </a:extLst>
          </p:cNvPr>
          <p:cNvSpPr/>
          <p:nvPr/>
        </p:nvSpPr>
        <p:spPr>
          <a:xfrm>
            <a:off x="6163236" y="4516561"/>
            <a:ext cx="3025588" cy="5916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437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0BA90-C659-014A-0DEC-95BDFCA6F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7E2C3-4519-41F6-626A-00849BE67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Curse of Dimensionality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65D226-FA04-054F-1623-2C95E44B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76630-7594-013B-9AAA-8DAECBB1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16</a:t>
            </a:fld>
            <a:endParaRPr lang="en-GB" noProof="1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4E0CDC-106A-F648-8E78-7537B6C26EE4}"/>
              </a:ext>
            </a:extLst>
          </p:cNvPr>
          <p:cNvCxnSpPr>
            <a:cxnSpLocks/>
          </p:cNvCxnSpPr>
          <p:nvPr/>
        </p:nvCxnSpPr>
        <p:spPr>
          <a:xfrm>
            <a:off x="1237452" y="2806151"/>
            <a:ext cx="90779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513AE83-DC02-2426-948F-61EE17A46311}"/>
              </a:ext>
            </a:extLst>
          </p:cNvPr>
          <p:cNvSpPr/>
          <p:nvPr/>
        </p:nvSpPr>
        <p:spPr>
          <a:xfrm>
            <a:off x="3736580" y="2267454"/>
            <a:ext cx="1161273" cy="11612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486726-E2DD-755F-23B3-B21C444C61F2}"/>
              </a:ext>
            </a:extLst>
          </p:cNvPr>
          <p:cNvSpPr/>
          <p:nvPr/>
        </p:nvSpPr>
        <p:spPr>
          <a:xfrm>
            <a:off x="3736580" y="2267454"/>
            <a:ext cx="1161273" cy="116126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1A8E96-8D4B-DB7D-B28E-26118A7E99BA}"/>
              </a:ext>
            </a:extLst>
          </p:cNvPr>
          <p:cNvCxnSpPr>
            <a:cxnSpLocks/>
          </p:cNvCxnSpPr>
          <p:nvPr/>
        </p:nvCxnSpPr>
        <p:spPr>
          <a:xfrm>
            <a:off x="1237452" y="2845908"/>
            <a:ext cx="907793" cy="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BD20CDB-024A-06C7-DD65-15D03E06D1C1}"/>
              </a:ext>
            </a:extLst>
          </p:cNvPr>
          <p:cNvSpPr txBox="1"/>
          <p:nvPr/>
        </p:nvSpPr>
        <p:spPr>
          <a:xfrm>
            <a:off x="3427298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CDDC95-8A7F-E5E1-4F19-B56FDEA89252}"/>
              </a:ext>
            </a:extLst>
          </p:cNvPr>
          <p:cNvSpPr txBox="1"/>
          <p:nvPr/>
        </p:nvSpPr>
        <p:spPr>
          <a:xfrm>
            <a:off x="838200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FE8C2-86A9-6764-661C-B5F36DA9E7AF}"/>
              </a:ext>
            </a:extLst>
          </p:cNvPr>
          <p:cNvSpPr txBox="1"/>
          <p:nvPr/>
        </p:nvSpPr>
        <p:spPr>
          <a:xfrm>
            <a:off x="6016396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148BC-F47E-845D-1C8F-4334C8FDC8AF}"/>
                  </a:ext>
                </a:extLst>
              </p:cNvPr>
              <p:cNvSpPr txBox="1"/>
              <p:nvPr/>
            </p:nvSpPr>
            <p:spPr>
              <a:xfrm>
                <a:off x="1385975" y="3785906"/>
                <a:ext cx="61074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7148BC-F47E-845D-1C8F-4334C8FDC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75" y="3785906"/>
                <a:ext cx="610745" cy="518604"/>
              </a:xfrm>
              <a:prstGeom prst="rect">
                <a:avLst/>
              </a:prstGeom>
              <a:blipFill>
                <a:blip r:embed="rId3"/>
                <a:stretch>
                  <a:fillRect l="-8000" t="-4878" r="-8000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172D-98A4-A051-77D1-BDE19484C8D6}"/>
                  </a:ext>
                </a:extLst>
              </p:cNvPr>
              <p:cNvSpPr txBox="1"/>
              <p:nvPr/>
            </p:nvSpPr>
            <p:spPr>
              <a:xfrm>
                <a:off x="3581400" y="3738800"/>
                <a:ext cx="1508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≅0.78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50E172D-98A4-A051-77D1-BDE19484C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738800"/>
                <a:ext cx="1508490" cy="553998"/>
              </a:xfrm>
              <a:prstGeom prst="rect">
                <a:avLst/>
              </a:prstGeom>
              <a:blipFill>
                <a:blip r:embed="rId4"/>
                <a:stretch>
                  <a:fillRect l="-2521" r="-33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6DF75-03B1-D4E3-39CC-F32B94248BC5}"/>
                  </a:ext>
                </a:extLst>
              </p:cNvPr>
              <p:cNvSpPr txBox="1"/>
              <p:nvPr/>
            </p:nvSpPr>
            <p:spPr>
              <a:xfrm>
                <a:off x="6196758" y="3594081"/>
                <a:ext cx="1675202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GB" b="0" i="1" noProof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GB" b="0" i="1" noProof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b="0" i="1" noProof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≅0.52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46DF75-03B1-D4E3-39CC-F32B94248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58" y="3594081"/>
                <a:ext cx="1675202" cy="698717"/>
              </a:xfrm>
              <a:prstGeom prst="rect">
                <a:avLst/>
              </a:prstGeom>
              <a:blipFill>
                <a:blip r:embed="rId5"/>
                <a:stretch>
                  <a:fillRect l="-3030" t="-1818" r="-303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C20ECE7-71CB-86D7-EDFF-1F35E0BFF7E5}"/>
              </a:ext>
            </a:extLst>
          </p:cNvPr>
          <p:cNvSpPr txBox="1"/>
          <p:nvPr/>
        </p:nvSpPr>
        <p:spPr>
          <a:xfrm>
            <a:off x="8605494" y="1690688"/>
            <a:ext cx="177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D = ...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1BE13-E11F-4916-DC13-81D524987F10}"/>
                  </a:ext>
                </a:extLst>
              </p:cNvPr>
              <p:cNvSpPr txBox="1"/>
              <p:nvPr/>
            </p:nvSpPr>
            <p:spPr>
              <a:xfrm>
                <a:off x="9285833" y="3931185"/>
                <a:ext cx="4183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noProof="1" dirty="0" smtClean="0">
                          <a:latin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en-GB" noProof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1BE13-E11F-4916-DC13-81D524987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33" y="3931185"/>
                <a:ext cx="418383" cy="276999"/>
              </a:xfrm>
              <a:prstGeom prst="rect">
                <a:avLst/>
              </a:prstGeom>
              <a:blipFill>
                <a:blip r:embed="rId6"/>
                <a:stretch>
                  <a:fillRect l="-8824" r="-8824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D735C1D-4F98-737A-225A-8786299B7EA3}"/>
              </a:ext>
            </a:extLst>
          </p:cNvPr>
          <p:cNvSpPr txBox="1"/>
          <p:nvPr/>
        </p:nvSpPr>
        <p:spPr>
          <a:xfrm>
            <a:off x="838200" y="4857992"/>
            <a:ext cx="6605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1"/>
              <a:t>In very high dimensions.</a:t>
            </a:r>
            <a:r>
              <a:rPr lang="en-GB" noProof="1"/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noProof="1"/>
              <a:t>spheres around data points fill vanishingly small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/>
              <a:t>it becomes difficult to establish relations between data points</a:t>
            </a:r>
          </a:p>
          <a:p>
            <a:r>
              <a:rPr lang="en-GB" noProof="1">
                <a:solidFill>
                  <a:srgbClr val="C00000"/>
                </a:solidFill>
                <a:sym typeface="Wingdings" pitchFamily="2" charset="2"/>
              </a:rPr>
              <a:t> High dimensions are typically not suitable for direct analysis</a:t>
            </a:r>
            <a:endParaRPr lang="en-GB" sz="1800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1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CD2C-3FC4-43BC-F9CD-84A3BE78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68D93-0E3E-FE40-55AD-65F339F6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Dimensionality Reduction Methods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546BF2-70AE-4B43-9BCB-558CE23A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7853-C6BA-9F4D-88AE-F144534F64A4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54A4C-93B1-9277-A132-9901EF4E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17</a:t>
            </a:fld>
            <a:endParaRPr lang="en-GB" noProof="1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B24A4A-7914-4B6D-02F9-A80CB3A4E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629967"/>
              </p:ext>
            </p:extLst>
          </p:nvPr>
        </p:nvGraphicFramePr>
        <p:xfrm>
          <a:off x="972671" y="1958788"/>
          <a:ext cx="4455462" cy="1219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42577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4256281831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2781472258"/>
                    </a:ext>
                  </a:extLst>
                </a:gridCol>
                <a:gridCol w="742577">
                  <a:extLst>
                    <a:ext uri="{9D8B030D-6E8A-4147-A177-3AD203B41FA5}">
                      <a16:colId xmlns:a16="http://schemas.microsoft.com/office/drawing/2014/main" val="1760313918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Gene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734933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3044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DAD056-AC94-44AC-D739-B916E1E00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21665"/>
              </p:ext>
            </p:extLst>
          </p:nvPr>
        </p:nvGraphicFramePr>
        <p:xfrm>
          <a:off x="2112867" y="4670888"/>
          <a:ext cx="2183802" cy="1219200"/>
        </p:xfrm>
        <a:graphic>
          <a:graphicData uri="http://schemas.openxmlformats.org/drawingml/2006/table">
            <a:tbl>
              <a:tblPr firstRow="1" firstCol="1">
                <a:tableStyleId>{616DA210-FB5B-4158-B5E0-FEB733F419BA}</a:tableStyleId>
              </a:tblPr>
              <a:tblGrid>
                <a:gridCol w="727934">
                  <a:extLst>
                    <a:ext uri="{9D8B030D-6E8A-4147-A177-3AD203B41FA5}">
                      <a16:colId xmlns:a16="http://schemas.microsoft.com/office/drawing/2014/main" val="1892505468"/>
                    </a:ext>
                  </a:extLst>
                </a:gridCol>
                <a:gridCol w="727934">
                  <a:extLst>
                    <a:ext uri="{9D8B030D-6E8A-4147-A177-3AD203B41FA5}">
                      <a16:colId xmlns:a16="http://schemas.microsoft.com/office/drawing/2014/main" val="2849054276"/>
                    </a:ext>
                  </a:extLst>
                </a:gridCol>
                <a:gridCol w="727934">
                  <a:extLst>
                    <a:ext uri="{9D8B030D-6E8A-4147-A177-3AD203B41FA5}">
                      <a16:colId xmlns:a16="http://schemas.microsoft.com/office/drawing/2014/main" val="1817486551"/>
                    </a:ext>
                  </a:extLst>
                </a:gridCol>
              </a:tblGrid>
              <a:tr h="282771">
                <a:tc>
                  <a:txBody>
                    <a:bodyPr/>
                    <a:lstStyle/>
                    <a:p>
                      <a:endParaRPr lang="en-GB" sz="140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Dim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Dim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49704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-6.2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444390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455866"/>
                  </a:ext>
                </a:extLst>
              </a:tr>
              <a:tr h="282771">
                <a:tc>
                  <a:txBody>
                    <a:bodyPr/>
                    <a:lstStyle/>
                    <a:p>
                      <a:r>
                        <a:rPr lang="en-GB" sz="1400" noProof="1"/>
                        <a:t>Cell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noProof="1"/>
                        <a:t>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612123"/>
                  </a:ext>
                </a:extLst>
              </a:tr>
            </a:tbl>
          </a:graphicData>
        </a:graphic>
      </p:graphicFrame>
      <p:sp>
        <p:nvSpPr>
          <p:cNvPr id="5" name="Trapezium 4">
            <a:extLst>
              <a:ext uri="{FF2B5EF4-FFF2-40B4-BE49-F238E27FC236}">
                <a16:creationId xmlns:a16="http://schemas.microsoft.com/office/drawing/2014/main" id="{22C881C6-9DA0-1F7C-AFE8-7BB0FACFF62D}"/>
              </a:ext>
            </a:extLst>
          </p:cNvPr>
          <p:cNvSpPr/>
          <p:nvPr/>
        </p:nvSpPr>
        <p:spPr>
          <a:xfrm rot="10800000">
            <a:off x="972665" y="3429000"/>
            <a:ext cx="4455463" cy="990876"/>
          </a:xfrm>
          <a:prstGeom prst="trapezoid">
            <a:avLst>
              <a:gd name="adj" fmla="val 114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BCDD64E-BECD-2209-4703-57B0A3C6F1ED}"/>
              </a:ext>
            </a:extLst>
          </p:cNvPr>
          <p:cNvSpPr/>
          <p:nvPr/>
        </p:nvSpPr>
        <p:spPr>
          <a:xfrm rot="5400000">
            <a:off x="2833650" y="3730857"/>
            <a:ext cx="733490" cy="387163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414C2-9700-C777-F962-1239B23BE283}"/>
              </a:ext>
            </a:extLst>
          </p:cNvPr>
          <p:cNvSpPr txBox="1"/>
          <p:nvPr/>
        </p:nvSpPr>
        <p:spPr>
          <a:xfrm>
            <a:off x="6849037" y="1955148"/>
            <a:ext cx="4069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noProof="1"/>
              <a:t>Linear Methods</a:t>
            </a:r>
          </a:p>
          <a:p>
            <a:r>
              <a:rPr lang="en-GB" noProof="1"/>
              <a:t>Principal Component Analysis (PCA)</a:t>
            </a:r>
          </a:p>
          <a:p>
            <a:r>
              <a:rPr lang="en-GB" noProof="1"/>
              <a:t>Independent Component Analysis (ICA)</a:t>
            </a:r>
          </a:p>
          <a:p>
            <a:r>
              <a:rPr lang="en-GB" noProof="1"/>
              <a:t>Latent Dirichlet Allocation (LDA)</a:t>
            </a:r>
          </a:p>
          <a:p>
            <a:r>
              <a:rPr lang="en-GB" noProof="1"/>
              <a:t>Factor Analysis (FA)</a:t>
            </a:r>
          </a:p>
          <a:p>
            <a:r>
              <a:rPr lang="en-GB" noProof="1"/>
              <a:t>Non-Negative Matrix Factorization (NMF)</a:t>
            </a:r>
          </a:p>
          <a:p>
            <a:r>
              <a:rPr lang="en-GB" noProof="1"/>
              <a:t>...</a:t>
            </a:r>
          </a:p>
          <a:p>
            <a:endParaRPr lang="en-GB" noProof="1"/>
          </a:p>
          <a:p>
            <a:r>
              <a:rPr lang="en-GB" b="1" noProof="1"/>
              <a:t>Non-Linear Methods</a:t>
            </a:r>
          </a:p>
          <a:p>
            <a:r>
              <a:rPr lang="en-GB" noProof="1"/>
              <a:t>(Variational) Autoencoder (VAE)</a:t>
            </a:r>
          </a:p>
          <a:p>
            <a:r>
              <a:rPr lang="en-GB" noProof="1"/>
              <a:t>Deep Matrix Factorization</a:t>
            </a:r>
          </a:p>
          <a:p>
            <a:r>
              <a:rPr lang="en-GB" noProof="1"/>
              <a:t>t-SNE</a:t>
            </a:r>
          </a:p>
          <a:p>
            <a:r>
              <a:rPr lang="en-GB" noProof="1"/>
              <a:t>UMAP</a:t>
            </a:r>
          </a:p>
          <a:p>
            <a:r>
              <a:rPr lang="en-GB" noProof="1"/>
              <a:t>Spectral Embedding</a:t>
            </a:r>
          </a:p>
          <a:p>
            <a:r>
              <a:rPr lang="en-GB" noProof="1"/>
              <a:t>...</a:t>
            </a:r>
          </a:p>
          <a:p>
            <a:endParaRPr lang="en-GB" noProof="1"/>
          </a:p>
          <a:p>
            <a:pPr algn="r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80300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11F75-BC67-8CF4-2A63-DB93F1B03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A3120-21C8-C981-2328-90924234C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What is a Factor Model Intuitively?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5FCBC-1C92-0D01-9451-48B4E773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FB080-5B11-9C42-8C2B-BE8BE4F681D4}" type="datetime1">
              <a:rPr lang="en-GB" noProof="1" smtClean="0"/>
              <a:t>02/03/2025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606D6-A80C-2187-8A69-E143B73F0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18</a:t>
            </a:fld>
            <a:endParaRPr lang="en-GB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9DA55-E961-7DAA-CA9D-FC52B22F61B7}"/>
                  </a:ext>
                </a:extLst>
              </p:cNvPr>
              <p:cNvSpPr txBox="1"/>
              <p:nvPr/>
            </p:nvSpPr>
            <p:spPr>
              <a:xfrm>
                <a:off x="838200" y="1952430"/>
                <a:ext cx="10515600" cy="967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b="1" noProof="1"/>
                  <a:t>Factors</a:t>
                </a:r>
                <a:r>
                  <a:rPr lang="en-GB" noProof="1"/>
                  <a:t> can be seen as </a:t>
                </a:r>
                <a:r>
                  <a:rPr lang="en-GB" b="1" noProof="1"/>
                  <a:t>meta-features</a:t>
                </a:r>
                <a:r>
                  <a:rPr lang="en-GB" noProof="1"/>
                  <a:t> that summarise the behaviour of groups of features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noProof="1"/>
                  <a:t>The reduced </a:t>
                </a:r>
                <a:r>
                  <a:rPr lang="en-GB" b="1" noProof="1">
                    <a:solidFill>
                      <a:schemeClr val="accent6"/>
                    </a:solidFill>
                  </a:rPr>
                  <a:t>data</a:t>
                </a:r>
                <a:r>
                  <a:rPr lang="en-GB" noProof="1"/>
                  <a:t> is represented as </a:t>
                </a:r>
                <a:r>
                  <a:rPr lang="en-GB" b="1" noProof="1">
                    <a:solidFill>
                      <a:schemeClr val="accent5"/>
                    </a:solidFill>
                  </a:rPr>
                  <a:t>factor scores</a:t>
                </a:r>
                <a:r>
                  <a:rPr lang="en-GB" noProof="1">
                    <a:solidFill>
                      <a:schemeClr val="accent5"/>
                    </a:solidFill>
                  </a:rPr>
                  <a:t> </a:t>
                </a:r>
                <a:r>
                  <a:rPr lang="en-GB" noProof="1"/>
                  <a:t>(a matrix of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sub>
                    </m:sSub>
                    <m:r>
                      <a:rPr lang="en-GB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𝑓𝑎𝑐𝑡𝑜𝑟𝑠</m:t>
                        </m:r>
                      </m:sub>
                    </m:sSub>
                  </m:oMath>
                </a14:m>
                <a:endParaRPr lang="en-GB" noProof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noProof="1"/>
                  <a:t>Factors are linked to all the original features via </a:t>
                </a:r>
                <a:r>
                  <a:rPr lang="en-GB" b="1" noProof="1">
                    <a:solidFill>
                      <a:schemeClr val="accent2"/>
                    </a:solidFill>
                  </a:rPr>
                  <a:t>factor loadings</a:t>
                </a:r>
                <a:r>
                  <a:rPr lang="en-GB" noProof="1">
                    <a:solidFill>
                      <a:schemeClr val="accent2"/>
                    </a:solidFill>
                  </a:rPr>
                  <a:t> </a:t>
                </a:r>
                <a:r>
                  <a:rPr lang="en-GB" noProof="1"/>
                  <a:t>(a matrix of dimensions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</a:rPr>
                          <m:t>𝑓𝑎𝑐𝑡𝑜𝑟𝑠</m:t>
                        </m:r>
                      </m:sub>
                    </m:sSub>
                    <m:r>
                      <a:rPr lang="en-GB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GB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noProof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𝑓𝑒𝑎𝑡𝑢𝑟𝑒𝑠</m:t>
                        </m:r>
                      </m:sub>
                    </m:sSub>
                    <m:r>
                      <a:rPr lang="en-US" b="0" i="1" noProof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noProof="1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29DA55-E961-7DAA-CA9D-FC52B22F6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52430"/>
                <a:ext cx="10515600" cy="967829"/>
              </a:xfrm>
              <a:prstGeom prst="rect">
                <a:avLst/>
              </a:prstGeom>
              <a:blipFill>
                <a:blip r:embed="rId2"/>
                <a:stretch>
                  <a:fillRect l="-483" t="-2597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103F2E-0468-18C0-DC0C-596DB9E1E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78524"/>
              </p:ext>
            </p:extLst>
          </p:nvPr>
        </p:nvGraphicFramePr>
        <p:xfrm>
          <a:off x="7625756" y="4365621"/>
          <a:ext cx="2294292" cy="546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3725109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9316592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54354326"/>
                    </a:ext>
                  </a:extLst>
                </a:gridCol>
                <a:gridCol w="190703">
                  <a:extLst>
                    <a:ext uri="{9D8B030D-6E8A-4147-A177-3AD203B41FA5}">
                      <a16:colId xmlns:a16="http://schemas.microsoft.com/office/drawing/2014/main" val="1187389015"/>
                    </a:ext>
                  </a:extLst>
                </a:gridCol>
                <a:gridCol w="191679">
                  <a:extLst>
                    <a:ext uri="{9D8B030D-6E8A-4147-A177-3AD203B41FA5}">
                      <a16:colId xmlns:a16="http://schemas.microsoft.com/office/drawing/2014/main" val="263504985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98648811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03996180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090271469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32191186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2160"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22589" marR="22589" marT="11295" marB="1129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74882F1-5DE9-1A4F-754E-6D0DE13339EA}"/>
              </a:ext>
            </a:extLst>
          </p:cNvPr>
          <p:cNvSpPr txBox="1"/>
          <p:nvPr/>
        </p:nvSpPr>
        <p:spPr>
          <a:xfrm>
            <a:off x="5586413" y="-2671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49662C-7C48-5905-39D7-609F9E679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12333"/>
              </p:ext>
            </p:extLst>
          </p:nvPr>
        </p:nvGraphicFramePr>
        <p:xfrm>
          <a:off x="2226909" y="3728450"/>
          <a:ext cx="2294292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191">
                  <a:extLst>
                    <a:ext uri="{9D8B030D-6E8A-4147-A177-3AD203B41FA5}">
                      <a16:colId xmlns:a16="http://schemas.microsoft.com/office/drawing/2014/main" val="3660432776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8859449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369189402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813382191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85323448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731915465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37029670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4082218467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857468313"/>
                    </a:ext>
                  </a:extLst>
                </a:gridCol>
                <a:gridCol w="191191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1E4791-4C2B-2A38-6A09-DEFA5FB07508}"/>
                  </a:ext>
                </a:extLst>
              </p:cNvPr>
              <p:cNvSpPr txBox="1"/>
              <p:nvPr/>
            </p:nvSpPr>
            <p:spPr>
              <a:xfrm>
                <a:off x="5362705" y="5545656"/>
                <a:ext cx="1354931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𝑓𝑎𝑐𝑡𝑜𝑟𝑠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1E4791-4C2B-2A38-6A09-DEFA5FB07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705" y="5545656"/>
                <a:ext cx="1354931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BB3658-7223-722A-1539-8782C94C07AC}"/>
                  </a:ext>
                </a:extLst>
              </p:cNvPr>
              <p:cNvSpPr txBox="1"/>
              <p:nvPr/>
            </p:nvSpPr>
            <p:spPr>
              <a:xfrm rot="5400000">
                <a:off x="6746861" y="4443627"/>
                <a:ext cx="1354931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𝑓𝑎𝑐𝑡𝑜𝑟𝑠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BB3658-7223-722A-1539-8782C94C0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46861" y="4443627"/>
                <a:ext cx="1354931" cy="391582"/>
              </a:xfrm>
              <a:prstGeom prst="rect">
                <a:avLst/>
              </a:prstGeom>
              <a:blipFill>
                <a:blip r:embed="rId4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E2D2DC-0168-194F-30B0-8AD0B0D2D08B}"/>
                  </a:ext>
                </a:extLst>
              </p:cNvPr>
              <p:cNvSpPr txBox="1"/>
              <p:nvPr/>
            </p:nvSpPr>
            <p:spPr>
              <a:xfrm rot="5400000">
                <a:off x="4891272" y="4448480"/>
                <a:ext cx="135493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E2D2DC-0168-194F-30B0-8AD0B0D2D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891272" y="4448480"/>
                <a:ext cx="1354931" cy="390748"/>
              </a:xfrm>
              <a:prstGeom prst="rect">
                <a:avLst/>
              </a:prstGeom>
              <a:blipFill>
                <a:blip r:embed="rId5"/>
                <a:stretch>
                  <a:fillRect l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DAF0BE-35BE-7935-B75A-6B42ECC6E6C2}"/>
                  </a:ext>
                </a:extLst>
              </p:cNvPr>
              <p:cNvSpPr txBox="1"/>
              <p:nvPr/>
            </p:nvSpPr>
            <p:spPr>
              <a:xfrm>
                <a:off x="8095436" y="4954417"/>
                <a:ext cx="135493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𝑓𝑒𝑎𝑡𝑢𝑟𝑒𝑠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DAF0BE-35BE-7935-B75A-6B42ECC6E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436" y="4954417"/>
                <a:ext cx="1354931" cy="390748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2B900-560E-D1FF-8D63-C0E7D55377EF}"/>
                  </a:ext>
                </a:extLst>
              </p:cNvPr>
              <p:cNvSpPr txBox="1"/>
              <p:nvPr/>
            </p:nvSpPr>
            <p:spPr>
              <a:xfrm>
                <a:off x="2690917" y="5546490"/>
                <a:ext cx="135493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𝑓𝑒𝑎𝑡𝑢𝑟𝑒𝑠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2B900-560E-D1FF-8D63-C0E7D5537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17" y="5546490"/>
                <a:ext cx="1354931" cy="390748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774789-8636-552D-4257-A7620901C850}"/>
                  </a:ext>
                </a:extLst>
              </p:cNvPr>
              <p:cNvSpPr txBox="1"/>
              <p:nvPr/>
            </p:nvSpPr>
            <p:spPr>
              <a:xfrm rot="5400000">
                <a:off x="1413804" y="4449314"/>
                <a:ext cx="1354931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noProof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noProof="1" smtClean="0">
                              <a:latin typeface="Cambria Math" panose="02040503050406030204" pitchFamily="18" charset="0"/>
                            </a:rPr>
                            <m:t>𝑠𝑎𝑚𝑝𝑙𝑒𝑠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774789-8636-552D-4257-A7620901C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13804" y="4449314"/>
                <a:ext cx="1354931" cy="390748"/>
              </a:xfrm>
              <a:prstGeom prst="rect">
                <a:avLst/>
              </a:prstGeom>
              <a:blipFill>
                <a:blip r:embed="rId8"/>
                <a:stretch>
                  <a:fillRect l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D2D793B-28BD-1465-D61C-76AFC8752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80335"/>
              </p:ext>
            </p:extLst>
          </p:nvPr>
        </p:nvGraphicFramePr>
        <p:xfrm>
          <a:off x="5766931" y="3728450"/>
          <a:ext cx="546480" cy="1818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160">
                  <a:extLst>
                    <a:ext uri="{9D8B030D-6E8A-4147-A177-3AD203B41FA5}">
                      <a16:colId xmlns:a16="http://schemas.microsoft.com/office/drawing/2014/main" val="76208718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2295316654"/>
                    </a:ext>
                  </a:extLst>
                </a:gridCol>
                <a:gridCol w="182160">
                  <a:extLst>
                    <a:ext uri="{9D8B030D-6E8A-4147-A177-3AD203B41FA5}">
                      <a16:colId xmlns:a16="http://schemas.microsoft.com/office/drawing/2014/main" val="143745340"/>
                    </a:ext>
                  </a:extLst>
                </a:gridCol>
              </a:tblGrid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94698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5552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83950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19183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72676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59938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94031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17889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54018"/>
                  </a:ext>
                </a:extLst>
              </a:tr>
              <a:tr h="180702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643" marR="44643" marT="22322" marB="22322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7493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A22BA3D-A5C7-E24C-4C5A-699AEC07C580}"/>
              </a:ext>
            </a:extLst>
          </p:cNvPr>
          <p:cNvSpPr txBox="1"/>
          <p:nvPr/>
        </p:nvSpPr>
        <p:spPr>
          <a:xfrm>
            <a:off x="4851807" y="4452387"/>
            <a:ext cx="67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F3FC33-D016-738C-B491-2BD7DA4F2D39}"/>
              </a:ext>
            </a:extLst>
          </p:cNvPr>
          <p:cNvSpPr txBox="1"/>
          <p:nvPr/>
        </p:nvSpPr>
        <p:spPr>
          <a:xfrm>
            <a:off x="6609465" y="4452387"/>
            <a:ext cx="39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⨉</a:t>
            </a:r>
          </a:p>
        </p:txBody>
      </p:sp>
    </p:spTree>
    <p:extLst>
      <p:ext uri="{BB962C8B-B14F-4D97-AF65-F5344CB8AC3E}">
        <p14:creationId xmlns:p14="http://schemas.microsoft.com/office/powerpoint/2010/main" val="274254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EEBB-B95F-F28A-F63E-0F162530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Project 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A2C46-EC85-F4A8-DDE9-F21125171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What to expect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4D092-3726-2947-5C57-0D51EE13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388C8-6145-1D43-A4F9-77635DD7FBD7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B19E-AFAA-692A-EF9F-32EC0CB1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69306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82672-2E91-492F-0E30-DB2739520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CC4228-6AC4-E33E-4FEA-A3EA1A375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What is a Factor Model Mathematically?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8B0647-3E12-F025-0AE8-C8AD23253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noProof="1"/>
              <a:t>Factor </a:t>
            </a:r>
            <a:r>
              <a:rPr lang="en-GB" sz="1800" noProof="1">
                <a:solidFill>
                  <a:schemeClr val="accent5"/>
                </a:solidFill>
              </a:rPr>
              <a:t>scores</a:t>
            </a:r>
            <a:r>
              <a:rPr lang="en-GB" sz="1800" noProof="1"/>
              <a:t> and </a:t>
            </a:r>
            <a:r>
              <a:rPr lang="en-GB" sz="1800" noProof="1">
                <a:solidFill>
                  <a:schemeClr val="accent2"/>
                </a:solidFill>
              </a:rPr>
              <a:t>loadings</a:t>
            </a:r>
            <a:r>
              <a:rPr lang="en-GB" sz="1800" noProof="1"/>
              <a:t> are called </a:t>
            </a:r>
            <a:r>
              <a:rPr lang="en-GB" sz="1800" b="1" noProof="1"/>
              <a:t>latent variables</a:t>
            </a:r>
            <a:endParaRPr lang="en-GB" sz="1800" noProof="1"/>
          </a:p>
          <a:p>
            <a:r>
              <a:rPr lang="en-GB" sz="1800" noProof="1"/>
              <a:t>Given the </a:t>
            </a:r>
            <a:r>
              <a:rPr lang="en-GB" sz="1800" b="1" noProof="1"/>
              <a:t>observed data</a:t>
            </a:r>
            <a:r>
              <a:rPr lang="en-GB" sz="1800" noProof="1"/>
              <a:t>, the goal is to </a:t>
            </a:r>
            <a:r>
              <a:rPr lang="en-GB" sz="1800" b="1" noProof="1"/>
              <a:t>infer</a:t>
            </a:r>
            <a:r>
              <a:rPr lang="en-GB" sz="1800" noProof="1"/>
              <a:t> the latent variables</a:t>
            </a:r>
          </a:p>
          <a:p>
            <a:endParaRPr lang="en-GB" sz="1800" b="1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E64BD-B3A3-D909-23C8-6064E12C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6774-A431-714A-93C6-B898D597FD87}" type="datetime1">
              <a:rPr lang="en-GB" noProof="1" smtClean="0"/>
              <a:t>02/03/2025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D2B398-E4B1-5837-6CD3-94EE584BA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19</a:t>
            </a:fld>
            <a:endParaRPr lang="en-GB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E0A24-F6B3-2303-97C1-845AA2ED2F80}"/>
              </a:ext>
            </a:extLst>
          </p:cNvPr>
          <p:cNvSpPr txBox="1"/>
          <p:nvPr/>
        </p:nvSpPr>
        <p:spPr>
          <a:xfrm>
            <a:off x="6453141" y="3429000"/>
            <a:ext cx="2757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noProof="1"/>
              <a:t>Probabilistic Formulation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DCC3AFF-B0A2-FE56-8C9E-3454864E20A0}"/>
              </a:ext>
            </a:extLst>
          </p:cNvPr>
          <p:cNvGrpSpPr/>
          <p:nvPr/>
        </p:nvGrpSpPr>
        <p:grpSpPr>
          <a:xfrm>
            <a:off x="1988951" y="3184139"/>
            <a:ext cx="2000656" cy="1310675"/>
            <a:chOff x="1360256" y="4429659"/>
            <a:chExt cx="2000656" cy="13106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63B1C6C-5BAE-DBCA-C31E-98A91A78D4FA}"/>
                    </a:ext>
                  </a:extLst>
                </p:cNvPr>
                <p:cNvSpPr txBox="1"/>
                <p:nvPr/>
              </p:nvSpPr>
              <p:spPr>
                <a:xfrm>
                  <a:off x="1586680" y="4429659"/>
                  <a:ext cx="10806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63B1C6C-5BAE-DBCA-C31E-98A91A78D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680" y="4429659"/>
                  <a:ext cx="1080680" cy="276999"/>
                </a:xfrm>
                <a:prstGeom prst="rect">
                  <a:avLst/>
                </a:prstGeom>
                <a:blipFill>
                  <a:blip r:embed="rId2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F1BDC3-8DC9-9B26-0C57-5BF37580EF03}"/>
                    </a:ext>
                  </a:extLst>
                </p:cNvPr>
                <p:cNvSpPr txBox="1"/>
                <p:nvPr/>
              </p:nvSpPr>
              <p:spPr>
                <a:xfrm>
                  <a:off x="1360256" y="4932292"/>
                  <a:ext cx="2000656" cy="8080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𝑛𝑑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𝑘𝑑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2F1BDC3-8DC9-9B26-0C57-5BF37580E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0256" y="4932292"/>
                  <a:ext cx="2000656" cy="808042"/>
                </a:xfrm>
                <a:prstGeom prst="rect">
                  <a:avLst/>
                </a:prstGeom>
                <a:blipFill>
                  <a:blip r:embed="rId3"/>
                  <a:stretch>
                    <a:fillRect l="-3165" t="-107813" b="-16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F2753-93D1-2593-4590-664DAEEB539C}"/>
              </a:ext>
            </a:extLst>
          </p:cNvPr>
          <p:cNvGrpSpPr/>
          <p:nvPr/>
        </p:nvGrpSpPr>
        <p:grpSpPr>
          <a:xfrm>
            <a:off x="1781669" y="4779381"/>
            <a:ext cx="3028771" cy="923330"/>
            <a:chOff x="3950876" y="5248791"/>
            <a:chExt cx="3028771" cy="923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A53F257-D8A9-CCF6-8EA4-78B90390EE2B}"/>
                    </a:ext>
                  </a:extLst>
                </p:cNvPr>
                <p:cNvSpPr txBox="1"/>
                <p:nvPr/>
              </p:nvSpPr>
              <p:spPr>
                <a:xfrm>
                  <a:off x="4022316" y="5327096"/>
                  <a:ext cx="10019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𝑁𝑥𝐷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A53F257-D8A9-CCF6-8EA4-78B90390E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316" y="5327096"/>
                  <a:ext cx="100194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750" t="-4348" r="-250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0DFDE-A50E-9A0B-8BDF-091ABBEA9043}"/>
                    </a:ext>
                  </a:extLst>
                </p:cNvPr>
                <p:cNvSpPr txBox="1"/>
                <p:nvPr/>
              </p:nvSpPr>
              <p:spPr>
                <a:xfrm>
                  <a:off x="4036604" y="5587830"/>
                  <a:ext cx="100130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𝑁𝑥𝐾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60DFDE-A50E-9A0B-8BDF-091ABBEA9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6604" y="5587830"/>
                  <a:ext cx="100130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704" t="-9091" r="-1235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45BCA1-0886-35BA-26FD-CA3F88F87E16}"/>
                    </a:ext>
                  </a:extLst>
                </p:cNvPr>
                <p:cNvSpPr txBox="1"/>
                <p:nvPr/>
              </p:nvSpPr>
              <p:spPr>
                <a:xfrm>
                  <a:off x="3950876" y="5848564"/>
                  <a:ext cx="1080680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𝐾𝑥𝐷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45BCA1-0886-35BA-26FD-CA3F88F87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876" y="5848564"/>
                  <a:ext cx="108068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651" t="-4348" r="-116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D71716-2395-5436-E707-31B3403F241A}"/>
                </a:ext>
              </a:extLst>
            </p:cNvPr>
            <p:cNvSpPr txBox="1"/>
            <p:nvPr/>
          </p:nvSpPr>
          <p:spPr>
            <a:xfrm>
              <a:off x="5212352" y="5248791"/>
              <a:ext cx="176729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noProof="1"/>
                <a:t>O</a:t>
              </a:r>
              <a:r>
                <a:rPr lang="en-GB" sz="1800" noProof="1"/>
                <a:t>bserved data</a:t>
              </a:r>
            </a:p>
            <a:p>
              <a:r>
                <a:rPr lang="en-GB" noProof="1"/>
                <a:t>Factor scores</a:t>
              </a:r>
            </a:p>
            <a:p>
              <a:r>
                <a:rPr lang="en-GB" noProof="1"/>
                <a:t>Factor loadings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8191D-384D-5E33-0D1C-AC62C47C8A1B}"/>
                  </a:ext>
                </a:extLst>
              </p:cNvPr>
              <p:cNvSpPr txBox="1"/>
              <p:nvPr/>
            </p:nvSpPr>
            <p:spPr>
              <a:xfrm>
                <a:off x="6701802" y="4433004"/>
                <a:ext cx="2000656" cy="808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8191D-384D-5E33-0D1C-AC62C47C8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02" y="4433004"/>
                <a:ext cx="2000656" cy="808042"/>
              </a:xfrm>
              <a:prstGeom prst="rect">
                <a:avLst/>
              </a:prstGeom>
              <a:blipFill>
                <a:blip r:embed="rId7"/>
                <a:stretch>
                  <a:fillRect l="-3145" t="-106154" b="-16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B4226-0879-0E06-4F17-F8CB0A2B9979}"/>
                  </a:ext>
                </a:extLst>
              </p:cNvPr>
              <p:cNvSpPr txBox="1"/>
              <p:nvPr/>
            </p:nvSpPr>
            <p:spPr>
              <a:xfrm>
                <a:off x="6701802" y="3977719"/>
                <a:ext cx="2000656" cy="287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2B4226-0879-0E06-4F17-F8CB0A2B9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02" y="3977719"/>
                <a:ext cx="2000656" cy="287964"/>
              </a:xfrm>
              <a:prstGeom prst="rect">
                <a:avLst/>
              </a:prstGeom>
              <a:blipFill>
                <a:blip r:embed="rId8"/>
                <a:stretch>
                  <a:fillRect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759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B7D15-C117-F1A9-E699-447EAC76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CA1AA-FCE6-D4C7-73A5-7DB3703E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Multi-Omics Factor Analysis (MOFA)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16329D-7722-AB22-0238-37E93A1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DF876-D6AB-F548-80BF-5F7B6C93B7AC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7C699E-9A44-EC12-121D-D1CDA45F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20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43D19A-D657-4D63-E1CA-639F1F42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595730" cy="44847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4ADB74-4B26-30A6-F3A9-0D72F020D320}"/>
              </a:ext>
            </a:extLst>
          </p:cNvPr>
          <p:cNvSpPr txBox="1"/>
          <p:nvPr/>
        </p:nvSpPr>
        <p:spPr>
          <a:xfrm>
            <a:off x="2498035" y="6338857"/>
            <a:ext cx="719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</p:spTree>
    <p:extLst>
      <p:ext uri="{BB962C8B-B14F-4D97-AF65-F5344CB8AC3E}">
        <p14:creationId xmlns:p14="http://schemas.microsoft.com/office/powerpoint/2010/main" val="403949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F5DC3-EA3C-5AE4-FF9F-C6BE6BE9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7FBE-B477-A909-21EF-337A5475A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Downstream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667E0-9ABF-FCA3-519B-E491624F6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Understanding the factor scores and loadings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D99E3-EBFA-E16C-FAD9-1B2EB62F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9E26C-2636-894C-AAA1-7A167E68C651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DD2B2-DE50-C0A9-E53D-FC3A6B4E4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09819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FB5E-CECD-281E-9B43-70AB25A1D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Visualisation of Factor 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DA85-9021-0FFB-DC43-68976BD2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B163A-1015-93EA-8FEC-157DFE11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E8E3C-69CB-154E-B28E-26C5F9D89A10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B82AB-133D-2A16-052F-B05F6B13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489619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15BC-CAAE-BC96-C015-4B603D72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Clustering of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8691E-A755-F88C-8DE0-C1953DEB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D827-6300-110B-7BC5-3EE825C8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CAA7-F375-C049-8DC7-BE9FAFFE998D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A6A9B-B3D0-4139-87B4-41D13B15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5534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DA19E-2997-832B-3494-A7578B83B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5A86-9C74-F01A-E40C-CF044335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Prediction of Covariates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E9E5C-31CA-E5BD-C036-CC9BE8D31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ABEF-0C32-9C71-F741-28427292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B6021-2E79-4F4D-9075-0B1D22FC08A7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44E45-2249-EE04-7557-51604528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24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65294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B51ADE-4EC8-E4A0-73AB-F5B4100B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BB5B86-72F4-13B1-F991-E5C9001B8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FAA761-1E1D-5D7B-7B6B-177BB0ED3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4610-EA9D-614D-ACAC-65DD1110E857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1BEFF-8819-657D-9058-E76F2047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25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604563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D7E3-614B-21C4-DFA0-485E3921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Visualisation of Factor Loadings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A15D6-3E7F-FE65-3859-C2C5880F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A1005-56B8-F4B7-5E0D-E3036F7D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4EFB6-E81F-D543-B796-741246AE1127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2A4A-09C5-B78D-326A-F61EE0E5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26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530851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A16C-2BEE-7C21-77F5-9FAF6F0E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Gene Set Enrichment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6B40-4E5B-3BE7-354F-940C12BB8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08F1-1AE3-1A71-3161-6C4C743A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864B-A2E3-AA4D-98B4-AEF83461A302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E53FC-DC9F-9590-4214-AED3F3A5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27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81597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5D90-AC71-8AE1-045F-EBBBF59C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A128-3D93-19D5-4BF5-14DDA93E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MOFA Deep Dive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CD730-63DF-D3C7-EAEA-219B6A603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A glimpse behind the scenes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FEE21-C698-7AE6-2946-031CB5C4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E900B-9982-EE4A-A401-8BA4DB212437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0AE48-8C3E-295E-768F-9A1D7FB6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28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6706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93D09-4A29-CD22-F7F4-DB552BD3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F7FB-698B-8492-8E3F-800A3F75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Integration of Multi-Omics Data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E89D40-139D-D375-F3FE-41221A4AEE0E}"/>
              </a:ext>
            </a:extLst>
          </p:cNvPr>
          <p:cNvGrpSpPr/>
          <p:nvPr/>
        </p:nvGrpSpPr>
        <p:grpSpPr>
          <a:xfrm>
            <a:off x="1988880" y="2432479"/>
            <a:ext cx="8214239" cy="2654571"/>
            <a:chOff x="1988880" y="2432479"/>
            <a:chExt cx="8214239" cy="2654571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D8EB2D6-6D64-7A92-B1F5-81B2094C4FFC}"/>
                </a:ext>
              </a:extLst>
            </p:cNvPr>
            <p:cNvGrpSpPr/>
            <p:nvPr/>
          </p:nvGrpSpPr>
          <p:grpSpPr>
            <a:xfrm>
              <a:off x="1988880" y="2432479"/>
              <a:ext cx="8214239" cy="2654571"/>
              <a:chOff x="2080404" y="2602451"/>
              <a:chExt cx="8214239" cy="2654571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FFD4773A-78E9-3698-E93F-B8ABFB3DBECC}"/>
                  </a:ext>
                </a:extLst>
              </p:cNvPr>
              <p:cNvGrpSpPr/>
              <p:nvPr/>
            </p:nvGrpSpPr>
            <p:grpSpPr>
              <a:xfrm>
                <a:off x="2080404" y="2602453"/>
                <a:ext cx="1871133" cy="2654569"/>
                <a:chOff x="838200" y="1612630"/>
                <a:chExt cx="1766170" cy="6030593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43513023-2C63-07A1-8ACA-22966AF0BFBC}"/>
                    </a:ext>
                  </a:extLst>
                </p:cNvPr>
                <p:cNvSpPr/>
                <p:nvPr/>
              </p:nvSpPr>
              <p:spPr>
                <a:xfrm>
                  <a:off x="838200" y="2847837"/>
                  <a:ext cx="1766170" cy="1089765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Transcriptomics</a:t>
                  </a:r>
                </a:p>
              </p:txBody>
            </p: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FE750A63-61F4-B68D-28BF-66475ACD459D}"/>
                    </a:ext>
                  </a:extLst>
                </p:cNvPr>
                <p:cNvSpPr/>
                <p:nvPr/>
              </p:nvSpPr>
              <p:spPr>
                <a:xfrm>
                  <a:off x="838200" y="1612630"/>
                  <a:ext cx="1766170" cy="1089765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Genomics</a:t>
                  </a:r>
                </a:p>
              </p:txBody>
            </p:sp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85020035-C116-0A72-3494-31B77914F51F}"/>
                    </a:ext>
                  </a:extLst>
                </p:cNvPr>
                <p:cNvSpPr/>
                <p:nvPr/>
              </p:nvSpPr>
              <p:spPr>
                <a:xfrm>
                  <a:off x="838200" y="4083044"/>
                  <a:ext cx="1766170" cy="1089765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Epigenomics</a:t>
                  </a:r>
                </a:p>
              </p:txBody>
            </p:sp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0B933A1D-C859-7455-23F5-977823723EEF}"/>
                    </a:ext>
                  </a:extLst>
                </p:cNvPr>
                <p:cNvSpPr/>
                <p:nvPr/>
              </p:nvSpPr>
              <p:spPr>
                <a:xfrm>
                  <a:off x="838200" y="5318251"/>
                  <a:ext cx="1766170" cy="1089765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Metabolomics</a:t>
                  </a: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6A922A9B-3D5F-8A54-1364-2979943979E8}"/>
                    </a:ext>
                  </a:extLst>
                </p:cNvPr>
                <p:cNvSpPr/>
                <p:nvPr/>
              </p:nvSpPr>
              <p:spPr>
                <a:xfrm>
                  <a:off x="838200" y="6553458"/>
                  <a:ext cx="1766170" cy="1089765"/>
                </a:xfrm>
                <a:prstGeom prst="roundRect">
                  <a:avLst/>
                </a:prstGeom>
                <a:solidFill>
                  <a:schemeClr val="tx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Proteomics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71AE19B-3CE6-2DCA-1D4C-1AAA9AF71735}"/>
                  </a:ext>
                </a:extLst>
              </p:cNvPr>
              <p:cNvGrpSpPr/>
              <p:nvPr/>
            </p:nvGrpSpPr>
            <p:grpSpPr>
              <a:xfrm>
                <a:off x="4788159" y="2602452"/>
                <a:ext cx="1659466" cy="2654569"/>
                <a:chOff x="838200" y="1612630"/>
                <a:chExt cx="1766170" cy="6030593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7CAA2FD4-2FCC-F445-3DC9-C51C571503A4}"/>
                    </a:ext>
                  </a:extLst>
                </p:cNvPr>
                <p:cNvSpPr/>
                <p:nvPr/>
              </p:nvSpPr>
              <p:spPr>
                <a:xfrm>
                  <a:off x="838200" y="2847837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7E46AE6-2506-148F-9BF7-64D71D19767E}"/>
                    </a:ext>
                  </a:extLst>
                </p:cNvPr>
                <p:cNvSpPr/>
                <p:nvPr/>
              </p:nvSpPr>
              <p:spPr>
                <a:xfrm>
                  <a:off x="838200" y="1612630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E9490A7-CD7E-104B-36B4-A7518C56F8C3}"/>
                    </a:ext>
                  </a:extLst>
                </p:cNvPr>
                <p:cNvSpPr/>
                <p:nvPr/>
              </p:nvSpPr>
              <p:spPr>
                <a:xfrm>
                  <a:off x="838200" y="4083044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FBBFC455-20B3-1CA3-5506-D75A8C38AD87}"/>
                    </a:ext>
                  </a:extLst>
                </p:cNvPr>
                <p:cNvSpPr/>
                <p:nvPr/>
              </p:nvSpPr>
              <p:spPr>
                <a:xfrm>
                  <a:off x="838200" y="5318251"/>
                  <a:ext cx="1766170" cy="1089765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B955B72A-169C-4BAD-F776-C5C25F755244}"/>
                    </a:ext>
                  </a:extLst>
                </p:cNvPr>
                <p:cNvSpPr/>
                <p:nvPr/>
              </p:nvSpPr>
              <p:spPr>
                <a:xfrm>
                  <a:off x="838200" y="6553458"/>
                  <a:ext cx="1766170" cy="1089765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Representation</a:t>
                  </a: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F91AE0-CBEB-45DC-10EF-76B92AAD2840}"/>
                  </a:ext>
                </a:extLst>
              </p:cNvPr>
              <p:cNvGrpSpPr/>
              <p:nvPr/>
            </p:nvGrpSpPr>
            <p:grpSpPr>
              <a:xfrm>
                <a:off x="7338204" y="2602451"/>
                <a:ext cx="1032930" cy="2654569"/>
                <a:chOff x="838200" y="1612630"/>
                <a:chExt cx="1766170" cy="6030593"/>
              </a:xfrm>
            </p:grpSpPr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CF6BBEE3-212D-7F54-8316-B8BA0776CC56}"/>
                    </a:ext>
                  </a:extLst>
                </p:cNvPr>
                <p:cNvSpPr/>
                <p:nvPr/>
              </p:nvSpPr>
              <p:spPr>
                <a:xfrm>
                  <a:off x="838200" y="2847837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57F99B42-2490-4D9C-7050-0F018D0718E7}"/>
                    </a:ext>
                  </a:extLst>
                </p:cNvPr>
                <p:cNvSpPr/>
                <p:nvPr/>
              </p:nvSpPr>
              <p:spPr>
                <a:xfrm>
                  <a:off x="838200" y="1612630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D6E87009-2150-12BD-8402-5F68F7FC1240}"/>
                    </a:ext>
                  </a:extLst>
                </p:cNvPr>
                <p:cNvSpPr/>
                <p:nvPr/>
              </p:nvSpPr>
              <p:spPr>
                <a:xfrm>
                  <a:off x="838200" y="4083044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903C0035-2C09-F241-2E52-F2E681898181}"/>
                    </a:ext>
                  </a:extLst>
                </p:cNvPr>
                <p:cNvSpPr/>
                <p:nvPr/>
              </p:nvSpPr>
              <p:spPr>
                <a:xfrm>
                  <a:off x="838200" y="5318251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EA55E76F-8DB2-E628-D82D-52854A8FA5D0}"/>
                    </a:ext>
                  </a:extLst>
                </p:cNvPr>
                <p:cNvSpPr/>
                <p:nvPr/>
              </p:nvSpPr>
              <p:spPr>
                <a:xfrm>
                  <a:off x="838200" y="6553458"/>
                  <a:ext cx="1766170" cy="1089765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r>
                    <a:rPr lang="en-GB" noProof="1">
                      <a:solidFill>
                        <a:schemeClr val="tx1"/>
                      </a:solidFill>
                    </a:rPr>
                    <a:t>Analysis</a:t>
                  </a:r>
                </a:p>
              </p:txBody>
            </p: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3CE880F4-FE74-480E-D971-813B5A3688EB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3951537" y="2842302"/>
                <a:ext cx="7351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C6209C0-C553-41DB-68F4-0DC4D55844DD}"/>
                  </a:ext>
                </a:extLst>
              </p:cNvPr>
              <p:cNvCxnSpPr>
                <a:cxnSpLocks/>
                <a:stCxn id="18" idx="3"/>
                <a:endCxn id="24" idx="1"/>
              </p:cNvCxnSpPr>
              <p:nvPr/>
            </p:nvCxnSpPr>
            <p:spPr>
              <a:xfrm flipV="1">
                <a:off x="6447625" y="2842300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1931706-E4A8-1821-46F4-F27803A34D93}"/>
                  </a:ext>
                </a:extLst>
              </p:cNvPr>
              <p:cNvCxnSpPr>
                <a:cxnSpLocks/>
                <a:stCxn id="17" idx="3"/>
                <a:endCxn id="23" idx="1"/>
              </p:cNvCxnSpPr>
              <p:nvPr/>
            </p:nvCxnSpPr>
            <p:spPr>
              <a:xfrm flipV="1">
                <a:off x="6447625" y="3386018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C7B9750-D9DF-2CA2-5DBB-EEE0D10463C7}"/>
                  </a:ext>
                </a:extLst>
              </p:cNvPr>
              <p:cNvCxnSpPr>
                <a:cxnSpLocks/>
                <a:stCxn id="19" idx="3"/>
                <a:endCxn id="25" idx="1"/>
              </p:cNvCxnSpPr>
              <p:nvPr/>
            </p:nvCxnSpPr>
            <p:spPr>
              <a:xfrm flipV="1">
                <a:off x="6447625" y="3929736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DE207D5-1EBC-3939-4785-BEF43D38E5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47625" y="4483974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D214A23-9AE2-B117-34A6-77891910B309}"/>
                  </a:ext>
                </a:extLst>
              </p:cNvPr>
              <p:cNvCxnSpPr>
                <a:cxnSpLocks/>
                <a:stCxn id="21" idx="3"/>
                <a:endCxn id="27" idx="1"/>
              </p:cNvCxnSpPr>
              <p:nvPr/>
            </p:nvCxnSpPr>
            <p:spPr>
              <a:xfrm flipV="1">
                <a:off x="6447625" y="5017172"/>
                <a:ext cx="890579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B9F5B60-697C-960F-C3FF-EE38405A5D5D}"/>
                  </a:ext>
                </a:extLst>
              </p:cNvPr>
              <p:cNvCxnSpPr>
                <a:cxnSpLocks/>
                <a:stCxn id="25" idx="3"/>
              </p:cNvCxnSpPr>
              <p:nvPr/>
            </p:nvCxnSpPr>
            <p:spPr>
              <a:xfrm flipV="1">
                <a:off x="8371134" y="3929734"/>
                <a:ext cx="1463158" cy="2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D4794446-D7D3-2AC1-CE29-CDB2DA78C7E5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8371134" y="3386018"/>
                <a:ext cx="1463158" cy="48712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9892338-4EA2-18CA-C88F-355BAB727535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8371134" y="2842300"/>
                <a:ext cx="1463158" cy="94857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C27870DF-AEF6-3BF7-BE2A-F9F833E3725A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V="1">
                <a:off x="8371134" y="3980231"/>
                <a:ext cx="1463158" cy="49322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B6369F1A-35A7-4D11-2FAB-73727776C755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 flipV="1">
                <a:off x="8371134" y="4056976"/>
                <a:ext cx="1463158" cy="9601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C0B190DF-013C-76DB-A2A6-1F22C4E7DEA8}"/>
                  </a:ext>
                </a:extLst>
              </p:cNvPr>
              <p:cNvSpPr/>
              <p:nvPr/>
            </p:nvSpPr>
            <p:spPr>
              <a:xfrm>
                <a:off x="9834292" y="3690520"/>
                <a:ext cx="460351" cy="479697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GB" noProof="1">
                    <a:solidFill>
                      <a:srgbClr val="C00000"/>
                    </a:solidFill>
                  </a:rPr>
                  <a:t>?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52E291D-3612-63C5-E25B-1EF93DFE6FAB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3193404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999FA52-5EEB-93AF-6707-9BC4AD901ED3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3760269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AAD1FCB-F17A-F9E2-AEAC-BAE06829DE8C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4303482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F30613A-9204-A41E-E315-DDE2BC04B7C0}"/>
                </a:ext>
              </a:extLst>
            </p:cNvPr>
            <p:cNvCxnSpPr>
              <a:cxnSpLocks/>
            </p:cNvCxnSpPr>
            <p:nvPr/>
          </p:nvCxnSpPr>
          <p:spPr>
            <a:xfrm>
              <a:off x="3860013" y="4847200"/>
              <a:ext cx="7351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D586B596-C00B-4F96-55F3-8ECAAF9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1288-0D9F-BD4B-8F1C-39810479B2DA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63DB2B5A-ACBD-9B08-EC05-9578EB14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78340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5B90DB-4D11-F20E-5E70-7E5644FF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Bayesian Generative Modelling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BD4DD-480D-D501-C7FA-483B2BC60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058B51A-BB0F-6982-B175-4D374E7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1E8C-5083-5447-A32B-0C1CCBB9375A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3ED84-3C75-82A6-C398-4A6CF67F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29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53985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28709-C7D0-3AD8-A91C-58D8DEED2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08A28-F7FC-2FD9-51EE-496585B24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Bayes’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E666A-4952-2376-ABF1-CD8EFE53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6F7A-A539-F028-0883-2CB8BFEB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9EC9A-DEBF-F04C-8900-AFD10D4E4FCA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28FC9-A9F9-BABE-D777-854F0ECB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30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90837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CDF55-DEBB-6C39-D0B9-0320CE92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11A1D5-EA27-31D8-546E-702185F7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Bayesian Inference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DF99C-7DA8-1FC6-8D34-991AC816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196FA-F4F5-4CC4-CCF3-B8E2CE2E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D8E76-BAB7-D644-A0D8-AD99AB600281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DEF40-1C79-104F-90C2-AB18677B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31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48364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3FEF-046C-1313-386B-E17C6F63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5544BA-07CD-A6EA-836D-E949D99A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The Power of Prior Distributions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41A033-60C2-016B-0623-254CB46EB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87DBE-0FDC-19F2-B3F4-8E8B13F8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B04E-1A4D-BD4E-844E-3F1526DEA533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CEDB41-D281-ACF3-2375-EBCBD490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32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2077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51CC5-82AD-D8B4-49B1-C39AD0E9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F7B037-38BB-9C1C-B0BE-57F066C6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Prior Distributions in MOFA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E622B1-5B88-53B8-02A4-C15CECF4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ABD9D7-58A3-E2A7-C89E-0A136244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453F-6407-C646-B49E-AA308628DE61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0552A-2450-E485-1F85-810521F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33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43730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A38AA-495D-4BD5-E5B6-2E10B0370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53CF9-E39C-DCF9-3DB5-AD38FA31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Integration of Multi-Omics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59D19C-F453-76EC-9B9C-BD6B83B65409}"/>
              </a:ext>
            </a:extLst>
          </p:cNvPr>
          <p:cNvGrpSpPr/>
          <p:nvPr/>
        </p:nvGrpSpPr>
        <p:grpSpPr>
          <a:xfrm>
            <a:off x="1988880" y="2432481"/>
            <a:ext cx="1871133" cy="2654569"/>
            <a:chOff x="838200" y="1612630"/>
            <a:chExt cx="1766170" cy="603059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6F0322E-A2FF-9FB2-96A9-CB106641B83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Transcriptomics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5AD3DB1-3FCB-9F8B-6550-AE9FBA260960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Genomics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9AE7D04-209A-044B-D9E8-39F1A4AD3AC3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Epigenomics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854DCCE-DCA5-D50B-A477-BF0EC6F34764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Metabolomics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F9BFD4F-5DDF-F875-17E8-459AF620A204}"/>
                </a:ext>
              </a:extLst>
            </p:cNvPr>
            <p:cNvSpPr/>
            <p:nvPr/>
          </p:nvSpPr>
          <p:spPr>
            <a:xfrm>
              <a:off x="838200" y="6553458"/>
              <a:ext cx="1766170" cy="1089765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Proteomics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5F32FF8-1970-CA9D-4B88-88816AC9F38D}"/>
              </a:ext>
            </a:extLst>
          </p:cNvPr>
          <p:cNvSpPr/>
          <p:nvPr/>
        </p:nvSpPr>
        <p:spPr>
          <a:xfrm>
            <a:off x="4696635" y="3519916"/>
            <a:ext cx="1659466" cy="47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DB5E2D9-A06F-6116-590A-90656C0FDB62}"/>
              </a:ext>
            </a:extLst>
          </p:cNvPr>
          <p:cNvSpPr/>
          <p:nvPr/>
        </p:nvSpPr>
        <p:spPr>
          <a:xfrm>
            <a:off x="7246680" y="3519915"/>
            <a:ext cx="1032930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chemeClr val="tx1"/>
                </a:solidFill>
              </a:rPr>
              <a:t>Analysis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C69D9CF-4C9B-0B3B-467F-2D9CA719C528}"/>
              </a:ext>
            </a:extLst>
          </p:cNvPr>
          <p:cNvGrpSpPr/>
          <p:nvPr/>
        </p:nvGrpSpPr>
        <p:grpSpPr>
          <a:xfrm>
            <a:off x="3860014" y="2672330"/>
            <a:ext cx="769136" cy="2174872"/>
            <a:chOff x="3860013" y="2672330"/>
            <a:chExt cx="796013" cy="21748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7271B60-DE41-F2F4-7749-353A89D53A9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3860013" y="2672330"/>
              <a:ext cx="786128" cy="9415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CEBB5CD-5408-CFA7-0DD8-8E5464A84ECA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860013" y="3216048"/>
              <a:ext cx="786128" cy="47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913C7B-2CCF-BA9B-49EB-41F4406CC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60013" y="3756454"/>
              <a:ext cx="791070" cy="33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C09EEA-28CF-A56D-E76B-7069A367A1C0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860013" y="3815766"/>
              <a:ext cx="791070" cy="487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4624EA6-DC34-F967-2055-0FF1569BAB9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860013" y="3889907"/>
              <a:ext cx="796013" cy="957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EE5F7E7-9A0B-A198-1C0C-A7BBF66B52DF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flipV="1">
            <a:off x="6356101" y="3759764"/>
            <a:ext cx="8905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Date Placeholder 38">
            <a:extLst>
              <a:ext uri="{FF2B5EF4-FFF2-40B4-BE49-F238E27FC236}">
                <a16:creationId xmlns:a16="http://schemas.microsoft.com/office/drawing/2014/main" id="{A169E28A-33BF-07DD-8AB7-BCB03F98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3433-5E39-5943-B9CB-5C8341A278AD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D061CF9D-4564-260A-C317-DAF77EE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9023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F18F-8809-ADAA-0251-A05AF5CA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Multi-Omics Factor Analysis (MOFA)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094B5-FFAF-F41E-5E61-38DAB3759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5" y="1688216"/>
            <a:ext cx="5392299" cy="4270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165688-A93D-EB0D-F73D-A927F83F1076}"/>
              </a:ext>
            </a:extLst>
          </p:cNvPr>
          <p:cNvSpPr txBox="1"/>
          <p:nvPr/>
        </p:nvSpPr>
        <p:spPr>
          <a:xfrm>
            <a:off x="2631831" y="6338857"/>
            <a:ext cx="69283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noProof="1"/>
              <a:t>Argelaguet, Ricard, et al. "Multi‐Omics Factor Analysis—a framework for unsupervised integration of multi‐omics data sets." </a:t>
            </a:r>
            <a:r>
              <a:rPr lang="en-GB" sz="1000" i="1" noProof="1"/>
              <a:t>Molecular systems biology</a:t>
            </a:r>
            <a:r>
              <a:rPr lang="en-GB" sz="1000" noProof="1"/>
              <a:t> 14.6 (2018): e8124.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34E8F-BC70-89CE-A7FC-A6CDB8BA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65F0-2983-8C4D-A342-C5614B0FE464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8FD5A5-0D65-F6F6-AC33-C513090C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4</a:t>
            </a:fld>
            <a:endParaRPr lang="en-GB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04569A-612C-7BF6-C625-D16D45BF31E1}"/>
              </a:ext>
            </a:extLst>
          </p:cNvPr>
          <p:cNvSpPr/>
          <p:nvPr/>
        </p:nvSpPr>
        <p:spPr>
          <a:xfrm>
            <a:off x="4903076" y="3334733"/>
            <a:ext cx="1322168" cy="97746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06116-4997-B700-CC5F-B56493BA9CAE}"/>
              </a:ext>
            </a:extLst>
          </p:cNvPr>
          <p:cNvCxnSpPr>
            <a:stCxn id="9" idx="3"/>
          </p:cNvCxnSpPr>
          <p:nvPr/>
        </p:nvCxnSpPr>
        <p:spPr>
          <a:xfrm>
            <a:off x="6225244" y="3823464"/>
            <a:ext cx="1657515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6B4088E-7B08-98E9-3BB9-DB0DCDB6666E}"/>
              </a:ext>
            </a:extLst>
          </p:cNvPr>
          <p:cNvSpPr/>
          <p:nvPr/>
        </p:nvSpPr>
        <p:spPr>
          <a:xfrm>
            <a:off x="7882758" y="3583616"/>
            <a:ext cx="2743199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noProof="1">
                <a:solidFill>
                  <a:srgbClr val="C00000"/>
                </a:solidFill>
              </a:rPr>
              <a:t>Shared representation of all modalities</a:t>
            </a:r>
          </a:p>
        </p:txBody>
      </p:sp>
    </p:spTree>
    <p:extLst>
      <p:ext uri="{BB962C8B-B14F-4D97-AF65-F5344CB8AC3E}">
        <p14:creationId xmlns:p14="http://schemas.microsoft.com/office/powerpoint/2010/main" val="202655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B689-00A8-4D08-B935-BECF1525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6CBD-5FD5-FDA0-1D1F-6E7E2A96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Application to a chronic lymphocytic leukemia (CLL) data 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7A0B-35F4-5C90-6990-5020B51F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74809-B2CA-C190-8C2D-66EED41E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5</a:t>
            </a:fld>
            <a:endParaRPr lang="en-GB" noProof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A2985F-AC81-E451-D9EA-D52E6A7C446B}"/>
              </a:ext>
            </a:extLst>
          </p:cNvPr>
          <p:cNvGrpSpPr/>
          <p:nvPr/>
        </p:nvGrpSpPr>
        <p:grpSpPr>
          <a:xfrm>
            <a:off x="838200" y="2919255"/>
            <a:ext cx="2743200" cy="2110851"/>
            <a:chOff x="838200" y="1612630"/>
            <a:chExt cx="1766170" cy="479538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DACCD62-207B-60D5-5809-57A7D8B3FAA9}"/>
                </a:ext>
              </a:extLst>
            </p:cNvPr>
            <p:cNvSpPr/>
            <p:nvPr/>
          </p:nvSpPr>
          <p:spPr>
            <a:xfrm>
              <a:off x="838200" y="2847837"/>
              <a:ext cx="1766170" cy="10897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Transcriptome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DCB2B38-A5E8-4AAE-6450-5713A3008133}"/>
                </a:ext>
              </a:extLst>
            </p:cNvPr>
            <p:cNvSpPr/>
            <p:nvPr/>
          </p:nvSpPr>
          <p:spPr>
            <a:xfrm>
              <a:off x="838200" y="1612630"/>
              <a:ext cx="1766170" cy="108976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Somatic mutations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EEB015FC-9790-B70E-43A7-61DC60F7D879}"/>
                </a:ext>
              </a:extLst>
            </p:cNvPr>
            <p:cNvSpPr/>
            <p:nvPr/>
          </p:nvSpPr>
          <p:spPr>
            <a:xfrm>
              <a:off x="838200" y="4083044"/>
              <a:ext cx="1766170" cy="10897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DNA methylation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52DAD6F-A5DC-6829-EB29-13EAEB080E71}"/>
                </a:ext>
              </a:extLst>
            </p:cNvPr>
            <p:cNvSpPr/>
            <p:nvPr/>
          </p:nvSpPr>
          <p:spPr>
            <a:xfrm>
              <a:off x="838200" y="5318251"/>
              <a:ext cx="1766170" cy="108976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GB" noProof="1">
                  <a:solidFill>
                    <a:schemeClr val="tx1"/>
                  </a:solidFill>
                </a:rPr>
                <a:t>Ex vivo drug response</a:t>
              </a:r>
            </a:p>
          </p:txBody>
        </p:sp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A1AAAC3-78B1-2B61-08F8-1DA3E6C0709B}"/>
              </a:ext>
            </a:extLst>
          </p:cNvPr>
          <p:cNvSpPr/>
          <p:nvPr/>
        </p:nvSpPr>
        <p:spPr>
          <a:xfrm>
            <a:off x="5166159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69 mutation loci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E8F8A76-80A8-32E5-2EAE-DDF6B52E4E8E}"/>
              </a:ext>
            </a:extLst>
          </p:cNvPr>
          <p:cNvSpPr/>
          <p:nvPr/>
        </p:nvSpPr>
        <p:spPr>
          <a:xfrm>
            <a:off x="5166159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methylation sites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86B24CC-782C-C288-2927-3AFCB4DF7174}"/>
              </a:ext>
            </a:extLst>
          </p:cNvPr>
          <p:cNvSpPr/>
          <p:nvPr/>
        </p:nvSpPr>
        <p:spPr>
          <a:xfrm>
            <a:off x="5166159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5000 transcripts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51BA14-9C07-6FBE-76C3-2A4E8D17BCCA}"/>
              </a:ext>
            </a:extLst>
          </p:cNvPr>
          <p:cNvSpPr/>
          <p:nvPr/>
        </p:nvSpPr>
        <p:spPr>
          <a:xfrm>
            <a:off x="5166160" y="4550409"/>
            <a:ext cx="2848287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62 drugs (5 concentrations)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740E742-3374-60F2-16B0-3953CB40E748}"/>
              </a:ext>
            </a:extLst>
          </p:cNvPr>
          <p:cNvSpPr/>
          <p:nvPr/>
        </p:nvSpPr>
        <p:spPr>
          <a:xfrm>
            <a:off x="3700954" y="2925227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59EEA4-0C93-C103-CC0A-A9E2CAFD9351}"/>
              </a:ext>
            </a:extLst>
          </p:cNvPr>
          <p:cNvSpPr/>
          <p:nvPr/>
        </p:nvSpPr>
        <p:spPr>
          <a:xfrm>
            <a:off x="3700954" y="4009101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D45758B-94BB-E63A-CC9D-56FDCDEF6939}"/>
              </a:ext>
            </a:extLst>
          </p:cNvPr>
          <p:cNvSpPr/>
          <p:nvPr/>
        </p:nvSpPr>
        <p:spPr>
          <a:xfrm>
            <a:off x="3700954" y="3467793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136 patients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B18B831-DFE0-44ED-EB09-81871CE04BC0}"/>
              </a:ext>
            </a:extLst>
          </p:cNvPr>
          <p:cNvSpPr/>
          <p:nvPr/>
        </p:nvSpPr>
        <p:spPr>
          <a:xfrm>
            <a:off x="3700955" y="4550409"/>
            <a:ext cx="2291255" cy="4796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GB" noProof="1">
                <a:solidFill>
                  <a:schemeClr val="tx1"/>
                </a:solidFill>
              </a:rPr>
              <a:t>200 patients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5A291E-BF21-DACB-9073-D63F0346115A}"/>
              </a:ext>
            </a:extLst>
          </p:cNvPr>
          <p:cNvSpPr/>
          <p:nvPr/>
        </p:nvSpPr>
        <p:spPr>
          <a:xfrm>
            <a:off x="8163452" y="2922549"/>
            <a:ext cx="3355435" cy="210755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GB" b="1" noProof="1">
                <a:solidFill>
                  <a:schemeClr val="tx1"/>
                </a:solidFill>
              </a:rPr>
              <a:t>Patient metadata</a:t>
            </a:r>
            <a:r>
              <a:rPr lang="en-GB" noProof="1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IC50 before treatment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Treated after 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noProof="1">
                <a:solidFill>
                  <a:schemeClr val="tx1"/>
                </a:solidFill>
              </a:rPr>
              <a:t>Survival</a:t>
            </a:r>
          </a:p>
        </p:txBody>
      </p:sp>
    </p:spTree>
    <p:extLst>
      <p:ext uri="{BB962C8B-B14F-4D97-AF65-F5344CB8AC3E}">
        <p14:creationId xmlns:p14="http://schemas.microsoft.com/office/powerpoint/2010/main" val="64698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9804-1762-6AE0-CDCE-F69288FE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0CC7-E5A3-37AD-397A-A779B6C4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Project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155EB-C9CD-A449-2B90-46D80E749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5687"/>
            <a:ext cx="8305799" cy="3046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1"/>
              <a:t>Tuesday		</a:t>
            </a:r>
            <a:r>
              <a:rPr lang="en-GB" sz="1800" noProof="1"/>
              <a:t>Data handling and the CLL data set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Wednesday	</a:t>
            </a:r>
            <a:r>
              <a:rPr lang="en-GB" sz="1800" noProof="1"/>
              <a:t>Training a MOFA model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Thursday		</a:t>
            </a:r>
            <a:r>
              <a:rPr lang="en-GB" sz="1800" noProof="1"/>
              <a:t>Downstream analysis</a:t>
            </a:r>
          </a:p>
          <a:p>
            <a:pPr marL="0" indent="0">
              <a:buNone/>
            </a:pPr>
            <a:endParaRPr lang="en-GB" sz="1800" b="1" noProof="1"/>
          </a:p>
          <a:p>
            <a:pPr marL="0" indent="0">
              <a:buNone/>
            </a:pPr>
            <a:r>
              <a:rPr lang="en-GB" sz="1800" b="1" noProof="1"/>
              <a:t>Friday		</a:t>
            </a:r>
            <a:r>
              <a:rPr lang="en-GB" sz="1800" noProof="1"/>
              <a:t>Time for questions and presentation preparation</a:t>
            </a:r>
          </a:p>
          <a:p>
            <a:pPr marL="0" indent="0">
              <a:buNone/>
            </a:pPr>
            <a:endParaRPr lang="en-GB" sz="1800" b="1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B820C-4AFB-E85F-1ED7-32F4C0F8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E6EF9-0760-494F-8CA5-AB4794A743D6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79820-7C82-ED09-1769-2CAC6B94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6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878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D728-2C59-FF41-E7A0-28F313B2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D4BF-5853-73D1-4C87-15CF3274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Data Handling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82955-7FAE-F0C8-B69A-259524F33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1"/>
              <a:t>AnnData, MuData, and the CLL data set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2F7F9-40C0-E8B8-74F6-B3273336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816AC-2982-C44D-A3E6-FA686AA382A6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B496E-19B0-C7DB-7B08-F00116B2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7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4347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C0260C-0A86-B98E-F48A-CC7D35DA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1"/>
              <a:t>From the Sequencing Machine to Count Matrices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8599CE-7799-CF6C-53D3-B94DFA02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7759-0378-9945-B087-9DFA01C48CF4}" type="datetime1">
              <a:rPr lang="en-GB" noProof="1" smtClean="0"/>
              <a:t>02.03.25</a:t>
            </a:fld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82B98-7248-8428-274B-CCEF814B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730A-91D1-7245-A43C-45E268028A7B}" type="slidenum">
              <a:rPr lang="en-GB" noProof="1" smtClean="0"/>
              <a:t>8</a:t>
            </a:fld>
            <a:endParaRPr lang="en-GB" noProof="1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33F819-91D1-779F-EA51-EE3B9A07B4C2}"/>
              </a:ext>
            </a:extLst>
          </p:cNvPr>
          <p:cNvSpPr/>
          <p:nvPr/>
        </p:nvSpPr>
        <p:spPr>
          <a:xfrm>
            <a:off x="1421295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A43F4-A1CB-5A7D-2AF4-E8A166DF5D44}"/>
              </a:ext>
            </a:extLst>
          </p:cNvPr>
          <p:cNvSpPr txBox="1"/>
          <p:nvPr/>
        </p:nvSpPr>
        <p:spPr>
          <a:xfrm>
            <a:off x="1421295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Sequencing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7FAB4A-165A-6EF0-552E-9DD6A5925887}"/>
              </a:ext>
            </a:extLst>
          </p:cNvPr>
          <p:cNvSpPr/>
          <p:nvPr/>
        </p:nvSpPr>
        <p:spPr>
          <a:xfrm>
            <a:off x="2925416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0EC43-9C14-755B-1E26-49F5DFEE6528}"/>
              </a:ext>
            </a:extLst>
          </p:cNvPr>
          <p:cNvSpPr txBox="1"/>
          <p:nvPr/>
        </p:nvSpPr>
        <p:spPr>
          <a:xfrm>
            <a:off x="2925416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Read Preprocessing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CCD4DE-BD97-F263-E7AE-869876A9EC7F}"/>
              </a:ext>
            </a:extLst>
          </p:cNvPr>
          <p:cNvSpPr/>
          <p:nvPr/>
        </p:nvSpPr>
        <p:spPr>
          <a:xfrm>
            <a:off x="4356652" y="2223053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9742C-BA99-72EA-5272-4328611D10D2}"/>
              </a:ext>
            </a:extLst>
          </p:cNvPr>
          <p:cNvSpPr txBox="1"/>
          <p:nvPr/>
        </p:nvSpPr>
        <p:spPr>
          <a:xfrm>
            <a:off x="4356652" y="2641358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Alignment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50B7EA-FCBE-AC5F-0553-E8139BDCA5C0}"/>
              </a:ext>
            </a:extLst>
          </p:cNvPr>
          <p:cNvSpPr/>
          <p:nvPr/>
        </p:nvSpPr>
        <p:spPr>
          <a:xfrm>
            <a:off x="5893902" y="4150387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250BA-D7A5-7BEE-EA7D-F0776B809EA3}"/>
              </a:ext>
            </a:extLst>
          </p:cNvPr>
          <p:cNvSpPr txBox="1"/>
          <p:nvPr/>
        </p:nvSpPr>
        <p:spPr>
          <a:xfrm>
            <a:off x="5893902" y="4430194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Cell Barcode &amp; UMI Processing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67739B-D7F0-34C8-4B65-702F7DEE0AFE}"/>
              </a:ext>
            </a:extLst>
          </p:cNvPr>
          <p:cNvSpPr/>
          <p:nvPr/>
        </p:nvSpPr>
        <p:spPr>
          <a:xfrm>
            <a:off x="7292009" y="222491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F7F3EF-8114-CAE6-9826-F8EA22A93347}"/>
              </a:ext>
            </a:extLst>
          </p:cNvPr>
          <p:cNvSpPr txBox="1"/>
          <p:nvPr/>
        </p:nvSpPr>
        <p:spPr>
          <a:xfrm>
            <a:off x="7292009" y="250471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Filtering &amp; Quality Control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705020D-71CE-7375-C29F-7D3099A91817}"/>
              </a:ext>
            </a:extLst>
          </p:cNvPr>
          <p:cNvSpPr/>
          <p:nvPr/>
        </p:nvSpPr>
        <p:spPr>
          <a:xfrm>
            <a:off x="8862388" y="4146761"/>
            <a:ext cx="1815548" cy="120594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95D337-3704-97AB-1508-981D5C34D8A8}"/>
              </a:ext>
            </a:extLst>
          </p:cNvPr>
          <p:cNvSpPr txBox="1"/>
          <p:nvPr/>
        </p:nvSpPr>
        <p:spPr>
          <a:xfrm>
            <a:off x="8862388" y="4426568"/>
            <a:ext cx="181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1"/>
              <a:t>Generation of Count Matrix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74DE81-69AC-AA4E-5417-EC101E2F25B8}"/>
              </a:ext>
            </a:extLst>
          </p:cNvPr>
          <p:cNvCxnSpPr/>
          <p:nvPr/>
        </p:nvCxnSpPr>
        <p:spPr>
          <a:xfrm>
            <a:off x="2998304" y="3543473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07CFE0-27A6-D326-5350-BAB256A72D74}"/>
              </a:ext>
            </a:extLst>
          </p:cNvPr>
          <p:cNvCxnSpPr/>
          <p:nvPr/>
        </p:nvCxnSpPr>
        <p:spPr>
          <a:xfrm>
            <a:off x="5933661" y="3531436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ACC7CC-6339-03AA-1A4B-5D813EB72675}"/>
              </a:ext>
            </a:extLst>
          </p:cNvPr>
          <p:cNvCxnSpPr/>
          <p:nvPr/>
        </p:nvCxnSpPr>
        <p:spPr>
          <a:xfrm>
            <a:off x="8849138" y="3548442"/>
            <a:ext cx="238539" cy="414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6E4642-4420-8D52-E698-5624C63515A4}"/>
              </a:ext>
            </a:extLst>
          </p:cNvPr>
          <p:cNvCxnSpPr>
            <a:cxnSpLocks/>
          </p:cNvCxnSpPr>
          <p:nvPr/>
        </p:nvCxnSpPr>
        <p:spPr>
          <a:xfrm flipV="1">
            <a:off x="4184372" y="3574541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D90134-6AC9-9040-5497-828C498E851D}"/>
              </a:ext>
            </a:extLst>
          </p:cNvPr>
          <p:cNvCxnSpPr>
            <a:cxnSpLocks/>
          </p:cNvCxnSpPr>
          <p:nvPr/>
        </p:nvCxnSpPr>
        <p:spPr>
          <a:xfrm flipV="1">
            <a:off x="7166109" y="3593572"/>
            <a:ext cx="344559" cy="351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0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953</Words>
  <Application>Microsoft Macintosh PowerPoint</Application>
  <PresentationFormat>Widescreen</PresentationFormat>
  <Paragraphs>332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Multi-Omics Integration for Personalised Medicine</vt:lpstr>
      <vt:lpstr>Project Introduction</vt:lpstr>
      <vt:lpstr>Integration of Multi-Omics Data</vt:lpstr>
      <vt:lpstr>Integration of Multi-Omics Data</vt:lpstr>
      <vt:lpstr>Multi-Omics Factor Analysis (MOFA)</vt:lpstr>
      <vt:lpstr>Application to a chronic lymphocytic leukemia (CLL) data set</vt:lpstr>
      <vt:lpstr>Project Overview</vt:lpstr>
      <vt:lpstr>Data Handling </vt:lpstr>
      <vt:lpstr>From the Sequencing Machine to Count Matrices</vt:lpstr>
      <vt:lpstr>How to Represent Count Matrices (in Python) </vt:lpstr>
      <vt:lpstr>AnnData</vt:lpstr>
      <vt:lpstr>How to Create Your Own AnnData Object</vt:lpstr>
      <vt:lpstr>MuData</vt:lpstr>
      <vt:lpstr>The CLL Data Set</vt:lpstr>
      <vt:lpstr>Factor Models and MOFA</vt:lpstr>
      <vt:lpstr>Omics Data is High-Dimensional</vt:lpstr>
      <vt:lpstr>The Curse of Dimensionality</vt:lpstr>
      <vt:lpstr>Dimensionality Reduction Methods</vt:lpstr>
      <vt:lpstr>What is a Factor Model Intuitively?</vt:lpstr>
      <vt:lpstr>What is a Factor Model Mathematically?</vt:lpstr>
      <vt:lpstr>Multi-Omics Factor Analysis (MOFA)</vt:lpstr>
      <vt:lpstr>Downstream Analysis</vt:lpstr>
      <vt:lpstr>Visualisation of Factor Scores</vt:lpstr>
      <vt:lpstr>Clustering of Samples</vt:lpstr>
      <vt:lpstr>Prediction of Covariates</vt:lpstr>
      <vt:lpstr>Recap</vt:lpstr>
      <vt:lpstr>Visualisation of Factor Loadings</vt:lpstr>
      <vt:lpstr>Gene Set Enrichment Analysis</vt:lpstr>
      <vt:lpstr>MOFA Deep Dive</vt:lpstr>
      <vt:lpstr>Bayesian Generative Modelling</vt:lpstr>
      <vt:lpstr>Bayes’ Theorem</vt:lpstr>
      <vt:lpstr>Bayesian Inference</vt:lpstr>
      <vt:lpstr>The Power of Prior Distributions</vt:lpstr>
      <vt:lpstr>Prior Distributions in MOFA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Florin W</dc:creator>
  <cp:lastModifiedBy>Florin W</cp:lastModifiedBy>
  <cp:revision>6</cp:revision>
  <dcterms:created xsi:type="dcterms:W3CDTF">2025-02-12T06:31:34Z</dcterms:created>
  <dcterms:modified xsi:type="dcterms:W3CDTF">2025-03-02T20:11:05Z</dcterms:modified>
</cp:coreProperties>
</file>