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5" r:id="rId5"/>
    <p:sldId id="269" r:id="rId6"/>
    <p:sldId id="259" r:id="rId7"/>
    <p:sldId id="270" r:id="rId8"/>
    <p:sldId id="273" r:id="rId9"/>
    <p:sldId id="271" r:id="rId10"/>
    <p:sldId id="276" r:id="rId11"/>
    <p:sldId id="274" r:id="rId12"/>
    <p:sldId id="278" r:id="rId13"/>
    <p:sldId id="277" r:id="rId14"/>
  </p:sldIdLst>
  <p:sldSz cx="9144000" cy="5143500" type="screen16x9"/>
  <p:notesSz cx="6858000" cy="9144000"/>
  <p:embeddedFontLst>
    <p:embeddedFont>
      <p:font typeface="Nunito" charset="0"/>
      <p:regular r:id="rId16"/>
      <p:bold r:id="rId17"/>
      <p:italic r:id="rId18"/>
      <p:boldItalic r:id="rId19"/>
    </p:embeddedFont>
    <p:embeddedFont>
      <p:font typeface="Calibri" pitchFamily="34" charset="0"/>
      <p:regular r:id="rId20"/>
      <p:bold r:id="rId21"/>
      <p:italic r:id="rId22"/>
      <p:boldItalic r:id="rId23"/>
    </p:embeddedFont>
    <p:embeddedFont>
      <p:font typeface="Raleway"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c772760ba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c772760ba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ongodb.com/nosql-explain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oracle.com/ng/database/what-is-databas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5" name="Right Arrow 4"/>
          <p:cNvSpPr/>
          <p:nvPr/>
        </p:nvSpPr>
        <p:spPr>
          <a:xfrm>
            <a:off x="4184725" y="3356387"/>
            <a:ext cx="3711388" cy="91440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28" name="Google Shape;128;p13"/>
          <p:cNvSpPr txBox="1">
            <a:spLocks noGrp="1"/>
          </p:cNvSpPr>
          <p:nvPr>
            <p:ph type="ctrTitle"/>
          </p:nvPr>
        </p:nvSpPr>
        <p:spPr>
          <a:xfrm>
            <a:off x="453475" y="1487475"/>
            <a:ext cx="8387400" cy="8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659" b="1" dirty="0">
                <a:solidFill>
                  <a:schemeClr val="bg1">
                    <a:lumMod val="50000"/>
                  </a:schemeClr>
                </a:solidFill>
                <a:highlight>
                  <a:srgbClr val="FFFFFF"/>
                </a:highlight>
                <a:latin typeface="Arial"/>
                <a:ea typeface="Arial"/>
                <a:cs typeface="Arial"/>
                <a:sym typeface="Arial"/>
              </a:rPr>
              <a:t>Relational Database Management System</a:t>
            </a:r>
            <a:endParaRPr sz="3959" b="1">
              <a:solidFill>
                <a:schemeClr val="bg1">
                  <a:lumMod val="50000"/>
                </a:schemeClr>
              </a:solidFill>
            </a:endParaRPr>
          </a:p>
        </p:txBody>
      </p:sp>
      <p:sp>
        <p:nvSpPr>
          <p:cNvPr id="129" name="Google Shape;129;p13"/>
          <p:cNvSpPr txBox="1">
            <a:spLocks noGrp="1"/>
          </p:cNvSpPr>
          <p:nvPr>
            <p:ph type="subTitle" idx="1"/>
          </p:nvPr>
        </p:nvSpPr>
        <p:spPr>
          <a:xfrm>
            <a:off x="3991086" y="3593270"/>
            <a:ext cx="3797451" cy="47312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2400" dirty="0"/>
              <a:t>By: Florence Dube-Olajide</a:t>
            </a:r>
            <a:endParaRPr sz="2400" b="1"/>
          </a:p>
        </p:txBody>
      </p:sp>
      <p:sp>
        <p:nvSpPr>
          <p:cNvPr id="130" name="Google Shape;130;p13"/>
          <p:cNvSpPr txBox="1"/>
          <p:nvPr/>
        </p:nvSpPr>
        <p:spPr>
          <a:xfrm>
            <a:off x="4721100" y="4168875"/>
            <a:ext cx="38352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smtClean="0">
                <a:solidFill>
                  <a:schemeClr val="accent1"/>
                </a:solidFill>
                <a:highlight>
                  <a:schemeClr val="lt1"/>
                </a:highlight>
                <a:latin typeface="Courier New"/>
                <a:ea typeface="Courier New"/>
                <a:cs typeface="Courier New"/>
                <a:sym typeface="Courier New"/>
              </a:rPr>
              <a:t>19 October 2024 </a:t>
            </a:r>
            <a:endParaRPr sz="1800" b="1">
              <a:solidFill>
                <a:schemeClr val="accent1"/>
              </a:solidFill>
              <a:highlight>
                <a:schemeClr val="lt1"/>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484368" y="272340"/>
            <a:ext cx="6454775" cy="782638"/>
          </a:xfrm>
        </p:spPr>
        <p:txBody>
          <a:bodyPr>
            <a:normAutofit fontScale="90000"/>
          </a:bodyPr>
          <a:lstStyle/>
          <a:p>
            <a:pPr algn="ctr"/>
            <a:r>
              <a:rPr lang="en-US" b="1" dirty="0" smtClean="0">
                <a:solidFill>
                  <a:schemeClr val="tx2">
                    <a:lumMod val="10000"/>
                  </a:schemeClr>
                </a:solidFill>
              </a:rPr>
              <a:t>Features of Relational &amp; Non-Relational Data Base</a:t>
            </a:r>
            <a:endParaRPr lang="en-US" b="1" dirty="0">
              <a:solidFill>
                <a:schemeClr val="tx2">
                  <a:lumMod val="10000"/>
                </a:schemeClr>
              </a:solidFill>
            </a:endParaRPr>
          </a:p>
        </p:txBody>
      </p:sp>
      <p:pic>
        <p:nvPicPr>
          <p:cNvPr id="6" name="Picture 5" descr="images (1).jpg"/>
          <p:cNvPicPr>
            <a:picLocks noChangeAspect="1"/>
          </p:cNvPicPr>
          <p:nvPr/>
        </p:nvPicPr>
        <p:blipFill>
          <a:blip r:embed="rId2"/>
          <a:stretch>
            <a:fillRect/>
          </a:stretch>
        </p:blipFill>
        <p:spPr>
          <a:xfrm>
            <a:off x="365760" y="1047133"/>
            <a:ext cx="8175812" cy="39528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98760" y="1966316"/>
            <a:ext cx="3754418" cy="27754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Rectangle 5"/>
          <p:cNvSpPr/>
          <p:nvPr/>
        </p:nvSpPr>
        <p:spPr>
          <a:xfrm>
            <a:off x="849854" y="1957892"/>
            <a:ext cx="3689873" cy="278623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pPr algn="ctr"/>
            <a:r>
              <a:rPr lang="en-US" b="1" dirty="0" smtClean="0"/>
              <a:t>Characteristics of Relational &amp; Non-Relational Data Base System</a:t>
            </a:r>
            <a:endParaRPr lang="en-US" b="1" dirty="0"/>
          </a:p>
        </p:txBody>
      </p:sp>
      <p:sp>
        <p:nvSpPr>
          <p:cNvPr id="3" name="Text Placeholder 2"/>
          <p:cNvSpPr>
            <a:spLocks noGrp="1"/>
          </p:cNvSpPr>
          <p:nvPr>
            <p:ph type="body" idx="1"/>
          </p:nvPr>
        </p:nvSpPr>
        <p:spPr/>
        <p:txBody>
          <a:bodyPr>
            <a:noAutofit/>
          </a:bodyPr>
          <a:lstStyle/>
          <a:p>
            <a:pPr lvl="0">
              <a:buNone/>
            </a:pPr>
            <a:r>
              <a:rPr lang="en-US" sz="1600" b="1" dirty="0" smtClean="0"/>
              <a:t>Relational </a:t>
            </a:r>
            <a:r>
              <a:rPr lang="en-US" sz="1600" b="1" dirty="0" smtClean="0"/>
              <a:t>Databases</a:t>
            </a:r>
            <a:endParaRPr lang="en-US" sz="1600" b="1" dirty="0" smtClean="0"/>
          </a:p>
          <a:p>
            <a:pPr lvl="0"/>
            <a:r>
              <a:rPr lang="en-US" sz="1600" b="1" dirty="0" smtClean="0"/>
              <a:t>Structured Data: </a:t>
            </a:r>
            <a:r>
              <a:rPr lang="en-US" sz="1600" dirty="0" smtClean="0"/>
              <a:t>Data must fit into predefined schemas (tables, columns).</a:t>
            </a:r>
          </a:p>
          <a:p>
            <a:pPr lvl="0"/>
            <a:r>
              <a:rPr lang="en-US" sz="1600" b="1" dirty="0" smtClean="0"/>
              <a:t>Schema: </a:t>
            </a:r>
            <a:r>
              <a:rPr lang="en-US" sz="1600" dirty="0" smtClean="0"/>
              <a:t>Rigid structure that defines data types and relationships.</a:t>
            </a:r>
          </a:p>
          <a:p>
            <a:pPr lvl="0"/>
            <a:r>
              <a:rPr lang="en-US" sz="1600" b="1" dirty="0" smtClean="0"/>
              <a:t>ACID Compliance</a:t>
            </a:r>
            <a:r>
              <a:rPr lang="en-US" sz="1600" dirty="0" smtClean="0"/>
              <a:t>: Guarantees reliable transactions (Atomicity, Consistency, Isolation, Durability).</a:t>
            </a:r>
            <a:endParaRPr lang="en-US" sz="1600" dirty="0"/>
          </a:p>
        </p:txBody>
      </p:sp>
      <p:sp>
        <p:nvSpPr>
          <p:cNvPr id="5" name="Text Placeholder 4"/>
          <p:cNvSpPr>
            <a:spLocks noGrp="1"/>
          </p:cNvSpPr>
          <p:nvPr>
            <p:ph type="body" idx="2"/>
          </p:nvPr>
        </p:nvSpPr>
        <p:spPr>
          <a:xfrm>
            <a:off x="4693501" y="2042310"/>
            <a:ext cx="3686100" cy="2448000"/>
          </a:xfrm>
        </p:spPr>
        <p:txBody>
          <a:bodyPr>
            <a:noAutofit/>
          </a:bodyPr>
          <a:lstStyle/>
          <a:p>
            <a:pPr lvl="0">
              <a:buNone/>
            </a:pPr>
            <a:r>
              <a:rPr lang="en-US" sz="1500" b="1" dirty="0" smtClean="0"/>
              <a:t>Non-Relational </a:t>
            </a:r>
            <a:r>
              <a:rPr lang="en-US" sz="1500" b="1" dirty="0" smtClean="0"/>
              <a:t>Databases</a:t>
            </a:r>
            <a:endParaRPr lang="en-US" sz="1500" b="1" dirty="0" smtClean="0"/>
          </a:p>
          <a:p>
            <a:pPr lvl="0"/>
            <a:r>
              <a:rPr lang="en-US" sz="1500" b="1" dirty="0" smtClean="0"/>
              <a:t>Flexible Schema</a:t>
            </a:r>
            <a:r>
              <a:rPr lang="en-US" sz="1500" dirty="0" smtClean="0"/>
              <a:t>: No fixed structure; data can be added without a predefined schema.</a:t>
            </a:r>
          </a:p>
          <a:p>
            <a:pPr lvl="0"/>
            <a:r>
              <a:rPr lang="en-US" sz="1500" b="1" dirty="0" smtClean="0"/>
              <a:t>Varied Data Models</a:t>
            </a:r>
            <a:r>
              <a:rPr lang="en-US" sz="1500" dirty="0" smtClean="0"/>
              <a:t>: Supports documents, key-value pairs, wide-column stores, and graph databases.</a:t>
            </a:r>
          </a:p>
          <a:p>
            <a:pPr lvl="0"/>
            <a:r>
              <a:rPr lang="en-US" sz="1500" b="1" dirty="0" smtClean="0"/>
              <a:t>Eventual Consistency: </a:t>
            </a:r>
            <a:r>
              <a:rPr lang="en-US" sz="1500" dirty="0" smtClean="0"/>
              <a:t>Focus on high availability and scalability, often trading off immediate consistency</a:t>
            </a:r>
            <a:endParaRPr lang="en-US" sz="15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53496" y="796065"/>
            <a:ext cx="5680038" cy="3012141"/>
          </a:xfrm>
        </p:spPr>
        <p:txBody>
          <a:bodyPr>
            <a:noAutofit/>
          </a:bodyPr>
          <a:lstStyle/>
          <a:p>
            <a:r>
              <a:rPr lang="en-US" b="1" dirty="0" smtClean="0"/>
              <a:t>In Conclusion</a:t>
            </a:r>
            <a:r>
              <a:rPr lang="en-US" sz="1800" b="1" dirty="0" smtClean="0"/>
              <a:t/>
            </a:r>
            <a:br>
              <a:rPr lang="en-US" sz="1800" b="1" dirty="0" smtClean="0"/>
            </a:br>
            <a:r>
              <a:rPr lang="en-US" sz="1800" dirty="0" smtClean="0"/>
              <a:t/>
            </a:r>
            <a:br>
              <a:rPr lang="en-US" sz="1800" dirty="0" smtClean="0"/>
            </a:br>
            <a:r>
              <a:rPr lang="en-US" sz="1800" dirty="0" smtClean="0"/>
              <a:t>Choosing </a:t>
            </a:r>
            <a:r>
              <a:rPr lang="en-US" sz="1800" dirty="0" smtClean="0"/>
              <a:t>between </a:t>
            </a:r>
            <a:r>
              <a:rPr lang="en-US" sz="1800" b="1" dirty="0" smtClean="0"/>
              <a:t>relational</a:t>
            </a:r>
            <a:r>
              <a:rPr lang="en-US" sz="1800" dirty="0" smtClean="0"/>
              <a:t> and </a:t>
            </a:r>
            <a:r>
              <a:rPr lang="en-US" sz="1800" b="1" dirty="0" smtClean="0"/>
              <a:t>non-relational</a:t>
            </a:r>
            <a:r>
              <a:rPr lang="en-US" sz="1800" dirty="0" smtClean="0"/>
              <a:t> databases depends on the specific requirements of your application. If you need strict data integrity and complex queries, relational databases are preferable. </a:t>
            </a:r>
            <a:br>
              <a:rPr lang="en-US" sz="1800" dirty="0" smtClean="0"/>
            </a:br>
            <a:r>
              <a:rPr lang="en-US" sz="1800" dirty="0" smtClean="0"/>
              <a:t>However, if your application demands flexibility, scalability, and can tolerate eventual consistency, non-relational databases may be the better option</a:t>
            </a:r>
            <a:r>
              <a:rPr lang="en-US" sz="1600" dirty="0" smtClean="0"/>
              <a:t>.</a:t>
            </a:r>
            <a:br>
              <a:rPr lang="en-US" sz="1600" dirty="0" smtClean="0"/>
            </a:br>
            <a:r>
              <a:rPr lang="en-US" sz="1600" dirty="0" smtClean="0"/>
              <a:t/>
            </a:r>
            <a:br>
              <a:rPr lang="en-US" sz="1600" dirty="0" smtClean="0"/>
            </a:b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agnetic Disk 5"/>
          <p:cNvSpPr/>
          <p:nvPr/>
        </p:nvSpPr>
        <p:spPr>
          <a:xfrm>
            <a:off x="1656678" y="311972"/>
            <a:ext cx="5142155" cy="3775935"/>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457200" lvl="0" indent="-330200">
              <a:buSzPts val="1600"/>
              <a:buFont typeface="Arial"/>
              <a:buChar char="●"/>
            </a:pPr>
            <a:endParaRPr lang="en-US" b="1" dirty="0" smtClean="0">
              <a:solidFill>
                <a:srgbClr val="000000"/>
              </a:solidFill>
              <a:ea typeface="Arial"/>
              <a:cs typeface="Arial"/>
            </a:endParaRPr>
          </a:p>
          <a:p>
            <a:pPr marL="457200" lvl="0" indent="-330200">
              <a:buSzPts val="1600"/>
              <a:buFont typeface="Arial"/>
              <a:buChar char="●"/>
            </a:pPr>
            <a:endParaRPr lang="en-US" b="1" dirty="0" smtClean="0">
              <a:solidFill>
                <a:srgbClr val="000000"/>
              </a:solidFill>
              <a:ea typeface="Arial"/>
              <a:cs typeface="Arial"/>
            </a:endParaRPr>
          </a:p>
          <a:p>
            <a:pPr marL="457200" lvl="0" indent="-330200">
              <a:buSzPts val="1600"/>
              <a:buFont typeface="Arial"/>
              <a:buChar char="●"/>
            </a:pPr>
            <a:r>
              <a:rPr lang="en-US" dirty="0" smtClean="0">
                <a:solidFill>
                  <a:schemeClr val="bg1">
                    <a:lumMod val="75000"/>
                  </a:schemeClr>
                </a:solidFill>
                <a:latin typeface="Calibri" pitchFamily="34" charset="0"/>
                <a:ea typeface="Calibri" pitchFamily="34" charset="0"/>
                <a:cs typeface="Calibri" pitchFamily="34" charset="0"/>
              </a:rPr>
              <a:t>IBM</a:t>
            </a:r>
            <a:r>
              <a:rPr lang="en-US" dirty="0" smtClean="0">
                <a:solidFill>
                  <a:schemeClr val="bg1">
                    <a:lumMod val="75000"/>
                  </a:schemeClr>
                </a:solidFill>
                <a:latin typeface="Calibri" pitchFamily="34" charset="0"/>
                <a:ea typeface="Calibri" pitchFamily="34" charset="0"/>
                <a:cs typeface="Calibri" pitchFamily="34" charset="0"/>
              </a:rPr>
              <a:t>: Relational </a:t>
            </a:r>
            <a:r>
              <a:rPr lang="en-US" dirty="0" err="1" smtClean="0">
                <a:solidFill>
                  <a:schemeClr val="bg1">
                    <a:lumMod val="75000"/>
                  </a:schemeClr>
                </a:solidFill>
                <a:latin typeface="Calibri" pitchFamily="34" charset="0"/>
                <a:ea typeface="Calibri" pitchFamily="34" charset="0"/>
                <a:cs typeface="Calibri" pitchFamily="34" charset="0"/>
              </a:rPr>
              <a:t>vs</a:t>
            </a:r>
            <a:r>
              <a:rPr lang="en-US" dirty="0" smtClean="0">
                <a:solidFill>
                  <a:schemeClr val="bg1">
                    <a:lumMod val="75000"/>
                  </a:schemeClr>
                </a:solidFill>
                <a:latin typeface="Calibri" pitchFamily="34" charset="0"/>
                <a:ea typeface="Calibri" pitchFamily="34" charset="0"/>
                <a:cs typeface="Calibri" pitchFamily="34" charset="0"/>
              </a:rPr>
              <a:t> Non-Relational Databases</a:t>
            </a:r>
          </a:p>
          <a:p>
            <a:pPr marL="457200" lvl="0" indent="-330200">
              <a:buSzPts val="1600"/>
              <a:buFont typeface="Arial"/>
              <a:buChar char="●"/>
            </a:pPr>
            <a:r>
              <a:rPr lang="en-US" dirty="0" err="1" smtClean="0">
                <a:solidFill>
                  <a:schemeClr val="bg1">
                    <a:lumMod val="75000"/>
                  </a:schemeClr>
                </a:solidFill>
                <a:latin typeface="Calibri" pitchFamily="34" charset="0"/>
                <a:ea typeface="Calibri" pitchFamily="34" charset="0"/>
                <a:cs typeface="Calibri" pitchFamily="34" charset="0"/>
              </a:rPr>
              <a:t>MongoDB</a:t>
            </a:r>
            <a:r>
              <a:rPr lang="en-US" dirty="0" smtClean="0">
                <a:solidFill>
                  <a:schemeClr val="bg1">
                    <a:lumMod val="75000"/>
                  </a:schemeClr>
                </a:solidFill>
                <a:latin typeface="Calibri" pitchFamily="34" charset="0"/>
                <a:ea typeface="Calibri" pitchFamily="34" charset="0"/>
                <a:cs typeface="Calibri" pitchFamily="34" charset="0"/>
              </a:rPr>
              <a:t>:</a:t>
            </a:r>
            <a:r>
              <a:rPr lang="en-US" dirty="0" smtClean="0">
                <a:solidFill>
                  <a:schemeClr val="bg1">
                    <a:lumMod val="75000"/>
                  </a:schemeClr>
                </a:solidFill>
                <a:uFill>
                  <a:noFill/>
                </a:uFill>
                <a:latin typeface="Calibri" pitchFamily="34" charset="0"/>
                <a:ea typeface="Calibri" pitchFamily="34" charset="0"/>
                <a:cs typeface="Calibri" pitchFamily="34" charset="0"/>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 </a:t>
            </a:r>
            <a:r>
              <a:rPr lang="en-US" u="sng" dirty="0" smtClean="0">
                <a:solidFill>
                  <a:schemeClr val="bg1">
                    <a:lumMod val="75000"/>
                  </a:schemeClr>
                </a:solidFill>
                <a:latin typeface="Calibri" pitchFamily="34" charset="0"/>
                <a:ea typeface="Calibri" pitchFamily="34" charset="0"/>
                <a:cs typeface="Calibri" pitchFamily="34" charset="0"/>
                <a:hlinkClick r:id="rId2"/>
              </a:rPr>
              <a:t>What is a NoSQL Database?</a:t>
            </a:r>
            <a:endParaRPr lang="en-US" u="sng" dirty="0" smtClean="0">
              <a:solidFill>
                <a:schemeClr val="bg1">
                  <a:lumMod val="75000"/>
                </a:schemeClr>
              </a:solidFill>
              <a:latin typeface="Calibri" pitchFamily="34" charset="0"/>
              <a:ea typeface="Calibri" pitchFamily="34" charset="0"/>
              <a:cs typeface="Calibri" pitchFamily="34" charset="0"/>
            </a:endParaRPr>
          </a:p>
          <a:p>
            <a:pPr marL="457200" lvl="0" indent="-330200">
              <a:buSzPts val="1600"/>
              <a:buFont typeface="Arial"/>
              <a:buChar char="●"/>
            </a:pPr>
            <a:r>
              <a:rPr lang="en-US" dirty="0" smtClean="0">
                <a:solidFill>
                  <a:schemeClr val="bg1">
                    <a:lumMod val="75000"/>
                  </a:schemeClr>
                </a:solidFill>
                <a:latin typeface="Calibri" pitchFamily="34" charset="0"/>
                <a:ea typeface="Calibri" pitchFamily="34" charset="0"/>
                <a:cs typeface="Calibri" pitchFamily="34" charset="0"/>
              </a:rPr>
              <a:t>W3Schools: W3Schools SQL Tutorial</a:t>
            </a:r>
          </a:p>
          <a:p>
            <a:pPr marL="457200" lvl="0" indent="-330200">
              <a:buSzPts val="1600"/>
              <a:buFont typeface="Arial"/>
              <a:buChar char="●"/>
            </a:pPr>
            <a:r>
              <a:rPr lang="en-US" dirty="0" err="1" smtClean="0">
                <a:solidFill>
                  <a:schemeClr val="bg1">
                    <a:lumMod val="75000"/>
                  </a:schemeClr>
                </a:solidFill>
                <a:latin typeface="Calibri" pitchFamily="34" charset="0"/>
                <a:ea typeface="Calibri" pitchFamily="34" charset="0"/>
                <a:cs typeface="Calibri" pitchFamily="34" charset="0"/>
              </a:rPr>
              <a:t>TutorialsPoint</a:t>
            </a:r>
            <a:r>
              <a:rPr lang="en-US" dirty="0" smtClean="0">
                <a:solidFill>
                  <a:schemeClr val="bg1">
                    <a:lumMod val="75000"/>
                  </a:schemeClr>
                </a:solidFill>
                <a:latin typeface="Calibri" pitchFamily="34" charset="0"/>
                <a:ea typeface="Calibri" pitchFamily="34" charset="0"/>
                <a:cs typeface="Calibri" pitchFamily="34" charset="0"/>
              </a:rPr>
              <a:t>: NoSQL Databases</a:t>
            </a:r>
          </a:p>
          <a:p>
            <a:pPr marL="457200" lvl="0" indent="-330200">
              <a:buSzPts val="1600"/>
              <a:buFont typeface="Arial"/>
              <a:buChar char="●"/>
            </a:pPr>
            <a:r>
              <a:rPr lang="en-US" dirty="0" smtClean="0">
                <a:solidFill>
                  <a:schemeClr val="bg1">
                    <a:lumMod val="75000"/>
                  </a:schemeClr>
                </a:solidFill>
                <a:latin typeface="Calibri" pitchFamily="34" charset="0"/>
                <a:ea typeface="Calibri" pitchFamily="34" charset="0"/>
                <a:cs typeface="Calibri" pitchFamily="34" charset="0"/>
              </a:rPr>
              <a:t>https://www.oracle.com/ng/database/what-is-database/</a:t>
            </a:r>
          </a:p>
          <a:p>
            <a:pPr marL="457200" lvl="0" indent="-336550">
              <a:buSzPts val="1700"/>
              <a:buFont typeface="Raleway"/>
              <a:buChar char="●"/>
            </a:pPr>
            <a:r>
              <a:rPr lang="en-US" sz="1600" dirty="0" smtClean="0">
                <a:solidFill>
                  <a:schemeClr val="bg1">
                    <a:lumMod val="75000"/>
                  </a:schemeClr>
                </a:solidFill>
                <a:latin typeface="Calibri" pitchFamily="34" charset="0"/>
                <a:ea typeface="Calibri" pitchFamily="34" charset="0"/>
                <a:cs typeface="Calibri" pitchFamily="34" charset="0"/>
                <a:sym typeface="Raleway"/>
              </a:rPr>
              <a:t>existek.com</a:t>
            </a:r>
          </a:p>
          <a:p>
            <a:pPr marL="457200" lvl="0" indent="-336550">
              <a:buSzPts val="1700"/>
              <a:buFont typeface="Raleway"/>
              <a:buChar char="●"/>
            </a:pPr>
            <a:r>
              <a:rPr lang="en-US" sz="1600" dirty="0" smtClean="0">
                <a:solidFill>
                  <a:schemeClr val="bg1">
                    <a:lumMod val="75000"/>
                  </a:schemeClr>
                </a:solidFill>
                <a:latin typeface="Calibri" pitchFamily="34" charset="0"/>
                <a:ea typeface="Calibri" pitchFamily="34" charset="0"/>
                <a:cs typeface="Calibri" pitchFamily="34" charset="0"/>
                <a:sym typeface="Raleway"/>
              </a:rPr>
              <a:t>graffersid.com</a:t>
            </a:r>
          </a:p>
          <a:p>
            <a:pPr marL="457200" lvl="0" indent="-336550">
              <a:buSzPts val="1700"/>
              <a:buFont typeface="Raleway"/>
              <a:buChar char="●"/>
            </a:pPr>
            <a:r>
              <a:rPr lang="en-US" sz="1600" dirty="0" smtClean="0">
                <a:solidFill>
                  <a:schemeClr val="bg1">
                    <a:lumMod val="75000"/>
                  </a:schemeClr>
                </a:solidFill>
                <a:latin typeface="Calibri" pitchFamily="34" charset="0"/>
                <a:ea typeface="Calibri" pitchFamily="34" charset="0"/>
                <a:cs typeface="Calibri" pitchFamily="34" charset="0"/>
                <a:sym typeface="Raleway"/>
              </a:rPr>
              <a:t>towardsdatascience.com</a:t>
            </a:r>
          </a:p>
          <a:p>
            <a:pPr algn="ctr"/>
            <a:endParaRPr lang="en-US" dirty="0"/>
          </a:p>
        </p:txBody>
      </p:sp>
      <p:sp>
        <p:nvSpPr>
          <p:cNvPr id="7" name="TextBox 6"/>
          <p:cNvSpPr txBox="1"/>
          <p:nvPr/>
        </p:nvSpPr>
        <p:spPr>
          <a:xfrm>
            <a:off x="2753958" y="785309"/>
            <a:ext cx="2969110" cy="584775"/>
          </a:xfrm>
          <a:prstGeom prst="rect">
            <a:avLst/>
          </a:prstGeom>
          <a:noFill/>
        </p:spPr>
        <p:txBody>
          <a:bodyPr wrap="square" rtlCol="0">
            <a:spAutoFit/>
          </a:bodyPr>
          <a:lstStyle/>
          <a:p>
            <a:pPr algn="ctr"/>
            <a:r>
              <a:rPr lang="en-US" sz="3200" b="1" dirty="0" smtClean="0">
                <a:solidFill>
                  <a:schemeClr val="bg1">
                    <a:lumMod val="50000"/>
                  </a:schemeClr>
                </a:solidFill>
                <a:latin typeface="Calibri" pitchFamily="34" charset="0"/>
                <a:ea typeface="Calibri" pitchFamily="34" charset="0"/>
                <a:cs typeface="Calibri" pitchFamily="34" charset="0"/>
              </a:rPr>
              <a:t>References:</a:t>
            </a:r>
            <a:endParaRPr lang="en-US" sz="3200" b="1" dirty="0">
              <a:solidFill>
                <a:schemeClr val="bg1">
                  <a:lumMod val="50000"/>
                </a:schemeClr>
              </a:solidFill>
              <a:latin typeface="Calibri" pitchFamily="34" charset="0"/>
              <a:ea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ctrTitle"/>
          </p:nvPr>
        </p:nvSpPr>
        <p:spPr>
          <a:xfrm>
            <a:off x="1891350" y="691825"/>
            <a:ext cx="5361300" cy="857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t>Objective </a:t>
            </a:r>
            <a:endParaRPr b="1"/>
          </a:p>
        </p:txBody>
      </p:sp>
      <p:sp>
        <p:nvSpPr>
          <p:cNvPr id="136" name="Google Shape;136;p14"/>
          <p:cNvSpPr txBox="1">
            <a:spLocks noGrp="1"/>
          </p:cNvSpPr>
          <p:nvPr>
            <p:ph type="subTitle" idx="1"/>
          </p:nvPr>
        </p:nvSpPr>
        <p:spPr>
          <a:xfrm>
            <a:off x="1097875" y="1549225"/>
            <a:ext cx="7068600" cy="3188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rgbClr val="000000"/>
              </a:buClr>
              <a:buSzPts val="2100"/>
              <a:buFont typeface="Arial"/>
              <a:buChar char="●"/>
            </a:pPr>
            <a:r>
              <a:rPr lang="en" sz="2100" dirty="0">
                <a:solidFill>
                  <a:srgbClr val="000000"/>
                </a:solidFill>
                <a:latin typeface="Calibri" pitchFamily="34" charset="0"/>
                <a:ea typeface="Calibri" pitchFamily="34" charset="0"/>
                <a:cs typeface="Calibri" pitchFamily="34" charset="0"/>
                <a:sym typeface="Arial"/>
              </a:rPr>
              <a:t>Explain the differences between relational and non-relational databases.</a:t>
            </a:r>
            <a:endParaRPr sz="2100">
              <a:solidFill>
                <a:srgbClr val="000000"/>
              </a:solidFill>
              <a:latin typeface="Calibri" pitchFamily="34" charset="0"/>
              <a:ea typeface="Calibri" pitchFamily="34" charset="0"/>
              <a:cs typeface="Calibri" pitchFamily="34" charset="0"/>
              <a:sym typeface="Arial"/>
            </a:endParaRPr>
          </a:p>
          <a:p>
            <a:pPr marL="457200" lvl="0" indent="-361950" algn="l" rtl="0">
              <a:spcBef>
                <a:spcPts val="0"/>
              </a:spcBef>
              <a:spcAft>
                <a:spcPts val="0"/>
              </a:spcAft>
              <a:buClr>
                <a:srgbClr val="000000"/>
              </a:buClr>
              <a:buSzPts val="2100"/>
              <a:buFont typeface="Arial"/>
              <a:buChar char="●"/>
            </a:pPr>
            <a:r>
              <a:rPr lang="en" sz="2100" dirty="0">
                <a:solidFill>
                  <a:srgbClr val="000000"/>
                </a:solidFill>
                <a:latin typeface="Calibri" pitchFamily="34" charset="0"/>
                <a:ea typeface="Calibri" pitchFamily="34" charset="0"/>
                <a:cs typeface="Calibri" pitchFamily="34" charset="0"/>
                <a:sym typeface="Arial"/>
              </a:rPr>
              <a:t>Provide a clear and concise explanation of their characteristics, use cases, and advantages.</a:t>
            </a:r>
            <a:endParaRPr sz="2100">
              <a:solidFill>
                <a:srgbClr val="000000"/>
              </a:solidFill>
              <a:latin typeface="Calibri" pitchFamily="34" charset="0"/>
              <a:ea typeface="Calibri" pitchFamily="34" charset="0"/>
              <a:cs typeface="Calibri" pitchFamily="34" charset="0"/>
              <a:sym typeface="Arial"/>
            </a:endParaRPr>
          </a:p>
          <a:p>
            <a:pPr marL="457200" lvl="0" indent="-361950" algn="l" rtl="0">
              <a:spcBef>
                <a:spcPts val="0"/>
              </a:spcBef>
              <a:spcAft>
                <a:spcPts val="0"/>
              </a:spcAft>
              <a:buClr>
                <a:srgbClr val="000000"/>
              </a:buClr>
              <a:buSzPts val="2100"/>
              <a:buFont typeface="Arial"/>
              <a:buChar char="●"/>
            </a:pPr>
            <a:r>
              <a:rPr lang="en" sz="2100" dirty="0">
                <a:solidFill>
                  <a:srgbClr val="000000"/>
                </a:solidFill>
                <a:latin typeface="Calibri" pitchFamily="34" charset="0"/>
                <a:ea typeface="Calibri" pitchFamily="34" charset="0"/>
                <a:cs typeface="Calibri" pitchFamily="34" charset="0"/>
                <a:sym typeface="Arial"/>
              </a:rPr>
              <a:t>Understand the key factors to consider when choosing a database for a specific application.</a:t>
            </a:r>
            <a:endParaRPr sz="2100">
              <a:solidFill>
                <a:srgbClr val="000000"/>
              </a:solidFill>
              <a:latin typeface="Calibri" pitchFamily="34" charset="0"/>
              <a:ea typeface="Calibri" pitchFamily="34" charset="0"/>
              <a:cs typeface="Calibri" pitchFamily="34" charset="0"/>
              <a:sym typeface="Arial"/>
            </a:endParaRPr>
          </a:p>
          <a:p>
            <a:pPr marL="457200" lvl="0" indent="0" algn="l" rtl="0">
              <a:spcBef>
                <a:spcPts val="0"/>
              </a:spcBef>
              <a:spcAft>
                <a:spcPts val="0"/>
              </a:spcAft>
              <a:buNone/>
            </a:pPr>
            <a:endParaRPr sz="2100" b="1">
              <a:solidFill>
                <a:srgbClr val="000000"/>
              </a:solidFill>
              <a:latin typeface="Arial"/>
              <a:ea typeface="Arial"/>
              <a:cs typeface="Arial"/>
              <a:sym typeface="Arial"/>
            </a:endParaRPr>
          </a:p>
          <a:p>
            <a:pPr marL="457200" lvl="0" indent="-355600" algn="l" rtl="0">
              <a:spcBef>
                <a:spcPts val="0"/>
              </a:spcBef>
              <a:spcAft>
                <a:spcPts val="0"/>
              </a:spcAft>
              <a:buSzPts val="2000"/>
              <a:buChar char="●"/>
            </a:pPr>
            <a:endParaRPr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269403" y="1667435"/>
            <a:ext cx="6788076" cy="203319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pPr algn="ctr"/>
            <a:r>
              <a:rPr lang="en-US" b="1" dirty="0" smtClean="0"/>
              <a:t>What is a Data Base</a:t>
            </a:r>
            <a:endParaRPr lang="en-US" b="1" dirty="0"/>
          </a:p>
        </p:txBody>
      </p:sp>
      <p:sp>
        <p:nvSpPr>
          <p:cNvPr id="5" name="Text Placeholder 4"/>
          <p:cNvSpPr>
            <a:spLocks noGrp="1"/>
          </p:cNvSpPr>
          <p:nvPr>
            <p:ph type="body" idx="1"/>
          </p:nvPr>
        </p:nvSpPr>
        <p:spPr>
          <a:xfrm>
            <a:off x="786877" y="1624965"/>
            <a:ext cx="7505700" cy="2448000"/>
          </a:xfrm>
        </p:spPr>
        <p:txBody>
          <a:bodyPr>
            <a:normAutofit/>
          </a:bodyPr>
          <a:lstStyle/>
          <a:p>
            <a:pPr algn="ctr">
              <a:buNone/>
            </a:pPr>
            <a:r>
              <a:rPr lang="en-US" sz="2100" dirty="0" smtClean="0"/>
              <a:t>A database is an organized collection of </a:t>
            </a:r>
            <a:r>
              <a:rPr lang="en-US" sz="2100" dirty="0" smtClean="0"/>
              <a:t>structured and unstructured </a:t>
            </a:r>
            <a:r>
              <a:rPr lang="en-US" sz="2100" dirty="0" smtClean="0"/>
              <a:t>information, or data, typically stored electronically in a computer system. </a:t>
            </a:r>
            <a:endParaRPr lang="en-US" sz="2100" dirty="0" smtClean="0"/>
          </a:p>
          <a:p>
            <a:pPr algn="ctr">
              <a:buNone/>
            </a:pPr>
            <a:r>
              <a:rPr lang="en-US" sz="2100" dirty="0" smtClean="0"/>
              <a:t>A </a:t>
            </a:r>
            <a:r>
              <a:rPr lang="en-US" sz="2100" dirty="0" smtClean="0"/>
              <a:t>database is usually controlled by a </a:t>
            </a:r>
            <a:r>
              <a:rPr lang="en-US" sz="2100" dirty="0" smtClean="0">
                <a:hlinkClick r:id="rId2"/>
              </a:rPr>
              <a:t>database management system (DBMS)</a:t>
            </a:r>
            <a:r>
              <a:rPr lang="en-US" sz="2100" dirty="0" smtClean="0"/>
              <a:t>. </a:t>
            </a:r>
          </a:p>
          <a:p>
            <a:pPr>
              <a:buNone/>
            </a:pPr>
            <a:endParaRPr lang="en-US" sz="2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g"/>
          <p:cNvPicPr>
            <a:picLocks noChangeAspect="1"/>
          </p:cNvPicPr>
          <p:nvPr/>
        </p:nvPicPr>
        <p:blipFill>
          <a:blip r:embed="rId2"/>
          <a:stretch>
            <a:fillRect/>
          </a:stretch>
        </p:blipFill>
        <p:spPr>
          <a:xfrm>
            <a:off x="677732" y="43594"/>
            <a:ext cx="7788536" cy="505631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 Relational Data Base</a:t>
            </a:r>
            <a:endParaRPr lang="en-US" b="1" dirty="0"/>
          </a:p>
        </p:txBody>
      </p:sp>
      <p:sp>
        <p:nvSpPr>
          <p:cNvPr id="3" name="Text Placeholder 2"/>
          <p:cNvSpPr>
            <a:spLocks noGrp="1"/>
          </p:cNvSpPr>
          <p:nvPr>
            <p:ph type="body" idx="1"/>
          </p:nvPr>
        </p:nvSpPr>
        <p:spPr>
          <a:xfrm>
            <a:off x="808393" y="1797088"/>
            <a:ext cx="7505700" cy="2448000"/>
          </a:xfrm>
        </p:spPr>
        <p:txBody>
          <a:bodyPr>
            <a:normAutofit/>
          </a:bodyPr>
          <a:lstStyle/>
          <a:p>
            <a:r>
              <a:rPr lang="en-US" sz="1800" b="1" dirty="0" smtClean="0"/>
              <a:t>Definition: </a:t>
            </a:r>
            <a:r>
              <a:rPr lang="en-US" sz="1800" dirty="0" smtClean="0"/>
              <a:t>A database that stores data in a structured format, using tables, rows, and </a:t>
            </a:r>
            <a:r>
              <a:rPr lang="en-US" sz="1800" dirty="0" smtClean="0"/>
              <a:t>columns.</a:t>
            </a:r>
          </a:p>
          <a:p>
            <a:r>
              <a:rPr lang="en-US" sz="1800" b="1" dirty="0" smtClean="0"/>
              <a:t>Characteristics</a:t>
            </a:r>
            <a:r>
              <a:rPr lang="en-US" sz="1800" b="1" dirty="0" smtClean="0"/>
              <a:t>: </a:t>
            </a:r>
            <a:endParaRPr lang="en-US" sz="1800" b="1" dirty="0" smtClean="0"/>
          </a:p>
          <a:p>
            <a:pPr marL="546100" indent="-400050">
              <a:buFont typeface="+mj-lt"/>
              <a:buAutoNum type="romanUcPeriod"/>
            </a:pPr>
            <a:r>
              <a:rPr lang="en-US" sz="1800" dirty="0" smtClean="0"/>
              <a:t>Data </a:t>
            </a:r>
            <a:r>
              <a:rPr lang="en-US" sz="1800" dirty="0" smtClean="0"/>
              <a:t>normalization</a:t>
            </a:r>
          </a:p>
          <a:p>
            <a:pPr marL="546100" indent="-400050">
              <a:buFont typeface="+mj-lt"/>
              <a:buAutoNum type="romanUcPeriod"/>
            </a:pPr>
            <a:r>
              <a:rPr lang="en-US" sz="1800" dirty="0" smtClean="0"/>
              <a:t>ACID properties (Atomicity, Consistency, Isolation, Durability)</a:t>
            </a:r>
          </a:p>
          <a:p>
            <a:pPr marL="546100" indent="-400050">
              <a:buFont typeface="+mj-lt"/>
              <a:buAutoNum type="romanUcPeriod"/>
            </a:pPr>
            <a:r>
              <a:rPr lang="en-US" sz="1800" dirty="0" smtClean="0"/>
              <a:t>SQL (Structured Query Language)</a:t>
            </a:r>
          </a:p>
          <a:p>
            <a:pPr>
              <a:buNone/>
            </a:pPr>
            <a:r>
              <a:rPr lang="en-US" sz="1800" b="1" dirty="0" smtClean="0"/>
              <a:t>Examples: </a:t>
            </a:r>
            <a:r>
              <a:rPr lang="en-US" sz="1800" dirty="0" err="1" smtClean="0"/>
              <a:t>MySQL</a:t>
            </a:r>
            <a:r>
              <a:rPr lang="en-US" sz="1800" dirty="0" smtClean="0"/>
              <a:t>, </a:t>
            </a:r>
            <a:r>
              <a:rPr lang="en-US" sz="1800" dirty="0" err="1" smtClean="0"/>
              <a:t>PostgreSQL</a:t>
            </a:r>
            <a:r>
              <a:rPr lang="en-US" sz="1800" dirty="0" smtClean="0"/>
              <a:t>, Oracle, SQL Server</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smtClean="0"/>
              <a:t>What is Non-Relational Data Base</a:t>
            </a:r>
            <a:endParaRPr lang="en-US" b="1" dirty="0"/>
          </a:p>
        </p:txBody>
      </p:sp>
      <p:sp>
        <p:nvSpPr>
          <p:cNvPr id="5" name="Text Placeholder 4"/>
          <p:cNvSpPr>
            <a:spLocks noGrp="1"/>
          </p:cNvSpPr>
          <p:nvPr>
            <p:ph type="body" idx="1"/>
          </p:nvPr>
        </p:nvSpPr>
        <p:spPr>
          <a:xfrm>
            <a:off x="808392" y="1807845"/>
            <a:ext cx="7505700" cy="2448000"/>
          </a:xfrm>
        </p:spPr>
        <p:txBody>
          <a:bodyPr>
            <a:normAutofit/>
          </a:bodyPr>
          <a:lstStyle/>
          <a:p>
            <a:r>
              <a:rPr lang="en-US" sz="1800" b="1" dirty="0" smtClean="0"/>
              <a:t>Definition: </a:t>
            </a:r>
            <a:r>
              <a:rPr lang="en-US" sz="1800" dirty="0" smtClean="0"/>
              <a:t>A database that stores data in a flexible format, using key-value pairs, documents, or graphs. </a:t>
            </a:r>
            <a:endParaRPr lang="en-US" sz="1800" dirty="0" smtClean="0"/>
          </a:p>
          <a:p>
            <a:r>
              <a:rPr lang="en-US" sz="1800" b="1" dirty="0" smtClean="0"/>
              <a:t>Characteristics</a:t>
            </a:r>
            <a:r>
              <a:rPr lang="en-US" sz="1800" dirty="0" smtClean="0"/>
              <a:t>: </a:t>
            </a:r>
            <a:endParaRPr lang="en-US" sz="1800" dirty="0" smtClean="0"/>
          </a:p>
          <a:p>
            <a:pPr marL="546100" indent="-400050">
              <a:buFont typeface="+mj-lt"/>
              <a:buAutoNum type="romanUcPeriod"/>
            </a:pPr>
            <a:r>
              <a:rPr lang="en-US" sz="1800" dirty="0" smtClean="0"/>
              <a:t>No </a:t>
            </a:r>
            <a:r>
              <a:rPr lang="en-US" sz="1800" dirty="0" smtClean="0"/>
              <a:t>fixed schema</a:t>
            </a:r>
          </a:p>
          <a:p>
            <a:pPr marL="546100" indent="-400050">
              <a:buFont typeface="+mj-lt"/>
              <a:buAutoNum type="romanUcPeriod"/>
            </a:pPr>
            <a:r>
              <a:rPr lang="en-US" sz="1800" dirty="0" smtClean="0"/>
              <a:t>BASE properties (Basically Available, Soft state, Eventually consistent)</a:t>
            </a:r>
          </a:p>
          <a:p>
            <a:pPr marL="546100" indent="-400050">
              <a:buFont typeface="+mj-lt"/>
              <a:buAutoNum type="romanUcPeriod"/>
            </a:pPr>
            <a:r>
              <a:rPr lang="en-US" sz="1800" dirty="0" smtClean="0"/>
              <a:t>NoSQL (Not Only SQL)</a:t>
            </a:r>
          </a:p>
          <a:p>
            <a:r>
              <a:rPr lang="en-US" sz="1800" b="1" dirty="0" smtClean="0"/>
              <a:t>Examples</a:t>
            </a:r>
            <a:r>
              <a:rPr lang="en-US" sz="1800" dirty="0" smtClean="0"/>
              <a:t>: </a:t>
            </a:r>
            <a:r>
              <a:rPr lang="en-US" sz="1800" dirty="0" err="1" smtClean="0"/>
              <a:t>MongoDB</a:t>
            </a:r>
            <a:r>
              <a:rPr lang="en-US" sz="1800" dirty="0" smtClean="0"/>
              <a:t>, Cassandra, </a:t>
            </a:r>
            <a:r>
              <a:rPr lang="en-US" sz="1800" dirty="0" err="1" smtClean="0"/>
              <a:t>Redis</a:t>
            </a:r>
            <a:r>
              <a:rPr lang="en-US" sz="1800" dirty="0" smtClean="0"/>
              <a:t>, Neo4j</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864247" y="1927412"/>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Rounded Rectangle 4"/>
          <p:cNvSpPr/>
          <p:nvPr/>
        </p:nvSpPr>
        <p:spPr>
          <a:xfrm>
            <a:off x="1021975" y="190410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ctr"/>
            <a:r>
              <a:rPr lang="en-US" b="1" dirty="0" smtClean="0"/>
              <a:t>What is the Difference Between Relational &amp; Non-Relational Data Base</a:t>
            </a:r>
            <a:endParaRPr lang="en-US" b="1" dirty="0"/>
          </a:p>
        </p:txBody>
      </p:sp>
      <p:sp>
        <p:nvSpPr>
          <p:cNvPr id="3" name="Text Placeholder 2"/>
          <p:cNvSpPr>
            <a:spLocks noGrp="1"/>
          </p:cNvSpPr>
          <p:nvPr>
            <p:ph type="body" idx="1"/>
          </p:nvPr>
        </p:nvSpPr>
        <p:spPr/>
        <p:txBody>
          <a:bodyPr>
            <a:normAutofit fontScale="92500" lnSpcReduction="10000"/>
          </a:bodyPr>
          <a:lstStyle/>
          <a:p>
            <a:pPr algn="ctr">
              <a:buNone/>
            </a:pPr>
            <a:r>
              <a:rPr lang="en-US" sz="1800" b="1" u="sng" dirty="0" smtClean="0"/>
              <a:t>Relational Data Base</a:t>
            </a:r>
          </a:p>
          <a:p>
            <a:pPr>
              <a:buNone/>
            </a:pPr>
            <a:endParaRPr lang="en-US" sz="1800" u="sng" dirty="0" smtClean="0"/>
          </a:p>
          <a:p>
            <a:pPr lvl="0">
              <a:buNone/>
            </a:pPr>
            <a:r>
              <a:rPr lang="en-US" sz="1800" dirty="0" smtClean="0"/>
              <a:t>       Use </a:t>
            </a:r>
            <a:r>
              <a:rPr lang="en-US" sz="1800" dirty="0" smtClean="0"/>
              <a:t>a structured format to store data in tables with rows and columns. Each table represents a different entity, and relationships between tables are defined through foreign keys.</a:t>
            </a:r>
          </a:p>
          <a:p>
            <a:pPr>
              <a:buNone/>
            </a:pPr>
            <a:endParaRPr lang="en-US" u="sng" dirty="0" smtClean="0"/>
          </a:p>
          <a:p>
            <a:pPr>
              <a:buNone/>
            </a:pPr>
            <a:endParaRPr lang="en-US" u="sng" dirty="0"/>
          </a:p>
        </p:txBody>
      </p:sp>
      <p:sp>
        <p:nvSpPr>
          <p:cNvPr id="4" name="Text Placeholder 3"/>
          <p:cNvSpPr>
            <a:spLocks noGrp="1"/>
          </p:cNvSpPr>
          <p:nvPr>
            <p:ph type="body" idx="2"/>
          </p:nvPr>
        </p:nvSpPr>
        <p:spPr/>
        <p:txBody>
          <a:bodyPr/>
          <a:lstStyle/>
          <a:p>
            <a:pPr algn="ctr">
              <a:buNone/>
            </a:pPr>
            <a:r>
              <a:rPr lang="en-US" sz="1800" b="1" u="sng" dirty="0" smtClean="0"/>
              <a:t>Non-Relational Data Base</a:t>
            </a:r>
          </a:p>
          <a:p>
            <a:pPr algn="ctr">
              <a:buNone/>
            </a:pPr>
            <a:endParaRPr lang="en-US" sz="1800" u="sng" dirty="0" smtClean="0"/>
          </a:p>
          <a:p>
            <a:pPr lvl="0">
              <a:buNone/>
            </a:pPr>
            <a:r>
              <a:rPr lang="en-US" sz="1800" dirty="0" smtClean="0"/>
              <a:t> </a:t>
            </a:r>
            <a:r>
              <a:rPr lang="en-US" sz="1800" dirty="0" smtClean="0"/>
              <a:t>       NoSQL </a:t>
            </a:r>
            <a:r>
              <a:rPr lang="en-US" sz="1800" dirty="0" smtClean="0"/>
              <a:t>databases, store data in a variety of formats (e.g., key-value pairs, documents, graphs) and are more flexible with schema design</a:t>
            </a:r>
            <a:r>
              <a:rPr lang="en-US" sz="1400" dirty="0" smtClean="0"/>
              <a:t>.</a:t>
            </a:r>
          </a:p>
          <a:p>
            <a:pPr>
              <a:buNone/>
            </a:pPr>
            <a:endParaRPr lang="en-US"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21975" y="190410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ounded Rectangle 5"/>
          <p:cNvSpPr/>
          <p:nvPr/>
        </p:nvSpPr>
        <p:spPr>
          <a:xfrm>
            <a:off x="4702883" y="1927412"/>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ctr"/>
            <a:r>
              <a:rPr lang="en-US" b="1" dirty="0" smtClean="0"/>
              <a:t>Advantages of Relational &amp; Non-Relational Database</a:t>
            </a:r>
            <a:endParaRPr lang="en-US" b="1" dirty="0"/>
          </a:p>
        </p:txBody>
      </p:sp>
      <p:sp>
        <p:nvSpPr>
          <p:cNvPr id="3" name="Text Placeholder 2"/>
          <p:cNvSpPr>
            <a:spLocks noGrp="1"/>
          </p:cNvSpPr>
          <p:nvPr>
            <p:ph type="body" idx="1"/>
          </p:nvPr>
        </p:nvSpPr>
        <p:spPr/>
        <p:txBody>
          <a:bodyPr>
            <a:normAutofit fontScale="92500"/>
          </a:bodyPr>
          <a:lstStyle/>
          <a:p>
            <a:pPr algn="ctr">
              <a:buNone/>
            </a:pPr>
            <a:r>
              <a:rPr lang="en-US" sz="1800" b="1" u="sng" dirty="0" smtClean="0"/>
              <a:t>Advantages of Relational </a:t>
            </a:r>
            <a:r>
              <a:rPr lang="en-US" sz="1800" b="1" u="sng" dirty="0" smtClean="0"/>
              <a:t>Databases</a:t>
            </a:r>
            <a:endParaRPr lang="en-US" sz="1800" dirty="0" smtClean="0"/>
          </a:p>
          <a:p>
            <a:pPr lvl="1"/>
            <a:r>
              <a:rPr lang="en-US" sz="1800" dirty="0" smtClean="0"/>
              <a:t>Data integrity and consistency</a:t>
            </a:r>
          </a:p>
          <a:p>
            <a:pPr lvl="1"/>
            <a:r>
              <a:rPr lang="en-US" sz="1800" dirty="0" smtClean="0"/>
              <a:t>Scalability</a:t>
            </a:r>
          </a:p>
          <a:p>
            <a:pPr lvl="1"/>
            <a:r>
              <a:rPr lang="en-US" sz="1800" dirty="0" smtClean="0"/>
              <a:t>Security</a:t>
            </a:r>
          </a:p>
          <a:p>
            <a:pPr lvl="1"/>
            <a:r>
              <a:rPr lang="en-US" sz="1800" dirty="0" smtClean="0"/>
              <a:t>Performance</a:t>
            </a:r>
          </a:p>
          <a:p>
            <a:pPr lvl="1"/>
            <a:r>
              <a:rPr lang="en-US" sz="1800" dirty="0" smtClean="0"/>
              <a:t>Data management tools</a:t>
            </a:r>
          </a:p>
          <a:p>
            <a:endParaRPr lang="en-US" dirty="0"/>
          </a:p>
        </p:txBody>
      </p:sp>
      <p:sp>
        <p:nvSpPr>
          <p:cNvPr id="4" name="Text Placeholder 3"/>
          <p:cNvSpPr>
            <a:spLocks noGrp="1"/>
          </p:cNvSpPr>
          <p:nvPr>
            <p:ph type="body" idx="2"/>
          </p:nvPr>
        </p:nvSpPr>
        <p:spPr>
          <a:xfrm>
            <a:off x="4638675" y="1990725"/>
            <a:ext cx="3859866" cy="2448000"/>
          </a:xfrm>
        </p:spPr>
        <p:txBody>
          <a:bodyPr>
            <a:normAutofit/>
          </a:bodyPr>
          <a:lstStyle/>
          <a:p>
            <a:pPr>
              <a:buNone/>
            </a:pPr>
            <a:r>
              <a:rPr lang="en-US" sz="1800" b="1" u="sng" dirty="0" smtClean="0"/>
              <a:t>Advantages of Non-Relational </a:t>
            </a:r>
            <a:r>
              <a:rPr lang="en-US" sz="1800" b="1" u="sng" dirty="0" smtClean="0"/>
              <a:t>Databases</a:t>
            </a:r>
            <a:endParaRPr lang="en-US" sz="1800" dirty="0" smtClean="0"/>
          </a:p>
          <a:p>
            <a:pPr lvl="1"/>
            <a:r>
              <a:rPr lang="en-US" sz="1800" dirty="0" smtClean="0"/>
              <a:t>Flexibility</a:t>
            </a:r>
          </a:p>
          <a:p>
            <a:pPr lvl="1"/>
            <a:r>
              <a:rPr lang="en-US" sz="1800" dirty="0" smtClean="0"/>
              <a:t>Scalability</a:t>
            </a:r>
          </a:p>
          <a:p>
            <a:pPr lvl="1"/>
            <a:r>
              <a:rPr lang="en-US" sz="1800" dirty="0" smtClean="0"/>
              <a:t>Performance</a:t>
            </a:r>
          </a:p>
          <a:p>
            <a:pPr lvl="1"/>
            <a:r>
              <a:rPr lang="en-US" sz="1800" dirty="0" smtClean="0"/>
              <a:t>Cost-effectiveness</a:t>
            </a:r>
          </a:p>
          <a:p>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96521" y="187362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Rounded Rectangle 4"/>
          <p:cNvSpPr/>
          <p:nvPr/>
        </p:nvSpPr>
        <p:spPr>
          <a:xfrm>
            <a:off x="1021975" y="190410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ctr"/>
            <a:r>
              <a:rPr lang="en-US" b="1" dirty="0" smtClean="0"/>
              <a:t>Use Cases of Relational &amp; Non-Relational Data Base Systems </a:t>
            </a:r>
            <a:endParaRPr lang="en-US" b="1" dirty="0"/>
          </a:p>
        </p:txBody>
      </p:sp>
      <p:sp>
        <p:nvSpPr>
          <p:cNvPr id="3" name="Text Placeholder 2"/>
          <p:cNvSpPr>
            <a:spLocks noGrp="1"/>
          </p:cNvSpPr>
          <p:nvPr>
            <p:ph type="body" idx="1"/>
          </p:nvPr>
        </p:nvSpPr>
        <p:spPr/>
        <p:txBody>
          <a:bodyPr>
            <a:noAutofit/>
          </a:bodyPr>
          <a:lstStyle/>
          <a:p>
            <a:pPr algn="ctr">
              <a:buNone/>
            </a:pPr>
            <a:r>
              <a:rPr lang="en-US" sz="1600" b="1" dirty="0" smtClean="0"/>
              <a:t>Use Cases for Relational Databases</a:t>
            </a:r>
            <a:endParaRPr lang="en-US" sz="1600" dirty="0" smtClean="0"/>
          </a:p>
          <a:p>
            <a:pPr lvl="1"/>
            <a:r>
              <a:rPr lang="en-US" sz="1600" dirty="0" smtClean="0"/>
              <a:t>Customer relationship management (CRM)</a:t>
            </a:r>
          </a:p>
          <a:p>
            <a:pPr lvl="1"/>
            <a:r>
              <a:rPr lang="en-US" sz="1600" dirty="0" smtClean="0"/>
              <a:t>Enterprise resource planning (ERP)</a:t>
            </a:r>
          </a:p>
          <a:p>
            <a:pPr lvl="1"/>
            <a:r>
              <a:rPr lang="en-US" sz="1600" dirty="0" smtClean="0"/>
              <a:t>Financial management</a:t>
            </a:r>
          </a:p>
          <a:p>
            <a:pPr lvl="1"/>
            <a:r>
              <a:rPr lang="en-US" sz="1600" dirty="0" smtClean="0"/>
              <a:t>Inventory management</a:t>
            </a:r>
          </a:p>
          <a:p>
            <a:pPr lvl="1"/>
            <a:r>
              <a:rPr lang="en-US" sz="1600" dirty="0" smtClean="0"/>
              <a:t>Supply chain management</a:t>
            </a:r>
          </a:p>
          <a:p>
            <a:pPr>
              <a:buNone/>
            </a:pPr>
            <a:r>
              <a:rPr lang="en-US" sz="1600" dirty="0" smtClean="0"/>
              <a:t>																																							</a:t>
            </a:r>
            <a:endParaRPr lang="en-US" sz="1600" dirty="0"/>
          </a:p>
        </p:txBody>
      </p:sp>
      <p:sp>
        <p:nvSpPr>
          <p:cNvPr id="4" name="Text Placeholder 3"/>
          <p:cNvSpPr>
            <a:spLocks noGrp="1"/>
          </p:cNvSpPr>
          <p:nvPr>
            <p:ph type="body" idx="2"/>
          </p:nvPr>
        </p:nvSpPr>
        <p:spPr/>
        <p:txBody>
          <a:bodyPr>
            <a:noAutofit/>
          </a:bodyPr>
          <a:lstStyle/>
          <a:p>
            <a:pPr algn="ctr">
              <a:buNone/>
            </a:pPr>
            <a:r>
              <a:rPr lang="en-US" sz="1600" b="1" dirty="0" smtClean="0"/>
              <a:t>Use Cases for Non-Relational </a:t>
            </a:r>
            <a:r>
              <a:rPr lang="en-US" sz="1600" b="1" dirty="0" smtClean="0"/>
              <a:t>Databases</a:t>
            </a:r>
            <a:endParaRPr lang="en-US" sz="1600" dirty="0" smtClean="0"/>
          </a:p>
          <a:p>
            <a:pPr lvl="1"/>
            <a:r>
              <a:rPr lang="en-US" sz="1600" dirty="0" smtClean="0"/>
              <a:t>Real-time analytics</a:t>
            </a:r>
          </a:p>
          <a:p>
            <a:pPr lvl="1"/>
            <a:r>
              <a:rPr lang="en-US" sz="1600" dirty="0" smtClean="0"/>
              <a:t>Content management systems (CMS)</a:t>
            </a:r>
          </a:p>
          <a:p>
            <a:pPr lvl="1"/>
            <a:r>
              <a:rPr lang="en-US" sz="1600" dirty="0" smtClean="0"/>
              <a:t>Internet of Things (IoT)</a:t>
            </a:r>
          </a:p>
          <a:p>
            <a:pPr lvl="1"/>
            <a:r>
              <a:rPr lang="en-US" sz="1600" dirty="0" smtClean="0"/>
              <a:t>Gaming</a:t>
            </a:r>
          </a:p>
          <a:p>
            <a:pPr lvl="1"/>
            <a:r>
              <a:rPr lang="en-US" sz="1600" dirty="0" smtClean="0"/>
              <a:t>Social media</a:t>
            </a:r>
          </a:p>
          <a:p>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509</Words>
  <PresentationFormat>On-screen Show (16:9)</PresentationFormat>
  <Paragraphs>79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Nunito</vt:lpstr>
      <vt:lpstr>Calibri</vt:lpstr>
      <vt:lpstr>Courier New</vt:lpstr>
      <vt:lpstr>Raleway</vt:lpstr>
      <vt:lpstr>Shift</vt:lpstr>
      <vt:lpstr>Relational Database Management System</vt:lpstr>
      <vt:lpstr>Objective </vt:lpstr>
      <vt:lpstr>What is a Data Base</vt:lpstr>
      <vt:lpstr>Slide 4</vt:lpstr>
      <vt:lpstr>What is a Relational Data Base</vt:lpstr>
      <vt:lpstr>What is Non-Relational Data Base</vt:lpstr>
      <vt:lpstr>What is the Difference Between Relational &amp; Non-Relational Data Base</vt:lpstr>
      <vt:lpstr>Advantages of Relational &amp; Non-Relational Database</vt:lpstr>
      <vt:lpstr>Use Cases of Relational &amp; Non-Relational Data Base Systems </vt:lpstr>
      <vt:lpstr>Features of Relational &amp; Non-Relational Data Base</vt:lpstr>
      <vt:lpstr>Characteristics of Relational &amp; Non-Relational Data Base System</vt:lpstr>
      <vt:lpstr>In Conclusion  Choosing between relational and non-relational databases depends on the specific requirements of your application. If you need strict data integrity and complex queries, relational databases are preferable.  However, if your application demands flexibility, scalability, and can tolerate eventual consistency, non-relational databases may be the better option.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dc:title>
  <dc:creator>Florence</dc:creator>
  <cp:lastModifiedBy>Florence</cp:lastModifiedBy>
  <cp:revision>18</cp:revision>
  <dcterms:modified xsi:type="dcterms:W3CDTF">2024-10-19T13:45:06Z</dcterms:modified>
</cp:coreProperties>
</file>