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Nunito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0c772760b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0c772760b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0c772760ba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0c772760ba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e965474a9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e965474a9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cb9a0b074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cb9a0b074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0c772760ba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0c772760ba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0c772760b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0c772760b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0c772760ba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0c772760ba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0c772760ba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0c772760ba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hyperlink" Target="https://www.mongodb.com/nosql-explained" TargetMode="External"/><Relationship Id="rId5" Type="http://schemas.openxmlformats.org/officeDocument/2006/relationships/hyperlink" Target="https://www.mongodb.com/nosql-explained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oracle.com/ng/database/what-is-database/#WhatIsDBMS" TargetMode="External"/><Relationship Id="rId4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453475" y="1487475"/>
            <a:ext cx="8387400" cy="82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659">
                <a:solidFill>
                  <a:srgbClr val="176F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Relational Database Management System</a:t>
            </a:r>
            <a:endParaRPr b="1" sz="3959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3118199" y="3388875"/>
            <a:ext cx="5438100" cy="12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By: Florence Dube-Olajide</a:t>
            </a:r>
            <a:endParaRPr b="1" sz="2400"/>
          </a:p>
        </p:txBody>
      </p:sp>
      <p:sp>
        <p:nvSpPr>
          <p:cNvPr id="130" name="Google Shape;130;p13"/>
          <p:cNvSpPr txBox="1"/>
          <p:nvPr/>
        </p:nvSpPr>
        <p:spPr>
          <a:xfrm>
            <a:off x="4721100" y="4168875"/>
            <a:ext cx="3835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Oct. 18th 2024</a:t>
            </a:r>
            <a:endParaRPr b="1" sz="1800">
              <a:solidFill>
                <a:schemeClr val="accent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/>
          <p:nvPr>
            <p:ph type="title"/>
          </p:nvPr>
        </p:nvSpPr>
        <p:spPr>
          <a:xfrm>
            <a:off x="631650" y="1188125"/>
            <a:ext cx="7910700" cy="35043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Relational Databases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b="1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Integrity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Strong mechanisms for maintaining data accuracy and consistency.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b="1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Complex Queries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Advanced querying capabilities using SQL, suitable for complex data retrieval.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Non-Relational Databases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b="1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Scalability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Easily scales horizontally by distributing data across many servers.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b="1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Performance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Optimized for high-speed data access and retrieval, especially with large datasets.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2"/>
          <p:cNvSpPr txBox="1"/>
          <p:nvPr/>
        </p:nvSpPr>
        <p:spPr>
          <a:xfrm>
            <a:off x="1075350" y="526375"/>
            <a:ext cx="6993300" cy="49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b="1" lang="en" sz="2000"/>
              <a:t>Advantages of Relational and Non-Relational Database</a:t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23" title="image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7738" y="820888"/>
            <a:ext cx="7038975" cy="395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3"/>
          <p:cNvSpPr txBox="1"/>
          <p:nvPr/>
        </p:nvSpPr>
        <p:spPr>
          <a:xfrm>
            <a:off x="734825" y="360950"/>
            <a:ext cx="7685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Pros and Cons</a:t>
            </a:r>
            <a:endParaRPr b="1" sz="2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/>
          <p:nvPr>
            <p:ph type="title"/>
          </p:nvPr>
        </p:nvSpPr>
        <p:spPr>
          <a:xfrm>
            <a:off x="265500" y="1398675"/>
            <a:ext cx="4045200" cy="30510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Choosing between </a:t>
            </a:r>
            <a:r>
              <a:rPr b="1" lang="en" sz="18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relational</a:t>
            </a:r>
            <a:r>
              <a:rPr lang="en" sz="18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" sz="18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non-relational</a:t>
            </a:r>
            <a:r>
              <a:rPr lang="en" sz="18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databases depends on the specific requirements of your application. If you need strict data integrity and complex queries, relational databases are preferable. </a:t>
            </a:r>
            <a:endParaRPr sz="18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However, if your application demands flexibility, scalability, and can tolerate eventual consistency, non-relational databases may be the better option.</a:t>
            </a:r>
            <a:endParaRPr sz="18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197" name="Google Shape;197;p24"/>
          <p:cNvSpPr txBox="1"/>
          <p:nvPr/>
        </p:nvSpPr>
        <p:spPr>
          <a:xfrm>
            <a:off x="265500" y="751950"/>
            <a:ext cx="4045200" cy="492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 sz="2000"/>
              <a:t>Conclusion</a:t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p24" title="image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1525" y="320450"/>
            <a:ext cx="4421601" cy="44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5"/>
          <p:cNvSpPr txBox="1"/>
          <p:nvPr/>
        </p:nvSpPr>
        <p:spPr>
          <a:xfrm>
            <a:off x="2690100" y="47684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References</a:t>
            </a:r>
            <a:endParaRPr b="1" sz="3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5" name="Google Shape;205;p25"/>
          <p:cNvSpPr txBox="1"/>
          <p:nvPr>
            <p:ph idx="4294967295" type="body"/>
          </p:nvPr>
        </p:nvSpPr>
        <p:spPr>
          <a:xfrm>
            <a:off x="2855550" y="1347405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IBM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Relational vs Non-Relational Databases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MongoDB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6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What is a NoSQL Database?</a:t>
            </a:r>
            <a:endParaRPr sz="16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W3Schools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W3Schools SQL Tutorial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TutorialsPoint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NoSQL Databases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https://www.oracle.com/ng/database/what-is-database/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aleway"/>
              <a:buChar char="●"/>
            </a:pPr>
            <a:r>
              <a:rPr lang="en" sz="1700">
                <a:latin typeface="Raleway"/>
                <a:ea typeface="Raleway"/>
                <a:cs typeface="Raleway"/>
                <a:sym typeface="Raleway"/>
              </a:rPr>
              <a:t>existek.com</a:t>
            </a:r>
            <a:endParaRPr sz="1700">
              <a:latin typeface="Raleway"/>
              <a:ea typeface="Raleway"/>
              <a:cs typeface="Raleway"/>
              <a:sym typeface="Raleway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aleway"/>
              <a:buChar char="●"/>
            </a:pPr>
            <a:r>
              <a:rPr lang="en" sz="1700">
                <a:latin typeface="Raleway"/>
                <a:ea typeface="Raleway"/>
                <a:cs typeface="Raleway"/>
                <a:sym typeface="Raleway"/>
              </a:rPr>
              <a:t>graffersid.com</a:t>
            </a:r>
            <a:endParaRPr sz="1700">
              <a:latin typeface="Raleway"/>
              <a:ea typeface="Raleway"/>
              <a:cs typeface="Raleway"/>
              <a:sym typeface="Raleway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aleway"/>
              <a:buChar char="●"/>
            </a:pPr>
            <a:r>
              <a:rPr lang="en" sz="1700">
                <a:latin typeface="Raleway"/>
                <a:ea typeface="Raleway"/>
                <a:cs typeface="Raleway"/>
                <a:sym typeface="Raleway"/>
              </a:rPr>
              <a:t>towardsdatascience.com</a:t>
            </a:r>
            <a:endParaRPr sz="17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ctrTitle"/>
          </p:nvPr>
        </p:nvSpPr>
        <p:spPr>
          <a:xfrm>
            <a:off x="1891350" y="691825"/>
            <a:ext cx="53613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Objective </a:t>
            </a:r>
            <a:endParaRPr b="1"/>
          </a:p>
        </p:txBody>
      </p:sp>
      <p:sp>
        <p:nvSpPr>
          <p:cNvPr id="136" name="Google Shape;136;p14"/>
          <p:cNvSpPr txBox="1"/>
          <p:nvPr>
            <p:ph idx="1" type="subTitle"/>
          </p:nvPr>
        </p:nvSpPr>
        <p:spPr>
          <a:xfrm>
            <a:off x="1097875" y="1549225"/>
            <a:ext cx="7068600" cy="31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b="1"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Explain the differences between relational and non-relational databases.</a:t>
            </a:r>
            <a:endParaRPr b="1"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b="1"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 a clear and concise explanation of their characteristics, use cases, and advantages.</a:t>
            </a:r>
            <a:endParaRPr b="1"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b="1"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Understand the key factors to consider when choosing a database for a specific application.</a:t>
            </a:r>
            <a:endParaRPr b="1"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42" name="Google Shape;142;p15"/>
          <p:cNvSpPr txBox="1"/>
          <p:nvPr>
            <p:ph idx="4294967295" type="title"/>
          </p:nvPr>
        </p:nvSpPr>
        <p:spPr>
          <a:xfrm>
            <a:off x="812125" y="2917650"/>
            <a:ext cx="7113600" cy="28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2000">
                <a:solidFill>
                  <a:srgbClr val="16151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database is an organized collection of structured information, or data, typically stored electronically in a computer system. A database is usually controlled by a </a:t>
            </a:r>
            <a:r>
              <a:rPr b="0" lang="en" sz="2000">
                <a:solidFill>
                  <a:srgbClr val="006B8F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database management system (DBMS)</a:t>
            </a:r>
            <a:r>
              <a:rPr b="0" lang="en" sz="2000">
                <a:solidFill>
                  <a:srgbClr val="16151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3" name="Google Shape;143;p15" title="images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/>
        </p:nvSpPr>
        <p:spPr>
          <a:xfrm>
            <a:off x="2625175" y="401650"/>
            <a:ext cx="45033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49" name="Google Shape;149;p16" title="types-of-database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550" y="180475"/>
            <a:ext cx="8734925" cy="469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/>
        </p:nvSpPr>
        <p:spPr>
          <a:xfrm>
            <a:off x="616525" y="78900"/>
            <a:ext cx="7745400" cy="492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2"/>
                </a:solidFill>
              </a:rPr>
              <a:t>Differences Between Relational and Non-Relational Databases</a:t>
            </a:r>
            <a:endParaRPr b="1" sz="2000">
              <a:solidFill>
                <a:schemeClr val="dk2"/>
              </a:solidFill>
            </a:endParaRPr>
          </a:p>
        </p:txBody>
      </p:sp>
      <p:sp>
        <p:nvSpPr>
          <p:cNvPr id="155" name="Google Shape;155;p17"/>
          <p:cNvSpPr txBox="1"/>
          <p:nvPr/>
        </p:nvSpPr>
        <p:spPr>
          <a:xfrm>
            <a:off x="872275" y="751975"/>
            <a:ext cx="7233900" cy="4139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 sz="1800">
                <a:solidFill>
                  <a:schemeClr val="dk2"/>
                </a:solidFill>
              </a:rPr>
              <a:t>Relational Databases</a:t>
            </a:r>
            <a:r>
              <a:rPr lang="en" sz="1800">
                <a:solidFill>
                  <a:schemeClr val="dk2"/>
                </a:solidFill>
              </a:rPr>
              <a:t>: Use a structured format to store data in tables with rows and columns. Each table represents a different entity, and relationships between tables are defined through foreign keys.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 sz="1800">
                <a:solidFill>
                  <a:schemeClr val="dk2"/>
                </a:solidFill>
              </a:rPr>
              <a:t>Non-Relational Databases</a:t>
            </a:r>
            <a:r>
              <a:rPr lang="en" sz="1800">
                <a:solidFill>
                  <a:schemeClr val="dk2"/>
                </a:solidFill>
              </a:rPr>
              <a:t>: Also known as NoSQL databases, store data in a variety of formats (e.g., key-value pairs, documents, graphs) and are more flexible with schema design.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18" title="image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338" y="949500"/>
            <a:ext cx="7248525" cy="383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8"/>
          <p:cNvSpPr txBox="1"/>
          <p:nvPr/>
        </p:nvSpPr>
        <p:spPr>
          <a:xfrm>
            <a:off x="270700" y="315825"/>
            <a:ext cx="8647800" cy="47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KEY </a:t>
            </a:r>
            <a:r>
              <a:rPr lang="en"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DIFFERENCE</a:t>
            </a:r>
            <a:r>
              <a:rPr lang="en"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BETWEEN RELATIONAL &amp; NON-RELATIONAL DATABASE</a:t>
            </a:r>
            <a:endParaRPr sz="1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19" title="image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175" y="1109988"/>
            <a:ext cx="7667625" cy="362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9"/>
          <p:cNvSpPr txBox="1"/>
          <p:nvPr/>
        </p:nvSpPr>
        <p:spPr>
          <a:xfrm>
            <a:off x="877925" y="461750"/>
            <a:ext cx="7388100" cy="477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USE CASES OF RELATIONAL AND NON RELATIONAL DATA BASE</a:t>
            </a:r>
            <a:endParaRPr b="1" sz="1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767025" y="992600"/>
            <a:ext cx="7504800" cy="354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655">
                <a:solidFill>
                  <a:srgbClr val="000000"/>
                </a:solidFill>
                <a:highlight>
                  <a:schemeClr val="lt2"/>
                </a:highlight>
                <a:latin typeface="Arial"/>
                <a:ea typeface="Arial"/>
                <a:cs typeface="Arial"/>
                <a:sym typeface="Arial"/>
              </a:rPr>
              <a:t>Characteristics</a:t>
            </a:r>
            <a:endParaRPr b="1" sz="2655">
              <a:solidFill>
                <a:srgbClr val="000000"/>
              </a:solidFill>
              <a:highlight>
                <a:schemeClr val="lt2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0514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1433">
                <a:solidFill>
                  <a:srgbClr val="000000"/>
                </a:solidFill>
                <a:highlight>
                  <a:schemeClr val="lt2"/>
                </a:highlight>
                <a:latin typeface="Arial"/>
                <a:ea typeface="Arial"/>
                <a:cs typeface="Arial"/>
                <a:sym typeface="Arial"/>
              </a:rPr>
              <a:t>Relational Databases</a:t>
            </a:r>
            <a:r>
              <a:rPr lang="en" sz="1433">
                <a:solidFill>
                  <a:srgbClr val="000000"/>
                </a:solidFill>
                <a:highlight>
                  <a:schemeClr val="lt2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endParaRPr sz="1433">
              <a:solidFill>
                <a:srgbClr val="000000"/>
              </a:solidFill>
              <a:highlight>
                <a:schemeClr val="lt2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0514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b="1" lang="en" sz="1433">
                <a:solidFill>
                  <a:srgbClr val="000000"/>
                </a:solidFill>
                <a:highlight>
                  <a:schemeClr val="lt2"/>
                </a:highlight>
                <a:latin typeface="Arial"/>
                <a:ea typeface="Arial"/>
                <a:cs typeface="Arial"/>
                <a:sym typeface="Arial"/>
              </a:rPr>
              <a:t>Structured Data</a:t>
            </a:r>
            <a:r>
              <a:rPr lang="en" sz="1433">
                <a:solidFill>
                  <a:srgbClr val="000000"/>
                </a:solidFill>
                <a:highlight>
                  <a:schemeClr val="lt2"/>
                </a:highlight>
                <a:latin typeface="Arial"/>
                <a:ea typeface="Arial"/>
                <a:cs typeface="Arial"/>
                <a:sym typeface="Arial"/>
              </a:rPr>
              <a:t>: Data must fit into predefined schemas (tables, columns).</a:t>
            </a:r>
            <a:endParaRPr sz="1433">
              <a:solidFill>
                <a:srgbClr val="000000"/>
              </a:solidFill>
              <a:highlight>
                <a:schemeClr val="lt2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0514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b="1" lang="en" sz="1433">
                <a:solidFill>
                  <a:srgbClr val="000000"/>
                </a:solidFill>
                <a:highlight>
                  <a:schemeClr val="lt2"/>
                </a:highlight>
                <a:latin typeface="Arial"/>
                <a:ea typeface="Arial"/>
                <a:cs typeface="Arial"/>
                <a:sym typeface="Arial"/>
              </a:rPr>
              <a:t>Schema</a:t>
            </a:r>
            <a:r>
              <a:rPr lang="en" sz="1433">
                <a:solidFill>
                  <a:srgbClr val="000000"/>
                </a:solidFill>
                <a:highlight>
                  <a:schemeClr val="lt2"/>
                </a:highlight>
                <a:latin typeface="Arial"/>
                <a:ea typeface="Arial"/>
                <a:cs typeface="Arial"/>
                <a:sym typeface="Arial"/>
              </a:rPr>
              <a:t>: Rigid structure that defines data types and relationships.</a:t>
            </a:r>
            <a:endParaRPr sz="1433">
              <a:solidFill>
                <a:srgbClr val="000000"/>
              </a:solidFill>
              <a:highlight>
                <a:schemeClr val="lt2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0514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b="1" lang="en" sz="1433">
                <a:solidFill>
                  <a:srgbClr val="000000"/>
                </a:solidFill>
                <a:highlight>
                  <a:schemeClr val="lt2"/>
                </a:highlight>
                <a:latin typeface="Arial"/>
                <a:ea typeface="Arial"/>
                <a:cs typeface="Arial"/>
                <a:sym typeface="Arial"/>
              </a:rPr>
              <a:t>ACID Compliance</a:t>
            </a:r>
            <a:r>
              <a:rPr lang="en" sz="1433">
                <a:solidFill>
                  <a:srgbClr val="000000"/>
                </a:solidFill>
                <a:highlight>
                  <a:schemeClr val="lt2"/>
                </a:highlight>
                <a:latin typeface="Arial"/>
                <a:ea typeface="Arial"/>
                <a:cs typeface="Arial"/>
                <a:sym typeface="Arial"/>
              </a:rPr>
              <a:t>: Guarantees reliable transactions (Atomicity, Consistency, Isolation, Durability).</a:t>
            </a:r>
            <a:endParaRPr sz="1433">
              <a:solidFill>
                <a:srgbClr val="000000"/>
              </a:solidFill>
              <a:highlight>
                <a:schemeClr val="lt2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051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1433">
                <a:solidFill>
                  <a:srgbClr val="000000"/>
                </a:solidFill>
                <a:highlight>
                  <a:schemeClr val="lt2"/>
                </a:highlight>
                <a:latin typeface="Arial"/>
                <a:ea typeface="Arial"/>
                <a:cs typeface="Arial"/>
                <a:sym typeface="Arial"/>
              </a:rPr>
              <a:t>Non-Relational Databases</a:t>
            </a:r>
            <a:r>
              <a:rPr lang="en" sz="1433">
                <a:solidFill>
                  <a:srgbClr val="000000"/>
                </a:solidFill>
                <a:highlight>
                  <a:schemeClr val="lt2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endParaRPr sz="1433">
              <a:solidFill>
                <a:srgbClr val="000000"/>
              </a:solidFill>
              <a:highlight>
                <a:schemeClr val="lt2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0514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b="1" lang="en" sz="1433">
                <a:solidFill>
                  <a:srgbClr val="000000"/>
                </a:solidFill>
                <a:highlight>
                  <a:schemeClr val="lt2"/>
                </a:highlight>
                <a:latin typeface="Arial"/>
                <a:ea typeface="Arial"/>
                <a:cs typeface="Arial"/>
                <a:sym typeface="Arial"/>
              </a:rPr>
              <a:t>Flexible Schema</a:t>
            </a:r>
            <a:r>
              <a:rPr lang="en" sz="1433">
                <a:solidFill>
                  <a:srgbClr val="000000"/>
                </a:solidFill>
                <a:highlight>
                  <a:schemeClr val="lt2"/>
                </a:highlight>
                <a:latin typeface="Arial"/>
                <a:ea typeface="Arial"/>
                <a:cs typeface="Arial"/>
                <a:sym typeface="Arial"/>
              </a:rPr>
              <a:t>: No fixed structure; data can be added without a predefined schema.</a:t>
            </a:r>
            <a:endParaRPr sz="1433">
              <a:solidFill>
                <a:srgbClr val="000000"/>
              </a:solidFill>
              <a:highlight>
                <a:schemeClr val="lt2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0514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b="1" lang="en" sz="1433">
                <a:solidFill>
                  <a:srgbClr val="000000"/>
                </a:solidFill>
                <a:highlight>
                  <a:schemeClr val="lt2"/>
                </a:highlight>
                <a:latin typeface="Arial"/>
                <a:ea typeface="Arial"/>
                <a:cs typeface="Arial"/>
                <a:sym typeface="Arial"/>
              </a:rPr>
              <a:t>Varied Data Models</a:t>
            </a:r>
            <a:r>
              <a:rPr lang="en" sz="1433">
                <a:solidFill>
                  <a:srgbClr val="000000"/>
                </a:solidFill>
                <a:highlight>
                  <a:schemeClr val="lt2"/>
                </a:highlight>
                <a:latin typeface="Arial"/>
                <a:ea typeface="Arial"/>
                <a:cs typeface="Arial"/>
                <a:sym typeface="Arial"/>
              </a:rPr>
              <a:t>: Supports documents, key-value pairs, wide-column stores, and graph databases.</a:t>
            </a:r>
            <a:endParaRPr sz="1433">
              <a:solidFill>
                <a:srgbClr val="000000"/>
              </a:solidFill>
              <a:highlight>
                <a:schemeClr val="lt2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0514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b="1" lang="en" sz="1433">
                <a:solidFill>
                  <a:srgbClr val="000000"/>
                </a:solidFill>
                <a:highlight>
                  <a:schemeClr val="lt2"/>
                </a:highlight>
                <a:latin typeface="Arial"/>
                <a:ea typeface="Arial"/>
                <a:cs typeface="Arial"/>
                <a:sym typeface="Arial"/>
              </a:rPr>
              <a:t>Eventual Consistency</a:t>
            </a:r>
            <a:r>
              <a:rPr lang="en" sz="1433">
                <a:solidFill>
                  <a:srgbClr val="000000"/>
                </a:solidFill>
                <a:highlight>
                  <a:schemeClr val="lt2"/>
                </a:highlight>
                <a:latin typeface="Arial"/>
                <a:ea typeface="Arial"/>
                <a:cs typeface="Arial"/>
                <a:sym typeface="Arial"/>
              </a:rPr>
              <a:t>: Focus on high availability and scalability, often trading off immediate consistency.</a:t>
            </a:r>
            <a:endParaRPr sz="1433">
              <a:solidFill>
                <a:srgbClr val="000000"/>
              </a:solidFill>
              <a:highlight>
                <a:schemeClr val="lt2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type="title"/>
          </p:nvPr>
        </p:nvSpPr>
        <p:spPr>
          <a:xfrm>
            <a:off x="751950" y="1173075"/>
            <a:ext cx="7640100" cy="35043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en" sz="18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Relational Databases</a:t>
            </a:r>
            <a:endParaRPr sz="18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Banking Systems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Requires strict data integrity and consistency.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Inventory Management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Well-suited for structured data and complex queries.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en" sz="18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Non-Relational Databases</a:t>
            </a:r>
            <a:endParaRPr sz="18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Social Media Applications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Handles varied data types (posts, comments) with high user interaction.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Big Data Analytics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Processes large volumes of unstructured data quickly.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8" name="Google Shape;178;p21"/>
          <p:cNvSpPr txBox="1"/>
          <p:nvPr/>
        </p:nvSpPr>
        <p:spPr>
          <a:xfrm>
            <a:off x="1210650" y="526400"/>
            <a:ext cx="6722700" cy="507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b="1" lang="en" sz="2100"/>
              <a:t>ACTUAL USEFUL CASES 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