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F26CC-10C9-4887-A24A-27E4874BA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6455BF-495C-4B16-A45E-6B5B1A844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51D4AA-ECAD-4172-9282-8CE2ADF1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BA82E2-668D-4CE8-A04B-B8FBED6D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F389EC-0F29-4EB6-A729-C5810CDA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4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84D7A-455A-416E-8296-5E868DE8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249C334-B6C3-445B-93DB-03A3CA0AD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CDB470-D513-4838-B3A8-A694D50C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0FB4A9-AB6B-4C83-A1FD-D781114E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B2459B-7A7B-4850-B6DB-33DFEC90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9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EF87CC-E6CD-4154-8656-750071489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C4C83B-A205-4124-87E4-4544548A5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1A864B-E224-4EF1-B923-09B255D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D0B806-555B-40A3-B1BE-F2D3AA73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E3D538-84DA-4072-9C26-18E0535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6985-3935-4640-89C1-057D6A0A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10683F-8E3F-492D-B08A-0C4D1073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94D5D0-C76C-4D80-A57B-380E9123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B7FA30-C856-4BA0-907A-C512594E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07EA0-E112-4E75-B391-105BA877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09262-EF9F-4FBF-8870-9C0048E6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EFD0B0-BD48-410C-9F0F-A02C236E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73C3F8-F4AE-47F3-AA48-3723F6B4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37467D-9A96-4450-A175-F1DB5E51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59069B-5ED5-4912-A424-590517A0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CE9E-2041-428D-A376-762AFABF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EA2AB-8B0B-43CD-B9B8-8631A50F6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BB3AD03-0912-425A-9471-07888ADB5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5F1791-19D9-42AB-8300-91897EDF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B43410-F698-4844-BEBE-467DB30B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E5F841-62FD-4B2E-9C9B-14CE75F6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3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A6FCD-A511-485B-97D2-0CA65297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503FA6-B54A-4A23-A910-4838D2F5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6796CA-2C81-4A97-8710-88DFCFDC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78EB0E2-A36F-4E21-BA43-0D61D351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57CC5A8-4D68-44A3-BDEC-6CBA61AF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2D44589-9AB4-48ED-8A86-AA89BC2A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B63742-084E-4DB2-9238-D9D0CC18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9E7F37F-EAEC-4E39-A1BE-FD7F9834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0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23785-17A5-4F91-A6EE-38AED95F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C74BD4-9333-42F4-85E3-734EDC9C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13B05F-0C96-447D-88EE-C39675F6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E0C82D-5DA6-467E-A8C9-E1E34DF3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01B27F1-3D2F-412E-BDD0-DC45525A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354613A-FD63-46ED-A813-F968930E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9B16B8-43D1-4D16-90C1-722F0178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80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208F-C45F-4315-AD8F-DD54B977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726D29-DB42-4ED3-BABE-623DBFA7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176299-2081-4981-849B-2E85FFC9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FA445B-DBBD-4138-BA4A-6BD217B3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1CFDEB-88C5-4196-8E80-F5855C01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BE97F0-B4E8-4A31-B48C-30E11E57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0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340CD-F9E2-46D6-8A59-ED192502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1C9A3F4-BA5E-466D-88C0-2ADF5737C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34406C-7DAB-4197-AE65-1D003850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A8C7E1-BD24-43C8-87EB-57A38385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269609-F782-45E7-990B-09F3C341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A473E5-B6F9-4B10-8174-CB588D72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BC772D-946B-4EFB-BE71-CE09A94C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D499F4-5EA9-42CB-8775-1D1D0621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94698A-470C-42F4-A21F-E7EEFB86E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2F42-246B-4069-BAD1-A28570A0FE0A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287A63-D314-40F9-84D4-74138B021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379473-B42B-48F0-8065-3CC20CFB4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9E780-35CE-4CD3-B380-55480840AC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9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748A646-5AE2-4DBF-9429-C3EA602E9253}"/>
              </a:ext>
            </a:extLst>
          </p:cNvPr>
          <p:cNvSpPr txBox="1"/>
          <p:nvPr/>
        </p:nvSpPr>
        <p:spPr>
          <a:xfrm>
            <a:off x="927100" y="100351"/>
            <a:ext cx="3073400" cy="769441"/>
          </a:xfrm>
          <a:custGeom>
            <a:avLst/>
            <a:gdLst>
              <a:gd name="connsiteX0" fmla="*/ 0 w 3073400"/>
              <a:gd name="connsiteY0" fmla="*/ 0 h 769441"/>
              <a:gd name="connsiteX1" fmla="*/ 553212 w 3073400"/>
              <a:gd name="connsiteY1" fmla="*/ 0 h 769441"/>
              <a:gd name="connsiteX2" fmla="*/ 1229360 w 3073400"/>
              <a:gd name="connsiteY2" fmla="*/ 0 h 769441"/>
              <a:gd name="connsiteX3" fmla="*/ 1813306 w 3073400"/>
              <a:gd name="connsiteY3" fmla="*/ 0 h 769441"/>
              <a:gd name="connsiteX4" fmla="*/ 2366518 w 3073400"/>
              <a:gd name="connsiteY4" fmla="*/ 0 h 769441"/>
              <a:gd name="connsiteX5" fmla="*/ 3073400 w 3073400"/>
              <a:gd name="connsiteY5" fmla="*/ 0 h 769441"/>
              <a:gd name="connsiteX6" fmla="*/ 3073400 w 3073400"/>
              <a:gd name="connsiteY6" fmla="*/ 384721 h 769441"/>
              <a:gd name="connsiteX7" fmla="*/ 3073400 w 3073400"/>
              <a:gd name="connsiteY7" fmla="*/ 769441 h 769441"/>
              <a:gd name="connsiteX8" fmla="*/ 2458720 w 3073400"/>
              <a:gd name="connsiteY8" fmla="*/ 769441 h 769441"/>
              <a:gd name="connsiteX9" fmla="*/ 1782572 w 3073400"/>
              <a:gd name="connsiteY9" fmla="*/ 769441 h 769441"/>
              <a:gd name="connsiteX10" fmla="*/ 1106424 w 3073400"/>
              <a:gd name="connsiteY10" fmla="*/ 769441 h 769441"/>
              <a:gd name="connsiteX11" fmla="*/ 0 w 3073400"/>
              <a:gd name="connsiteY11" fmla="*/ 769441 h 769441"/>
              <a:gd name="connsiteX12" fmla="*/ 0 w 3073400"/>
              <a:gd name="connsiteY12" fmla="*/ 400109 h 769441"/>
              <a:gd name="connsiteX13" fmla="*/ 0 w 3073400"/>
              <a:gd name="connsiteY13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73400" h="769441" fill="none" extrusionOk="0">
                <a:moveTo>
                  <a:pt x="0" y="0"/>
                </a:moveTo>
                <a:cubicBezTo>
                  <a:pt x="252658" y="15361"/>
                  <a:pt x="397901" y="-13254"/>
                  <a:pt x="553212" y="0"/>
                </a:cubicBezTo>
                <a:cubicBezTo>
                  <a:pt x="708523" y="13254"/>
                  <a:pt x="973508" y="-21975"/>
                  <a:pt x="1229360" y="0"/>
                </a:cubicBezTo>
                <a:cubicBezTo>
                  <a:pt x="1485212" y="21975"/>
                  <a:pt x="1693608" y="-14064"/>
                  <a:pt x="1813306" y="0"/>
                </a:cubicBezTo>
                <a:cubicBezTo>
                  <a:pt x="1933004" y="14064"/>
                  <a:pt x="2224996" y="7744"/>
                  <a:pt x="2366518" y="0"/>
                </a:cubicBezTo>
                <a:cubicBezTo>
                  <a:pt x="2508040" y="-7744"/>
                  <a:pt x="2890420" y="-18966"/>
                  <a:pt x="3073400" y="0"/>
                </a:cubicBezTo>
                <a:cubicBezTo>
                  <a:pt x="3054687" y="150216"/>
                  <a:pt x="3065899" y="247238"/>
                  <a:pt x="3073400" y="384721"/>
                </a:cubicBezTo>
                <a:cubicBezTo>
                  <a:pt x="3080901" y="522204"/>
                  <a:pt x="3055045" y="690163"/>
                  <a:pt x="3073400" y="769441"/>
                </a:cubicBezTo>
                <a:cubicBezTo>
                  <a:pt x="2842765" y="763643"/>
                  <a:pt x="2650167" y="746339"/>
                  <a:pt x="2458720" y="769441"/>
                </a:cubicBezTo>
                <a:cubicBezTo>
                  <a:pt x="2267273" y="792543"/>
                  <a:pt x="2114073" y="759607"/>
                  <a:pt x="1782572" y="769441"/>
                </a:cubicBezTo>
                <a:cubicBezTo>
                  <a:pt x="1451071" y="779275"/>
                  <a:pt x="1369512" y="772006"/>
                  <a:pt x="1106424" y="769441"/>
                </a:cubicBezTo>
                <a:cubicBezTo>
                  <a:pt x="843336" y="766876"/>
                  <a:pt x="553047" y="817928"/>
                  <a:pt x="0" y="769441"/>
                </a:cubicBezTo>
                <a:cubicBezTo>
                  <a:pt x="15090" y="689790"/>
                  <a:pt x="-2243" y="564266"/>
                  <a:pt x="0" y="400109"/>
                </a:cubicBezTo>
                <a:cubicBezTo>
                  <a:pt x="2243" y="235952"/>
                  <a:pt x="5450" y="123746"/>
                  <a:pt x="0" y="0"/>
                </a:cubicBezTo>
                <a:close/>
              </a:path>
              <a:path w="3073400" h="769441" stroke="0" extrusionOk="0">
                <a:moveTo>
                  <a:pt x="0" y="0"/>
                </a:moveTo>
                <a:cubicBezTo>
                  <a:pt x="140270" y="-29312"/>
                  <a:pt x="467682" y="1501"/>
                  <a:pt x="676148" y="0"/>
                </a:cubicBezTo>
                <a:cubicBezTo>
                  <a:pt x="884614" y="-1501"/>
                  <a:pt x="1064056" y="-5866"/>
                  <a:pt x="1290828" y="0"/>
                </a:cubicBezTo>
                <a:cubicBezTo>
                  <a:pt x="1517600" y="5866"/>
                  <a:pt x="1574973" y="-14396"/>
                  <a:pt x="1844040" y="0"/>
                </a:cubicBezTo>
                <a:cubicBezTo>
                  <a:pt x="2113107" y="14396"/>
                  <a:pt x="2176555" y="-23146"/>
                  <a:pt x="2458720" y="0"/>
                </a:cubicBezTo>
                <a:cubicBezTo>
                  <a:pt x="2740885" y="23146"/>
                  <a:pt x="2844432" y="-18969"/>
                  <a:pt x="3073400" y="0"/>
                </a:cubicBezTo>
                <a:cubicBezTo>
                  <a:pt x="3078200" y="87881"/>
                  <a:pt x="3091261" y="234522"/>
                  <a:pt x="3073400" y="369332"/>
                </a:cubicBezTo>
                <a:cubicBezTo>
                  <a:pt x="3055539" y="504142"/>
                  <a:pt x="3068652" y="628397"/>
                  <a:pt x="3073400" y="769441"/>
                </a:cubicBezTo>
                <a:cubicBezTo>
                  <a:pt x="2855491" y="767342"/>
                  <a:pt x="2710039" y="743845"/>
                  <a:pt x="2550922" y="769441"/>
                </a:cubicBezTo>
                <a:cubicBezTo>
                  <a:pt x="2391805" y="795037"/>
                  <a:pt x="2239034" y="747257"/>
                  <a:pt x="2028444" y="769441"/>
                </a:cubicBezTo>
                <a:cubicBezTo>
                  <a:pt x="1817854" y="791625"/>
                  <a:pt x="1713577" y="765312"/>
                  <a:pt x="1444498" y="769441"/>
                </a:cubicBezTo>
                <a:cubicBezTo>
                  <a:pt x="1175419" y="773570"/>
                  <a:pt x="978750" y="790870"/>
                  <a:pt x="860552" y="769441"/>
                </a:cubicBezTo>
                <a:cubicBezTo>
                  <a:pt x="742354" y="748012"/>
                  <a:pt x="189201" y="794725"/>
                  <a:pt x="0" y="769441"/>
                </a:cubicBezTo>
                <a:cubicBezTo>
                  <a:pt x="-12033" y="641118"/>
                  <a:pt x="-11432" y="533081"/>
                  <a:pt x="0" y="400109"/>
                </a:cubicBezTo>
                <a:cubicBezTo>
                  <a:pt x="11432" y="267137"/>
                  <a:pt x="19177" y="172346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Problem specification</a:t>
            </a:r>
          </a:p>
          <a:p>
            <a:r>
              <a:rPr lang="en-US" sz="1400" i="1" dirty="0"/>
              <a:t>Objectives and constraints in model terms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54C0577-C134-4892-82B9-979116B3155E}"/>
              </a:ext>
            </a:extLst>
          </p:cNvPr>
          <p:cNvSpPr txBox="1"/>
          <p:nvPr/>
        </p:nvSpPr>
        <p:spPr>
          <a:xfrm>
            <a:off x="927100" y="1266687"/>
            <a:ext cx="3073400" cy="830997"/>
          </a:xfrm>
          <a:custGeom>
            <a:avLst/>
            <a:gdLst>
              <a:gd name="connsiteX0" fmla="*/ 0 w 3073400"/>
              <a:gd name="connsiteY0" fmla="*/ 0 h 830997"/>
              <a:gd name="connsiteX1" fmla="*/ 553212 w 3073400"/>
              <a:gd name="connsiteY1" fmla="*/ 0 h 830997"/>
              <a:gd name="connsiteX2" fmla="*/ 1229360 w 3073400"/>
              <a:gd name="connsiteY2" fmla="*/ 0 h 830997"/>
              <a:gd name="connsiteX3" fmla="*/ 1813306 w 3073400"/>
              <a:gd name="connsiteY3" fmla="*/ 0 h 830997"/>
              <a:gd name="connsiteX4" fmla="*/ 2366518 w 3073400"/>
              <a:gd name="connsiteY4" fmla="*/ 0 h 830997"/>
              <a:gd name="connsiteX5" fmla="*/ 3073400 w 3073400"/>
              <a:gd name="connsiteY5" fmla="*/ 0 h 830997"/>
              <a:gd name="connsiteX6" fmla="*/ 3073400 w 3073400"/>
              <a:gd name="connsiteY6" fmla="*/ 415499 h 830997"/>
              <a:gd name="connsiteX7" fmla="*/ 3073400 w 3073400"/>
              <a:gd name="connsiteY7" fmla="*/ 830997 h 830997"/>
              <a:gd name="connsiteX8" fmla="*/ 2458720 w 3073400"/>
              <a:gd name="connsiteY8" fmla="*/ 830997 h 830997"/>
              <a:gd name="connsiteX9" fmla="*/ 1782572 w 3073400"/>
              <a:gd name="connsiteY9" fmla="*/ 830997 h 830997"/>
              <a:gd name="connsiteX10" fmla="*/ 1106424 w 3073400"/>
              <a:gd name="connsiteY10" fmla="*/ 830997 h 830997"/>
              <a:gd name="connsiteX11" fmla="*/ 0 w 3073400"/>
              <a:gd name="connsiteY11" fmla="*/ 830997 h 830997"/>
              <a:gd name="connsiteX12" fmla="*/ 0 w 3073400"/>
              <a:gd name="connsiteY12" fmla="*/ 432118 h 830997"/>
              <a:gd name="connsiteX13" fmla="*/ 0 w 3073400"/>
              <a:gd name="connsiteY1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73400" h="830997" fill="none" extrusionOk="0">
                <a:moveTo>
                  <a:pt x="0" y="0"/>
                </a:moveTo>
                <a:cubicBezTo>
                  <a:pt x="252658" y="15361"/>
                  <a:pt x="397901" y="-13254"/>
                  <a:pt x="553212" y="0"/>
                </a:cubicBezTo>
                <a:cubicBezTo>
                  <a:pt x="708523" y="13254"/>
                  <a:pt x="973508" y="-21975"/>
                  <a:pt x="1229360" y="0"/>
                </a:cubicBezTo>
                <a:cubicBezTo>
                  <a:pt x="1485212" y="21975"/>
                  <a:pt x="1693608" y="-14064"/>
                  <a:pt x="1813306" y="0"/>
                </a:cubicBezTo>
                <a:cubicBezTo>
                  <a:pt x="1933004" y="14064"/>
                  <a:pt x="2224996" y="7744"/>
                  <a:pt x="2366518" y="0"/>
                </a:cubicBezTo>
                <a:cubicBezTo>
                  <a:pt x="2508040" y="-7744"/>
                  <a:pt x="2890420" y="-18966"/>
                  <a:pt x="3073400" y="0"/>
                </a:cubicBezTo>
                <a:cubicBezTo>
                  <a:pt x="3070594" y="123781"/>
                  <a:pt x="3055196" y="322484"/>
                  <a:pt x="3073400" y="415499"/>
                </a:cubicBezTo>
                <a:cubicBezTo>
                  <a:pt x="3091604" y="508514"/>
                  <a:pt x="3054543" y="675404"/>
                  <a:pt x="3073400" y="830997"/>
                </a:cubicBezTo>
                <a:cubicBezTo>
                  <a:pt x="2842765" y="825199"/>
                  <a:pt x="2650167" y="807895"/>
                  <a:pt x="2458720" y="830997"/>
                </a:cubicBezTo>
                <a:cubicBezTo>
                  <a:pt x="2267273" y="854099"/>
                  <a:pt x="2114073" y="821163"/>
                  <a:pt x="1782572" y="830997"/>
                </a:cubicBezTo>
                <a:cubicBezTo>
                  <a:pt x="1451071" y="840831"/>
                  <a:pt x="1369512" y="833562"/>
                  <a:pt x="1106424" y="830997"/>
                </a:cubicBezTo>
                <a:cubicBezTo>
                  <a:pt x="843336" y="828432"/>
                  <a:pt x="553047" y="879484"/>
                  <a:pt x="0" y="830997"/>
                </a:cubicBezTo>
                <a:cubicBezTo>
                  <a:pt x="-4454" y="741091"/>
                  <a:pt x="-6981" y="546038"/>
                  <a:pt x="0" y="432118"/>
                </a:cubicBezTo>
                <a:cubicBezTo>
                  <a:pt x="6981" y="318198"/>
                  <a:pt x="3762" y="206988"/>
                  <a:pt x="0" y="0"/>
                </a:cubicBezTo>
                <a:close/>
              </a:path>
              <a:path w="3073400" h="830997" stroke="0" extrusionOk="0">
                <a:moveTo>
                  <a:pt x="0" y="0"/>
                </a:moveTo>
                <a:cubicBezTo>
                  <a:pt x="140270" y="-29312"/>
                  <a:pt x="467682" y="1501"/>
                  <a:pt x="676148" y="0"/>
                </a:cubicBezTo>
                <a:cubicBezTo>
                  <a:pt x="884614" y="-1501"/>
                  <a:pt x="1064056" y="-5866"/>
                  <a:pt x="1290828" y="0"/>
                </a:cubicBezTo>
                <a:cubicBezTo>
                  <a:pt x="1517600" y="5866"/>
                  <a:pt x="1574973" y="-14396"/>
                  <a:pt x="1844040" y="0"/>
                </a:cubicBezTo>
                <a:cubicBezTo>
                  <a:pt x="2113107" y="14396"/>
                  <a:pt x="2176555" y="-23146"/>
                  <a:pt x="2458720" y="0"/>
                </a:cubicBezTo>
                <a:cubicBezTo>
                  <a:pt x="2740885" y="23146"/>
                  <a:pt x="2844432" y="-18969"/>
                  <a:pt x="3073400" y="0"/>
                </a:cubicBezTo>
                <a:cubicBezTo>
                  <a:pt x="3057668" y="185294"/>
                  <a:pt x="3053655" y="311240"/>
                  <a:pt x="3073400" y="398879"/>
                </a:cubicBezTo>
                <a:cubicBezTo>
                  <a:pt x="3093145" y="486518"/>
                  <a:pt x="3060664" y="736333"/>
                  <a:pt x="3073400" y="830997"/>
                </a:cubicBezTo>
                <a:cubicBezTo>
                  <a:pt x="2855491" y="828898"/>
                  <a:pt x="2710039" y="805401"/>
                  <a:pt x="2550922" y="830997"/>
                </a:cubicBezTo>
                <a:cubicBezTo>
                  <a:pt x="2391805" y="856593"/>
                  <a:pt x="2239034" y="808813"/>
                  <a:pt x="2028444" y="830997"/>
                </a:cubicBezTo>
                <a:cubicBezTo>
                  <a:pt x="1817854" y="853181"/>
                  <a:pt x="1713577" y="826868"/>
                  <a:pt x="1444498" y="830997"/>
                </a:cubicBezTo>
                <a:cubicBezTo>
                  <a:pt x="1175419" y="835126"/>
                  <a:pt x="978750" y="852426"/>
                  <a:pt x="860552" y="830997"/>
                </a:cubicBezTo>
                <a:cubicBezTo>
                  <a:pt x="742354" y="809568"/>
                  <a:pt x="189201" y="856281"/>
                  <a:pt x="0" y="830997"/>
                </a:cubicBezTo>
                <a:cubicBezTo>
                  <a:pt x="19685" y="684526"/>
                  <a:pt x="12392" y="527895"/>
                  <a:pt x="0" y="432118"/>
                </a:cubicBezTo>
                <a:cubicBezTo>
                  <a:pt x="-12392" y="336341"/>
                  <a:pt x="7790" y="92329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Scenario discovery and random policy sampling</a:t>
            </a:r>
          </a:p>
          <a:p>
            <a:r>
              <a:rPr lang="en-US" sz="1400" i="1" dirty="0"/>
              <a:t>Latin hypercube sampling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63FAC12-FF87-4DA1-BB07-9AF25CE565A2}"/>
              </a:ext>
            </a:extLst>
          </p:cNvPr>
          <p:cNvSpPr txBox="1"/>
          <p:nvPr/>
        </p:nvSpPr>
        <p:spPr>
          <a:xfrm>
            <a:off x="927100" y="3383916"/>
            <a:ext cx="3073400" cy="984885"/>
          </a:xfrm>
          <a:custGeom>
            <a:avLst/>
            <a:gdLst>
              <a:gd name="connsiteX0" fmla="*/ 0 w 3073400"/>
              <a:gd name="connsiteY0" fmla="*/ 0 h 984885"/>
              <a:gd name="connsiteX1" fmla="*/ 553212 w 3073400"/>
              <a:gd name="connsiteY1" fmla="*/ 0 h 984885"/>
              <a:gd name="connsiteX2" fmla="*/ 1229360 w 3073400"/>
              <a:gd name="connsiteY2" fmla="*/ 0 h 984885"/>
              <a:gd name="connsiteX3" fmla="*/ 1813306 w 3073400"/>
              <a:gd name="connsiteY3" fmla="*/ 0 h 984885"/>
              <a:gd name="connsiteX4" fmla="*/ 2366518 w 3073400"/>
              <a:gd name="connsiteY4" fmla="*/ 0 h 984885"/>
              <a:gd name="connsiteX5" fmla="*/ 3073400 w 3073400"/>
              <a:gd name="connsiteY5" fmla="*/ 0 h 984885"/>
              <a:gd name="connsiteX6" fmla="*/ 3073400 w 3073400"/>
              <a:gd name="connsiteY6" fmla="*/ 492443 h 984885"/>
              <a:gd name="connsiteX7" fmla="*/ 3073400 w 3073400"/>
              <a:gd name="connsiteY7" fmla="*/ 984885 h 984885"/>
              <a:gd name="connsiteX8" fmla="*/ 2458720 w 3073400"/>
              <a:gd name="connsiteY8" fmla="*/ 984885 h 984885"/>
              <a:gd name="connsiteX9" fmla="*/ 1782572 w 3073400"/>
              <a:gd name="connsiteY9" fmla="*/ 984885 h 984885"/>
              <a:gd name="connsiteX10" fmla="*/ 1106424 w 3073400"/>
              <a:gd name="connsiteY10" fmla="*/ 984885 h 984885"/>
              <a:gd name="connsiteX11" fmla="*/ 0 w 3073400"/>
              <a:gd name="connsiteY11" fmla="*/ 984885 h 984885"/>
              <a:gd name="connsiteX12" fmla="*/ 0 w 3073400"/>
              <a:gd name="connsiteY12" fmla="*/ 512140 h 984885"/>
              <a:gd name="connsiteX13" fmla="*/ 0 w 3073400"/>
              <a:gd name="connsiteY13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73400" h="984885" fill="none" extrusionOk="0">
                <a:moveTo>
                  <a:pt x="0" y="0"/>
                </a:moveTo>
                <a:cubicBezTo>
                  <a:pt x="252658" y="15361"/>
                  <a:pt x="397901" y="-13254"/>
                  <a:pt x="553212" y="0"/>
                </a:cubicBezTo>
                <a:cubicBezTo>
                  <a:pt x="708523" y="13254"/>
                  <a:pt x="973508" y="-21975"/>
                  <a:pt x="1229360" y="0"/>
                </a:cubicBezTo>
                <a:cubicBezTo>
                  <a:pt x="1485212" y="21975"/>
                  <a:pt x="1693608" y="-14064"/>
                  <a:pt x="1813306" y="0"/>
                </a:cubicBezTo>
                <a:cubicBezTo>
                  <a:pt x="1933004" y="14064"/>
                  <a:pt x="2224996" y="7744"/>
                  <a:pt x="2366518" y="0"/>
                </a:cubicBezTo>
                <a:cubicBezTo>
                  <a:pt x="2508040" y="-7744"/>
                  <a:pt x="2890420" y="-18966"/>
                  <a:pt x="3073400" y="0"/>
                </a:cubicBezTo>
                <a:cubicBezTo>
                  <a:pt x="3053030" y="221446"/>
                  <a:pt x="3097955" y="312398"/>
                  <a:pt x="3073400" y="492443"/>
                </a:cubicBezTo>
                <a:cubicBezTo>
                  <a:pt x="3048845" y="672488"/>
                  <a:pt x="3073376" y="817880"/>
                  <a:pt x="3073400" y="984885"/>
                </a:cubicBezTo>
                <a:cubicBezTo>
                  <a:pt x="2842765" y="979087"/>
                  <a:pt x="2650167" y="961783"/>
                  <a:pt x="2458720" y="984885"/>
                </a:cubicBezTo>
                <a:cubicBezTo>
                  <a:pt x="2267273" y="1007987"/>
                  <a:pt x="2114073" y="975051"/>
                  <a:pt x="1782572" y="984885"/>
                </a:cubicBezTo>
                <a:cubicBezTo>
                  <a:pt x="1451071" y="994719"/>
                  <a:pt x="1369512" y="987450"/>
                  <a:pt x="1106424" y="984885"/>
                </a:cubicBezTo>
                <a:cubicBezTo>
                  <a:pt x="843336" y="982320"/>
                  <a:pt x="553047" y="1033372"/>
                  <a:pt x="0" y="984885"/>
                </a:cubicBezTo>
                <a:cubicBezTo>
                  <a:pt x="-9539" y="835423"/>
                  <a:pt x="-13573" y="619672"/>
                  <a:pt x="0" y="512140"/>
                </a:cubicBezTo>
                <a:cubicBezTo>
                  <a:pt x="13573" y="404608"/>
                  <a:pt x="2209" y="112023"/>
                  <a:pt x="0" y="0"/>
                </a:cubicBezTo>
                <a:close/>
              </a:path>
              <a:path w="3073400" h="984885" stroke="0" extrusionOk="0">
                <a:moveTo>
                  <a:pt x="0" y="0"/>
                </a:moveTo>
                <a:cubicBezTo>
                  <a:pt x="140270" y="-29312"/>
                  <a:pt x="467682" y="1501"/>
                  <a:pt x="676148" y="0"/>
                </a:cubicBezTo>
                <a:cubicBezTo>
                  <a:pt x="884614" y="-1501"/>
                  <a:pt x="1064056" y="-5866"/>
                  <a:pt x="1290828" y="0"/>
                </a:cubicBezTo>
                <a:cubicBezTo>
                  <a:pt x="1517600" y="5866"/>
                  <a:pt x="1574973" y="-14396"/>
                  <a:pt x="1844040" y="0"/>
                </a:cubicBezTo>
                <a:cubicBezTo>
                  <a:pt x="2113107" y="14396"/>
                  <a:pt x="2176555" y="-23146"/>
                  <a:pt x="2458720" y="0"/>
                </a:cubicBezTo>
                <a:cubicBezTo>
                  <a:pt x="2740885" y="23146"/>
                  <a:pt x="2844432" y="-18969"/>
                  <a:pt x="3073400" y="0"/>
                </a:cubicBezTo>
                <a:cubicBezTo>
                  <a:pt x="3059858" y="186300"/>
                  <a:pt x="3070128" y="291112"/>
                  <a:pt x="3073400" y="472745"/>
                </a:cubicBezTo>
                <a:cubicBezTo>
                  <a:pt x="3076672" y="654379"/>
                  <a:pt x="3076589" y="798396"/>
                  <a:pt x="3073400" y="984885"/>
                </a:cubicBezTo>
                <a:cubicBezTo>
                  <a:pt x="2855491" y="982786"/>
                  <a:pt x="2710039" y="959289"/>
                  <a:pt x="2550922" y="984885"/>
                </a:cubicBezTo>
                <a:cubicBezTo>
                  <a:pt x="2391805" y="1010481"/>
                  <a:pt x="2239034" y="962701"/>
                  <a:pt x="2028444" y="984885"/>
                </a:cubicBezTo>
                <a:cubicBezTo>
                  <a:pt x="1817854" y="1007069"/>
                  <a:pt x="1713577" y="980756"/>
                  <a:pt x="1444498" y="984885"/>
                </a:cubicBezTo>
                <a:cubicBezTo>
                  <a:pt x="1175419" y="989014"/>
                  <a:pt x="978750" y="1006314"/>
                  <a:pt x="860552" y="984885"/>
                </a:cubicBezTo>
                <a:cubicBezTo>
                  <a:pt x="742354" y="963456"/>
                  <a:pt x="189201" y="1010169"/>
                  <a:pt x="0" y="984885"/>
                </a:cubicBezTo>
                <a:cubicBezTo>
                  <a:pt x="-2490" y="888898"/>
                  <a:pt x="-13973" y="682664"/>
                  <a:pt x="0" y="512140"/>
                </a:cubicBezTo>
                <a:cubicBezTo>
                  <a:pt x="13973" y="341616"/>
                  <a:pt x="-21014" y="218611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Determining robust policies</a:t>
            </a:r>
          </a:p>
          <a:p>
            <a:r>
              <a:rPr lang="en-US" sz="1400" i="1" dirty="0"/>
              <a:t>Multi-Objective Robust Optimisation and re-evaluation under deep uncertainty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EBC9219-4E27-4E89-B59E-B4605805DDB5}"/>
              </a:ext>
            </a:extLst>
          </p:cNvPr>
          <p:cNvSpPr txBox="1"/>
          <p:nvPr/>
        </p:nvSpPr>
        <p:spPr>
          <a:xfrm>
            <a:off x="927100" y="4793378"/>
            <a:ext cx="3073400" cy="553998"/>
          </a:xfrm>
          <a:custGeom>
            <a:avLst/>
            <a:gdLst>
              <a:gd name="connsiteX0" fmla="*/ 0 w 3073400"/>
              <a:gd name="connsiteY0" fmla="*/ 0 h 553998"/>
              <a:gd name="connsiteX1" fmla="*/ 553212 w 3073400"/>
              <a:gd name="connsiteY1" fmla="*/ 0 h 553998"/>
              <a:gd name="connsiteX2" fmla="*/ 1167892 w 3073400"/>
              <a:gd name="connsiteY2" fmla="*/ 0 h 553998"/>
              <a:gd name="connsiteX3" fmla="*/ 1751838 w 3073400"/>
              <a:gd name="connsiteY3" fmla="*/ 0 h 553998"/>
              <a:gd name="connsiteX4" fmla="*/ 2427986 w 3073400"/>
              <a:gd name="connsiteY4" fmla="*/ 0 h 553998"/>
              <a:gd name="connsiteX5" fmla="*/ 3073400 w 3073400"/>
              <a:gd name="connsiteY5" fmla="*/ 0 h 553998"/>
              <a:gd name="connsiteX6" fmla="*/ 3073400 w 3073400"/>
              <a:gd name="connsiteY6" fmla="*/ 553998 h 553998"/>
              <a:gd name="connsiteX7" fmla="*/ 2397252 w 3073400"/>
              <a:gd name="connsiteY7" fmla="*/ 553998 h 553998"/>
              <a:gd name="connsiteX8" fmla="*/ 1721104 w 3073400"/>
              <a:gd name="connsiteY8" fmla="*/ 553998 h 553998"/>
              <a:gd name="connsiteX9" fmla="*/ 1167892 w 3073400"/>
              <a:gd name="connsiteY9" fmla="*/ 553998 h 553998"/>
              <a:gd name="connsiteX10" fmla="*/ 0 w 3073400"/>
              <a:gd name="connsiteY10" fmla="*/ 553998 h 553998"/>
              <a:gd name="connsiteX11" fmla="*/ 0 w 3073400"/>
              <a:gd name="connsiteY11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3400" h="553998" fill="none" extrusionOk="0">
                <a:moveTo>
                  <a:pt x="0" y="0"/>
                </a:moveTo>
                <a:cubicBezTo>
                  <a:pt x="159424" y="-18380"/>
                  <a:pt x="315795" y="-19605"/>
                  <a:pt x="553212" y="0"/>
                </a:cubicBezTo>
                <a:cubicBezTo>
                  <a:pt x="790629" y="19605"/>
                  <a:pt x="872339" y="14995"/>
                  <a:pt x="1167892" y="0"/>
                </a:cubicBezTo>
                <a:cubicBezTo>
                  <a:pt x="1463445" y="-14995"/>
                  <a:pt x="1573226" y="-14791"/>
                  <a:pt x="1751838" y="0"/>
                </a:cubicBezTo>
                <a:cubicBezTo>
                  <a:pt x="1930450" y="14791"/>
                  <a:pt x="2172134" y="-21975"/>
                  <a:pt x="2427986" y="0"/>
                </a:cubicBezTo>
                <a:cubicBezTo>
                  <a:pt x="2683838" y="21975"/>
                  <a:pt x="2887099" y="32037"/>
                  <a:pt x="3073400" y="0"/>
                </a:cubicBezTo>
                <a:cubicBezTo>
                  <a:pt x="3050019" y="249077"/>
                  <a:pt x="3091683" y="281982"/>
                  <a:pt x="3073400" y="553998"/>
                </a:cubicBezTo>
                <a:cubicBezTo>
                  <a:pt x="2929551" y="549129"/>
                  <a:pt x="2588259" y="570011"/>
                  <a:pt x="2397252" y="553998"/>
                </a:cubicBezTo>
                <a:cubicBezTo>
                  <a:pt x="2206245" y="537985"/>
                  <a:pt x="1861594" y="581495"/>
                  <a:pt x="1721104" y="553998"/>
                </a:cubicBezTo>
                <a:cubicBezTo>
                  <a:pt x="1580614" y="526501"/>
                  <a:pt x="1304933" y="565990"/>
                  <a:pt x="1167892" y="553998"/>
                </a:cubicBezTo>
                <a:cubicBezTo>
                  <a:pt x="1030851" y="542006"/>
                  <a:pt x="383388" y="497089"/>
                  <a:pt x="0" y="553998"/>
                </a:cubicBezTo>
                <a:cubicBezTo>
                  <a:pt x="-12399" y="281497"/>
                  <a:pt x="-17274" y="113549"/>
                  <a:pt x="0" y="0"/>
                </a:cubicBezTo>
                <a:close/>
              </a:path>
              <a:path w="3073400" h="553998" stroke="0" extrusionOk="0">
                <a:moveTo>
                  <a:pt x="0" y="0"/>
                </a:moveTo>
                <a:cubicBezTo>
                  <a:pt x="140270" y="-29312"/>
                  <a:pt x="467682" y="1501"/>
                  <a:pt x="676148" y="0"/>
                </a:cubicBezTo>
                <a:cubicBezTo>
                  <a:pt x="884614" y="-1501"/>
                  <a:pt x="1064056" y="-5866"/>
                  <a:pt x="1290828" y="0"/>
                </a:cubicBezTo>
                <a:cubicBezTo>
                  <a:pt x="1517600" y="5866"/>
                  <a:pt x="1574973" y="-14396"/>
                  <a:pt x="1844040" y="0"/>
                </a:cubicBezTo>
                <a:cubicBezTo>
                  <a:pt x="2113107" y="14396"/>
                  <a:pt x="2176555" y="-23146"/>
                  <a:pt x="2458720" y="0"/>
                </a:cubicBezTo>
                <a:cubicBezTo>
                  <a:pt x="2740885" y="23146"/>
                  <a:pt x="2844432" y="-18969"/>
                  <a:pt x="3073400" y="0"/>
                </a:cubicBezTo>
                <a:cubicBezTo>
                  <a:pt x="3050500" y="135678"/>
                  <a:pt x="3082028" y="382973"/>
                  <a:pt x="3073400" y="553998"/>
                </a:cubicBezTo>
                <a:cubicBezTo>
                  <a:pt x="2861723" y="537443"/>
                  <a:pt x="2717077" y="545340"/>
                  <a:pt x="2550922" y="553998"/>
                </a:cubicBezTo>
                <a:cubicBezTo>
                  <a:pt x="2384767" y="562656"/>
                  <a:pt x="2160394" y="552989"/>
                  <a:pt x="1905508" y="553998"/>
                </a:cubicBezTo>
                <a:cubicBezTo>
                  <a:pt x="1650622" y="555007"/>
                  <a:pt x="1593620" y="531814"/>
                  <a:pt x="1383030" y="553998"/>
                </a:cubicBezTo>
                <a:cubicBezTo>
                  <a:pt x="1172440" y="576182"/>
                  <a:pt x="1068163" y="549869"/>
                  <a:pt x="799084" y="553998"/>
                </a:cubicBezTo>
                <a:cubicBezTo>
                  <a:pt x="530005" y="558127"/>
                  <a:pt x="252478" y="518569"/>
                  <a:pt x="0" y="553998"/>
                </a:cubicBezTo>
                <a:cubicBezTo>
                  <a:pt x="15130" y="434088"/>
                  <a:pt x="-6681" y="232686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Sensitivity analysis</a:t>
            </a:r>
          </a:p>
          <a:p>
            <a:r>
              <a:rPr lang="en-US" sz="1400" i="1" dirty="0"/>
              <a:t>Subspace partitioning (SOBOL)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99BBEF8-0D09-4988-A2B4-A73FD3E45B79}"/>
              </a:ext>
            </a:extLst>
          </p:cNvPr>
          <p:cNvSpPr txBox="1"/>
          <p:nvPr/>
        </p:nvSpPr>
        <p:spPr>
          <a:xfrm>
            <a:off x="927100" y="5716588"/>
            <a:ext cx="3073400" cy="984885"/>
          </a:xfrm>
          <a:custGeom>
            <a:avLst/>
            <a:gdLst>
              <a:gd name="connsiteX0" fmla="*/ 0 w 3073400"/>
              <a:gd name="connsiteY0" fmla="*/ 0 h 984885"/>
              <a:gd name="connsiteX1" fmla="*/ 553212 w 3073400"/>
              <a:gd name="connsiteY1" fmla="*/ 0 h 984885"/>
              <a:gd name="connsiteX2" fmla="*/ 1229360 w 3073400"/>
              <a:gd name="connsiteY2" fmla="*/ 0 h 984885"/>
              <a:gd name="connsiteX3" fmla="*/ 1813306 w 3073400"/>
              <a:gd name="connsiteY3" fmla="*/ 0 h 984885"/>
              <a:gd name="connsiteX4" fmla="*/ 2366518 w 3073400"/>
              <a:gd name="connsiteY4" fmla="*/ 0 h 984885"/>
              <a:gd name="connsiteX5" fmla="*/ 3073400 w 3073400"/>
              <a:gd name="connsiteY5" fmla="*/ 0 h 984885"/>
              <a:gd name="connsiteX6" fmla="*/ 3073400 w 3073400"/>
              <a:gd name="connsiteY6" fmla="*/ 492443 h 984885"/>
              <a:gd name="connsiteX7" fmla="*/ 3073400 w 3073400"/>
              <a:gd name="connsiteY7" fmla="*/ 984885 h 984885"/>
              <a:gd name="connsiteX8" fmla="*/ 2458720 w 3073400"/>
              <a:gd name="connsiteY8" fmla="*/ 984885 h 984885"/>
              <a:gd name="connsiteX9" fmla="*/ 1782572 w 3073400"/>
              <a:gd name="connsiteY9" fmla="*/ 984885 h 984885"/>
              <a:gd name="connsiteX10" fmla="*/ 1106424 w 3073400"/>
              <a:gd name="connsiteY10" fmla="*/ 984885 h 984885"/>
              <a:gd name="connsiteX11" fmla="*/ 0 w 3073400"/>
              <a:gd name="connsiteY11" fmla="*/ 984885 h 984885"/>
              <a:gd name="connsiteX12" fmla="*/ 0 w 3073400"/>
              <a:gd name="connsiteY12" fmla="*/ 512140 h 984885"/>
              <a:gd name="connsiteX13" fmla="*/ 0 w 3073400"/>
              <a:gd name="connsiteY13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73400" h="984885" fill="none" extrusionOk="0">
                <a:moveTo>
                  <a:pt x="0" y="0"/>
                </a:moveTo>
                <a:cubicBezTo>
                  <a:pt x="252658" y="15361"/>
                  <a:pt x="397901" y="-13254"/>
                  <a:pt x="553212" y="0"/>
                </a:cubicBezTo>
                <a:cubicBezTo>
                  <a:pt x="708523" y="13254"/>
                  <a:pt x="973508" y="-21975"/>
                  <a:pt x="1229360" y="0"/>
                </a:cubicBezTo>
                <a:cubicBezTo>
                  <a:pt x="1485212" y="21975"/>
                  <a:pt x="1693608" y="-14064"/>
                  <a:pt x="1813306" y="0"/>
                </a:cubicBezTo>
                <a:cubicBezTo>
                  <a:pt x="1933004" y="14064"/>
                  <a:pt x="2224996" y="7744"/>
                  <a:pt x="2366518" y="0"/>
                </a:cubicBezTo>
                <a:cubicBezTo>
                  <a:pt x="2508040" y="-7744"/>
                  <a:pt x="2890420" y="-18966"/>
                  <a:pt x="3073400" y="0"/>
                </a:cubicBezTo>
                <a:cubicBezTo>
                  <a:pt x="3053030" y="221446"/>
                  <a:pt x="3097955" y="312398"/>
                  <a:pt x="3073400" y="492443"/>
                </a:cubicBezTo>
                <a:cubicBezTo>
                  <a:pt x="3048845" y="672488"/>
                  <a:pt x="3073376" y="817880"/>
                  <a:pt x="3073400" y="984885"/>
                </a:cubicBezTo>
                <a:cubicBezTo>
                  <a:pt x="2842765" y="979087"/>
                  <a:pt x="2650167" y="961783"/>
                  <a:pt x="2458720" y="984885"/>
                </a:cubicBezTo>
                <a:cubicBezTo>
                  <a:pt x="2267273" y="1007987"/>
                  <a:pt x="2114073" y="975051"/>
                  <a:pt x="1782572" y="984885"/>
                </a:cubicBezTo>
                <a:cubicBezTo>
                  <a:pt x="1451071" y="994719"/>
                  <a:pt x="1369512" y="987450"/>
                  <a:pt x="1106424" y="984885"/>
                </a:cubicBezTo>
                <a:cubicBezTo>
                  <a:pt x="843336" y="982320"/>
                  <a:pt x="553047" y="1033372"/>
                  <a:pt x="0" y="984885"/>
                </a:cubicBezTo>
                <a:cubicBezTo>
                  <a:pt x="-9539" y="835423"/>
                  <a:pt x="-13573" y="619672"/>
                  <a:pt x="0" y="512140"/>
                </a:cubicBezTo>
                <a:cubicBezTo>
                  <a:pt x="13573" y="404608"/>
                  <a:pt x="2209" y="112023"/>
                  <a:pt x="0" y="0"/>
                </a:cubicBezTo>
                <a:close/>
              </a:path>
              <a:path w="3073400" h="984885" stroke="0" extrusionOk="0">
                <a:moveTo>
                  <a:pt x="0" y="0"/>
                </a:moveTo>
                <a:cubicBezTo>
                  <a:pt x="140270" y="-29312"/>
                  <a:pt x="467682" y="1501"/>
                  <a:pt x="676148" y="0"/>
                </a:cubicBezTo>
                <a:cubicBezTo>
                  <a:pt x="884614" y="-1501"/>
                  <a:pt x="1064056" y="-5866"/>
                  <a:pt x="1290828" y="0"/>
                </a:cubicBezTo>
                <a:cubicBezTo>
                  <a:pt x="1517600" y="5866"/>
                  <a:pt x="1574973" y="-14396"/>
                  <a:pt x="1844040" y="0"/>
                </a:cubicBezTo>
                <a:cubicBezTo>
                  <a:pt x="2113107" y="14396"/>
                  <a:pt x="2176555" y="-23146"/>
                  <a:pt x="2458720" y="0"/>
                </a:cubicBezTo>
                <a:cubicBezTo>
                  <a:pt x="2740885" y="23146"/>
                  <a:pt x="2844432" y="-18969"/>
                  <a:pt x="3073400" y="0"/>
                </a:cubicBezTo>
                <a:cubicBezTo>
                  <a:pt x="3059858" y="186300"/>
                  <a:pt x="3070128" y="291112"/>
                  <a:pt x="3073400" y="472745"/>
                </a:cubicBezTo>
                <a:cubicBezTo>
                  <a:pt x="3076672" y="654379"/>
                  <a:pt x="3076589" y="798396"/>
                  <a:pt x="3073400" y="984885"/>
                </a:cubicBezTo>
                <a:cubicBezTo>
                  <a:pt x="2855491" y="982786"/>
                  <a:pt x="2710039" y="959289"/>
                  <a:pt x="2550922" y="984885"/>
                </a:cubicBezTo>
                <a:cubicBezTo>
                  <a:pt x="2391805" y="1010481"/>
                  <a:pt x="2239034" y="962701"/>
                  <a:pt x="2028444" y="984885"/>
                </a:cubicBezTo>
                <a:cubicBezTo>
                  <a:pt x="1817854" y="1007069"/>
                  <a:pt x="1713577" y="980756"/>
                  <a:pt x="1444498" y="984885"/>
                </a:cubicBezTo>
                <a:cubicBezTo>
                  <a:pt x="1175419" y="989014"/>
                  <a:pt x="978750" y="1006314"/>
                  <a:pt x="860552" y="984885"/>
                </a:cubicBezTo>
                <a:cubicBezTo>
                  <a:pt x="742354" y="963456"/>
                  <a:pt x="189201" y="1010169"/>
                  <a:pt x="0" y="984885"/>
                </a:cubicBezTo>
                <a:cubicBezTo>
                  <a:pt x="-2490" y="888898"/>
                  <a:pt x="-13973" y="682664"/>
                  <a:pt x="0" y="512140"/>
                </a:cubicBezTo>
                <a:cubicBezTo>
                  <a:pt x="13973" y="341616"/>
                  <a:pt x="-21014" y="218611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Assessment of policies</a:t>
            </a:r>
          </a:p>
          <a:p>
            <a:r>
              <a:rPr lang="en-US" sz="1400" i="1" dirty="0"/>
              <a:t>Robustness metrics: Hurwicz optimism-pessimism rule, mean-variance, and Percentile-based skewness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09C9776A-D2E9-421A-A3CC-8CCC7FC441E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63800" y="869792"/>
            <a:ext cx="0" cy="39689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31C9DEF-594A-48B2-8CC6-F9AF22C71396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2463800" y="2097684"/>
            <a:ext cx="0" cy="3661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BC0F9135-B8E3-4A8A-8F7C-0FDD405F945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63800" y="4368801"/>
            <a:ext cx="0" cy="42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CA3299DB-8B5C-4818-8BE2-CDB78D13741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463800" y="5347376"/>
            <a:ext cx="0" cy="3692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70B0811A-8DB6-4EA0-85FF-7369B726B9A6}"/>
              </a:ext>
            </a:extLst>
          </p:cNvPr>
          <p:cNvSpPr txBox="1"/>
          <p:nvPr/>
        </p:nvSpPr>
        <p:spPr>
          <a:xfrm>
            <a:off x="927100" y="2463801"/>
            <a:ext cx="3073400" cy="553998"/>
          </a:xfrm>
          <a:custGeom>
            <a:avLst/>
            <a:gdLst>
              <a:gd name="connsiteX0" fmla="*/ 0 w 3073400"/>
              <a:gd name="connsiteY0" fmla="*/ 0 h 553998"/>
              <a:gd name="connsiteX1" fmla="*/ 553212 w 3073400"/>
              <a:gd name="connsiteY1" fmla="*/ 0 h 553998"/>
              <a:gd name="connsiteX2" fmla="*/ 1167892 w 3073400"/>
              <a:gd name="connsiteY2" fmla="*/ 0 h 553998"/>
              <a:gd name="connsiteX3" fmla="*/ 1751838 w 3073400"/>
              <a:gd name="connsiteY3" fmla="*/ 0 h 553998"/>
              <a:gd name="connsiteX4" fmla="*/ 2427986 w 3073400"/>
              <a:gd name="connsiteY4" fmla="*/ 0 h 553998"/>
              <a:gd name="connsiteX5" fmla="*/ 3073400 w 3073400"/>
              <a:gd name="connsiteY5" fmla="*/ 0 h 553998"/>
              <a:gd name="connsiteX6" fmla="*/ 3073400 w 3073400"/>
              <a:gd name="connsiteY6" fmla="*/ 553998 h 553998"/>
              <a:gd name="connsiteX7" fmla="*/ 2397252 w 3073400"/>
              <a:gd name="connsiteY7" fmla="*/ 553998 h 553998"/>
              <a:gd name="connsiteX8" fmla="*/ 1721104 w 3073400"/>
              <a:gd name="connsiteY8" fmla="*/ 553998 h 553998"/>
              <a:gd name="connsiteX9" fmla="*/ 1167892 w 3073400"/>
              <a:gd name="connsiteY9" fmla="*/ 553998 h 553998"/>
              <a:gd name="connsiteX10" fmla="*/ 0 w 3073400"/>
              <a:gd name="connsiteY10" fmla="*/ 553998 h 553998"/>
              <a:gd name="connsiteX11" fmla="*/ 0 w 3073400"/>
              <a:gd name="connsiteY11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3400" h="553998" fill="none" extrusionOk="0">
                <a:moveTo>
                  <a:pt x="0" y="0"/>
                </a:moveTo>
                <a:cubicBezTo>
                  <a:pt x="159424" y="-18380"/>
                  <a:pt x="315795" y="-19605"/>
                  <a:pt x="553212" y="0"/>
                </a:cubicBezTo>
                <a:cubicBezTo>
                  <a:pt x="790629" y="19605"/>
                  <a:pt x="872339" y="14995"/>
                  <a:pt x="1167892" y="0"/>
                </a:cubicBezTo>
                <a:cubicBezTo>
                  <a:pt x="1463445" y="-14995"/>
                  <a:pt x="1573226" y="-14791"/>
                  <a:pt x="1751838" y="0"/>
                </a:cubicBezTo>
                <a:cubicBezTo>
                  <a:pt x="1930450" y="14791"/>
                  <a:pt x="2172134" y="-21975"/>
                  <a:pt x="2427986" y="0"/>
                </a:cubicBezTo>
                <a:cubicBezTo>
                  <a:pt x="2683838" y="21975"/>
                  <a:pt x="2887099" y="32037"/>
                  <a:pt x="3073400" y="0"/>
                </a:cubicBezTo>
                <a:cubicBezTo>
                  <a:pt x="3050019" y="249077"/>
                  <a:pt x="3091683" y="281982"/>
                  <a:pt x="3073400" y="553998"/>
                </a:cubicBezTo>
                <a:cubicBezTo>
                  <a:pt x="2929551" y="549129"/>
                  <a:pt x="2588259" y="570011"/>
                  <a:pt x="2397252" y="553998"/>
                </a:cubicBezTo>
                <a:cubicBezTo>
                  <a:pt x="2206245" y="537985"/>
                  <a:pt x="1861594" y="581495"/>
                  <a:pt x="1721104" y="553998"/>
                </a:cubicBezTo>
                <a:cubicBezTo>
                  <a:pt x="1580614" y="526501"/>
                  <a:pt x="1304933" y="565990"/>
                  <a:pt x="1167892" y="553998"/>
                </a:cubicBezTo>
                <a:cubicBezTo>
                  <a:pt x="1030851" y="542006"/>
                  <a:pt x="383388" y="497089"/>
                  <a:pt x="0" y="553998"/>
                </a:cubicBezTo>
                <a:cubicBezTo>
                  <a:pt x="-12399" y="281497"/>
                  <a:pt x="-17274" y="113549"/>
                  <a:pt x="0" y="0"/>
                </a:cubicBezTo>
                <a:close/>
              </a:path>
              <a:path w="3073400" h="553998" stroke="0" extrusionOk="0">
                <a:moveTo>
                  <a:pt x="0" y="0"/>
                </a:moveTo>
                <a:cubicBezTo>
                  <a:pt x="140270" y="-29312"/>
                  <a:pt x="467682" y="1501"/>
                  <a:pt x="676148" y="0"/>
                </a:cubicBezTo>
                <a:cubicBezTo>
                  <a:pt x="884614" y="-1501"/>
                  <a:pt x="1064056" y="-5866"/>
                  <a:pt x="1290828" y="0"/>
                </a:cubicBezTo>
                <a:cubicBezTo>
                  <a:pt x="1517600" y="5866"/>
                  <a:pt x="1574973" y="-14396"/>
                  <a:pt x="1844040" y="0"/>
                </a:cubicBezTo>
                <a:cubicBezTo>
                  <a:pt x="2113107" y="14396"/>
                  <a:pt x="2176555" y="-23146"/>
                  <a:pt x="2458720" y="0"/>
                </a:cubicBezTo>
                <a:cubicBezTo>
                  <a:pt x="2740885" y="23146"/>
                  <a:pt x="2844432" y="-18969"/>
                  <a:pt x="3073400" y="0"/>
                </a:cubicBezTo>
                <a:cubicBezTo>
                  <a:pt x="3050500" y="135678"/>
                  <a:pt x="3082028" y="382973"/>
                  <a:pt x="3073400" y="553998"/>
                </a:cubicBezTo>
                <a:cubicBezTo>
                  <a:pt x="2861723" y="537443"/>
                  <a:pt x="2717077" y="545340"/>
                  <a:pt x="2550922" y="553998"/>
                </a:cubicBezTo>
                <a:cubicBezTo>
                  <a:pt x="2384767" y="562656"/>
                  <a:pt x="2160394" y="552989"/>
                  <a:pt x="1905508" y="553998"/>
                </a:cubicBezTo>
                <a:cubicBezTo>
                  <a:pt x="1650622" y="555007"/>
                  <a:pt x="1593620" y="531814"/>
                  <a:pt x="1383030" y="553998"/>
                </a:cubicBezTo>
                <a:cubicBezTo>
                  <a:pt x="1172440" y="576182"/>
                  <a:pt x="1068163" y="549869"/>
                  <a:pt x="799084" y="553998"/>
                </a:cubicBezTo>
                <a:cubicBezTo>
                  <a:pt x="530005" y="558127"/>
                  <a:pt x="252478" y="518569"/>
                  <a:pt x="0" y="553998"/>
                </a:cubicBezTo>
                <a:cubicBezTo>
                  <a:pt x="15130" y="434088"/>
                  <a:pt x="-6681" y="232686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Critical scenario discovery</a:t>
            </a:r>
          </a:p>
          <a:p>
            <a:r>
              <a:rPr lang="en-US" sz="1400" i="1" dirty="0"/>
              <a:t>PRIM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3ECB18CF-A87A-41FD-9745-FDFAB63F7289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2463800" y="3017799"/>
            <a:ext cx="0" cy="3661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748A646-5AE2-4DBF-9429-C3EA602E9253}"/>
              </a:ext>
            </a:extLst>
          </p:cNvPr>
          <p:cNvSpPr txBox="1"/>
          <p:nvPr/>
        </p:nvSpPr>
        <p:spPr>
          <a:xfrm>
            <a:off x="4699000" y="509944"/>
            <a:ext cx="3060700" cy="1600438"/>
          </a:xfrm>
          <a:custGeom>
            <a:avLst/>
            <a:gdLst>
              <a:gd name="connsiteX0" fmla="*/ 0 w 3060700"/>
              <a:gd name="connsiteY0" fmla="*/ 0 h 1600438"/>
              <a:gd name="connsiteX1" fmla="*/ 642747 w 3060700"/>
              <a:gd name="connsiteY1" fmla="*/ 0 h 1600438"/>
              <a:gd name="connsiteX2" fmla="*/ 1193673 w 3060700"/>
              <a:gd name="connsiteY2" fmla="*/ 0 h 1600438"/>
              <a:gd name="connsiteX3" fmla="*/ 1775206 w 3060700"/>
              <a:gd name="connsiteY3" fmla="*/ 0 h 1600438"/>
              <a:gd name="connsiteX4" fmla="*/ 2387346 w 3060700"/>
              <a:gd name="connsiteY4" fmla="*/ 0 h 1600438"/>
              <a:gd name="connsiteX5" fmla="*/ 3060700 w 3060700"/>
              <a:gd name="connsiteY5" fmla="*/ 0 h 1600438"/>
              <a:gd name="connsiteX6" fmla="*/ 3060700 w 3060700"/>
              <a:gd name="connsiteY6" fmla="*/ 517475 h 1600438"/>
              <a:gd name="connsiteX7" fmla="*/ 3060700 w 3060700"/>
              <a:gd name="connsiteY7" fmla="*/ 1066959 h 1600438"/>
              <a:gd name="connsiteX8" fmla="*/ 3060700 w 3060700"/>
              <a:gd name="connsiteY8" fmla="*/ 1600438 h 1600438"/>
              <a:gd name="connsiteX9" fmla="*/ 2540381 w 3060700"/>
              <a:gd name="connsiteY9" fmla="*/ 1600438 h 1600438"/>
              <a:gd name="connsiteX10" fmla="*/ 1989455 w 3060700"/>
              <a:gd name="connsiteY10" fmla="*/ 1600438 h 1600438"/>
              <a:gd name="connsiteX11" fmla="*/ 1377315 w 3060700"/>
              <a:gd name="connsiteY11" fmla="*/ 1600438 h 1600438"/>
              <a:gd name="connsiteX12" fmla="*/ 856996 w 3060700"/>
              <a:gd name="connsiteY12" fmla="*/ 1600438 h 1600438"/>
              <a:gd name="connsiteX13" fmla="*/ 0 w 3060700"/>
              <a:gd name="connsiteY13" fmla="*/ 1600438 h 1600438"/>
              <a:gd name="connsiteX14" fmla="*/ 0 w 3060700"/>
              <a:gd name="connsiteY14" fmla="*/ 1034950 h 1600438"/>
              <a:gd name="connsiteX15" fmla="*/ 0 w 3060700"/>
              <a:gd name="connsiteY15" fmla="*/ 549484 h 1600438"/>
              <a:gd name="connsiteX16" fmla="*/ 0 w 3060700"/>
              <a:gd name="connsiteY16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0" h="1600438" fill="none" extrusionOk="0">
                <a:moveTo>
                  <a:pt x="0" y="0"/>
                </a:moveTo>
                <a:cubicBezTo>
                  <a:pt x="269589" y="-1107"/>
                  <a:pt x="438537" y="-14236"/>
                  <a:pt x="642747" y="0"/>
                </a:cubicBezTo>
                <a:cubicBezTo>
                  <a:pt x="846957" y="14236"/>
                  <a:pt x="1022389" y="20659"/>
                  <a:pt x="1193673" y="0"/>
                </a:cubicBezTo>
                <a:cubicBezTo>
                  <a:pt x="1364957" y="-20659"/>
                  <a:pt x="1522403" y="5589"/>
                  <a:pt x="1775206" y="0"/>
                </a:cubicBezTo>
                <a:cubicBezTo>
                  <a:pt x="2028009" y="-5589"/>
                  <a:pt x="2084628" y="12176"/>
                  <a:pt x="2387346" y="0"/>
                </a:cubicBezTo>
                <a:cubicBezTo>
                  <a:pt x="2690064" y="-12176"/>
                  <a:pt x="2829450" y="-1147"/>
                  <a:pt x="3060700" y="0"/>
                </a:cubicBezTo>
                <a:cubicBezTo>
                  <a:pt x="3066478" y="212558"/>
                  <a:pt x="3052214" y="259179"/>
                  <a:pt x="3060700" y="517475"/>
                </a:cubicBezTo>
                <a:cubicBezTo>
                  <a:pt x="3069186" y="775771"/>
                  <a:pt x="3064743" y="858389"/>
                  <a:pt x="3060700" y="1066959"/>
                </a:cubicBezTo>
                <a:cubicBezTo>
                  <a:pt x="3056657" y="1275529"/>
                  <a:pt x="3039715" y="1421274"/>
                  <a:pt x="3060700" y="1600438"/>
                </a:cubicBezTo>
                <a:cubicBezTo>
                  <a:pt x="2911886" y="1610937"/>
                  <a:pt x="2685716" y="1592086"/>
                  <a:pt x="2540381" y="1600438"/>
                </a:cubicBezTo>
                <a:cubicBezTo>
                  <a:pt x="2395046" y="1608790"/>
                  <a:pt x="2202452" y="1602290"/>
                  <a:pt x="1989455" y="1600438"/>
                </a:cubicBezTo>
                <a:cubicBezTo>
                  <a:pt x="1776458" y="1598586"/>
                  <a:pt x="1527474" y="1601264"/>
                  <a:pt x="1377315" y="1600438"/>
                </a:cubicBezTo>
                <a:cubicBezTo>
                  <a:pt x="1227156" y="1599612"/>
                  <a:pt x="1067445" y="1593936"/>
                  <a:pt x="856996" y="1600438"/>
                </a:cubicBezTo>
                <a:cubicBezTo>
                  <a:pt x="646547" y="1606940"/>
                  <a:pt x="417269" y="1582043"/>
                  <a:pt x="0" y="1600438"/>
                </a:cubicBezTo>
                <a:cubicBezTo>
                  <a:pt x="5729" y="1385671"/>
                  <a:pt x="3052" y="1295294"/>
                  <a:pt x="0" y="1034950"/>
                </a:cubicBezTo>
                <a:cubicBezTo>
                  <a:pt x="-3052" y="774606"/>
                  <a:pt x="-9322" y="721088"/>
                  <a:pt x="0" y="549484"/>
                </a:cubicBezTo>
                <a:cubicBezTo>
                  <a:pt x="9322" y="377880"/>
                  <a:pt x="-16701" y="199592"/>
                  <a:pt x="0" y="0"/>
                </a:cubicBezTo>
                <a:close/>
              </a:path>
              <a:path w="3060700" h="1600438" stroke="0" extrusionOk="0">
                <a:moveTo>
                  <a:pt x="0" y="0"/>
                </a:moveTo>
                <a:cubicBezTo>
                  <a:pt x="198333" y="-25540"/>
                  <a:pt x="423519" y="-8697"/>
                  <a:pt x="673354" y="0"/>
                </a:cubicBezTo>
                <a:cubicBezTo>
                  <a:pt x="923189" y="8697"/>
                  <a:pt x="1138426" y="-29361"/>
                  <a:pt x="1285494" y="0"/>
                </a:cubicBezTo>
                <a:cubicBezTo>
                  <a:pt x="1432562" y="29361"/>
                  <a:pt x="1635637" y="12465"/>
                  <a:pt x="1836420" y="0"/>
                </a:cubicBezTo>
                <a:cubicBezTo>
                  <a:pt x="2037203" y="-12465"/>
                  <a:pt x="2257531" y="12541"/>
                  <a:pt x="2448560" y="0"/>
                </a:cubicBezTo>
                <a:cubicBezTo>
                  <a:pt x="2639589" y="-12541"/>
                  <a:pt x="2818432" y="-21128"/>
                  <a:pt x="3060700" y="0"/>
                </a:cubicBezTo>
                <a:cubicBezTo>
                  <a:pt x="3045171" y="110495"/>
                  <a:pt x="3047006" y="252796"/>
                  <a:pt x="3060700" y="501471"/>
                </a:cubicBezTo>
                <a:cubicBezTo>
                  <a:pt x="3074394" y="750146"/>
                  <a:pt x="3058607" y="795883"/>
                  <a:pt x="3060700" y="986937"/>
                </a:cubicBezTo>
                <a:cubicBezTo>
                  <a:pt x="3062793" y="1177991"/>
                  <a:pt x="3040496" y="1346277"/>
                  <a:pt x="3060700" y="1600438"/>
                </a:cubicBezTo>
                <a:cubicBezTo>
                  <a:pt x="2807678" y="1575737"/>
                  <a:pt x="2750901" y="1590566"/>
                  <a:pt x="2479167" y="1600438"/>
                </a:cubicBezTo>
                <a:cubicBezTo>
                  <a:pt x="2207433" y="1610310"/>
                  <a:pt x="2160474" y="1608012"/>
                  <a:pt x="1897634" y="1600438"/>
                </a:cubicBezTo>
                <a:cubicBezTo>
                  <a:pt x="1634794" y="1592864"/>
                  <a:pt x="1495363" y="1597133"/>
                  <a:pt x="1316101" y="1600438"/>
                </a:cubicBezTo>
                <a:cubicBezTo>
                  <a:pt x="1136839" y="1603743"/>
                  <a:pt x="885550" y="1596430"/>
                  <a:pt x="673354" y="1600438"/>
                </a:cubicBezTo>
                <a:cubicBezTo>
                  <a:pt x="461158" y="1604446"/>
                  <a:pt x="147374" y="1601762"/>
                  <a:pt x="0" y="1600438"/>
                </a:cubicBezTo>
                <a:cubicBezTo>
                  <a:pt x="-7004" y="1477988"/>
                  <a:pt x="17622" y="1339508"/>
                  <a:pt x="0" y="1082963"/>
                </a:cubicBezTo>
                <a:cubicBezTo>
                  <a:pt x="-17622" y="826419"/>
                  <a:pt x="10883" y="692279"/>
                  <a:pt x="0" y="581492"/>
                </a:cubicBezTo>
                <a:cubicBezTo>
                  <a:pt x="-10883" y="470705"/>
                  <a:pt x="16690" y="147616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L: Policy levers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Room For the River at Different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Early Warning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Dike Heightening at Different Points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54C0577-C134-4892-82B9-979116B3155E}"/>
              </a:ext>
            </a:extLst>
          </p:cNvPr>
          <p:cNvSpPr txBox="1"/>
          <p:nvPr/>
        </p:nvSpPr>
        <p:spPr>
          <a:xfrm>
            <a:off x="4927600" y="3121223"/>
            <a:ext cx="2603500" cy="861774"/>
          </a:xfrm>
          <a:custGeom>
            <a:avLst/>
            <a:gdLst>
              <a:gd name="connsiteX0" fmla="*/ 0 w 2603500"/>
              <a:gd name="connsiteY0" fmla="*/ 0 h 861774"/>
              <a:gd name="connsiteX1" fmla="*/ 598805 w 2603500"/>
              <a:gd name="connsiteY1" fmla="*/ 0 h 861774"/>
              <a:gd name="connsiteX2" fmla="*/ 1249680 w 2603500"/>
              <a:gd name="connsiteY2" fmla="*/ 0 h 861774"/>
              <a:gd name="connsiteX3" fmla="*/ 1874520 w 2603500"/>
              <a:gd name="connsiteY3" fmla="*/ 0 h 861774"/>
              <a:gd name="connsiteX4" fmla="*/ 2603500 w 2603500"/>
              <a:gd name="connsiteY4" fmla="*/ 0 h 861774"/>
              <a:gd name="connsiteX5" fmla="*/ 2603500 w 2603500"/>
              <a:gd name="connsiteY5" fmla="*/ 422269 h 861774"/>
              <a:gd name="connsiteX6" fmla="*/ 2603500 w 2603500"/>
              <a:gd name="connsiteY6" fmla="*/ 861774 h 861774"/>
              <a:gd name="connsiteX7" fmla="*/ 1900555 w 2603500"/>
              <a:gd name="connsiteY7" fmla="*/ 861774 h 861774"/>
              <a:gd name="connsiteX8" fmla="*/ 1197610 w 2603500"/>
              <a:gd name="connsiteY8" fmla="*/ 861774 h 861774"/>
              <a:gd name="connsiteX9" fmla="*/ 598805 w 2603500"/>
              <a:gd name="connsiteY9" fmla="*/ 861774 h 861774"/>
              <a:gd name="connsiteX10" fmla="*/ 0 w 2603500"/>
              <a:gd name="connsiteY10" fmla="*/ 861774 h 861774"/>
              <a:gd name="connsiteX11" fmla="*/ 0 w 2603500"/>
              <a:gd name="connsiteY11" fmla="*/ 413652 h 861774"/>
              <a:gd name="connsiteX12" fmla="*/ 0 w 2603500"/>
              <a:gd name="connsiteY12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3500" h="861774" fill="none" extrusionOk="0">
                <a:moveTo>
                  <a:pt x="0" y="0"/>
                </a:moveTo>
                <a:cubicBezTo>
                  <a:pt x="290338" y="26610"/>
                  <a:pt x="445030" y="18629"/>
                  <a:pt x="598805" y="0"/>
                </a:cubicBezTo>
                <a:cubicBezTo>
                  <a:pt x="752580" y="-18629"/>
                  <a:pt x="1003532" y="-28852"/>
                  <a:pt x="1249680" y="0"/>
                </a:cubicBezTo>
                <a:cubicBezTo>
                  <a:pt x="1495829" y="28852"/>
                  <a:pt x="1636820" y="-24608"/>
                  <a:pt x="1874520" y="0"/>
                </a:cubicBezTo>
                <a:cubicBezTo>
                  <a:pt x="2112220" y="24608"/>
                  <a:pt x="2361177" y="-8564"/>
                  <a:pt x="2603500" y="0"/>
                </a:cubicBezTo>
                <a:cubicBezTo>
                  <a:pt x="2619269" y="153156"/>
                  <a:pt x="2612349" y="218579"/>
                  <a:pt x="2603500" y="422269"/>
                </a:cubicBezTo>
                <a:cubicBezTo>
                  <a:pt x="2594651" y="625959"/>
                  <a:pt x="2595344" y="755314"/>
                  <a:pt x="2603500" y="861774"/>
                </a:cubicBezTo>
                <a:cubicBezTo>
                  <a:pt x="2427816" y="866538"/>
                  <a:pt x="2083733" y="879876"/>
                  <a:pt x="1900555" y="861774"/>
                </a:cubicBezTo>
                <a:cubicBezTo>
                  <a:pt x="1717378" y="843672"/>
                  <a:pt x="1367557" y="866849"/>
                  <a:pt x="1197610" y="861774"/>
                </a:cubicBezTo>
                <a:cubicBezTo>
                  <a:pt x="1027663" y="856699"/>
                  <a:pt x="830217" y="862901"/>
                  <a:pt x="598805" y="861774"/>
                </a:cubicBezTo>
                <a:cubicBezTo>
                  <a:pt x="367394" y="860647"/>
                  <a:pt x="146972" y="849499"/>
                  <a:pt x="0" y="861774"/>
                </a:cubicBezTo>
                <a:cubicBezTo>
                  <a:pt x="-22299" y="720707"/>
                  <a:pt x="4474" y="509034"/>
                  <a:pt x="0" y="413652"/>
                </a:cubicBezTo>
                <a:cubicBezTo>
                  <a:pt x="-4474" y="318270"/>
                  <a:pt x="-20123" y="140226"/>
                  <a:pt x="0" y="0"/>
                </a:cubicBezTo>
                <a:close/>
              </a:path>
              <a:path w="2603500" h="861774" stroke="0" extrusionOk="0">
                <a:moveTo>
                  <a:pt x="0" y="0"/>
                </a:moveTo>
                <a:cubicBezTo>
                  <a:pt x="232874" y="-10281"/>
                  <a:pt x="391633" y="-33824"/>
                  <a:pt x="702945" y="0"/>
                </a:cubicBezTo>
                <a:cubicBezTo>
                  <a:pt x="1014258" y="33824"/>
                  <a:pt x="1182044" y="-23297"/>
                  <a:pt x="1353820" y="0"/>
                </a:cubicBezTo>
                <a:cubicBezTo>
                  <a:pt x="1525597" y="23297"/>
                  <a:pt x="1797883" y="-25692"/>
                  <a:pt x="1952625" y="0"/>
                </a:cubicBezTo>
                <a:cubicBezTo>
                  <a:pt x="2107368" y="25692"/>
                  <a:pt x="2370399" y="-27496"/>
                  <a:pt x="2603500" y="0"/>
                </a:cubicBezTo>
                <a:cubicBezTo>
                  <a:pt x="2597334" y="136610"/>
                  <a:pt x="2589873" y="336306"/>
                  <a:pt x="2603500" y="448122"/>
                </a:cubicBezTo>
                <a:cubicBezTo>
                  <a:pt x="2617127" y="559938"/>
                  <a:pt x="2616031" y="744831"/>
                  <a:pt x="2603500" y="861774"/>
                </a:cubicBezTo>
                <a:cubicBezTo>
                  <a:pt x="2426415" y="856395"/>
                  <a:pt x="2184249" y="863175"/>
                  <a:pt x="2030730" y="861774"/>
                </a:cubicBezTo>
                <a:cubicBezTo>
                  <a:pt x="1877211" y="860374"/>
                  <a:pt x="1672255" y="874786"/>
                  <a:pt x="1353820" y="861774"/>
                </a:cubicBezTo>
                <a:cubicBezTo>
                  <a:pt x="1035385" y="848763"/>
                  <a:pt x="1002871" y="873677"/>
                  <a:pt x="781050" y="861774"/>
                </a:cubicBezTo>
                <a:cubicBezTo>
                  <a:pt x="559229" y="849872"/>
                  <a:pt x="225825" y="846317"/>
                  <a:pt x="0" y="861774"/>
                </a:cubicBezTo>
                <a:cubicBezTo>
                  <a:pt x="17545" y="709764"/>
                  <a:pt x="-16254" y="571560"/>
                  <a:pt x="0" y="439505"/>
                </a:cubicBezTo>
                <a:cubicBezTo>
                  <a:pt x="16254" y="307450"/>
                  <a:pt x="6874" y="165851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R: Model</a:t>
            </a:r>
          </a:p>
          <a:p>
            <a:r>
              <a:rPr lang="en-US" sz="1600" i="1" dirty="0"/>
              <a:t>Flood risk system model as in Ciullo et al </a:t>
            </a:r>
            <a:r>
              <a:rPr lang="en-US" sz="1600" i="1" dirty="0">
                <a:solidFill>
                  <a:schemeClr val="tx1"/>
                </a:solidFill>
              </a:rPr>
              <a:t>(2019a)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63FAC12-FF87-4DA1-BB07-9AF25CE565A2}"/>
              </a:ext>
            </a:extLst>
          </p:cNvPr>
          <p:cNvSpPr txBox="1"/>
          <p:nvPr/>
        </p:nvSpPr>
        <p:spPr>
          <a:xfrm>
            <a:off x="796926" y="2751891"/>
            <a:ext cx="2603500" cy="1600438"/>
          </a:xfrm>
          <a:custGeom>
            <a:avLst/>
            <a:gdLst>
              <a:gd name="connsiteX0" fmla="*/ 0 w 2603500"/>
              <a:gd name="connsiteY0" fmla="*/ 0 h 1600438"/>
              <a:gd name="connsiteX1" fmla="*/ 598805 w 2603500"/>
              <a:gd name="connsiteY1" fmla="*/ 0 h 1600438"/>
              <a:gd name="connsiteX2" fmla="*/ 1301750 w 2603500"/>
              <a:gd name="connsiteY2" fmla="*/ 0 h 1600438"/>
              <a:gd name="connsiteX3" fmla="*/ 1926590 w 2603500"/>
              <a:gd name="connsiteY3" fmla="*/ 0 h 1600438"/>
              <a:gd name="connsiteX4" fmla="*/ 2603500 w 2603500"/>
              <a:gd name="connsiteY4" fmla="*/ 0 h 1600438"/>
              <a:gd name="connsiteX5" fmla="*/ 2603500 w 2603500"/>
              <a:gd name="connsiteY5" fmla="*/ 517475 h 1600438"/>
              <a:gd name="connsiteX6" fmla="*/ 2603500 w 2603500"/>
              <a:gd name="connsiteY6" fmla="*/ 1082963 h 1600438"/>
              <a:gd name="connsiteX7" fmla="*/ 2603500 w 2603500"/>
              <a:gd name="connsiteY7" fmla="*/ 1600438 h 1600438"/>
              <a:gd name="connsiteX8" fmla="*/ 1952625 w 2603500"/>
              <a:gd name="connsiteY8" fmla="*/ 1600438 h 1600438"/>
              <a:gd name="connsiteX9" fmla="*/ 1249680 w 2603500"/>
              <a:gd name="connsiteY9" fmla="*/ 1600438 h 1600438"/>
              <a:gd name="connsiteX10" fmla="*/ 0 w 2603500"/>
              <a:gd name="connsiteY10" fmla="*/ 1600438 h 1600438"/>
              <a:gd name="connsiteX11" fmla="*/ 0 w 2603500"/>
              <a:gd name="connsiteY11" fmla="*/ 1082963 h 1600438"/>
              <a:gd name="connsiteX12" fmla="*/ 0 w 2603500"/>
              <a:gd name="connsiteY12" fmla="*/ 597497 h 1600438"/>
              <a:gd name="connsiteX13" fmla="*/ 0 w 2603500"/>
              <a:gd name="connsiteY13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500" h="1600438" fill="none" extrusionOk="0">
                <a:moveTo>
                  <a:pt x="0" y="0"/>
                </a:moveTo>
                <a:cubicBezTo>
                  <a:pt x="256458" y="-8318"/>
                  <a:pt x="435666" y="-25910"/>
                  <a:pt x="598805" y="0"/>
                </a:cubicBezTo>
                <a:cubicBezTo>
                  <a:pt x="761945" y="25910"/>
                  <a:pt x="1095652" y="-22883"/>
                  <a:pt x="1301750" y="0"/>
                </a:cubicBezTo>
                <a:cubicBezTo>
                  <a:pt x="1507848" y="22883"/>
                  <a:pt x="1679850" y="2052"/>
                  <a:pt x="1926590" y="0"/>
                </a:cubicBezTo>
                <a:cubicBezTo>
                  <a:pt x="2173330" y="-2052"/>
                  <a:pt x="2291720" y="17104"/>
                  <a:pt x="2603500" y="0"/>
                </a:cubicBezTo>
                <a:cubicBezTo>
                  <a:pt x="2608105" y="207761"/>
                  <a:pt x="2628154" y="321772"/>
                  <a:pt x="2603500" y="517475"/>
                </a:cubicBezTo>
                <a:cubicBezTo>
                  <a:pt x="2578846" y="713179"/>
                  <a:pt x="2612008" y="815140"/>
                  <a:pt x="2603500" y="1082963"/>
                </a:cubicBezTo>
                <a:cubicBezTo>
                  <a:pt x="2594992" y="1350786"/>
                  <a:pt x="2606574" y="1374368"/>
                  <a:pt x="2603500" y="1600438"/>
                </a:cubicBezTo>
                <a:cubicBezTo>
                  <a:pt x="2280653" y="1623120"/>
                  <a:pt x="2154984" y="1598577"/>
                  <a:pt x="1952625" y="1600438"/>
                </a:cubicBezTo>
                <a:cubicBezTo>
                  <a:pt x="1750266" y="1602299"/>
                  <a:pt x="1522254" y="1624252"/>
                  <a:pt x="1249680" y="1600438"/>
                </a:cubicBezTo>
                <a:cubicBezTo>
                  <a:pt x="977107" y="1576624"/>
                  <a:pt x="585350" y="1597136"/>
                  <a:pt x="0" y="1600438"/>
                </a:cubicBezTo>
                <a:cubicBezTo>
                  <a:pt x="-6043" y="1368185"/>
                  <a:pt x="1346" y="1188724"/>
                  <a:pt x="0" y="1082963"/>
                </a:cubicBezTo>
                <a:cubicBezTo>
                  <a:pt x="-1346" y="977202"/>
                  <a:pt x="19432" y="746624"/>
                  <a:pt x="0" y="597497"/>
                </a:cubicBezTo>
                <a:cubicBezTo>
                  <a:pt x="-19432" y="448370"/>
                  <a:pt x="13560" y="180090"/>
                  <a:pt x="0" y="0"/>
                </a:cubicBezTo>
                <a:close/>
              </a:path>
              <a:path w="2603500" h="1600438" stroke="0" extrusionOk="0">
                <a:moveTo>
                  <a:pt x="0" y="0"/>
                </a:moveTo>
                <a:cubicBezTo>
                  <a:pt x="232874" y="-10281"/>
                  <a:pt x="391633" y="-33824"/>
                  <a:pt x="702945" y="0"/>
                </a:cubicBezTo>
                <a:cubicBezTo>
                  <a:pt x="1014258" y="33824"/>
                  <a:pt x="1182044" y="-23297"/>
                  <a:pt x="1353820" y="0"/>
                </a:cubicBezTo>
                <a:cubicBezTo>
                  <a:pt x="1525597" y="23297"/>
                  <a:pt x="1797883" y="-25692"/>
                  <a:pt x="1952625" y="0"/>
                </a:cubicBezTo>
                <a:cubicBezTo>
                  <a:pt x="2107368" y="25692"/>
                  <a:pt x="2370399" y="-27496"/>
                  <a:pt x="2603500" y="0"/>
                </a:cubicBezTo>
                <a:cubicBezTo>
                  <a:pt x="2580533" y="206043"/>
                  <a:pt x="2610972" y="404796"/>
                  <a:pt x="2603500" y="565488"/>
                </a:cubicBezTo>
                <a:cubicBezTo>
                  <a:pt x="2596028" y="726180"/>
                  <a:pt x="2630124" y="969172"/>
                  <a:pt x="2603500" y="1098967"/>
                </a:cubicBezTo>
                <a:cubicBezTo>
                  <a:pt x="2576876" y="1228762"/>
                  <a:pt x="2603719" y="1472276"/>
                  <a:pt x="2603500" y="1600438"/>
                </a:cubicBezTo>
                <a:cubicBezTo>
                  <a:pt x="2370747" y="1606442"/>
                  <a:pt x="2283375" y="1587415"/>
                  <a:pt x="2030730" y="1600438"/>
                </a:cubicBezTo>
                <a:cubicBezTo>
                  <a:pt x="1778085" y="1613462"/>
                  <a:pt x="1679781" y="1612341"/>
                  <a:pt x="1457960" y="1600438"/>
                </a:cubicBezTo>
                <a:cubicBezTo>
                  <a:pt x="1236139" y="1588536"/>
                  <a:pt x="1029281" y="1577170"/>
                  <a:pt x="833120" y="1600438"/>
                </a:cubicBezTo>
                <a:cubicBezTo>
                  <a:pt x="636959" y="1623706"/>
                  <a:pt x="359764" y="1570673"/>
                  <a:pt x="0" y="1600438"/>
                </a:cubicBezTo>
                <a:cubicBezTo>
                  <a:pt x="-9126" y="1465082"/>
                  <a:pt x="-14179" y="1323162"/>
                  <a:pt x="0" y="1050954"/>
                </a:cubicBezTo>
                <a:cubicBezTo>
                  <a:pt x="14179" y="778746"/>
                  <a:pt x="8484" y="685301"/>
                  <a:pt x="0" y="549484"/>
                </a:cubicBezTo>
                <a:cubicBezTo>
                  <a:pt x="-8484" y="413667"/>
                  <a:pt x="-2772" y="238949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X: Uncertainties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Discount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Severity of Flood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(per dike) Breach Width, Probabilities and Breach Growth Rate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99BBEF8-0D09-4988-A2B4-A73FD3E45B79}"/>
              </a:ext>
            </a:extLst>
          </p:cNvPr>
          <p:cNvSpPr txBox="1"/>
          <p:nvPr/>
        </p:nvSpPr>
        <p:spPr>
          <a:xfrm>
            <a:off x="8791576" y="2628780"/>
            <a:ext cx="2886073" cy="1846659"/>
          </a:xfrm>
          <a:custGeom>
            <a:avLst/>
            <a:gdLst>
              <a:gd name="connsiteX0" fmla="*/ 0 w 2886073"/>
              <a:gd name="connsiteY0" fmla="*/ 0 h 1846659"/>
              <a:gd name="connsiteX1" fmla="*/ 606075 w 2886073"/>
              <a:gd name="connsiteY1" fmla="*/ 0 h 1846659"/>
              <a:gd name="connsiteX2" fmla="*/ 1125568 w 2886073"/>
              <a:gd name="connsiteY2" fmla="*/ 0 h 1846659"/>
              <a:gd name="connsiteX3" fmla="*/ 1673922 w 2886073"/>
              <a:gd name="connsiteY3" fmla="*/ 0 h 1846659"/>
              <a:gd name="connsiteX4" fmla="*/ 2251137 w 2886073"/>
              <a:gd name="connsiteY4" fmla="*/ 0 h 1846659"/>
              <a:gd name="connsiteX5" fmla="*/ 2886073 w 2886073"/>
              <a:gd name="connsiteY5" fmla="*/ 0 h 1846659"/>
              <a:gd name="connsiteX6" fmla="*/ 2886073 w 2886073"/>
              <a:gd name="connsiteY6" fmla="*/ 597086 h 1846659"/>
              <a:gd name="connsiteX7" fmla="*/ 2886073 w 2886073"/>
              <a:gd name="connsiteY7" fmla="*/ 1231106 h 1846659"/>
              <a:gd name="connsiteX8" fmla="*/ 2886073 w 2886073"/>
              <a:gd name="connsiteY8" fmla="*/ 1846659 h 1846659"/>
              <a:gd name="connsiteX9" fmla="*/ 2395441 w 2886073"/>
              <a:gd name="connsiteY9" fmla="*/ 1846659 h 1846659"/>
              <a:gd name="connsiteX10" fmla="*/ 1875947 w 2886073"/>
              <a:gd name="connsiteY10" fmla="*/ 1846659 h 1846659"/>
              <a:gd name="connsiteX11" fmla="*/ 1298733 w 2886073"/>
              <a:gd name="connsiteY11" fmla="*/ 1846659 h 1846659"/>
              <a:gd name="connsiteX12" fmla="*/ 808100 w 2886073"/>
              <a:gd name="connsiteY12" fmla="*/ 1846659 h 1846659"/>
              <a:gd name="connsiteX13" fmla="*/ 0 w 2886073"/>
              <a:gd name="connsiteY13" fmla="*/ 1846659 h 1846659"/>
              <a:gd name="connsiteX14" fmla="*/ 0 w 2886073"/>
              <a:gd name="connsiteY14" fmla="*/ 1194173 h 1846659"/>
              <a:gd name="connsiteX15" fmla="*/ 0 w 2886073"/>
              <a:gd name="connsiteY15" fmla="*/ 634020 h 1846659"/>
              <a:gd name="connsiteX16" fmla="*/ 0 w 2886073"/>
              <a:gd name="connsiteY16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6073" h="1846659" fill="none" extrusionOk="0">
                <a:moveTo>
                  <a:pt x="0" y="0"/>
                </a:moveTo>
                <a:cubicBezTo>
                  <a:pt x="191545" y="7653"/>
                  <a:pt x="466727" y="10886"/>
                  <a:pt x="606075" y="0"/>
                </a:cubicBezTo>
                <a:cubicBezTo>
                  <a:pt x="745424" y="-10886"/>
                  <a:pt x="900236" y="22998"/>
                  <a:pt x="1125568" y="0"/>
                </a:cubicBezTo>
                <a:cubicBezTo>
                  <a:pt x="1350900" y="-22998"/>
                  <a:pt x="1411486" y="18275"/>
                  <a:pt x="1673922" y="0"/>
                </a:cubicBezTo>
                <a:cubicBezTo>
                  <a:pt x="1936358" y="-18275"/>
                  <a:pt x="2126344" y="6937"/>
                  <a:pt x="2251137" y="0"/>
                </a:cubicBezTo>
                <a:cubicBezTo>
                  <a:pt x="2375931" y="-6937"/>
                  <a:pt x="2570485" y="-25326"/>
                  <a:pt x="2886073" y="0"/>
                </a:cubicBezTo>
                <a:cubicBezTo>
                  <a:pt x="2861183" y="125714"/>
                  <a:pt x="2911118" y="418458"/>
                  <a:pt x="2886073" y="597086"/>
                </a:cubicBezTo>
                <a:cubicBezTo>
                  <a:pt x="2861028" y="775714"/>
                  <a:pt x="2915477" y="943316"/>
                  <a:pt x="2886073" y="1231106"/>
                </a:cubicBezTo>
                <a:cubicBezTo>
                  <a:pt x="2856669" y="1518896"/>
                  <a:pt x="2890519" y="1663493"/>
                  <a:pt x="2886073" y="1846659"/>
                </a:cubicBezTo>
                <a:cubicBezTo>
                  <a:pt x="2722119" y="1842887"/>
                  <a:pt x="2541148" y="1850323"/>
                  <a:pt x="2395441" y="1846659"/>
                </a:cubicBezTo>
                <a:cubicBezTo>
                  <a:pt x="2249734" y="1842995"/>
                  <a:pt x="2106411" y="1840155"/>
                  <a:pt x="1875947" y="1846659"/>
                </a:cubicBezTo>
                <a:cubicBezTo>
                  <a:pt x="1645483" y="1853163"/>
                  <a:pt x="1464621" y="1855901"/>
                  <a:pt x="1298733" y="1846659"/>
                </a:cubicBezTo>
                <a:cubicBezTo>
                  <a:pt x="1132845" y="1837417"/>
                  <a:pt x="952768" y="1853773"/>
                  <a:pt x="808100" y="1846659"/>
                </a:cubicBezTo>
                <a:cubicBezTo>
                  <a:pt x="663432" y="1839545"/>
                  <a:pt x="326642" y="1840988"/>
                  <a:pt x="0" y="1846659"/>
                </a:cubicBezTo>
                <a:cubicBezTo>
                  <a:pt x="6658" y="1560920"/>
                  <a:pt x="-4716" y="1481086"/>
                  <a:pt x="0" y="1194173"/>
                </a:cubicBezTo>
                <a:cubicBezTo>
                  <a:pt x="4716" y="907260"/>
                  <a:pt x="6027" y="805116"/>
                  <a:pt x="0" y="634020"/>
                </a:cubicBezTo>
                <a:cubicBezTo>
                  <a:pt x="-6027" y="462924"/>
                  <a:pt x="8660" y="138259"/>
                  <a:pt x="0" y="0"/>
                </a:cubicBezTo>
                <a:close/>
              </a:path>
              <a:path w="2886073" h="1846659" stroke="0" extrusionOk="0">
                <a:moveTo>
                  <a:pt x="0" y="0"/>
                </a:moveTo>
                <a:cubicBezTo>
                  <a:pt x="246403" y="-11266"/>
                  <a:pt x="495889" y="8200"/>
                  <a:pt x="634936" y="0"/>
                </a:cubicBezTo>
                <a:cubicBezTo>
                  <a:pt x="773983" y="-8200"/>
                  <a:pt x="1019484" y="-14470"/>
                  <a:pt x="1212151" y="0"/>
                </a:cubicBezTo>
                <a:cubicBezTo>
                  <a:pt x="1404818" y="14470"/>
                  <a:pt x="1488544" y="23927"/>
                  <a:pt x="1731644" y="0"/>
                </a:cubicBezTo>
                <a:cubicBezTo>
                  <a:pt x="1974744" y="-23927"/>
                  <a:pt x="2183970" y="17130"/>
                  <a:pt x="2308858" y="0"/>
                </a:cubicBezTo>
                <a:cubicBezTo>
                  <a:pt x="2433746" y="-17130"/>
                  <a:pt x="2652492" y="-14683"/>
                  <a:pt x="2886073" y="0"/>
                </a:cubicBezTo>
                <a:cubicBezTo>
                  <a:pt x="2884993" y="212533"/>
                  <a:pt x="2908689" y="384320"/>
                  <a:pt x="2886073" y="578620"/>
                </a:cubicBezTo>
                <a:cubicBezTo>
                  <a:pt x="2863457" y="772920"/>
                  <a:pt x="2891107" y="967542"/>
                  <a:pt x="2886073" y="1138773"/>
                </a:cubicBezTo>
                <a:cubicBezTo>
                  <a:pt x="2881039" y="1310004"/>
                  <a:pt x="2856656" y="1561079"/>
                  <a:pt x="2886073" y="1846659"/>
                </a:cubicBezTo>
                <a:cubicBezTo>
                  <a:pt x="2695004" y="1869379"/>
                  <a:pt x="2485844" y="1824628"/>
                  <a:pt x="2337719" y="1846659"/>
                </a:cubicBezTo>
                <a:cubicBezTo>
                  <a:pt x="2189594" y="1868690"/>
                  <a:pt x="2050294" y="1856302"/>
                  <a:pt x="1789365" y="1846659"/>
                </a:cubicBezTo>
                <a:cubicBezTo>
                  <a:pt x="1528436" y="1837016"/>
                  <a:pt x="1496819" y="1872540"/>
                  <a:pt x="1241011" y="1846659"/>
                </a:cubicBezTo>
                <a:cubicBezTo>
                  <a:pt x="985203" y="1820778"/>
                  <a:pt x="918252" y="1818204"/>
                  <a:pt x="634936" y="1846659"/>
                </a:cubicBezTo>
                <a:cubicBezTo>
                  <a:pt x="351620" y="1875114"/>
                  <a:pt x="154429" y="1843198"/>
                  <a:pt x="0" y="1846659"/>
                </a:cubicBezTo>
                <a:cubicBezTo>
                  <a:pt x="-25809" y="1629860"/>
                  <a:pt x="16124" y="1497861"/>
                  <a:pt x="0" y="1249573"/>
                </a:cubicBezTo>
                <a:cubicBezTo>
                  <a:pt x="-16124" y="1001285"/>
                  <a:pt x="-2935" y="899209"/>
                  <a:pt x="0" y="670953"/>
                </a:cubicBezTo>
                <a:cubicBezTo>
                  <a:pt x="2935" y="442697"/>
                  <a:pt x="-10349" y="206563"/>
                  <a:pt x="0" y="0"/>
                </a:cubicBezTo>
                <a:close/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M: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Expected Annual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Dike Investment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Room for the River Investment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Expected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Minimum water level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09C9776A-D2E9-421A-A3CC-8CCC7FC441E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29350" y="2110382"/>
            <a:ext cx="0" cy="10108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BC0F9135-B8E3-4A8A-8F7C-0FDD405F945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400426" y="3552110"/>
            <a:ext cx="152717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CA3299DB-8B5C-4818-8BE2-CDB78D13741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531100" y="3552110"/>
            <a:ext cx="126047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314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130</Words>
  <Application>Microsoft Office PowerPoint</Application>
  <PresentationFormat>Breedbeeld</PresentationFormat>
  <Paragraphs>28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Anna Noteboom | BIM Loket</dc:creator>
  <cp:lastModifiedBy>Anna Noteboom | BIM Loket</cp:lastModifiedBy>
  <cp:revision>20</cp:revision>
  <dcterms:created xsi:type="dcterms:W3CDTF">2021-06-07T09:54:57Z</dcterms:created>
  <dcterms:modified xsi:type="dcterms:W3CDTF">2021-06-11T09:57:10Z</dcterms:modified>
</cp:coreProperties>
</file>