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64" r:id="rId4"/>
    <p:sldId id="257" r:id="rId5"/>
    <p:sldId id="261" r:id="rId6"/>
    <p:sldId id="259" r:id="rId7"/>
    <p:sldId id="262" r:id="rId8"/>
    <p:sldId id="267" r:id="rId9"/>
    <p:sldId id="263" r:id="rId10"/>
    <p:sldId id="265" r:id="rId11"/>
    <p:sldId id="266" r:id="rId12"/>
    <p:sldId id="268" r:id="rId13"/>
    <p:sldId id="269" r:id="rId14"/>
    <p:sldId id="270" r:id="rId15"/>
    <p:sldId id="271" r:id="rId16"/>
    <p:sldId id="273" r:id="rId17"/>
    <p:sldId id="260" r:id="rId18"/>
    <p:sldId id="274" r:id="rId19"/>
    <p:sldId id="275" r:id="rId20"/>
    <p:sldId id="278" r:id="rId21"/>
    <p:sldId id="276" r:id="rId22"/>
    <p:sldId id="282" r:id="rId23"/>
    <p:sldId id="281" r:id="rId24"/>
    <p:sldId id="280" r:id="rId25"/>
    <p:sldId id="279" r:id="rId26"/>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4" autoAdjust="0"/>
    <p:restoredTop sz="94660"/>
  </p:normalViewPr>
  <p:slideViewPr>
    <p:cSldViewPr snapToGrid="0">
      <p:cViewPr varScale="1">
        <p:scale>
          <a:sx n="86" d="100"/>
          <a:sy n="86" d="100"/>
        </p:scale>
        <p:origin x="57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23-Apr-21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1698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23-Apr-21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9991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23-Apr-21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0757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1840"/>
          </a:xfrm>
        </p:spPr>
        <p:txBody>
          <a:bodyPr lIns="0" tIns="0" rIns="0" bIns="0"/>
          <a:lstStyle/>
          <a:p>
            <a:r>
              <a:rPr lang="en-US" dirty="0"/>
              <a:t>Click to edit Master title style</a:t>
            </a:r>
          </a:p>
        </p:txBody>
      </p:sp>
      <p:sp>
        <p:nvSpPr>
          <p:cNvPr id="3" name="Content Placeholder 2"/>
          <p:cNvSpPr>
            <a:spLocks noGrp="1"/>
          </p:cNvSpPr>
          <p:nvPr>
            <p:ph idx="1"/>
          </p:nvPr>
        </p:nvSpPr>
        <p:spPr>
          <a:xfrm>
            <a:off x="581192" y="1381125"/>
            <a:ext cx="11029615" cy="4594225"/>
          </a:xfrm>
        </p:spPr>
        <p:txBody>
          <a:bodyPr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23-Apr-21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78223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23-Apr-21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8071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23-Apr-21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115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23-Apr-21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9264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23-Apr-21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7715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23-Apr-21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578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23-Apr-21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7888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23-Apr-21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327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23-Apr-21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4833873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lluminating smoke on a black background">
            <a:extLst>
              <a:ext uri="{FF2B5EF4-FFF2-40B4-BE49-F238E27FC236}">
                <a16:creationId xmlns:a16="http://schemas.microsoft.com/office/drawing/2014/main" id="{88A2A03D-4155-46EA-B589-E1938AA0B5BE}"/>
              </a:ext>
            </a:extLst>
          </p:cNvPr>
          <p:cNvPicPr>
            <a:picLocks noChangeAspect="1"/>
          </p:cNvPicPr>
          <p:nvPr/>
        </p:nvPicPr>
        <p:blipFill rotWithShape="1">
          <a:blip r:embed="rId2"/>
          <a:srcRect t="12760" b="297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1FCEBC9-85BA-4F10-87E8-83824C5E8E3C}"/>
              </a:ext>
            </a:extLst>
          </p:cNvPr>
          <p:cNvSpPr>
            <a:spLocks noGrp="1"/>
          </p:cNvSpPr>
          <p:nvPr>
            <p:ph type="ctrTitle"/>
          </p:nvPr>
        </p:nvSpPr>
        <p:spPr>
          <a:xfrm>
            <a:off x="685801" y="1524001"/>
            <a:ext cx="3208866" cy="3478384"/>
          </a:xfrm>
        </p:spPr>
        <p:txBody>
          <a:bodyPr>
            <a:normAutofit/>
          </a:bodyPr>
          <a:lstStyle/>
          <a:p>
            <a:r>
              <a:rPr lang="en-US" dirty="0">
                <a:solidFill>
                  <a:srgbClr val="FFFFFF"/>
                </a:solidFill>
              </a:rPr>
              <a:t>Uncertainty</a:t>
            </a:r>
            <a:endParaRPr lang="LID4096" dirty="0">
              <a:solidFill>
                <a:srgbClr val="FFFFFF"/>
              </a:solidFill>
            </a:endParaRPr>
          </a:p>
        </p:txBody>
      </p:sp>
      <p:sp>
        <p:nvSpPr>
          <p:cNvPr id="3" name="Subtitle 2">
            <a:extLst>
              <a:ext uri="{FF2B5EF4-FFF2-40B4-BE49-F238E27FC236}">
                <a16:creationId xmlns:a16="http://schemas.microsoft.com/office/drawing/2014/main" id="{17303FAC-7A56-4BDF-A6D5-854B18762A52}"/>
              </a:ext>
            </a:extLst>
          </p:cNvPr>
          <p:cNvSpPr>
            <a:spLocks noGrp="1"/>
          </p:cNvSpPr>
          <p:nvPr>
            <p:ph type="subTitle" idx="1"/>
          </p:nvPr>
        </p:nvSpPr>
        <p:spPr>
          <a:xfrm>
            <a:off x="685801" y="5145513"/>
            <a:ext cx="3208866" cy="738820"/>
          </a:xfrm>
        </p:spPr>
        <p:txBody>
          <a:bodyPr>
            <a:normAutofit/>
          </a:bodyPr>
          <a:lstStyle/>
          <a:p>
            <a:r>
              <a:rPr lang="en-US" dirty="0">
                <a:solidFill>
                  <a:srgbClr val="FFFFFF">
                    <a:alpha val="75000"/>
                  </a:srgbClr>
                </a:solidFill>
              </a:rPr>
              <a:t>Johnny’s Notes</a:t>
            </a:r>
            <a:endParaRPr lang="LID4096" dirty="0">
              <a:solidFill>
                <a:srgbClr val="FFFFFF">
                  <a:alpha val="75000"/>
                </a:srgbClr>
              </a:solidFill>
            </a:endParaRPr>
          </a:p>
        </p:txBody>
      </p:sp>
    </p:spTree>
    <p:extLst>
      <p:ext uri="{BB962C8B-B14F-4D97-AF65-F5344CB8AC3E}">
        <p14:creationId xmlns:p14="http://schemas.microsoft.com/office/powerpoint/2010/main" val="3260781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FFDA-43DC-4C9B-AE47-00793C9E6BA7}"/>
              </a:ext>
            </a:extLst>
          </p:cNvPr>
          <p:cNvSpPr>
            <a:spLocks noGrp="1"/>
          </p:cNvSpPr>
          <p:nvPr>
            <p:ph type="title"/>
          </p:nvPr>
        </p:nvSpPr>
        <p:spPr/>
        <p:txBody>
          <a:bodyPr/>
          <a:lstStyle/>
          <a:p>
            <a:r>
              <a:rPr lang="en-US" dirty="0"/>
              <a:t>9.2 Uncertainty –What??</a:t>
            </a:r>
            <a:endParaRPr lang="LID4096" dirty="0"/>
          </a:p>
        </p:txBody>
      </p:sp>
      <p:grpSp>
        <p:nvGrpSpPr>
          <p:cNvPr id="3" name="Group 2">
            <a:extLst>
              <a:ext uri="{FF2B5EF4-FFF2-40B4-BE49-F238E27FC236}">
                <a16:creationId xmlns:a16="http://schemas.microsoft.com/office/drawing/2014/main" id="{1F71BF99-F12A-41EE-AEAF-CC31774235CF}"/>
              </a:ext>
            </a:extLst>
          </p:cNvPr>
          <p:cNvGrpSpPr/>
          <p:nvPr/>
        </p:nvGrpSpPr>
        <p:grpSpPr>
          <a:xfrm>
            <a:off x="203556" y="853406"/>
            <a:ext cx="11784888" cy="5892354"/>
            <a:chOff x="203556" y="853406"/>
            <a:chExt cx="11784888" cy="5892354"/>
          </a:xfrm>
        </p:grpSpPr>
        <p:pic>
          <p:nvPicPr>
            <p:cNvPr id="1030" name="Picture 6" descr="9 U x«tainty in k o f policy Analysis &#10;ainty ">
              <a:extLst>
                <a:ext uri="{FF2B5EF4-FFF2-40B4-BE49-F238E27FC236}">
                  <a16:creationId xmlns:a16="http://schemas.microsoft.com/office/drawing/2014/main" id="{C68840CB-0373-45B3-ABE6-011362207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1809" y="853406"/>
              <a:ext cx="6386635" cy="5892354"/>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08011CC7-F589-4CA2-9697-75371C11E1DD}"/>
                </a:ext>
              </a:extLst>
            </p:cNvPr>
            <p:cNvPicPr>
              <a:picLocks noChangeAspect="1"/>
            </p:cNvPicPr>
            <p:nvPr/>
          </p:nvPicPr>
          <p:blipFill>
            <a:blip r:embed="rId3"/>
            <a:stretch>
              <a:fillRect/>
            </a:stretch>
          </p:blipFill>
          <p:spPr>
            <a:xfrm>
              <a:off x="203556" y="1848867"/>
              <a:ext cx="4789873" cy="3537137"/>
            </a:xfrm>
            <a:prstGeom prst="rect">
              <a:avLst/>
            </a:prstGeom>
            <a:ln>
              <a:solidFill>
                <a:schemeClr val="accent1"/>
              </a:solidFill>
            </a:ln>
          </p:spPr>
        </p:pic>
        <p:cxnSp>
          <p:nvCxnSpPr>
            <p:cNvPr id="11" name="Straight Connector 10">
              <a:extLst>
                <a:ext uri="{FF2B5EF4-FFF2-40B4-BE49-F238E27FC236}">
                  <a16:creationId xmlns:a16="http://schemas.microsoft.com/office/drawing/2014/main" id="{5F520953-7A61-4FB0-9D8A-12A471705D13}"/>
                </a:ext>
              </a:extLst>
            </p:cNvPr>
            <p:cNvCxnSpPr/>
            <p:nvPr/>
          </p:nvCxnSpPr>
          <p:spPr>
            <a:xfrm flipV="1">
              <a:off x="4993429" y="861134"/>
              <a:ext cx="590625" cy="987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9FB12BD-B4EC-49EE-B8DA-13BC33280AAA}"/>
                </a:ext>
              </a:extLst>
            </p:cNvPr>
            <p:cNvCxnSpPr/>
            <p:nvPr/>
          </p:nvCxnSpPr>
          <p:spPr>
            <a:xfrm flipH="1" flipV="1">
              <a:off x="4993429" y="5388746"/>
              <a:ext cx="608380" cy="1357014"/>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2661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9 U x«tainty in k o f policy Analysis &#10;ainty ">
            <a:extLst>
              <a:ext uri="{FF2B5EF4-FFF2-40B4-BE49-F238E27FC236}">
                <a16:creationId xmlns:a16="http://schemas.microsoft.com/office/drawing/2014/main" id="{C68840CB-0373-45B3-ABE6-011362207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6865" y="1464815"/>
            <a:ext cx="5445135" cy="50237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E12FFDA-43DC-4C9B-AE47-00793C9E6BA7}"/>
              </a:ext>
            </a:extLst>
          </p:cNvPr>
          <p:cNvSpPr>
            <a:spLocks noGrp="1"/>
          </p:cNvSpPr>
          <p:nvPr>
            <p:ph type="title"/>
          </p:nvPr>
        </p:nvSpPr>
        <p:spPr/>
        <p:txBody>
          <a:bodyPr/>
          <a:lstStyle/>
          <a:p>
            <a:r>
              <a:rPr lang="en-US" dirty="0"/>
              <a:t>9.2 Uncertainty –What??</a:t>
            </a:r>
            <a:endParaRPr lang="LID4096" dirty="0"/>
          </a:p>
        </p:txBody>
      </p:sp>
      <p:sp>
        <p:nvSpPr>
          <p:cNvPr id="3" name="Content Placeholder 2">
            <a:extLst>
              <a:ext uri="{FF2B5EF4-FFF2-40B4-BE49-F238E27FC236}">
                <a16:creationId xmlns:a16="http://schemas.microsoft.com/office/drawing/2014/main" id="{7AC7151F-8C0E-48C3-AA21-7247F4156F01}"/>
              </a:ext>
            </a:extLst>
          </p:cNvPr>
          <p:cNvSpPr>
            <a:spLocks noGrp="1"/>
          </p:cNvSpPr>
          <p:nvPr>
            <p:ph idx="1"/>
          </p:nvPr>
        </p:nvSpPr>
        <p:spPr>
          <a:xfrm>
            <a:off x="0" y="1381125"/>
            <a:ext cx="7195826" cy="5476875"/>
          </a:xfrm>
        </p:spPr>
        <p:txBody>
          <a:bodyPr anchor="t" anchorCtr="0">
            <a:normAutofit fontScale="92500" lnSpcReduction="10000"/>
          </a:bodyPr>
          <a:lstStyle/>
          <a:p>
            <a:r>
              <a:rPr lang="en-US" b="1" dirty="0"/>
              <a:t>Dimensions</a:t>
            </a:r>
          </a:p>
          <a:p>
            <a:pPr fontAlgn="ctr"/>
            <a:r>
              <a:rPr lang="en-US" b="1" dirty="0"/>
              <a:t>Location: </a:t>
            </a:r>
            <a:r>
              <a:rPr lang="en-US" dirty="0"/>
              <a:t>where the uncertainty manifests itself within the policy analysis framework. </a:t>
            </a:r>
          </a:p>
          <a:p>
            <a:pPr lvl="1" fontAlgn="ctr"/>
            <a:r>
              <a:rPr lang="en-US" dirty="0"/>
              <a:t>(1) uncertainty about the external factors (X);</a:t>
            </a:r>
          </a:p>
          <a:p>
            <a:pPr lvl="2" fontAlgn="ctr"/>
            <a:r>
              <a:rPr lang="en-US" dirty="0"/>
              <a:t>What: Magnitudes; System response to these</a:t>
            </a:r>
          </a:p>
          <a:p>
            <a:pPr lvl="2" fontAlgn="ctr"/>
            <a:r>
              <a:rPr lang="en-US" dirty="0"/>
              <a:t>Where: Mode: Structure &amp; parameter</a:t>
            </a:r>
          </a:p>
          <a:p>
            <a:pPr lvl="1" fontAlgn="ctr"/>
            <a:r>
              <a:rPr lang="en-US" dirty="0"/>
              <a:t>(2) uncertainty about the system response to the external factors and/or policy changes (R); </a:t>
            </a:r>
          </a:p>
          <a:p>
            <a:pPr lvl="1" fontAlgn="ctr"/>
            <a:r>
              <a:rPr lang="en-US" dirty="0"/>
              <a:t>(3) uncertainty in locations (1) and (2) combine to produce uncertainty about the system outcomes (O) or, in the case of model-based decision support, model outcome uncertainty;</a:t>
            </a:r>
          </a:p>
          <a:p>
            <a:pPr lvl="1" fontAlgn="ctr"/>
            <a:r>
              <a:rPr lang="en-US" dirty="0"/>
              <a:t>(4) uncertainty about the relative importance placed on the outcomes by the participants in the policymaking process (their weights (W) or </a:t>
            </a:r>
            <a:r>
              <a:rPr lang="en-US" b="1" dirty="0"/>
              <a:t>valuation of the outcomes</a:t>
            </a:r>
            <a:r>
              <a:rPr lang="en-US" dirty="0"/>
              <a:t>)</a:t>
            </a:r>
          </a:p>
          <a:p>
            <a:pPr lvl="2" fontAlgn="ctr"/>
            <a:r>
              <a:rPr lang="en-US" dirty="0"/>
              <a:t>Future stakeholders configuration &amp; their future values</a:t>
            </a:r>
          </a:p>
          <a:p>
            <a:pPr lvl="2" fontAlgn="ctr"/>
            <a:r>
              <a:rPr lang="en-US" dirty="0"/>
              <a:t>Current stakeholders changing valuation over time (due to </a:t>
            </a:r>
            <a:r>
              <a:rPr lang="en-US" dirty="0" err="1"/>
              <a:t>xyz</a:t>
            </a:r>
            <a:r>
              <a:rPr lang="en-US" dirty="0"/>
              <a:t>, external; disaster, oil prices, mobile telephony)</a:t>
            </a:r>
          </a:p>
        </p:txBody>
      </p:sp>
    </p:spTree>
    <p:extLst>
      <p:ext uri="{BB962C8B-B14F-4D97-AF65-F5344CB8AC3E}">
        <p14:creationId xmlns:p14="http://schemas.microsoft.com/office/powerpoint/2010/main" val="875983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FFDA-43DC-4C9B-AE47-00793C9E6BA7}"/>
              </a:ext>
            </a:extLst>
          </p:cNvPr>
          <p:cNvSpPr>
            <a:spLocks noGrp="1"/>
          </p:cNvSpPr>
          <p:nvPr>
            <p:ph type="title"/>
          </p:nvPr>
        </p:nvSpPr>
        <p:spPr/>
        <p:txBody>
          <a:bodyPr/>
          <a:lstStyle/>
          <a:p>
            <a:r>
              <a:rPr lang="en-US"/>
              <a:t>9.2 Uncertainty –What??</a:t>
            </a:r>
            <a:endParaRPr lang="LID4096" dirty="0"/>
          </a:p>
        </p:txBody>
      </p:sp>
      <p:sp>
        <p:nvSpPr>
          <p:cNvPr id="3" name="Content Placeholder 2">
            <a:extLst>
              <a:ext uri="{FF2B5EF4-FFF2-40B4-BE49-F238E27FC236}">
                <a16:creationId xmlns:a16="http://schemas.microsoft.com/office/drawing/2014/main" id="{7AC7151F-8C0E-48C3-AA21-7247F4156F01}"/>
              </a:ext>
            </a:extLst>
          </p:cNvPr>
          <p:cNvSpPr>
            <a:spLocks noGrp="1"/>
          </p:cNvSpPr>
          <p:nvPr>
            <p:ph idx="1"/>
          </p:nvPr>
        </p:nvSpPr>
        <p:spPr>
          <a:xfrm>
            <a:off x="581192" y="1381125"/>
            <a:ext cx="3103041" cy="4594225"/>
          </a:xfrm>
        </p:spPr>
        <p:txBody>
          <a:bodyPr anchor="t" anchorCtr="0">
            <a:normAutofit/>
          </a:bodyPr>
          <a:lstStyle/>
          <a:p>
            <a:r>
              <a:rPr lang="en-US" b="1"/>
              <a:t>Dimensions</a:t>
            </a:r>
          </a:p>
          <a:p>
            <a:pPr lvl="1"/>
            <a:r>
              <a:rPr lang="en-US" b="1"/>
              <a:t>Level:</a:t>
            </a:r>
          </a:p>
          <a:p>
            <a:pPr lvl="2"/>
            <a:r>
              <a:rPr lang="en-US"/>
              <a:t>locations of uncertainty: (a) the future world (X)</a:t>
            </a:r>
          </a:p>
          <a:p>
            <a:pPr lvl="2"/>
            <a:r>
              <a:rPr lang="en-US"/>
              <a:t>(b) the model of the relevant system for that future world (R),</a:t>
            </a:r>
          </a:p>
          <a:p>
            <a:pPr lvl="2"/>
            <a:r>
              <a:rPr lang="en-US"/>
              <a:t>(c) the outcomes from the system (O)</a:t>
            </a:r>
          </a:p>
          <a:p>
            <a:pPr lvl="2"/>
            <a:r>
              <a:rPr lang="en-US"/>
              <a:t>(d) the weights that the various stakeholders will put on the outcomes (W). </a:t>
            </a:r>
            <a:endParaRPr lang="en-US" b="1" dirty="0"/>
          </a:p>
        </p:txBody>
      </p:sp>
      <p:pic>
        <p:nvPicPr>
          <p:cNvPr id="6" name="Picture 5">
            <a:extLst>
              <a:ext uri="{FF2B5EF4-FFF2-40B4-BE49-F238E27FC236}">
                <a16:creationId xmlns:a16="http://schemas.microsoft.com/office/drawing/2014/main" id="{A1A48042-20B1-415E-B402-F5F7EEE5B956}"/>
              </a:ext>
            </a:extLst>
          </p:cNvPr>
          <p:cNvPicPr>
            <a:picLocks noChangeAspect="1"/>
          </p:cNvPicPr>
          <p:nvPr/>
        </p:nvPicPr>
        <p:blipFill>
          <a:blip r:embed="rId2"/>
          <a:stretch>
            <a:fillRect/>
          </a:stretch>
        </p:blipFill>
        <p:spPr>
          <a:xfrm>
            <a:off x="5717781" y="0"/>
            <a:ext cx="6474219" cy="6858000"/>
          </a:xfrm>
          <a:prstGeom prst="rect">
            <a:avLst/>
          </a:prstGeom>
        </p:spPr>
      </p:pic>
    </p:spTree>
    <p:extLst>
      <p:ext uri="{BB962C8B-B14F-4D97-AF65-F5344CB8AC3E}">
        <p14:creationId xmlns:p14="http://schemas.microsoft.com/office/powerpoint/2010/main" val="978143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FFDA-43DC-4C9B-AE47-00793C9E6BA7}"/>
              </a:ext>
            </a:extLst>
          </p:cNvPr>
          <p:cNvSpPr>
            <a:spLocks noGrp="1"/>
          </p:cNvSpPr>
          <p:nvPr>
            <p:ph type="title"/>
          </p:nvPr>
        </p:nvSpPr>
        <p:spPr/>
        <p:txBody>
          <a:bodyPr/>
          <a:lstStyle/>
          <a:p>
            <a:r>
              <a:rPr lang="en-US"/>
              <a:t>9.2 Uncertainty –What??</a:t>
            </a:r>
            <a:endParaRPr lang="LID4096" dirty="0"/>
          </a:p>
        </p:txBody>
      </p:sp>
      <p:sp>
        <p:nvSpPr>
          <p:cNvPr id="3" name="Content Placeholder 2">
            <a:extLst>
              <a:ext uri="{FF2B5EF4-FFF2-40B4-BE49-F238E27FC236}">
                <a16:creationId xmlns:a16="http://schemas.microsoft.com/office/drawing/2014/main" id="{7AC7151F-8C0E-48C3-AA21-7247F4156F01}"/>
              </a:ext>
            </a:extLst>
          </p:cNvPr>
          <p:cNvSpPr>
            <a:spLocks noGrp="1"/>
          </p:cNvSpPr>
          <p:nvPr>
            <p:ph idx="1"/>
          </p:nvPr>
        </p:nvSpPr>
        <p:spPr>
          <a:xfrm>
            <a:off x="0" y="1162051"/>
            <a:ext cx="5717782" cy="5695950"/>
          </a:xfrm>
        </p:spPr>
        <p:txBody>
          <a:bodyPr tIns="0" bIns="0" anchor="t" anchorCtr="0">
            <a:normAutofit fontScale="92500" lnSpcReduction="10000"/>
          </a:bodyPr>
          <a:lstStyle/>
          <a:p>
            <a:r>
              <a:rPr lang="en-US" b="1" dirty="0"/>
              <a:t>Dimensions: Level</a:t>
            </a:r>
          </a:p>
          <a:p>
            <a:pPr lvl="1"/>
            <a:r>
              <a:rPr lang="en-US" b="1" dirty="0"/>
              <a:t>Complete certainty = idealized situation (extreme)</a:t>
            </a:r>
          </a:p>
          <a:p>
            <a:pPr lvl="1"/>
            <a:r>
              <a:rPr lang="en-US" b="1" dirty="0"/>
              <a:t>L1 = acknowledge uncertainty existence, but refuses /unable to measure degree of it. </a:t>
            </a:r>
          </a:p>
          <a:p>
            <a:pPr lvl="2"/>
            <a:r>
              <a:rPr lang="en-US" b="1" dirty="0"/>
              <a:t>Fix? Sensitivity Analysis on model parameters</a:t>
            </a:r>
          </a:p>
          <a:p>
            <a:pPr lvl="1"/>
            <a:r>
              <a:rPr lang="en-US" b="1" dirty="0"/>
              <a:t>L2  = good statistical description with probabilities and confidence intervals. (4 prediction models, a multi-forecasts (scenarios) with probabilities)</a:t>
            </a:r>
          </a:p>
          <a:p>
            <a:pPr lvl="1"/>
            <a:r>
              <a:rPr lang="en-US" b="1" dirty="0"/>
              <a:t>L3 = am able to enumerate alternatives and rank them by perceived likelihood, but no probability). (multi –parameterizations, sets of outcomes &amp; weights).</a:t>
            </a:r>
          </a:p>
          <a:p>
            <a:pPr lvl="1"/>
            <a:r>
              <a:rPr lang="en-US" b="1" dirty="0"/>
              <a:t>L4 = am able to enumerate multi-plausible alternatives without ranking… </a:t>
            </a:r>
          </a:p>
          <a:p>
            <a:pPr lvl="2"/>
            <a:r>
              <a:rPr lang="en-US" b="1" dirty="0"/>
              <a:t>Due to? Little knowledge, known mechanisms, functional relationships, or decisionmakers cannot agree on rankings. Issue? Picking probability distributions, valuing outcome desirability</a:t>
            </a:r>
          </a:p>
          <a:p>
            <a:pPr lvl="1"/>
            <a:r>
              <a:rPr lang="en-US" b="1" dirty="0"/>
              <a:t>L5 = We only know what we do not know</a:t>
            </a:r>
          </a:p>
          <a:p>
            <a:pPr lvl="1"/>
            <a:r>
              <a:rPr lang="en-US" b="1" dirty="0"/>
              <a:t>Total ignorance</a:t>
            </a:r>
          </a:p>
        </p:txBody>
      </p:sp>
      <p:pic>
        <p:nvPicPr>
          <p:cNvPr id="6" name="Picture 5">
            <a:extLst>
              <a:ext uri="{FF2B5EF4-FFF2-40B4-BE49-F238E27FC236}">
                <a16:creationId xmlns:a16="http://schemas.microsoft.com/office/drawing/2014/main" id="{A1A48042-20B1-415E-B402-F5F7EEE5B956}"/>
              </a:ext>
            </a:extLst>
          </p:cNvPr>
          <p:cNvPicPr>
            <a:picLocks noChangeAspect="1"/>
          </p:cNvPicPr>
          <p:nvPr/>
        </p:nvPicPr>
        <p:blipFill>
          <a:blip r:embed="rId2"/>
          <a:stretch>
            <a:fillRect/>
          </a:stretch>
        </p:blipFill>
        <p:spPr>
          <a:xfrm>
            <a:off x="5717781" y="0"/>
            <a:ext cx="6474219" cy="6858000"/>
          </a:xfrm>
          <a:prstGeom prst="rect">
            <a:avLst/>
          </a:prstGeom>
        </p:spPr>
      </p:pic>
    </p:spTree>
    <p:extLst>
      <p:ext uri="{BB962C8B-B14F-4D97-AF65-F5344CB8AC3E}">
        <p14:creationId xmlns:p14="http://schemas.microsoft.com/office/powerpoint/2010/main" val="3053883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FFDA-43DC-4C9B-AE47-00793C9E6BA7}"/>
              </a:ext>
            </a:extLst>
          </p:cNvPr>
          <p:cNvSpPr>
            <a:spLocks noGrp="1"/>
          </p:cNvSpPr>
          <p:nvPr>
            <p:ph type="title"/>
          </p:nvPr>
        </p:nvSpPr>
        <p:spPr/>
        <p:txBody>
          <a:bodyPr/>
          <a:lstStyle/>
          <a:p>
            <a:r>
              <a:rPr lang="en-US" dirty="0"/>
              <a:t>9.2 Uncertainty –a WTF approach 2 Policy</a:t>
            </a:r>
            <a:endParaRPr lang="LID4096" dirty="0"/>
          </a:p>
        </p:txBody>
      </p:sp>
      <p:pic>
        <p:nvPicPr>
          <p:cNvPr id="4" name="Content Placeholder 3">
            <a:extLst>
              <a:ext uri="{FF2B5EF4-FFF2-40B4-BE49-F238E27FC236}">
                <a16:creationId xmlns:a16="http://schemas.microsoft.com/office/drawing/2014/main" id="{A8565233-822B-48DA-ACDE-2D5FE7F6AC9F}"/>
              </a:ext>
            </a:extLst>
          </p:cNvPr>
          <p:cNvPicPr>
            <a:picLocks noGrp="1" noChangeAspect="1"/>
          </p:cNvPicPr>
          <p:nvPr>
            <p:ph idx="1"/>
          </p:nvPr>
        </p:nvPicPr>
        <p:blipFill>
          <a:blip r:embed="rId2"/>
          <a:stretch>
            <a:fillRect/>
          </a:stretch>
        </p:blipFill>
        <p:spPr>
          <a:xfrm rot="16200000">
            <a:off x="3054617" y="35192"/>
            <a:ext cx="5477927" cy="8167688"/>
          </a:xfrm>
          <a:prstGeom prst="rect">
            <a:avLst/>
          </a:prstGeom>
        </p:spPr>
      </p:pic>
    </p:spTree>
    <p:extLst>
      <p:ext uri="{BB962C8B-B14F-4D97-AF65-F5344CB8AC3E}">
        <p14:creationId xmlns:p14="http://schemas.microsoft.com/office/powerpoint/2010/main" val="1043852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BBB31-13D1-41DC-BCCC-6545CF202736}"/>
              </a:ext>
            </a:extLst>
          </p:cNvPr>
          <p:cNvSpPr>
            <a:spLocks noGrp="1"/>
          </p:cNvSpPr>
          <p:nvPr>
            <p:ph type="title"/>
          </p:nvPr>
        </p:nvSpPr>
        <p:spPr/>
        <p:txBody>
          <a:bodyPr/>
          <a:lstStyle/>
          <a:p>
            <a:r>
              <a:rPr lang="en-US" dirty="0"/>
              <a:t>Uncertainty</a:t>
            </a:r>
            <a:endParaRPr lang="LID4096" dirty="0"/>
          </a:p>
        </p:txBody>
      </p:sp>
      <p:sp>
        <p:nvSpPr>
          <p:cNvPr id="3" name="Content Placeholder 2">
            <a:extLst>
              <a:ext uri="{FF2B5EF4-FFF2-40B4-BE49-F238E27FC236}">
                <a16:creationId xmlns:a16="http://schemas.microsoft.com/office/drawing/2014/main" id="{D52510F0-645E-4190-90E3-D8EC4569824A}"/>
              </a:ext>
            </a:extLst>
          </p:cNvPr>
          <p:cNvSpPr>
            <a:spLocks noGrp="1"/>
          </p:cNvSpPr>
          <p:nvPr>
            <p:ph idx="1"/>
          </p:nvPr>
        </p:nvSpPr>
        <p:spPr/>
        <p:txBody>
          <a:bodyPr/>
          <a:lstStyle/>
          <a:p>
            <a:r>
              <a:rPr lang="en-US" dirty="0"/>
              <a:t>The first approach is likely to be very costly and might not produce a policy that works well, because of Black Swans. The second approach accepts short-term pain (negative system performance), but focuses on recovery. The third approach appears to be the most robust and efficacious way of dealing with Level 5 uncertainties (</a:t>
            </a:r>
            <a:r>
              <a:rPr lang="en-US" dirty="0" err="1"/>
              <a:t>Kwakkel</a:t>
            </a:r>
            <a:r>
              <a:rPr lang="en-US" dirty="0"/>
              <a:t> et al. 2012)</a:t>
            </a:r>
          </a:p>
          <a:p>
            <a:r>
              <a:rPr lang="en-US" dirty="0"/>
              <a:t>.</a:t>
            </a:r>
          </a:p>
          <a:p>
            <a:r>
              <a:rPr lang="en-US" dirty="0"/>
              <a:t>.</a:t>
            </a:r>
          </a:p>
          <a:p>
            <a:r>
              <a:rPr lang="en-US" dirty="0"/>
              <a:t>Remember this is a biased perspective from </a:t>
            </a:r>
            <a:r>
              <a:rPr lang="en-US" dirty="0" err="1"/>
              <a:t>Kakkwel</a:t>
            </a:r>
            <a:r>
              <a:rPr lang="en-US" dirty="0"/>
              <a:t>! It may be more robust and efficacious, but also at the cost of long term planning , resources, manhours, and $$. Study &amp; implementation time fames are something he doesn’t consider and (assumption) can take +2 years. </a:t>
            </a:r>
            <a:endParaRPr lang="LID4096" dirty="0"/>
          </a:p>
        </p:txBody>
      </p:sp>
      <p:cxnSp>
        <p:nvCxnSpPr>
          <p:cNvPr id="5" name="Straight Arrow Connector 4">
            <a:extLst>
              <a:ext uri="{FF2B5EF4-FFF2-40B4-BE49-F238E27FC236}">
                <a16:creationId xmlns:a16="http://schemas.microsoft.com/office/drawing/2014/main" id="{C195903D-ED87-4465-AA24-6761E57DF350}"/>
              </a:ext>
            </a:extLst>
          </p:cNvPr>
          <p:cNvCxnSpPr>
            <a:cxnSpLocks/>
          </p:cNvCxnSpPr>
          <p:nvPr/>
        </p:nvCxnSpPr>
        <p:spPr>
          <a:xfrm flipH="1" flipV="1">
            <a:off x="3371851" y="2409826"/>
            <a:ext cx="542924" cy="1371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474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FFDA-43DC-4C9B-AE47-00793C9E6BA7}"/>
              </a:ext>
            </a:extLst>
          </p:cNvPr>
          <p:cNvSpPr>
            <a:spLocks noGrp="1"/>
          </p:cNvSpPr>
          <p:nvPr>
            <p:ph type="title"/>
          </p:nvPr>
        </p:nvSpPr>
        <p:spPr/>
        <p:txBody>
          <a:bodyPr/>
          <a:lstStyle/>
          <a:p>
            <a:r>
              <a:rPr lang="en-US" dirty="0"/>
              <a:t>9.2 Uncertainty –a WTF approach 2 Policy</a:t>
            </a:r>
            <a:endParaRPr lang="LID4096" dirty="0"/>
          </a:p>
        </p:txBody>
      </p:sp>
      <p:sp>
        <p:nvSpPr>
          <p:cNvPr id="3" name="Content Placeholder 2">
            <a:extLst>
              <a:ext uri="{FF2B5EF4-FFF2-40B4-BE49-F238E27FC236}">
                <a16:creationId xmlns:a16="http://schemas.microsoft.com/office/drawing/2014/main" id="{7AC7151F-8C0E-48C3-AA21-7247F4156F01}"/>
              </a:ext>
            </a:extLst>
          </p:cNvPr>
          <p:cNvSpPr>
            <a:spLocks noGrp="1"/>
          </p:cNvSpPr>
          <p:nvPr>
            <p:ph idx="1"/>
          </p:nvPr>
        </p:nvSpPr>
        <p:spPr>
          <a:xfrm>
            <a:off x="581192" y="1381125"/>
            <a:ext cx="11029615" cy="5476875"/>
          </a:xfrm>
        </p:spPr>
        <p:txBody>
          <a:bodyPr>
            <a:normAutofit lnSpcReduction="10000"/>
          </a:bodyPr>
          <a:lstStyle/>
          <a:p>
            <a:r>
              <a:rPr lang="en-US" dirty="0"/>
              <a:t>Predict &amp; Act</a:t>
            </a:r>
          </a:p>
          <a:p>
            <a:r>
              <a:rPr lang="en-US" dirty="0"/>
              <a:t>Expected Outcome</a:t>
            </a:r>
          </a:p>
          <a:p>
            <a:r>
              <a:rPr lang="en-US" dirty="0"/>
              <a:t>Scenario Planning </a:t>
            </a:r>
          </a:p>
          <a:p>
            <a:r>
              <a:rPr lang="en-US" dirty="0"/>
              <a:t>Exploratory Modeling &amp; Analysis</a:t>
            </a:r>
          </a:p>
          <a:p>
            <a:r>
              <a:rPr lang="en-US" dirty="0"/>
              <a:t>Dynamic Adaptive </a:t>
            </a:r>
          </a:p>
          <a:p>
            <a:pPr lvl="1"/>
            <a:r>
              <a:rPr lang="en-US" dirty="0"/>
              <a:t>Design</a:t>
            </a:r>
          </a:p>
          <a:p>
            <a:pPr lvl="2"/>
            <a:r>
              <a:rPr lang="en-US" dirty="0"/>
              <a:t>Stage setting</a:t>
            </a:r>
          </a:p>
          <a:p>
            <a:pPr lvl="2"/>
            <a:r>
              <a:rPr lang="en-US" dirty="0"/>
              <a:t>Assembling a basic policy</a:t>
            </a:r>
          </a:p>
          <a:p>
            <a:pPr lvl="2"/>
            <a:r>
              <a:rPr lang="en-US" dirty="0"/>
              <a:t>Increasing Robustness of basic policy</a:t>
            </a:r>
          </a:p>
          <a:p>
            <a:pPr lvl="3"/>
            <a:r>
              <a:rPr lang="en-US" dirty="0"/>
              <a:t>Actions: Mitigating, Hedging, Seizing, Shaping</a:t>
            </a:r>
          </a:p>
          <a:p>
            <a:pPr lvl="2"/>
            <a:r>
              <a:rPr lang="en-US" dirty="0"/>
              <a:t>Setting up the monitoring System</a:t>
            </a:r>
          </a:p>
          <a:p>
            <a:pPr lvl="2"/>
            <a:r>
              <a:rPr lang="en-US" dirty="0"/>
              <a:t>Preparing the trigger responses</a:t>
            </a:r>
          </a:p>
          <a:p>
            <a:pPr lvl="3"/>
            <a:r>
              <a:rPr lang="en-US" dirty="0"/>
              <a:t>Actions: Defensive, Corrective, Reassessment</a:t>
            </a:r>
          </a:p>
          <a:p>
            <a:pPr lvl="2"/>
            <a:r>
              <a:rPr lang="en-US" dirty="0"/>
              <a:t>Implementation Phase</a:t>
            </a:r>
          </a:p>
        </p:txBody>
      </p:sp>
    </p:spTree>
    <p:extLst>
      <p:ext uri="{BB962C8B-B14F-4D97-AF65-F5344CB8AC3E}">
        <p14:creationId xmlns:p14="http://schemas.microsoft.com/office/powerpoint/2010/main" val="3338478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FFDA-43DC-4C9B-AE47-00793C9E6BA7}"/>
              </a:ext>
            </a:extLst>
          </p:cNvPr>
          <p:cNvSpPr>
            <a:spLocks noGrp="1"/>
          </p:cNvSpPr>
          <p:nvPr>
            <p:ph type="title"/>
          </p:nvPr>
        </p:nvSpPr>
        <p:spPr/>
        <p:txBody>
          <a:bodyPr/>
          <a:lstStyle/>
          <a:p>
            <a:r>
              <a:rPr lang="en-US" dirty="0"/>
              <a:t>9.2 Uncertainty –a WTF approach 2 Policy</a:t>
            </a:r>
            <a:endParaRPr lang="LID4096" dirty="0"/>
          </a:p>
        </p:txBody>
      </p:sp>
      <p:sp>
        <p:nvSpPr>
          <p:cNvPr id="3" name="Content Placeholder 2">
            <a:extLst>
              <a:ext uri="{FF2B5EF4-FFF2-40B4-BE49-F238E27FC236}">
                <a16:creationId xmlns:a16="http://schemas.microsoft.com/office/drawing/2014/main" id="{7AC7151F-8C0E-48C3-AA21-7247F4156F01}"/>
              </a:ext>
            </a:extLst>
          </p:cNvPr>
          <p:cNvSpPr>
            <a:spLocks noGrp="1"/>
          </p:cNvSpPr>
          <p:nvPr>
            <p:ph idx="1"/>
          </p:nvPr>
        </p:nvSpPr>
        <p:spPr>
          <a:xfrm>
            <a:off x="581192" y="1381125"/>
            <a:ext cx="11029615" cy="5476875"/>
          </a:xfrm>
        </p:spPr>
        <p:txBody>
          <a:bodyPr>
            <a:normAutofit/>
          </a:bodyPr>
          <a:lstStyle/>
          <a:p>
            <a:r>
              <a:rPr lang="en-US" dirty="0"/>
              <a:t>Predict &amp; Act</a:t>
            </a:r>
          </a:p>
          <a:p>
            <a:pPr lvl="1"/>
            <a:r>
              <a:rPr lang="en-US" dirty="0"/>
              <a:t>Executive type problems</a:t>
            </a:r>
          </a:p>
          <a:p>
            <a:pPr lvl="1"/>
            <a:r>
              <a:rPr lang="en-US" dirty="0"/>
              <a:t>Build model to estimate outcomes of alternative policies for a future world</a:t>
            </a:r>
          </a:p>
          <a:p>
            <a:pPr lvl="2"/>
            <a:r>
              <a:rPr lang="en-US" dirty="0"/>
              <a:t>Stochastic model valued by Cost-benefit Analysis, multi-criteria analysis, or optimization technique </a:t>
            </a:r>
          </a:p>
          <a:p>
            <a:pPr lvl="3"/>
            <a:r>
              <a:rPr lang="en-US" dirty="0"/>
              <a:t>Gives you the BEST policy to make a policy great again (trump…)</a:t>
            </a:r>
          </a:p>
          <a:p>
            <a:pPr lvl="1"/>
            <a:r>
              <a:rPr lang="en-US" b="1" dirty="0"/>
              <a:t>WHEN TO USE?</a:t>
            </a:r>
          </a:p>
          <a:p>
            <a:pPr lvl="2"/>
            <a:r>
              <a:rPr lang="en-US" b="1" dirty="0"/>
              <a:t>Short planning horizon &amp; stable system (mas o </a:t>
            </a:r>
            <a:r>
              <a:rPr lang="en-US" b="1" dirty="0" err="1"/>
              <a:t>menos</a:t>
            </a:r>
            <a:r>
              <a:rPr lang="en-US" dirty="0"/>
              <a:t>). (narrow time frames constrain range of possible futures. Therefore we can get reasonable error bands, important policy-exogenous, and policy-dependent events.)</a:t>
            </a:r>
          </a:p>
          <a:p>
            <a:pPr lvl="2"/>
            <a:r>
              <a:rPr lang="en-US" dirty="0"/>
              <a:t>As you extend the future time frame, the qualitive nature of the problem changes, so your basically gaming with your model, the policy, ad peoples taxes, … </a:t>
            </a:r>
          </a:p>
        </p:txBody>
      </p:sp>
    </p:spTree>
    <p:extLst>
      <p:ext uri="{BB962C8B-B14F-4D97-AF65-F5344CB8AC3E}">
        <p14:creationId xmlns:p14="http://schemas.microsoft.com/office/powerpoint/2010/main" val="3029495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FFDA-43DC-4C9B-AE47-00793C9E6BA7}"/>
              </a:ext>
            </a:extLst>
          </p:cNvPr>
          <p:cNvSpPr>
            <a:spLocks noGrp="1"/>
          </p:cNvSpPr>
          <p:nvPr>
            <p:ph type="title"/>
          </p:nvPr>
        </p:nvSpPr>
        <p:spPr/>
        <p:txBody>
          <a:bodyPr/>
          <a:lstStyle/>
          <a:p>
            <a:r>
              <a:rPr lang="en-US" dirty="0"/>
              <a:t>9.2 Uncertainty –a WTF approach 2 Policy</a:t>
            </a:r>
            <a:endParaRPr lang="LID4096" dirty="0"/>
          </a:p>
        </p:txBody>
      </p:sp>
      <p:sp>
        <p:nvSpPr>
          <p:cNvPr id="3" name="Content Placeholder 2">
            <a:extLst>
              <a:ext uri="{FF2B5EF4-FFF2-40B4-BE49-F238E27FC236}">
                <a16:creationId xmlns:a16="http://schemas.microsoft.com/office/drawing/2014/main" id="{7AC7151F-8C0E-48C3-AA21-7247F4156F01}"/>
              </a:ext>
            </a:extLst>
          </p:cNvPr>
          <p:cNvSpPr>
            <a:spLocks noGrp="1"/>
          </p:cNvSpPr>
          <p:nvPr>
            <p:ph idx="1"/>
          </p:nvPr>
        </p:nvSpPr>
        <p:spPr>
          <a:xfrm>
            <a:off x="581192" y="1381125"/>
            <a:ext cx="11029615" cy="5476875"/>
          </a:xfrm>
        </p:spPr>
        <p:txBody>
          <a:bodyPr>
            <a:normAutofit/>
          </a:bodyPr>
          <a:lstStyle/>
          <a:p>
            <a:r>
              <a:rPr lang="en-US" dirty="0"/>
              <a:t>Expected Outcome</a:t>
            </a:r>
          </a:p>
          <a:p>
            <a:pPr lvl="1"/>
            <a:r>
              <a:rPr lang="en-US" dirty="0"/>
              <a:t>WHEN TO USE? Probability of different futures is known (probability-weighted) ….</a:t>
            </a:r>
          </a:p>
          <a:p>
            <a:pPr lvl="2"/>
            <a:r>
              <a:rPr lang="en-US" dirty="0"/>
              <a:t>if probabilities can be assigned to the scenarios (X), the system model and/or the parameters of the model (R), and/or the stochastic variables in the model, then probabilities can be assigned to the outcomes of interest (O)…</a:t>
            </a:r>
          </a:p>
          <a:p>
            <a:pPr lvl="1"/>
            <a:r>
              <a:rPr lang="en-US" dirty="0"/>
              <a:t>TOOLS: Cost-benefit-Analysis ; Decision An analysis; Real Options Analysis (ROA)</a:t>
            </a:r>
          </a:p>
          <a:p>
            <a:pPr lvl="2"/>
            <a:r>
              <a:rPr lang="en-US" dirty="0"/>
              <a:t>Concepts: Net Present Value (NPV) of the expected benefits minus the expected costs is often calculated</a:t>
            </a:r>
          </a:p>
          <a:p>
            <a:pPr lvl="2"/>
            <a:r>
              <a:rPr lang="en-US" dirty="0"/>
              <a:t>Concepts: Flexibility value = NPV (with flexibility)-NPV (without flexibility).</a:t>
            </a:r>
          </a:p>
          <a:p>
            <a:pPr lvl="3"/>
            <a:r>
              <a:rPr lang="en-US" dirty="0"/>
              <a:t> This formula entails the comparison of NPV between a project with an option and without one.</a:t>
            </a:r>
          </a:p>
          <a:p>
            <a:pPr lvl="3"/>
            <a:r>
              <a:rPr lang="en-US" dirty="0"/>
              <a:t>Having an option comes at a cost. Therefore you must ask yourself if it is worth knowing the cost of having an option by evaluating its Flexibility… (because this type of analysis costs too.)</a:t>
            </a:r>
          </a:p>
          <a:p>
            <a:pPr lvl="1"/>
            <a:endParaRPr lang="en-US" dirty="0"/>
          </a:p>
          <a:p>
            <a:pPr lvl="2"/>
            <a:endParaRPr lang="en-US" dirty="0"/>
          </a:p>
          <a:p>
            <a:pPr lvl="2"/>
            <a:endParaRPr lang="en-US" dirty="0"/>
          </a:p>
        </p:txBody>
      </p:sp>
    </p:spTree>
    <p:extLst>
      <p:ext uri="{BB962C8B-B14F-4D97-AF65-F5344CB8AC3E}">
        <p14:creationId xmlns:p14="http://schemas.microsoft.com/office/powerpoint/2010/main" val="1601354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FFDA-43DC-4C9B-AE47-00793C9E6BA7}"/>
              </a:ext>
            </a:extLst>
          </p:cNvPr>
          <p:cNvSpPr>
            <a:spLocks noGrp="1"/>
          </p:cNvSpPr>
          <p:nvPr>
            <p:ph type="title"/>
          </p:nvPr>
        </p:nvSpPr>
        <p:spPr/>
        <p:txBody>
          <a:bodyPr/>
          <a:lstStyle/>
          <a:p>
            <a:r>
              <a:rPr lang="en-US" dirty="0"/>
              <a:t>9.2 Uncertainty –a WTF approach 2 Policy</a:t>
            </a:r>
            <a:endParaRPr lang="LID4096" dirty="0"/>
          </a:p>
        </p:txBody>
      </p:sp>
      <p:sp>
        <p:nvSpPr>
          <p:cNvPr id="3" name="Content Placeholder 2">
            <a:extLst>
              <a:ext uri="{FF2B5EF4-FFF2-40B4-BE49-F238E27FC236}">
                <a16:creationId xmlns:a16="http://schemas.microsoft.com/office/drawing/2014/main" id="{7AC7151F-8C0E-48C3-AA21-7247F4156F01}"/>
              </a:ext>
            </a:extLst>
          </p:cNvPr>
          <p:cNvSpPr>
            <a:spLocks noGrp="1"/>
          </p:cNvSpPr>
          <p:nvPr>
            <p:ph idx="1"/>
          </p:nvPr>
        </p:nvSpPr>
        <p:spPr>
          <a:xfrm>
            <a:off x="581192" y="1381125"/>
            <a:ext cx="11029615" cy="5476875"/>
          </a:xfrm>
        </p:spPr>
        <p:txBody>
          <a:bodyPr>
            <a:normAutofit fontScale="92500"/>
          </a:bodyPr>
          <a:lstStyle/>
          <a:p>
            <a:r>
              <a:rPr lang="en-US" dirty="0"/>
              <a:t>Scenario Planning:</a:t>
            </a:r>
          </a:p>
          <a:p>
            <a:pPr lvl="1"/>
            <a:r>
              <a:rPr lang="en-US" dirty="0"/>
              <a:t>Describe a set of scenarios</a:t>
            </a:r>
          </a:p>
          <a:p>
            <a:pPr lvl="2"/>
            <a:r>
              <a:rPr lang="en-US" dirty="0"/>
              <a:t>Scenarios are ‘‘stories’’ of possible futures, based upon logical, consistent sets of assumptions, and fleshed out in sufficient detail to provide a useful context for engaging planners and stakeholders.</a:t>
            </a:r>
          </a:p>
          <a:p>
            <a:pPr lvl="1"/>
            <a:r>
              <a:rPr lang="en-US" dirty="0"/>
              <a:t>Evaluate them based on outcomes &amp;:</a:t>
            </a:r>
          </a:p>
          <a:p>
            <a:pPr lvl="2"/>
            <a:r>
              <a:rPr lang="en-US" dirty="0"/>
              <a:t>Consistency: the assumptions made are not self-contradictory; a sequence of events could be constructed leading from the present world to the future world; </a:t>
            </a:r>
          </a:p>
          <a:p>
            <a:pPr lvl="2"/>
            <a:r>
              <a:rPr lang="en-US" dirty="0"/>
              <a:t>• Plausibility: the posited chain of events can happen; </a:t>
            </a:r>
          </a:p>
          <a:p>
            <a:pPr lvl="2"/>
            <a:r>
              <a:rPr lang="en-US" dirty="0"/>
              <a:t>• Credibility: each change in the chain can be explained (causality); </a:t>
            </a:r>
          </a:p>
          <a:p>
            <a:pPr lvl="2"/>
            <a:r>
              <a:rPr lang="en-US" dirty="0"/>
              <a:t>• Relevance: changes in the values of each of the scenario variables is likely to have a large effect on at least one outcome of interest. 	</a:t>
            </a:r>
          </a:p>
          <a:p>
            <a:pPr lvl="1"/>
            <a:r>
              <a:rPr lang="en-US" dirty="0"/>
              <a:t>1 specific the system, outcomes, relevant time horizon with a system diagram… </a:t>
            </a:r>
          </a:p>
          <a:p>
            <a:pPr lvl="1"/>
            <a:r>
              <a:rPr lang="en-US" dirty="0"/>
              <a:t>2 Id external factors driving both system  and relevant outcome changes</a:t>
            </a:r>
          </a:p>
          <a:p>
            <a:pPr lvl="1"/>
            <a:r>
              <a:rPr lang="en-US" dirty="0"/>
              <a:t>3 Categorize factors and resulting system changes as fairly certain or uncertain</a:t>
            </a:r>
          </a:p>
          <a:p>
            <a:pPr lvl="1"/>
            <a:r>
              <a:rPr lang="en-US" dirty="0"/>
              <a:t>4. Assess the relevance of the uncertain factors/system changes. </a:t>
            </a:r>
          </a:p>
          <a:p>
            <a:pPr lvl="1"/>
            <a:r>
              <a:rPr lang="en-US" dirty="0"/>
              <a:t>5. design several scenarios based on combination of different developments in the external factors.</a:t>
            </a:r>
          </a:p>
          <a:p>
            <a:pPr lvl="1"/>
            <a:endParaRPr lang="en-US" dirty="0"/>
          </a:p>
          <a:p>
            <a:pPr lvl="2"/>
            <a:endParaRPr lang="en-US" dirty="0"/>
          </a:p>
        </p:txBody>
      </p:sp>
    </p:spTree>
    <p:extLst>
      <p:ext uri="{BB962C8B-B14F-4D97-AF65-F5344CB8AC3E}">
        <p14:creationId xmlns:p14="http://schemas.microsoft.com/office/powerpoint/2010/main" val="3462421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FE8C-D9FC-4778-8E39-5202A74F583B}"/>
              </a:ext>
            </a:extLst>
          </p:cNvPr>
          <p:cNvSpPr>
            <a:spLocks noGrp="1"/>
          </p:cNvSpPr>
          <p:nvPr>
            <p:ph type="title"/>
          </p:nvPr>
        </p:nvSpPr>
        <p:spPr>
          <a:xfrm>
            <a:off x="581192" y="702155"/>
            <a:ext cx="11029616" cy="691639"/>
          </a:xfrm>
        </p:spPr>
        <p:txBody>
          <a:bodyPr/>
          <a:lstStyle/>
          <a:p>
            <a:r>
              <a:rPr lang="en-US" dirty="0"/>
              <a:t>9.1 Uncertainty –Def.</a:t>
            </a:r>
            <a:endParaRPr lang="LID4096" dirty="0"/>
          </a:p>
        </p:txBody>
      </p:sp>
      <p:pic>
        <p:nvPicPr>
          <p:cNvPr id="5" name="Picture 4">
            <a:extLst>
              <a:ext uri="{FF2B5EF4-FFF2-40B4-BE49-F238E27FC236}">
                <a16:creationId xmlns:a16="http://schemas.microsoft.com/office/drawing/2014/main" id="{54EF5A79-89CE-4BED-AE7F-0BDD68995D23}"/>
              </a:ext>
            </a:extLst>
          </p:cNvPr>
          <p:cNvPicPr>
            <a:picLocks noChangeAspect="1"/>
          </p:cNvPicPr>
          <p:nvPr/>
        </p:nvPicPr>
        <p:blipFill>
          <a:blip r:embed="rId2"/>
          <a:stretch>
            <a:fillRect/>
          </a:stretch>
        </p:blipFill>
        <p:spPr>
          <a:xfrm>
            <a:off x="2126050" y="2083719"/>
            <a:ext cx="8188187" cy="3402681"/>
          </a:xfrm>
          <a:prstGeom prst="rect">
            <a:avLst/>
          </a:prstGeom>
        </p:spPr>
      </p:pic>
    </p:spTree>
    <p:extLst>
      <p:ext uri="{BB962C8B-B14F-4D97-AF65-F5344CB8AC3E}">
        <p14:creationId xmlns:p14="http://schemas.microsoft.com/office/powerpoint/2010/main" val="239523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FFDA-43DC-4C9B-AE47-00793C9E6BA7}"/>
              </a:ext>
            </a:extLst>
          </p:cNvPr>
          <p:cNvSpPr>
            <a:spLocks noGrp="1"/>
          </p:cNvSpPr>
          <p:nvPr>
            <p:ph type="title"/>
          </p:nvPr>
        </p:nvSpPr>
        <p:spPr/>
        <p:txBody>
          <a:bodyPr/>
          <a:lstStyle/>
          <a:p>
            <a:r>
              <a:rPr lang="en-US" dirty="0"/>
              <a:t>9.2 Uncertainty –a WTF approach 2 Policy</a:t>
            </a:r>
            <a:endParaRPr lang="LID4096" dirty="0"/>
          </a:p>
        </p:txBody>
      </p:sp>
      <p:sp>
        <p:nvSpPr>
          <p:cNvPr id="3" name="Content Placeholder 2">
            <a:extLst>
              <a:ext uri="{FF2B5EF4-FFF2-40B4-BE49-F238E27FC236}">
                <a16:creationId xmlns:a16="http://schemas.microsoft.com/office/drawing/2014/main" id="{7AC7151F-8C0E-48C3-AA21-7247F4156F01}"/>
              </a:ext>
            </a:extLst>
          </p:cNvPr>
          <p:cNvSpPr>
            <a:spLocks noGrp="1"/>
          </p:cNvSpPr>
          <p:nvPr>
            <p:ph idx="1"/>
          </p:nvPr>
        </p:nvSpPr>
        <p:spPr>
          <a:xfrm>
            <a:off x="581192" y="1381125"/>
            <a:ext cx="11029615" cy="5476875"/>
          </a:xfrm>
        </p:spPr>
        <p:txBody>
          <a:bodyPr>
            <a:normAutofit/>
          </a:bodyPr>
          <a:lstStyle/>
          <a:p>
            <a:r>
              <a:rPr lang="en-US" dirty="0"/>
              <a:t>Scenario Planning Continued…:</a:t>
            </a:r>
          </a:p>
          <a:p>
            <a:r>
              <a:rPr lang="en-US" dirty="0"/>
              <a:t>PROBLEMS….</a:t>
            </a:r>
          </a:p>
          <a:p>
            <a:pPr lvl="1"/>
            <a:r>
              <a:rPr lang="en-US" dirty="0"/>
              <a:t>Deciding which future external developments to include in the scenarios. Typically, these developments are decided upon by experts (collectively and individually)</a:t>
            </a:r>
          </a:p>
          <a:p>
            <a:pPr lvl="1"/>
            <a:r>
              <a:rPr lang="en-US" dirty="0"/>
              <a:t>Even if we knew all of the relevant external factors, the values of these factors are likely to be uncertain</a:t>
            </a:r>
          </a:p>
          <a:p>
            <a:pPr lvl="1"/>
            <a:r>
              <a:rPr lang="en-US" dirty="0"/>
              <a:t>large range in the performance estimates generated by the scenarios. </a:t>
            </a:r>
          </a:p>
          <a:p>
            <a:pPr lvl="2"/>
            <a:r>
              <a:rPr lang="en-US" dirty="0"/>
              <a:t>If the uncertainty included in this range is large, policymakers often tend to fall back on a single ‘most likely’ scenario (assuming Level 3 uncertainty), or the do-nothing approach, arguing that ‘‘we do not have sufficient information to make a decision at this time’</a:t>
            </a:r>
          </a:p>
          <a:p>
            <a:pPr lvl="1"/>
            <a:endParaRPr lang="en-US" dirty="0"/>
          </a:p>
          <a:p>
            <a:pPr lvl="2"/>
            <a:endParaRPr lang="en-US" dirty="0"/>
          </a:p>
        </p:txBody>
      </p:sp>
    </p:spTree>
    <p:extLst>
      <p:ext uri="{BB962C8B-B14F-4D97-AF65-F5344CB8AC3E}">
        <p14:creationId xmlns:p14="http://schemas.microsoft.com/office/powerpoint/2010/main" val="2952203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E0FD78-D124-4492-9397-289D0121093F}"/>
              </a:ext>
            </a:extLst>
          </p:cNvPr>
          <p:cNvPicPr>
            <a:picLocks noChangeAspect="1"/>
          </p:cNvPicPr>
          <p:nvPr/>
        </p:nvPicPr>
        <p:blipFill>
          <a:blip r:embed="rId2"/>
          <a:stretch>
            <a:fillRect/>
          </a:stretch>
        </p:blipFill>
        <p:spPr>
          <a:xfrm>
            <a:off x="6291262" y="379369"/>
            <a:ext cx="5824538" cy="6478631"/>
          </a:xfrm>
          <a:prstGeom prst="rect">
            <a:avLst/>
          </a:prstGeom>
        </p:spPr>
      </p:pic>
      <p:sp>
        <p:nvSpPr>
          <p:cNvPr id="2" name="Title 1">
            <a:extLst>
              <a:ext uri="{FF2B5EF4-FFF2-40B4-BE49-F238E27FC236}">
                <a16:creationId xmlns:a16="http://schemas.microsoft.com/office/drawing/2014/main" id="{0E12FFDA-43DC-4C9B-AE47-00793C9E6BA7}"/>
              </a:ext>
            </a:extLst>
          </p:cNvPr>
          <p:cNvSpPr>
            <a:spLocks noGrp="1"/>
          </p:cNvSpPr>
          <p:nvPr>
            <p:ph type="title"/>
          </p:nvPr>
        </p:nvSpPr>
        <p:spPr>
          <a:xfrm>
            <a:off x="481181" y="504813"/>
            <a:ext cx="5419558" cy="531840"/>
          </a:xfrm>
        </p:spPr>
        <p:txBody>
          <a:bodyPr>
            <a:normAutofit/>
          </a:bodyPr>
          <a:lstStyle/>
          <a:p>
            <a:r>
              <a:rPr lang="en-US" dirty="0"/>
              <a:t>9.2 Uncertainty</a:t>
            </a:r>
            <a:endParaRPr lang="LID4096" dirty="0"/>
          </a:p>
        </p:txBody>
      </p:sp>
      <p:sp>
        <p:nvSpPr>
          <p:cNvPr id="3" name="Content Placeholder 2">
            <a:extLst>
              <a:ext uri="{FF2B5EF4-FFF2-40B4-BE49-F238E27FC236}">
                <a16:creationId xmlns:a16="http://schemas.microsoft.com/office/drawing/2014/main" id="{7AC7151F-8C0E-48C3-AA21-7247F4156F01}"/>
              </a:ext>
            </a:extLst>
          </p:cNvPr>
          <p:cNvSpPr>
            <a:spLocks noGrp="1"/>
          </p:cNvSpPr>
          <p:nvPr>
            <p:ph idx="1"/>
          </p:nvPr>
        </p:nvSpPr>
        <p:spPr>
          <a:xfrm>
            <a:off x="0" y="1036653"/>
            <a:ext cx="6383045" cy="5821347"/>
          </a:xfrm>
        </p:spPr>
        <p:txBody>
          <a:bodyPr lIns="0" tIns="0" rIns="0" bIns="0">
            <a:normAutofit fontScale="92500"/>
          </a:bodyPr>
          <a:lstStyle/>
          <a:p>
            <a:pPr marL="324000" lvl="1" indent="0" algn="just">
              <a:buNone/>
            </a:pPr>
            <a:r>
              <a:rPr lang="en-US" sz="1600" dirty="0"/>
              <a:t>• Mitigating actions (M)—actions to reduce the likely adverse effects of the basic policy;</a:t>
            </a:r>
          </a:p>
          <a:p>
            <a:pPr marL="324000" lvl="1" indent="0" algn="just">
              <a:buNone/>
            </a:pPr>
            <a:r>
              <a:rPr lang="en-US" sz="1600" dirty="0"/>
              <a:t>• Hedging actions (H)—actions to spread or reduce the risk of uncertain adverse effects of the basic policy;</a:t>
            </a:r>
          </a:p>
          <a:p>
            <a:pPr marL="324000" lvl="1" indent="0" algn="just">
              <a:buNone/>
            </a:pPr>
            <a:r>
              <a:rPr lang="en-US" sz="1600" dirty="0"/>
              <a:t>• Seizing actions (SZ)—actions taken to seize likely available opportunities; </a:t>
            </a:r>
          </a:p>
          <a:p>
            <a:pPr marL="324000" lvl="1" indent="0" algn="just">
              <a:buNone/>
            </a:pPr>
            <a:r>
              <a:rPr lang="en-US" sz="1600" dirty="0"/>
              <a:t>• Shaping actions (SH)—actions taken to reduce the chance that an external condition or event that could make the policy fail will occur, or to increase the chance that an external condition or event that could make the policy succeed will occur.</a:t>
            </a:r>
          </a:p>
          <a:p>
            <a:pPr marL="324000" lvl="1" indent="0" algn="just">
              <a:spcBef>
                <a:spcPts val="0"/>
              </a:spcBef>
              <a:spcAft>
                <a:spcPts val="0"/>
              </a:spcAft>
              <a:buNone/>
            </a:pPr>
            <a:r>
              <a:rPr lang="en-US" sz="1600" dirty="0"/>
              <a:t>-----------------------------------------------------------------------------------------------</a:t>
            </a:r>
          </a:p>
          <a:p>
            <a:pPr marL="324000" lvl="1" indent="0" algn="just">
              <a:buNone/>
            </a:pPr>
            <a:r>
              <a:rPr lang="en-US" sz="1600" dirty="0"/>
              <a:t>• Defensive actions (DA)—actions taken after the fact to clarify the policy, preserve its benefits, or meet outside challenges in response to specific triggers that leave the basic policy unchanged;</a:t>
            </a:r>
          </a:p>
          <a:p>
            <a:pPr marL="324000" lvl="1" indent="0" algn="just">
              <a:buNone/>
            </a:pPr>
            <a:r>
              <a:rPr lang="en-US" sz="1600" dirty="0"/>
              <a:t> • Corrective actions (CR)—adjustments to the basic policy in response to specific triggers;</a:t>
            </a:r>
          </a:p>
          <a:p>
            <a:pPr marL="324000" lvl="1" indent="0" algn="just">
              <a:buNone/>
            </a:pPr>
            <a:r>
              <a:rPr lang="en-US" sz="1600" dirty="0"/>
              <a:t> • Capitalizing actions (CP)—actions taken after the fact to take advantage of opportunities that further improve the performance of the basic policy; </a:t>
            </a:r>
          </a:p>
          <a:p>
            <a:pPr marL="324000" lvl="1" indent="0" algn="just">
              <a:buNone/>
            </a:pPr>
            <a:r>
              <a:rPr lang="en-US" sz="1600" dirty="0"/>
              <a:t>• Reassessment (RE)—a process to be initiated or restarted when the analysis and assumptions critical to the policy’s success have clearly lost validity.</a:t>
            </a:r>
          </a:p>
        </p:txBody>
      </p:sp>
    </p:spTree>
    <p:extLst>
      <p:ext uri="{BB962C8B-B14F-4D97-AF65-F5344CB8AC3E}">
        <p14:creationId xmlns:p14="http://schemas.microsoft.com/office/powerpoint/2010/main" val="3587014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E0FD78-D124-4492-9397-289D0121093F}"/>
              </a:ext>
            </a:extLst>
          </p:cNvPr>
          <p:cNvPicPr>
            <a:picLocks noChangeAspect="1"/>
          </p:cNvPicPr>
          <p:nvPr/>
        </p:nvPicPr>
        <p:blipFill>
          <a:blip r:embed="rId2"/>
          <a:stretch>
            <a:fillRect/>
          </a:stretch>
        </p:blipFill>
        <p:spPr>
          <a:xfrm>
            <a:off x="6291262" y="379369"/>
            <a:ext cx="5824538" cy="6478631"/>
          </a:xfrm>
          <a:prstGeom prst="rect">
            <a:avLst/>
          </a:prstGeom>
        </p:spPr>
      </p:pic>
      <p:sp>
        <p:nvSpPr>
          <p:cNvPr id="2" name="Title 1">
            <a:extLst>
              <a:ext uri="{FF2B5EF4-FFF2-40B4-BE49-F238E27FC236}">
                <a16:creationId xmlns:a16="http://schemas.microsoft.com/office/drawing/2014/main" id="{0E12FFDA-43DC-4C9B-AE47-00793C9E6BA7}"/>
              </a:ext>
            </a:extLst>
          </p:cNvPr>
          <p:cNvSpPr>
            <a:spLocks noGrp="1"/>
          </p:cNvSpPr>
          <p:nvPr>
            <p:ph type="title"/>
          </p:nvPr>
        </p:nvSpPr>
        <p:spPr>
          <a:xfrm>
            <a:off x="481181" y="504813"/>
            <a:ext cx="5419558" cy="531840"/>
          </a:xfrm>
        </p:spPr>
        <p:txBody>
          <a:bodyPr>
            <a:normAutofit/>
          </a:bodyPr>
          <a:lstStyle/>
          <a:p>
            <a:r>
              <a:rPr lang="en-US" dirty="0"/>
              <a:t>9.2 Uncertainty</a:t>
            </a:r>
            <a:endParaRPr lang="LID4096" dirty="0"/>
          </a:p>
        </p:txBody>
      </p:sp>
      <p:sp>
        <p:nvSpPr>
          <p:cNvPr id="3" name="Content Placeholder 2">
            <a:extLst>
              <a:ext uri="{FF2B5EF4-FFF2-40B4-BE49-F238E27FC236}">
                <a16:creationId xmlns:a16="http://schemas.microsoft.com/office/drawing/2014/main" id="{7AC7151F-8C0E-48C3-AA21-7247F4156F01}"/>
              </a:ext>
            </a:extLst>
          </p:cNvPr>
          <p:cNvSpPr>
            <a:spLocks noGrp="1"/>
          </p:cNvSpPr>
          <p:nvPr>
            <p:ph idx="1"/>
          </p:nvPr>
        </p:nvSpPr>
        <p:spPr>
          <a:xfrm>
            <a:off x="0" y="1036653"/>
            <a:ext cx="6383045" cy="5821347"/>
          </a:xfrm>
        </p:spPr>
        <p:txBody>
          <a:bodyPr lIns="0" tIns="0" rIns="0" bIns="0">
            <a:normAutofit/>
          </a:bodyPr>
          <a:lstStyle/>
          <a:p>
            <a:pPr marL="324000" lvl="1" indent="0" algn="just">
              <a:buNone/>
            </a:pPr>
            <a:r>
              <a:rPr lang="en-US" sz="1600" dirty="0"/>
              <a:t>• Sign posts are information that should be tracked</a:t>
            </a:r>
          </a:p>
          <a:p>
            <a:pPr marL="324000" lvl="1" indent="0" algn="just">
              <a:buNone/>
            </a:pPr>
            <a:r>
              <a:rPr lang="en-US" sz="1600" dirty="0"/>
              <a:t>		usually about vulnerabilities and opportunities</a:t>
            </a:r>
          </a:p>
        </p:txBody>
      </p:sp>
    </p:spTree>
    <p:extLst>
      <p:ext uri="{BB962C8B-B14F-4D97-AF65-F5344CB8AC3E}">
        <p14:creationId xmlns:p14="http://schemas.microsoft.com/office/powerpoint/2010/main" val="2996950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FFDA-43DC-4C9B-AE47-00793C9E6BA7}"/>
              </a:ext>
            </a:extLst>
          </p:cNvPr>
          <p:cNvSpPr>
            <a:spLocks noGrp="1"/>
          </p:cNvSpPr>
          <p:nvPr>
            <p:ph type="title"/>
          </p:nvPr>
        </p:nvSpPr>
        <p:spPr>
          <a:xfrm>
            <a:off x="481181" y="504813"/>
            <a:ext cx="5419558" cy="531840"/>
          </a:xfrm>
        </p:spPr>
        <p:txBody>
          <a:bodyPr>
            <a:normAutofit/>
          </a:bodyPr>
          <a:lstStyle/>
          <a:p>
            <a:r>
              <a:rPr lang="en-US" dirty="0"/>
              <a:t>9.2 Uncertainty</a:t>
            </a:r>
            <a:endParaRPr lang="LID4096" dirty="0"/>
          </a:p>
        </p:txBody>
      </p:sp>
      <p:sp>
        <p:nvSpPr>
          <p:cNvPr id="3" name="Content Placeholder 2">
            <a:extLst>
              <a:ext uri="{FF2B5EF4-FFF2-40B4-BE49-F238E27FC236}">
                <a16:creationId xmlns:a16="http://schemas.microsoft.com/office/drawing/2014/main" id="{7AC7151F-8C0E-48C3-AA21-7247F4156F01}"/>
              </a:ext>
            </a:extLst>
          </p:cNvPr>
          <p:cNvSpPr>
            <a:spLocks noGrp="1"/>
          </p:cNvSpPr>
          <p:nvPr>
            <p:ph idx="1"/>
          </p:nvPr>
        </p:nvSpPr>
        <p:spPr>
          <a:xfrm>
            <a:off x="0" y="1036653"/>
            <a:ext cx="12020365" cy="5821347"/>
          </a:xfrm>
        </p:spPr>
        <p:txBody>
          <a:bodyPr lIns="0" tIns="0" rIns="0" bIns="0">
            <a:normAutofit/>
          </a:bodyPr>
          <a:lstStyle/>
          <a:p>
            <a:pPr marL="324000" lvl="1" indent="0" algn="just">
              <a:buNone/>
            </a:pPr>
            <a:r>
              <a:rPr lang="en-US" sz="1600" dirty="0"/>
              <a:t>•Implementation Phase</a:t>
            </a:r>
          </a:p>
          <a:p>
            <a:pPr marL="324000" lvl="1" indent="0" algn="just">
              <a:buNone/>
            </a:pPr>
            <a:r>
              <a:rPr lang="en-US" sz="1600" dirty="0"/>
              <a:t>Once the basic policy and additional actions are agreed upon, the entire adaptive policy is implemented. In this phase, the actions to be taken immediately (from Step II and Step III) are implemented and a monitoring system (from Step IV) is 246 W. E. Walker et </a:t>
            </a:r>
            <a:r>
              <a:rPr lang="en-US" sz="1600" dirty="0" err="1"/>
              <a:t>al.established</a:t>
            </a:r>
            <a:r>
              <a:rPr lang="en-US" sz="1600" dirty="0"/>
              <a:t>.</a:t>
            </a:r>
          </a:p>
          <a:p>
            <a:pPr marL="324000" lvl="1" indent="0" algn="just">
              <a:buNone/>
            </a:pPr>
            <a:endParaRPr lang="en-US" sz="1600" dirty="0"/>
          </a:p>
          <a:p>
            <a:pPr marL="324000" lvl="1" indent="0" algn="just">
              <a:buNone/>
            </a:pPr>
            <a:endParaRPr lang="en-US" sz="1600" dirty="0"/>
          </a:p>
        </p:txBody>
      </p:sp>
    </p:spTree>
    <p:extLst>
      <p:ext uri="{BB962C8B-B14F-4D97-AF65-F5344CB8AC3E}">
        <p14:creationId xmlns:p14="http://schemas.microsoft.com/office/powerpoint/2010/main" val="3140823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FFDA-43DC-4C9B-AE47-00793C9E6BA7}"/>
              </a:ext>
            </a:extLst>
          </p:cNvPr>
          <p:cNvSpPr>
            <a:spLocks noGrp="1"/>
          </p:cNvSpPr>
          <p:nvPr>
            <p:ph type="title"/>
          </p:nvPr>
        </p:nvSpPr>
        <p:spPr>
          <a:xfrm>
            <a:off x="481180" y="1064106"/>
            <a:ext cx="9213236" cy="531840"/>
          </a:xfrm>
        </p:spPr>
        <p:txBody>
          <a:bodyPr>
            <a:normAutofit/>
          </a:bodyPr>
          <a:lstStyle/>
          <a:p>
            <a:r>
              <a:rPr lang="en-US" dirty="0"/>
              <a:t>9.2 Uncertainty –a WTF approach 2 Policy</a:t>
            </a:r>
            <a:endParaRPr lang="LID4096" dirty="0"/>
          </a:p>
        </p:txBody>
      </p:sp>
      <p:sp>
        <p:nvSpPr>
          <p:cNvPr id="3" name="Content Placeholder 2">
            <a:extLst>
              <a:ext uri="{FF2B5EF4-FFF2-40B4-BE49-F238E27FC236}">
                <a16:creationId xmlns:a16="http://schemas.microsoft.com/office/drawing/2014/main" id="{7AC7151F-8C0E-48C3-AA21-7247F4156F01}"/>
              </a:ext>
            </a:extLst>
          </p:cNvPr>
          <p:cNvSpPr>
            <a:spLocks noGrp="1"/>
          </p:cNvSpPr>
          <p:nvPr>
            <p:ph idx="1"/>
          </p:nvPr>
        </p:nvSpPr>
        <p:spPr>
          <a:xfrm>
            <a:off x="481180" y="1784042"/>
            <a:ext cx="11029615" cy="5476875"/>
          </a:xfrm>
        </p:spPr>
        <p:txBody>
          <a:bodyPr>
            <a:normAutofit/>
          </a:bodyPr>
          <a:lstStyle/>
          <a:p>
            <a:r>
              <a:rPr lang="en-US" dirty="0"/>
              <a:t>Exploratory Modeling &amp; Analysis</a:t>
            </a:r>
          </a:p>
          <a:p>
            <a:pPr lvl="1"/>
            <a:endParaRPr lang="en-US" dirty="0"/>
          </a:p>
        </p:txBody>
      </p:sp>
    </p:spTree>
    <p:extLst>
      <p:ext uri="{BB962C8B-B14F-4D97-AF65-F5344CB8AC3E}">
        <p14:creationId xmlns:p14="http://schemas.microsoft.com/office/powerpoint/2010/main" val="2965137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FFDA-43DC-4C9B-AE47-00793C9E6BA7}"/>
              </a:ext>
            </a:extLst>
          </p:cNvPr>
          <p:cNvSpPr>
            <a:spLocks noGrp="1"/>
          </p:cNvSpPr>
          <p:nvPr>
            <p:ph type="title"/>
          </p:nvPr>
        </p:nvSpPr>
        <p:spPr/>
        <p:txBody>
          <a:bodyPr/>
          <a:lstStyle/>
          <a:p>
            <a:r>
              <a:rPr lang="en-US" dirty="0"/>
              <a:t>9.2 Uncertainty –a WTF approach 2 Policy</a:t>
            </a:r>
            <a:endParaRPr lang="LID4096" dirty="0"/>
          </a:p>
        </p:txBody>
      </p:sp>
      <p:sp>
        <p:nvSpPr>
          <p:cNvPr id="3" name="Content Placeholder 2">
            <a:extLst>
              <a:ext uri="{FF2B5EF4-FFF2-40B4-BE49-F238E27FC236}">
                <a16:creationId xmlns:a16="http://schemas.microsoft.com/office/drawing/2014/main" id="{7AC7151F-8C0E-48C3-AA21-7247F4156F01}"/>
              </a:ext>
            </a:extLst>
          </p:cNvPr>
          <p:cNvSpPr>
            <a:spLocks noGrp="1"/>
          </p:cNvSpPr>
          <p:nvPr>
            <p:ph idx="1"/>
          </p:nvPr>
        </p:nvSpPr>
        <p:spPr>
          <a:xfrm>
            <a:off x="581192" y="1381125"/>
            <a:ext cx="11029615" cy="5476875"/>
          </a:xfrm>
        </p:spPr>
        <p:txBody>
          <a:bodyPr>
            <a:normAutofit lnSpcReduction="10000"/>
          </a:bodyPr>
          <a:lstStyle/>
          <a:p>
            <a:r>
              <a:rPr lang="en-US" dirty="0"/>
              <a:t>Predict &amp; Act</a:t>
            </a:r>
          </a:p>
          <a:p>
            <a:r>
              <a:rPr lang="en-US" dirty="0"/>
              <a:t>Expected Outcome</a:t>
            </a:r>
          </a:p>
          <a:p>
            <a:r>
              <a:rPr lang="en-US" dirty="0"/>
              <a:t>Scenario Planning </a:t>
            </a:r>
          </a:p>
          <a:p>
            <a:r>
              <a:rPr lang="en-US" dirty="0"/>
              <a:t>Exploratory Modeling &amp; Analysis</a:t>
            </a:r>
          </a:p>
          <a:p>
            <a:r>
              <a:rPr lang="en-US" dirty="0"/>
              <a:t>Dynamic Adaptive </a:t>
            </a:r>
          </a:p>
          <a:p>
            <a:pPr lvl="1"/>
            <a:r>
              <a:rPr lang="en-US" dirty="0"/>
              <a:t>Design</a:t>
            </a:r>
          </a:p>
          <a:p>
            <a:pPr lvl="2"/>
            <a:r>
              <a:rPr lang="en-US" dirty="0"/>
              <a:t>Stage setting</a:t>
            </a:r>
          </a:p>
          <a:p>
            <a:pPr lvl="2"/>
            <a:r>
              <a:rPr lang="en-US" dirty="0"/>
              <a:t>Assembling a basic policy</a:t>
            </a:r>
          </a:p>
          <a:p>
            <a:pPr lvl="2"/>
            <a:r>
              <a:rPr lang="en-US" dirty="0"/>
              <a:t>Increasing Robustness of basic policy</a:t>
            </a:r>
          </a:p>
          <a:p>
            <a:pPr lvl="3"/>
            <a:r>
              <a:rPr lang="en-US" dirty="0"/>
              <a:t>Actions: Mitigating, Hedging, Seizing, Shaping</a:t>
            </a:r>
          </a:p>
          <a:p>
            <a:pPr lvl="2"/>
            <a:r>
              <a:rPr lang="en-US" dirty="0"/>
              <a:t>Setting up the monitoring System</a:t>
            </a:r>
          </a:p>
          <a:p>
            <a:pPr lvl="2"/>
            <a:r>
              <a:rPr lang="en-US" dirty="0"/>
              <a:t>Preparing the trigger responses</a:t>
            </a:r>
          </a:p>
          <a:p>
            <a:pPr lvl="3"/>
            <a:r>
              <a:rPr lang="en-US" dirty="0"/>
              <a:t>Actions: Defensive, Corrective, Reassessment</a:t>
            </a:r>
          </a:p>
          <a:p>
            <a:pPr lvl="2"/>
            <a:r>
              <a:rPr lang="en-US" dirty="0"/>
              <a:t>Implementation Phase</a:t>
            </a:r>
          </a:p>
        </p:txBody>
      </p:sp>
    </p:spTree>
    <p:extLst>
      <p:ext uri="{BB962C8B-B14F-4D97-AF65-F5344CB8AC3E}">
        <p14:creationId xmlns:p14="http://schemas.microsoft.com/office/powerpoint/2010/main" val="1835085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FFDA-43DC-4C9B-AE47-00793C9E6BA7}"/>
              </a:ext>
            </a:extLst>
          </p:cNvPr>
          <p:cNvSpPr>
            <a:spLocks noGrp="1"/>
          </p:cNvSpPr>
          <p:nvPr>
            <p:ph type="title"/>
          </p:nvPr>
        </p:nvSpPr>
        <p:spPr/>
        <p:txBody>
          <a:bodyPr/>
          <a:lstStyle/>
          <a:p>
            <a:r>
              <a:rPr lang="en-US" dirty="0"/>
              <a:t>9.2 Uncertainty -Def</a:t>
            </a:r>
            <a:endParaRPr lang="LID4096" dirty="0"/>
          </a:p>
        </p:txBody>
      </p:sp>
      <p:sp>
        <p:nvSpPr>
          <p:cNvPr id="3" name="Content Placeholder 2">
            <a:extLst>
              <a:ext uri="{FF2B5EF4-FFF2-40B4-BE49-F238E27FC236}">
                <a16:creationId xmlns:a16="http://schemas.microsoft.com/office/drawing/2014/main" id="{7AC7151F-8C0E-48C3-AA21-7247F4156F01}"/>
              </a:ext>
            </a:extLst>
          </p:cNvPr>
          <p:cNvSpPr>
            <a:spLocks noGrp="1"/>
          </p:cNvSpPr>
          <p:nvPr>
            <p:ph idx="1"/>
          </p:nvPr>
        </p:nvSpPr>
        <p:spPr>
          <a:xfrm>
            <a:off x="0" y="1381125"/>
            <a:ext cx="12192000" cy="4594225"/>
          </a:xfrm>
        </p:spPr>
        <p:txBody>
          <a:bodyPr>
            <a:normAutofit/>
          </a:bodyPr>
          <a:lstStyle/>
          <a:p>
            <a:r>
              <a:rPr lang="en-US" sz="3200" b="1" dirty="0"/>
              <a:t>Definition: </a:t>
            </a:r>
          </a:p>
          <a:p>
            <a:pPr lvl="1"/>
            <a:r>
              <a:rPr lang="en-US" sz="3200" dirty="0"/>
              <a:t>Limited knowledge on past, present, future events, systems, parameters, variables, external factors…</a:t>
            </a:r>
          </a:p>
          <a:p>
            <a:pPr lvl="2"/>
            <a:r>
              <a:rPr lang="en-US" sz="3200" b="1" dirty="0"/>
              <a:t>Risk</a:t>
            </a:r>
            <a:r>
              <a:rPr lang="en-US" sz="3200" dirty="0"/>
              <a:t> as low-level Uncertainty </a:t>
            </a:r>
            <a:r>
              <a:rPr lang="en-US" sz="3200" b="1" dirty="0"/>
              <a:t>vs Deep Uncertainty </a:t>
            </a:r>
          </a:p>
          <a:p>
            <a:pPr lvl="2"/>
            <a:r>
              <a:rPr lang="en-US" sz="2400" dirty="0"/>
              <a:t>(Probability/stochastic/Bayesian) vs (lack of consensus on knowledge or values)</a:t>
            </a:r>
          </a:p>
        </p:txBody>
      </p:sp>
      <p:pic>
        <p:nvPicPr>
          <p:cNvPr id="4" name="Picture 3">
            <a:extLst>
              <a:ext uri="{FF2B5EF4-FFF2-40B4-BE49-F238E27FC236}">
                <a16:creationId xmlns:a16="http://schemas.microsoft.com/office/drawing/2014/main" id="{E5781C67-5609-4E95-BA0A-89B9FE388147}"/>
              </a:ext>
            </a:extLst>
          </p:cNvPr>
          <p:cNvPicPr>
            <a:picLocks noChangeAspect="1"/>
          </p:cNvPicPr>
          <p:nvPr/>
        </p:nvPicPr>
        <p:blipFill>
          <a:blip r:embed="rId2"/>
          <a:stretch>
            <a:fillRect/>
          </a:stretch>
        </p:blipFill>
        <p:spPr>
          <a:xfrm>
            <a:off x="8087558" y="4507283"/>
            <a:ext cx="3802602" cy="2241534"/>
          </a:xfrm>
          <a:prstGeom prst="rect">
            <a:avLst/>
          </a:prstGeom>
        </p:spPr>
      </p:pic>
    </p:spTree>
    <p:extLst>
      <p:ext uri="{BB962C8B-B14F-4D97-AF65-F5344CB8AC3E}">
        <p14:creationId xmlns:p14="http://schemas.microsoft.com/office/powerpoint/2010/main" val="3849584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FE8C-D9FC-4778-8E39-5202A74F583B}"/>
              </a:ext>
            </a:extLst>
          </p:cNvPr>
          <p:cNvSpPr>
            <a:spLocks noGrp="1"/>
          </p:cNvSpPr>
          <p:nvPr>
            <p:ph type="title"/>
          </p:nvPr>
        </p:nvSpPr>
        <p:spPr>
          <a:xfrm>
            <a:off x="581192" y="702155"/>
            <a:ext cx="11029616" cy="691639"/>
          </a:xfrm>
        </p:spPr>
        <p:txBody>
          <a:bodyPr/>
          <a:lstStyle/>
          <a:p>
            <a:r>
              <a:rPr lang="en-US" dirty="0"/>
              <a:t>9.1 Uncertainty &amp; Policy(Making)</a:t>
            </a:r>
            <a:endParaRPr lang="LID4096" dirty="0"/>
          </a:p>
        </p:txBody>
      </p:sp>
      <p:sp>
        <p:nvSpPr>
          <p:cNvPr id="3" name="Content Placeholder 2">
            <a:extLst>
              <a:ext uri="{FF2B5EF4-FFF2-40B4-BE49-F238E27FC236}">
                <a16:creationId xmlns:a16="http://schemas.microsoft.com/office/drawing/2014/main" id="{EA1D1528-BA9D-4820-AA8C-B04F1A74E25C}"/>
              </a:ext>
            </a:extLst>
          </p:cNvPr>
          <p:cNvSpPr>
            <a:spLocks noGrp="1"/>
          </p:cNvSpPr>
          <p:nvPr>
            <p:ph idx="4294967295"/>
          </p:nvPr>
        </p:nvSpPr>
        <p:spPr>
          <a:xfrm>
            <a:off x="581193" y="1837189"/>
            <a:ext cx="11029615" cy="5020811"/>
          </a:xfrm>
        </p:spPr>
        <p:txBody>
          <a:bodyPr lIns="0" tIns="0" rIns="0" bIns="0">
            <a:normAutofit/>
          </a:bodyPr>
          <a:lstStyle/>
          <a:p>
            <a:pPr algn="just">
              <a:lnSpc>
                <a:spcPct val="100000"/>
              </a:lnSpc>
              <a:spcAft>
                <a:spcPts val="0"/>
              </a:spcAft>
            </a:pPr>
            <a:r>
              <a:rPr lang="en-US" b="1" dirty="0"/>
              <a:t>Example 1: </a:t>
            </a:r>
            <a:r>
              <a:rPr lang="en-US" dirty="0"/>
              <a:t>PKB Schiphol Airport (1990s): Need to make policies for planning and growth. They hired some modelers who failed </a:t>
            </a:r>
            <a:r>
              <a:rPr lang="en-US" dirty="0" err="1"/>
              <a:t>Kwakkels</a:t>
            </a:r>
            <a:r>
              <a:rPr lang="en-US" dirty="0"/>
              <a:t> class; These guys said hey! Our machine learning model automatically correlates </a:t>
            </a:r>
            <a:r>
              <a:rPr lang="en-US" dirty="0" err="1"/>
              <a:t>xyz</a:t>
            </a:r>
            <a:r>
              <a:rPr lang="en-US" dirty="0"/>
              <a:t>, this means the GNP is correlated to passenger throughput. Cool. Let's tell little </a:t>
            </a:r>
            <a:r>
              <a:rPr lang="en-US" dirty="0" err="1"/>
              <a:t>Williem</a:t>
            </a:r>
            <a:r>
              <a:rPr lang="en-US" dirty="0"/>
              <a:t> (minster at the time controlled by the monarchy) to make a policy based on our projections. </a:t>
            </a:r>
            <a:r>
              <a:rPr lang="en-US" b="1" dirty="0"/>
              <a:t>RESULTS: </a:t>
            </a:r>
            <a:r>
              <a:rPr lang="en-US" dirty="0"/>
              <a:t>Passenger throughput skyrocketed &amp; max. capacity was reached in 8 years instead of 25. (</a:t>
            </a:r>
            <a:r>
              <a:rPr lang="en-US" dirty="0" err="1"/>
              <a:t>woopies</a:t>
            </a:r>
            <a:r>
              <a:rPr lang="en-US" dirty="0"/>
              <a:t>). Now Passenger throughput was related to GNP,  but had sensitivity to other external factors… a.k.a. airport become a hub to get to other places via KLM &amp; Co. (alliances), which the modelers had no clue of. So, the modelers had modeled using the (empirical/rational) past to predict the future (problem of induction) instead of thinking of new creative ways that the airport might grow. So, the black swan event happened in their lifetime and …. (ahh fuck. </a:t>
            </a:r>
            <a:r>
              <a:rPr lang="en-US" dirty="0" err="1"/>
              <a:t>kwawkels</a:t>
            </a:r>
            <a:r>
              <a:rPr lang="en-US" dirty="0"/>
              <a:t> told you so. )</a:t>
            </a:r>
          </a:p>
          <a:p>
            <a:pPr algn="just">
              <a:lnSpc>
                <a:spcPct val="100000"/>
              </a:lnSpc>
              <a:spcAft>
                <a:spcPts val="0"/>
              </a:spcAft>
            </a:pPr>
            <a:r>
              <a:rPr lang="en-US" b="1" dirty="0"/>
              <a:t>Example 2: </a:t>
            </a:r>
            <a:r>
              <a:rPr lang="en-US" dirty="0"/>
              <a:t>Climate Change &amp; Uncertainty</a:t>
            </a:r>
          </a:p>
          <a:p>
            <a:pPr lvl="1" algn="just">
              <a:lnSpc>
                <a:spcPct val="100000"/>
              </a:lnSpc>
              <a:spcAft>
                <a:spcPts val="0"/>
              </a:spcAft>
            </a:pPr>
            <a:r>
              <a:rPr lang="en-US" dirty="0"/>
              <a:t>Magnitude, whole range of future scenarios to describe different increase in global temp</a:t>
            </a:r>
          </a:p>
          <a:p>
            <a:pPr lvl="1" algn="just">
              <a:lnSpc>
                <a:spcPct val="100000"/>
              </a:lnSpc>
              <a:spcAft>
                <a:spcPts val="0"/>
              </a:spcAft>
            </a:pPr>
            <a:r>
              <a:rPr lang="en-US" dirty="0"/>
              <a:t>Speed of climate change (which determines how fast policy's need to be created and implemented)</a:t>
            </a:r>
          </a:p>
          <a:p>
            <a:pPr lvl="1" algn="just">
              <a:lnSpc>
                <a:spcPct val="100000"/>
              </a:lnSpc>
              <a:spcAft>
                <a:spcPts val="0"/>
              </a:spcAft>
            </a:pPr>
            <a:r>
              <a:rPr lang="en-US" dirty="0"/>
              <a:t>Who is most, least, no </a:t>
            </a:r>
            <a:r>
              <a:rPr lang="en-US" dirty="0" err="1"/>
              <a:t>importa</a:t>
            </a:r>
            <a:r>
              <a:rPr lang="en-US" dirty="0"/>
              <a:t> affected? (areas, regions)</a:t>
            </a:r>
          </a:p>
          <a:p>
            <a:pPr lvl="1" algn="just">
              <a:lnSpc>
                <a:spcPct val="100000"/>
              </a:lnSpc>
              <a:spcAft>
                <a:spcPts val="0"/>
              </a:spcAft>
            </a:pPr>
            <a:r>
              <a:rPr lang="en-US" dirty="0"/>
              <a:t>What should be done? </a:t>
            </a:r>
          </a:p>
          <a:p>
            <a:pPr lvl="2" algn="just">
              <a:lnSpc>
                <a:spcPct val="100000"/>
              </a:lnSpc>
              <a:spcAft>
                <a:spcPts val="0"/>
              </a:spcAft>
            </a:pPr>
            <a:r>
              <a:rPr lang="en-US" dirty="0"/>
              <a:t>Lack of Knowledge/consensus on costs, benefits, alternatives, criteria for evolution, values</a:t>
            </a:r>
          </a:p>
          <a:p>
            <a:pPr lvl="1">
              <a:lnSpc>
                <a:spcPct val="100000"/>
              </a:lnSpc>
              <a:spcAft>
                <a:spcPts val="0"/>
              </a:spcAft>
            </a:pPr>
            <a:endParaRPr lang="en-US" b="1" dirty="0"/>
          </a:p>
          <a:p>
            <a:pPr lvl="1">
              <a:lnSpc>
                <a:spcPct val="100000"/>
              </a:lnSpc>
              <a:spcAft>
                <a:spcPts val="0"/>
              </a:spcAft>
            </a:pPr>
            <a:endParaRPr lang="en-US" b="1" dirty="0"/>
          </a:p>
          <a:p>
            <a:pPr lvl="3">
              <a:lnSpc>
                <a:spcPct val="100000"/>
              </a:lnSpc>
              <a:spcAft>
                <a:spcPts val="0"/>
              </a:spcAft>
            </a:pPr>
            <a:endParaRPr lang="LID4096" b="1" dirty="0"/>
          </a:p>
        </p:txBody>
      </p:sp>
    </p:spTree>
    <p:extLst>
      <p:ext uri="{BB962C8B-B14F-4D97-AF65-F5344CB8AC3E}">
        <p14:creationId xmlns:p14="http://schemas.microsoft.com/office/powerpoint/2010/main" val="1164338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FFDA-43DC-4C9B-AE47-00793C9E6BA7}"/>
              </a:ext>
            </a:extLst>
          </p:cNvPr>
          <p:cNvSpPr>
            <a:spLocks noGrp="1"/>
          </p:cNvSpPr>
          <p:nvPr>
            <p:ph type="title"/>
          </p:nvPr>
        </p:nvSpPr>
        <p:spPr/>
        <p:txBody>
          <a:bodyPr/>
          <a:lstStyle/>
          <a:p>
            <a:r>
              <a:rPr lang="en-US" dirty="0"/>
              <a:t>9.2 Uncertainty –</a:t>
            </a:r>
            <a:endParaRPr lang="LID4096" dirty="0"/>
          </a:p>
        </p:txBody>
      </p:sp>
      <p:sp>
        <p:nvSpPr>
          <p:cNvPr id="3" name="Content Placeholder 2">
            <a:extLst>
              <a:ext uri="{FF2B5EF4-FFF2-40B4-BE49-F238E27FC236}">
                <a16:creationId xmlns:a16="http://schemas.microsoft.com/office/drawing/2014/main" id="{7AC7151F-8C0E-48C3-AA21-7247F4156F01}"/>
              </a:ext>
            </a:extLst>
          </p:cNvPr>
          <p:cNvSpPr>
            <a:spLocks noGrp="1"/>
          </p:cNvSpPr>
          <p:nvPr>
            <p:ph idx="1"/>
          </p:nvPr>
        </p:nvSpPr>
        <p:spPr>
          <a:xfrm>
            <a:off x="581192" y="1381125"/>
            <a:ext cx="11029615" cy="5476875"/>
          </a:xfrm>
        </p:spPr>
        <p:txBody>
          <a:bodyPr>
            <a:normAutofit/>
          </a:bodyPr>
          <a:lstStyle/>
          <a:p>
            <a:r>
              <a:rPr lang="en-US" sz="6000" dirty="0"/>
              <a:t>Uncertainty -&gt; types and sources?</a:t>
            </a:r>
          </a:p>
          <a:p>
            <a:pPr lvl="1"/>
            <a:r>
              <a:rPr lang="en-US" sz="6000" dirty="0"/>
              <a:t>How to Identify &amp; prioritize?</a:t>
            </a:r>
          </a:p>
          <a:p>
            <a:endParaRPr lang="en-US" dirty="0"/>
          </a:p>
          <a:p>
            <a:endParaRPr lang="en-US" dirty="0"/>
          </a:p>
        </p:txBody>
      </p:sp>
    </p:spTree>
    <p:extLst>
      <p:ext uri="{BB962C8B-B14F-4D97-AF65-F5344CB8AC3E}">
        <p14:creationId xmlns:p14="http://schemas.microsoft.com/office/powerpoint/2010/main" val="1488503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781C67-5609-4E95-BA0A-89B9FE388147}"/>
              </a:ext>
            </a:extLst>
          </p:cNvPr>
          <p:cNvPicPr>
            <a:picLocks noChangeAspect="1"/>
          </p:cNvPicPr>
          <p:nvPr/>
        </p:nvPicPr>
        <p:blipFill>
          <a:blip r:embed="rId2"/>
          <a:stretch>
            <a:fillRect/>
          </a:stretch>
        </p:blipFill>
        <p:spPr>
          <a:xfrm>
            <a:off x="7159160" y="3833770"/>
            <a:ext cx="4872272" cy="2872076"/>
          </a:xfrm>
          <a:prstGeom prst="rect">
            <a:avLst/>
          </a:prstGeom>
        </p:spPr>
      </p:pic>
      <p:sp>
        <p:nvSpPr>
          <p:cNvPr id="2" name="Title 1">
            <a:extLst>
              <a:ext uri="{FF2B5EF4-FFF2-40B4-BE49-F238E27FC236}">
                <a16:creationId xmlns:a16="http://schemas.microsoft.com/office/drawing/2014/main" id="{0E12FFDA-43DC-4C9B-AE47-00793C9E6BA7}"/>
              </a:ext>
            </a:extLst>
          </p:cNvPr>
          <p:cNvSpPr>
            <a:spLocks noGrp="1"/>
          </p:cNvSpPr>
          <p:nvPr>
            <p:ph type="title"/>
          </p:nvPr>
        </p:nvSpPr>
        <p:spPr/>
        <p:txBody>
          <a:bodyPr/>
          <a:lstStyle/>
          <a:p>
            <a:r>
              <a:rPr lang="en-US" dirty="0"/>
              <a:t>9.2 Uncertainty –What??</a:t>
            </a:r>
            <a:endParaRPr lang="LID4096" dirty="0"/>
          </a:p>
        </p:txBody>
      </p:sp>
      <p:sp>
        <p:nvSpPr>
          <p:cNvPr id="3" name="Content Placeholder 2">
            <a:extLst>
              <a:ext uri="{FF2B5EF4-FFF2-40B4-BE49-F238E27FC236}">
                <a16:creationId xmlns:a16="http://schemas.microsoft.com/office/drawing/2014/main" id="{7AC7151F-8C0E-48C3-AA21-7247F4156F01}"/>
              </a:ext>
            </a:extLst>
          </p:cNvPr>
          <p:cNvSpPr>
            <a:spLocks noGrp="1"/>
          </p:cNvSpPr>
          <p:nvPr>
            <p:ph idx="1"/>
          </p:nvPr>
        </p:nvSpPr>
        <p:spPr/>
        <p:txBody>
          <a:bodyPr>
            <a:normAutofit fontScale="85000" lnSpcReduction="20000"/>
          </a:bodyPr>
          <a:lstStyle/>
          <a:p>
            <a:r>
              <a:rPr lang="en-US" b="1" dirty="0"/>
              <a:t>Definition: </a:t>
            </a:r>
          </a:p>
          <a:p>
            <a:pPr lvl="1"/>
            <a:r>
              <a:rPr lang="en-US" sz="1800" dirty="0"/>
              <a:t>Limited knowledge about future, past, or current events. </a:t>
            </a:r>
          </a:p>
          <a:p>
            <a:pPr lvl="1"/>
            <a:r>
              <a:rPr lang="en-US" sz="1800" dirty="0"/>
              <a:t>Not a probability (risk), not stochastics, </a:t>
            </a:r>
            <a:r>
              <a:rPr lang="en-US" sz="1800" b="1" dirty="0"/>
              <a:t>but a notion of (unknown) possibility </a:t>
            </a:r>
          </a:p>
          <a:p>
            <a:pPr lvl="1"/>
            <a:r>
              <a:rPr lang="en-US" sz="1800" dirty="0"/>
              <a:t>Although some types of uncertainties can be treated with a probability (denote- risk), others cannot, (denote- deep uncertainty) </a:t>
            </a:r>
          </a:p>
          <a:p>
            <a:pPr lvl="1"/>
            <a:r>
              <a:rPr lang="en-US" dirty="0"/>
              <a:t>Limited knowledge on past, present, future events, systems, parameters, variables, external factors…</a:t>
            </a:r>
          </a:p>
          <a:p>
            <a:pPr lvl="2"/>
            <a:r>
              <a:rPr lang="en-US" b="1" dirty="0"/>
              <a:t>Risk</a:t>
            </a:r>
            <a:r>
              <a:rPr lang="en-US" dirty="0"/>
              <a:t> as low-level Uncertainty (Probability/stochastic/Bayesian) </a:t>
            </a:r>
            <a:r>
              <a:rPr lang="en-US" b="1" dirty="0"/>
              <a:t>vs Deep Uncertainty </a:t>
            </a:r>
            <a:r>
              <a:rPr lang="en-US" dirty="0"/>
              <a:t>(lack of consensus on knowledge or values)</a:t>
            </a:r>
          </a:p>
          <a:p>
            <a:r>
              <a:rPr lang="en-US" b="1" dirty="0"/>
              <a:t>System Nomenclature</a:t>
            </a:r>
          </a:p>
          <a:p>
            <a:pPr lvl="1"/>
            <a:r>
              <a:rPr lang="en-US" dirty="0"/>
              <a:t>Model ; Boundaries ; External Factors ; Factors ; Input ; output (outcomes) ; scenarios ; interrelationships among factors; system behavior</a:t>
            </a:r>
          </a:p>
          <a:p>
            <a:pPr lvl="1"/>
            <a:r>
              <a:rPr lang="en-US" dirty="0"/>
              <a:t>Domains: From Policy-Maker/Stakeholders to Modeler </a:t>
            </a:r>
          </a:p>
          <a:p>
            <a:pPr lvl="2"/>
            <a:r>
              <a:rPr lang="en-US" dirty="0"/>
              <a:t>From values to Math to scenarios as a decision tool to a decision</a:t>
            </a:r>
          </a:p>
          <a:p>
            <a:r>
              <a:rPr lang="en-US" b="1" dirty="0"/>
              <a:t>Dimensions</a:t>
            </a:r>
          </a:p>
          <a:p>
            <a:pPr lvl="1"/>
            <a:r>
              <a:rPr lang="en-US" dirty="0"/>
              <a:t>Location</a:t>
            </a:r>
          </a:p>
          <a:p>
            <a:pPr lvl="1"/>
            <a:r>
              <a:rPr lang="en-US" dirty="0"/>
              <a:t>Level</a:t>
            </a:r>
          </a:p>
          <a:p>
            <a:pPr lvl="2"/>
            <a:r>
              <a:rPr lang="en-US" dirty="0"/>
              <a:t>Magnitude: </a:t>
            </a:r>
            <a:endParaRPr lang="LID4096" dirty="0"/>
          </a:p>
        </p:txBody>
      </p:sp>
    </p:spTree>
    <p:extLst>
      <p:ext uri="{BB962C8B-B14F-4D97-AF65-F5344CB8AC3E}">
        <p14:creationId xmlns:p14="http://schemas.microsoft.com/office/powerpoint/2010/main" val="1659970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FFDA-43DC-4C9B-AE47-00793C9E6BA7}"/>
              </a:ext>
            </a:extLst>
          </p:cNvPr>
          <p:cNvSpPr>
            <a:spLocks noGrp="1"/>
          </p:cNvSpPr>
          <p:nvPr>
            <p:ph type="title"/>
          </p:nvPr>
        </p:nvSpPr>
        <p:spPr/>
        <p:txBody>
          <a:bodyPr/>
          <a:lstStyle/>
          <a:p>
            <a:r>
              <a:rPr lang="en-US" dirty="0"/>
              <a:t>9.2 Uncertainty –What??....</a:t>
            </a:r>
            <a:endParaRPr lang="LID4096" dirty="0"/>
          </a:p>
        </p:txBody>
      </p:sp>
      <p:sp>
        <p:nvSpPr>
          <p:cNvPr id="3" name="Content Placeholder 2">
            <a:extLst>
              <a:ext uri="{FF2B5EF4-FFF2-40B4-BE49-F238E27FC236}">
                <a16:creationId xmlns:a16="http://schemas.microsoft.com/office/drawing/2014/main" id="{7AC7151F-8C0E-48C3-AA21-7247F4156F01}"/>
              </a:ext>
            </a:extLst>
          </p:cNvPr>
          <p:cNvSpPr>
            <a:spLocks noGrp="1"/>
          </p:cNvSpPr>
          <p:nvPr>
            <p:ph idx="1"/>
          </p:nvPr>
        </p:nvSpPr>
        <p:spPr>
          <a:xfrm>
            <a:off x="581192" y="1279204"/>
            <a:ext cx="11029615" cy="4594225"/>
          </a:xfrm>
        </p:spPr>
        <p:txBody>
          <a:bodyPr>
            <a:normAutofit/>
          </a:bodyPr>
          <a:lstStyle/>
          <a:p>
            <a:r>
              <a:rPr lang="en-US" dirty="0"/>
              <a:t>System Nomenclature</a:t>
            </a:r>
          </a:p>
          <a:p>
            <a:pPr lvl="1"/>
            <a:r>
              <a:rPr lang="en-US" dirty="0"/>
              <a:t>rational-style policy analysis -&gt; create a model of the system of interest that defines the boundaries of the system and describes its structure and operations—i.e., the elements, and the links, flows, and relationships among these elements. </a:t>
            </a:r>
          </a:p>
          <a:p>
            <a:pPr lvl="2"/>
            <a:r>
              <a:rPr lang="en-US" dirty="0"/>
              <a:t>Relationships -&gt; mental -&gt; cause &amp; effect -&gt; math -&gt; computer code -&gt; magic</a:t>
            </a:r>
          </a:p>
          <a:p>
            <a:pPr lvl="2"/>
            <a:r>
              <a:rPr lang="en-US" dirty="0"/>
              <a:t>System outputs = outcomes of interest (O) </a:t>
            </a:r>
          </a:p>
          <a:p>
            <a:pPr lvl="2"/>
            <a:r>
              <a:rPr lang="en-US" dirty="0"/>
              <a:t>Valuation of outcomes = relative importance = give it a weight (W)</a:t>
            </a:r>
          </a:p>
          <a:p>
            <a:pPr lvl="3"/>
            <a:r>
              <a:rPr lang="en-US" dirty="0"/>
              <a:t>Known as Relevant criteria for evaluation of policies</a:t>
            </a:r>
          </a:p>
          <a:p>
            <a:pPr lvl="2"/>
            <a:endParaRPr lang="en-US" dirty="0"/>
          </a:p>
          <a:p>
            <a:pPr lvl="2"/>
            <a:endParaRPr lang="en-US" dirty="0"/>
          </a:p>
        </p:txBody>
      </p:sp>
      <p:pic>
        <p:nvPicPr>
          <p:cNvPr id="5" name="Picture 4">
            <a:extLst>
              <a:ext uri="{FF2B5EF4-FFF2-40B4-BE49-F238E27FC236}">
                <a16:creationId xmlns:a16="http://schemas.microsoft.com/office/drawing/2014/main" id="{C964610B-8C10-48FC-A699-7F347B6A9240}"/>
              </a:ext>
            </a:extLst>
          </p:cNvPr>
          <p:cNvPicPr>
            <a:picLocks noChangeAspect="1"/>
          </p:cNvPicPr>
          <p:nvPr/>
        </p:nvPicPr>
        <p:blipFill>
          <a:blip r:embed="rId2"/>
          <a:stretch>
            <a:fillRect/>
          </a:stretch>
        </p:blipFill>
        <p:spPr>
          <a:xfrm>
            <a:off x="2751153" y="4050818"/>
            <a:ext cx="7526680" cy="2940531"/>
          </a:xfrm>
          <a:prstGeom prst="rect">
            <a:avLst/>
          </a:prstGeom>
        </p:spPr>
      </p:pic>
    </p:spTree>
    <p:extLst>
      <p:ext uri="{BB962C8B-B14F-4D97-AF65-F5344CB8AC3E}">
        <p14:creationId xmlns:p14="http://schemas.microsoft.com/office/powerpoint/2010/main" val="3630821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FFDA-43DC-4C9B-AE47-00793C9E6BA7}"/>
              </a:ext>
            </a:extLst>
          </p:cNvPr>
          <p:cNvSpPr>
            <a:spLocks noGrp="1"/>
          </p:cNvSpPr>
          <p:nvPr>
            <p:ph type="title"/>
          </p:nvPr>
        </p:nvSpPr>
        <p:spPr/>
        <p:txBody>
          <a:bodyPr/>
          <a:lstStyle/>
          <a:p>
            <a:r>
              <a:rPr lang="en-US" dirty="0"/>
              <a:t>9.2 Uncertainty –What??</a:t>
            </a:r>
            <a:endParaRPr lang="LID4096" dirty="0"/>
          </a:p>
        </p:txBody>
      </p:sp>
      <p:sp>
        <p:nvSpPr>
          <p:cNvPr id="5" name="Content Placeholder 4">
            <a:extLst>
              <a:ext uri="{FF2B5EF4-FFF2-40B4-BE49-F238E27FC236}">
                <a16:creationId xmlns:a16="http://schemas.microsoft.com/office/drawing/2014/main" id="{805B3A21-1583-4E4A-AF37-B11C09C4C6E1}"/>
              </a:ext>
            </a:extLst>
          </p:cNvPr>
          <p:cNvSpPr>
            <a:spLocks noGrp="1"/>
          </p:cNvSpPr>
          <p:nvPr>
            <p:ph idx="1"/>
          </p:nvPr>
        </p:nvSpPr>
        <p:spPr>
          <a:xfrm>
            <a:off x="581192" y="1381125"/>
            <a:ext cx="11029615" cy="5476875"/>
          </a:xfrm>
        </p:spPr>
        <p:txBody>
          <a:bodyPr/>
          <a:lstStyle/>
          <a:p>
            <a:r>
              <a:rPr lang="en-US" b="1" dirty="0"/>
              <a:t>Model outcome uncertainty is </a:t>
            </a:r>
            <a:r>
              <a:rPr lang="en-US" dirty="0"/>
              <a:t>sometimes </a:t>
            </a:r>
            <a:r>
              <a:rPr lang="en-US" b="1" dirty="0"/>
              <a:t>called prediction error</a:t>
            </a:r>
            <a:r>
              <a:rPr lang="en-US" dirty="0"/>
              <a:t>, since it is the </a:t>
            </a:r>
            <a:r>
              <a:rPr lang="en-US" b="1" dirty="0"/>
              <a:t>discrepancy between the true value of an outcome </a:t>
            </a:r>
            <a:r>
              <a:rPr lang="en-US" dirty="0"/>
              <a:t>and the model’s predicted value. If the true values are known (which is rare, even for scientific models), a formal validation exercise can be carried out to compare the true and predicted values in order to establish the prediction error. However, practically all policy analysis models are used to extrapolate beyond known situations to estimate outcomes for situations that do not yet exist.</a:t>
            </a:r>
          </a:p>
          <a:p>
            <a:pPr lvl="1"/>
            <a:r>
              <a:rPr lang="en-US" dirty="0"/>
              <a:t>Model outcome uncertainty is the </a:t>
            </a:r>
            <a:r>
              <a:rPr lang="en-US" b="1" dirty="0"/>
              <a:t>accumulated uncertainty </a:t>
            </a:r>
            <a:r>
              <a:rPr lang="en-US" dirty="0"/>
              <a:t>caused by the uncertainties in the locations external factors and (new) system domain for policies that are propagated through a model and are reflected in the resulting estimates of the outcomes of interest</a:t>
            </a:r>
          </a:p>
          <a:p>
            <a:pPr lvl="1"/>
            <a:r>
              <a:rPr lang="en-US" dirty="0"/>
              <a:t>Sources: Exact &amp; Fixed parameters, a prior chosen &amp; calibrated parameters; </a:t>
            </a:r>
          </a:p>
          <a:p>
            <a:pPr lvl="2"/>
            <a:r>
              <a:rPr lang="en-US" dirty="0"/>
              <a:t>A </a:t>
            </a:r>
            <a:r>
              <a:rPr lang="en-US" dirty="0" err="1"/>
              <a:t>pirior</a:t>
            </a:r>
            <a:r>
              <a:rPr lang="en-US" dirty="0"/>
              <a:t> = </a:t>
            </a:r>
            <a:r>
              <a:rPr lang="en-US" dirty="0" err="1"/>
              <a:t>estaimated</a:t>
            </a:r>
            <a:r>
              <a:rPr lang="en-US" dirty="0"/>
              <a:t> values a </a:t>
            </a:r>
            <a:r>
              <a:rPr lang="en-US" dirty="0" err="1"/>
              <a:t>pirior</a:t>
            </a:r>
            <a:r>
              <a:rPr lang="en-US" dirty="0"/>
              <a:t> by experts| calibrated = values estimated by historical model calibration for ballpark value</a:t>
            </a:r>
          </a:p>
          <a:p>
            <a:r>
              <a:rPr lang="en-US" dirty="0"/>
              <a:t>How can the Model be useful for practice?</a:t>
            </a:r>
          </a:p>
          <a:p>
            <a:pPr lvl="1"/>
            <a:r>
              <a:rPr lang="en-US" dirty="0"/>
              <a:t>(1) build model credibility with its users and with consumers of its results </a:t>
            </a:r>
          </a:p>
          <a:p>
            <a:pPr lvl="1"/>
            <a:r>
              <a:rPr lang="en-US" dirty="0"/>
              <a:t>(2) describe the uncertainty in the model outcomes Model outcome uncertainty is the accumulated uncertainty caused by the uncertainties in the locations external factors and system domain for policies that are propagated through a model and are reflected in the resulting estimates of the outcomes of interest</a:t>
            </a:r>
            <a:endParaRPr lang="LID4096" dirty="0"/>
          </a:p>
        </p:txBody>
      </p:sp>
    </p:spTree>
    <p:extLst>
      <p:ext uri="{BB962C8B-B14F-4D97-AF65-F5344CB8AC3E}">
        <p14:creationId xmlns:p14="http://schemas.microsoft.com/office/powerpoint/2010/main" val="2252680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FFDA-43DC-4C9B-AE47-00793C9E6BA7}"/>
              </a:ext>
            </a:extLst>
          </p:cNvPr>
          <p:cNvSpPr>
            <a:spLocks noGrp="1"/>
          </p:cNvSpPr>
          <p:nvPr>
            <p:ph type="title"/>
          </p:nvPr>
        </p:nvSpPr>
        <p:spPr/>
        <p:txBody>
          <a:bodyPr/>
          <a:lstStyle/>
          <a:p>
            <a:r>
              <a:rPr lang="en-US" dirty="0"/>
              <a:t>9.2 Uncertainty –What??</a:t>
            </a:r>
            <a:endParaRPr lang="LID4096" dirty="0"/>
          </a:p>
        </p:txBody>
      </p:sp>
      <p:sp>
        <p:nvSpPr>
          <p:cNvPr id="3" name="Content Placeholder 2">
            <a:extLst>
              <a:ext uri="{FF2B5EF4-FFF2-40B4-BE49-F238E27FC236}">
                <a16:creationId xmlns:a16="http://schemas.microsoft.com/office/drawing/2014/main" id="{7AC7151F-8C0E-48C3-AA21-7247F4156F01}"/>
              </a:ext>
            </a:extLst>
          </p:cNvPr>
          <p:cNvSpPr>
            <a:spLocks noGrp="1"/>
          </p:cNvSpPr>
          <p:nvPr>
            <p:ph idx="1"/>
          </p:nvPr>
        </p:nvSpPr>
        <p:spPr/>
        <p:txBody>
          <a:bodyPr anchor="t" anchorCtr="0">
            <a:normAutofit/>
          </a:bodyPr>
          <a:lstStyle/>
          <a:p>
            <a:r>
              <a:rPr lang="en-US" b="1" dirty="0"/>
              <a:t>Dimensions</a:t>
            </a:r>
          </a:p>
          <a:p>
            <a:pPr lvl="1"/>
            <a:r>
              <a:rPr lang="en-US" b="1" dirty="0"/>
              <a:t>Location</a:t>
            </a:r>
          </a:p>
          <a:p>
            <a:pPr lvl="1"/>
            <a:r>
              <a:rPr lang="en-US" b="1" dirty="0"/>
              <a:t>Level</a:t>
            </a:r>
          </a:p>
          <a:p>
            <a:pPr lvl="2"/>
            <a:r>
              <a:rPr lang="en-US" dirty="0"/>
              <a:t>Magnitude:</a:t>
            </a:r>
          </a:p>
          <a:p>
            <a:pPr lvl="1"/>
            <a:r>
              <a:rPr lang="en-US" dirty="0"/>
              <a:t>How can I describe the nature of uncertainty from this Matrix?</a:t>
            </a:r>
          </a:p>
          <a:p>
            <a:pPr lvl="2"/>
            <a:r>
              <a:rPr lang="en-US" sz="1800" b="1" dirty="0"/>
              <a:t>Epistemic:</a:t>
            </a:r>
            <a:r>
              <a:rPr lang="en-US" sz="1800" dirty="0"/>
              <a:t> incomplete knowledge ….human (un-)rationality</a:t>
            </a:r>
          </a:p>
          <a:p>
            <a:pPr lvl="3"/>
            <a:r>
              <a:rPr lang="en-US" sz="1400" dirty="0"/>
              <a:t>Fix? Reduce How? Collect more knowledge/info or wait </a:t>
            </a:r>
            <a:r>
              <a:rPr lang="en-US" sz="1400" dirty="0" err="1"/>
              <a:t>til</a:t>
            </a:r>
            <a:r>
              <a:rPr lang="en-US" sz="1400" dirty="0"/>
              <a:t> future becomes known</a:t>
            </a:r>
          </a:p>
          <a:p>
            <a:pPr lvl="2"/>
            <a:r>
              <a:rPr lang="en-US" sz="1600" b="1" dirty="0"/>
              <a:t>Aleatoric</a:t>
            </a:r>
            <a:r>
              <a:rPr lang="en-US" sz="1600" dirty="0"/>
              <a:t> |ontic: the systems| situation |phenomena's inherent variability</a:t>
            </a:r>
          </a:p>
          <a:p>
            <a:pPr lvl="3"/>
            <a:r>
              <a:rPr lang="en-US" sz="1400" dirty="0"/>
              <a:t>Fix? Traditional Probability &amp;Statistics or sometimes with observations/experiments</a:t>
            </a:r>
          </a:p>
          <a:p>
            <a:pPr lvl="2"/>
            <a:r>
              <a:rPr lang="en-US" sz="1600" b="1" dirty="0"/>
              <a:t>Deep = Ambiguity</a:t>
            </a:r>
            <a:r>
              <a:rPr lang="en-US" sz="1600" dirty="0"/>
              <a:t>: "no consensus on values or knowledge" … multiple equally valid frames of knowledge</a:t>
            </a:r>
          </a:p>
          <a:p>
            <a:pPr lvl="3"/>
            <a:r>
              <a:rPr lang="en-US" sz="1400" dirty="0"/>
              <a:t>Fix? Eliminate those frames or buyout</a:t>
            </a:r>
          </a:p>
        </p:txBody>
      </p:sp>
      <p:pic>
        <p:nvPicPr>
          <p:cNvPr id="5" name="Picture 4">
            <a:extLst>
              <a:ext uri="{FF2B5EF4-FFF2-40B4-BE49-F238E27FC236}">
                <a16:creationId xmlns:a16="http://schemas.microsoft.com/office/drawing/2014/main" id="{142E7ECB-94DC-4F85-9FD8-8081EE8B4709}"/>
              </a:ext>
            </a:extLst>
          </p:cNvPr>
          <p:cNvPicPr>
            <a:picLocks noChangeAspect="1"/>
          </p:cNvPicPr>
          <p:nvPr/>
        </p:nvPicPr>
        <p:blipFill>
          <a:blip r:embed="rId2"/>
          <a:stretch>
            <a:fillRect/>
          </a:stretch>
        </p:blipFill>
        <p:spPr>
          <a:xfrm>
            <a:off x="2474928" y="1381125"/>
            <a:ext cx="8996670" cy="1417222"/>
          </a:xfrm>
          <a:prstGeom prst="rect">
            <a:avLst/>
          </a:prstGeom>
        </p:spPr>
      </p:pic>
    </p:spTree>
    <p:extLst>
      <p:ext uri="{BB962C8B-B14F-4D97-AF65-F5344CB8AC3E}">
        <p14:creationId xmlns:p14="http://schemas.microsoft.com/office/powerpoint/2010/main" val="2453610267"/>
      </p:ext>
    </p:extLst>
  </p:cSld>
  <p:clrMapOvr>
    <a:masterClrMapping/>
  </p:clrMapOvr>
</p:sld>
</file>

<file path=ppt/theme/theme1.xml><?xml version="1.0" encoding="utf-8"?>
<a:theme xmlns:a="http://schemas.openxmlformats.org/drawingml/2006/main" name="DividendVTI">
  <a:themeElements>
    <a:clrScheme name="AnalogousFromDarkSeedLeftStep">
      <a:dk1>
        <a:srgbClr val="000000"/>
      </a:dk1>
      <a:lt1>
        <a:srgbClr val="FFFFFF"/>
      </a:lt1>
      <a:dk2>
        <a:srgbClr val="242B41"/>
      </a:dk2>
      <a:lt2>
        <a:srgbClr val="E2E8E2"/>
      </a:lt2>
      <a:accent1>
        <a:srgbClr val="C34DC2"/>
      </a:accent1>
      <a:accent2>
        <a:srgbClr val="813BB1"/>
      </a:accent2>
      <a:accent3>
        <a:srgbClr val="614DC3"/>
      </a:accent3>
      <a:accent4>
        <a:srgbClr val="3B57B1"/>
      </a:accent4>
      <a:accent5>
        <a:srgbClr val="4D9BC3"/>
      </a:accent5>
      <a:accent6>
        <a:srgbClr val="3BB1A9"/>
      </a:accent6>
      <a:hlink>
        <a:srgbClr val="3F7EBF"/>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597</TotalTime>
  <Words>2506</Words>
  <Application>Microsoft Office PowerPoint</Application>
  <PresentationFormat>Widescreen</PresentationFormat>
  <Paragraphs>186</Paragraphs>
  <Slides>25</Slides>
  <Notes>0</Notes>
  <HiddenSlides>2</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Tw Cen MT</vt:lpstr>
      <vt:lpstr>Wingdings 2</vt:lpstr>
      <vt:lpstr>DividendVTI</vt:lpstr>
      <vt:lpstr>Uncertainty</vt:lpstr>
      <vt:lpstr>9.1 Uncertainty –Def.</vt:lpstr>
      <vt:lpstr>9.2 Uncertainty -Def</vt:lpstr>
      <vt:lpstr>9.1 Uncertainty &amp; Policy(Making)</vt:lpstr>
      <vt:lpstr>9.2 Uncertainty –</vt:lpstr>
      <vt:lpstr>9.2 Uncertainty –What??</vt:lpstr>
      <vt:lpstr>9.2 Uncertainty –What??....</vt:lpstr>
      <vt:lpstr>9.2 Uncertainty –What??</vt:lpstr>
      <vt:lpstr>9.2 Uncertainty –What??</vt:lpstr>
      <vt:lpstr>9.2 Uncertainty –What??</vt:lpstr>
      <vt:lpstr>9.2 Uncertainty –What??</vt:lpstr>
      <vt:lpstr>9.2 Uncertainty –What??</vt:lpstr>
      <vt:lpstr>9.2 Uncertainty –What??</vt:lpstr>
      <vt:lpstr>9.2 Uncertainty –a WTF approach 2 Policy</vt:lpstr>
      <vt:lpstr>Uncertainty</vt:lpstr>
      <vt:lpstr>9.2 Uncertainty –a WTF approach 2 Policy</vt:lpstr>
      <vt:lpstr>9.2 Uncertainty –a WTF approach 2 Policy</vt:lpstr>
      <vt:lpstr>9.2 Uncertainty –a WTF approach 2 Policy</vt:lpstr>
      <vt:lpstr>9.2 Uncertainty –a WTF approach 2 Policy</vt:lpstr>
      <vt:lpstr>9.2 Uncertainty –a WTF approach 2 Policy</vt:lpstr>
      <vt:lpstr>9.2 Uncertainty</vt:lpstr>
      <vt:lpstr>9.2 Uncertainty</vt:lpstr>
      <vt:lpstr>9.2 Uncertainty</vt:lpstr>
      <vt:lpstr>9.2 Uncertainty –a WTF approach 2 Policy</vt:lpstr>
      <vt:lpstr>9.2 Uncertainty –a WTF approach 2 Policy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Uncertainty</dc:title>
  <dc:creator>Johnny Thunder</dc:creator>
  <cp:lastModifiedBy>Johnny Thunder</cp:lastModifiedBy>
  <cp:revision>28</cp:revision>
  <dcterms:created xsi:type="dcterms:W3CDTF">2021-04-22T08:42:11Z</dcterms:created>
  <dcterms:modified xsi:type="dcterms:W3CDTF">2021-04-23T16:51:12Z</dcterms:modified>
</cp:coreProperties>
</file>