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aiden Orange" panose="020B0604020202020204" charset="0"/>
      <p:regular r:id="rId9"/>
    </p:embeddedFont>
    <p:embeddedFont>
      <p:font typeface="Open Sans Condense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DCFE-CA51-7750-0416-8914F779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E53F-61D4-F544-04E5-A2E081F13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33CC-E551-A4E1-D8B2-AB29FF96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4367-7BBA-3DD9-6F13-DA1FA10A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0445-DC7D-545B-147D-95B664A5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9393-89ED-0A6C-6F7F-EADD6C3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03DE-3740-D295-9D4A-7B641EF7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C750-3BD3-84F3-0005-80BBDA9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E853-0116-73AF-9DC4-262469C6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9E81-C1FC-68F9-83BD-E13E583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EDE8A-98C4-3B2F-5567-2B610D368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4F36C-C368-DE2A-2FDF-AE9E29EE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3E2F-1850-7CCE-AFB9-025B4DA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FBA3-4A28-9FA4-84C7-7EEA421C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0A21-D8E5-8E88-3702-6C581DA4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8189-DF53-A65E-FE09-46BCB558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DB71-8C4A-14B4-A7C9-D55463D6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1208-34A1-D9BC-C5F1-B571FF3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A36C-DD7C-32E7-A259-7D4DD60F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FE95-CE26-9630-1CCD-27498A19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0B38-5970-E812-B6FC-DC24EB2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96493-228E-01CF-14B3-46CBDDA8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8C4E-C96E-E9D7-50E8-C011C96E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575E-D6BC-5E99-62A8-9E822673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E91C-1CC5-4D5B-5536-19BA81C9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37CF-4A25-98BA-36CC-B4E7A910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09B5-0F3A-6C30-FB36-9BEEFD2ED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9754F-79D9-ACF0-05BB-61C67943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6F60-3706-8F92-1436-C404D519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4232-F583-D271-06E5-5487DD6E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A2BA6-0D8F-3092-8BF6-D4F4A8A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182-D095-DA61-EA71-901D0930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7209-D2F6-3388-CB0F-D3B479D5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095C6-338E-594F-6EC5-5B55BC97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8AE6D-9A00-5DC8-7F5B-26B1D4D5A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E84C2-372D-F23C-E108-90F7FFAA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4E473-E95E-9992-6CD7-A0EE01C5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ECA7-972D-F9AA-0AF5-0275032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FA568-A71E-8D05-B39C-E79D77C0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6ECD-0B7B-0F35-8290-88D8774E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9511-6C23-21E5-600E-4F30F0CE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32E95-8584-CC6F-F3A1-1516D17C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D81F2-9571-E48C-114B-9B3E97A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2BE2-3A9D-2936-4A37-E0BCEFC6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ACE6E-1C82-3F3D-E911-AEF14F7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1A385-25BE-4256-FF40-424FFF9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52E6-3C3C-4D6E-0BAF-1ED56FA2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626-2CCC-6A9D-866E-75B0058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BC93-3DB6-3514-0D01-6EEBFD82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DC7A-AB0C-3710-A3F2-0CB1A29E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279D-AF79-AF01-D1B4-262893E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E034-339B-2310-7278-1C4E3D50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F39-5CBD-12F3-3509-1668287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116A-22C8-D0AE-E5FB-48F6740A0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6282-52FB-B6EE-15CE-19DE157D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A1B7D-CEAB-8D40-3126-EA0EE4AD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4CC5-A337-656F-0EEC-A1AF3600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04F87-2CA7-0F85-31E8-65409DEE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5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7B1F-B9D0-F0B5-9513-27F056DA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8A092-E365-128F-BF54-BA35164E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6DB1-5D5B-F4DF-CD8E-ABDB91C6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E100-0FBF-3539-9CF6-C5DFE65C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3DEF-626B-D1AE-AFDD-C09239A4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36308">
            <a:off x="3970557" y="539867"/>
            <a:ext cx="11381292" cy="9270580"/>
          </a:xfrm>
          <a:custGeom>
            <a:avLst/>
            <a:gdLst/>
            <a:ahLst/>
            <a:cxnLst/>
            <a:rect l="l" t="t" r="r" b="b"/>
            <a:pathLst>
              <a:path w="11381292" h="9270580">
                <a:moveTo>
                  <a:pt x="0" y="0"/>
                </a:moveTo>
                <a:lnTo>
                  <a:pt x="11381292" y="0"/>
                </a:lnTo>
                <a:lnTo>
                  <a:pt x="11381292" y="9270579"/>
                </a:lnTo>
                <a:lnTo>
                  <a:pt x="0" y="9270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61855" y="5909372"/>
            <a:ext cx="7198696" cy="250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dirty="0">
                <a:solidFill>
                  <a:srgbClr val="403D46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Asep </a:t>
            </a:r>
            <a:r>
              <a:rPr lang="en-US" sz="4776" dirty="0" err="1">
                <a:solidFill>
                  <a:srgbClr val="403D46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Saepudin</a:t>
            </a:r>
            <a:endParaRPr lang="en-US" sz="4776" dirty="0">
              <a:solidFill>
                <a:srgbClr val="403D46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algn="ctr">
              <a:lnSpc>
                <a:spcPts val="6687"/>
              </a:lnSpc>
            </a:pPr>
            <a:r>
              <a:rPr lang="en-US" sz="4776" dirty="0">
                <a:solidFill>
                  <a:srgbClr val="403D46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221011402390</a:t>
            </a:r>
          </a:p>
          <a:p>
            <a:pPr algn="ctr">
              <a:lnSpc>
                <a:spcPts val="6687"/>
              </a:lnSpc>
            </a:pPr>
            <a:r>
              <a:rPr lang="en-US" sz="4776" dirty="0">
                <a:solidFill>
                  <a:srgbClr val="403D46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KECERDASAN BUATAN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86105" y="3309218"/>
            <a:ext cx="8350197" cy="1561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403D46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PENGHITUNGAN MANUAL MENGGUNAKAN METODE TSUKAMOTO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1578409"/>
            <a:ext cx="7315200" cy="1803417"/>
          </a:xfrm>
          <a:custGeom>
            <a:avLst/>
            <a:gdLst/>
            <a:ahLst/>
            <a:cxnLst/>
            <a:rect l="l" t="t" r="r" b="b"/>
            <a:pathLst>
              <a:path w="7315200" h="1803417">
                <a:moveTo>
                  <a:pt x="0" y="0"/>
                </a:moveTo>
                <a:lnTo>
                  <a:pt x="7315200" y="0"/>
                </a:lnTo>
                <a:lnTo>
                  <a:pt x="7315200" y="1803417"/>
                </a:lnTo>
                <a:lnTo>
                  <a:pt x="0" y="1803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19097" y="2027261"/>
            <a:ext cx="7649805" cy="86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140D"/>
                </a:solidFill>
                <a:latin typeface="Maiden Orange"/>
                <a:ea typeface="Maiden Orange"/>
                <a:cs typeface="Maiden Orange"/>
                <a:sym typeface="Maiden Orange"/>
              </a:rPr>
              <a:t>FUNGSI KEANGGOTAAN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55570"/>
            <a:ext cx="8530001" cy="173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FUNGSI KEANGGOTAAN PERMINTAAN: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TURUN: 0 HINGGA 2000, DENGAN NILAI MAKSIMUM PADA 4000.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TETAP: 2000 HINGGA 6000.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NAIK: 4000 HINGGA 7000.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132109"/>
            <a:ext cx="8205887" cy="173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FUNGSI KEANGGOTAAN PERSEDIAAN: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SEDIKIT: 0 HINGGA 200, DENGAN NILAI MAKSIMUM PADA 400.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SEDANG: 200 HINGGA 800.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BANYAK: 600 HINGGA 1000.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27392" y="4871436"/>
            <a:ext cx="4776722" cy="1308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FUNGSI KEANGGOTAAN PRODUKSI: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PRODUKSI BERKURANG: 0 HINGGA 3000.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PRODUKSI BERTAMBAH: 3000 HINGGA 9000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812976"/>
            <a:ext cx="10463142" cy="261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Fuzzifikasi Permintaan: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(3000) masuk dalam kategori Permintaan Tetap, dengan derajat keanggotaan: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Turun: Derajat = 0.5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Tetap: Derajat = 1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 Naik: Derajat = 0.5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20140D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486400" y="1937328"/>
            <a:ext cx="7315200" cy="1803417"/>
          </a:xfrm>
          <a:custGeom>
            <a:avLst/>
            <a:gdLst/>
            <a:ahLst/>
            <a:cxnLst/>
            <a:rect l="l" t="t" r="r" b="b"/>
            <a:pathLst>
              <a:path w="7315200" h="1803417">
                <a:moveTo>
                  <a:pt x="0" y="0"/>
                </a:moveTo>
                <a:lnTo>
                  <a:pt x="7315200" y="0"/>
                </a:lnTo>
                <a:lnTo>
                  <a:pt x="7315200" y="1803417"/>
                </a:lnTo>
                <a:lnTo>
                  <a:pt x="0" y="1803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86400" y="2207159"/>
            <a:ext cx="7274705" cy="86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140D"/>
                </a:solidFill>
                <a:latin typeface="Maiden Orange"/>
                <a:ea typeface="Maiden Orange"/>
                <a:cs typeface="Maiden Orange"/>
                <a:sym typeface="Maiden Orange"/>
              </a:rPr>
              <a:t>FUZZIFIKASI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52611" y="6378774"/>
            <a:ext cx="10463142" cy="305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Fuzzifikasi Persediaan: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(400) masuk dalam kategori Persediaan Sedikit dan Persediaan Sedang, dengan derajat keanggotaan: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Sedikit: Derajat = 0.5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Sedang: Derajat = 0.5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 Banyak: Derajat = 0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20140D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87467" y="1028700"/>
            <a:ext cx="7315200" cy="1803417"/>
          </a:xfrm>
          <a:custGeom>
            <a:avLst/>
            <a:gdLst/>
            <a:ahLst/>
            <a:cxnLst/>
            <a:rect l="l" t="t" r="r" b="b"/>
            <a:pathLst>
              <a:path w="7315200" h="1803417">
                <a:moveTo>
                  <a:pt x="0" y="0"/>
                </a:moveTo>
                <a:lnTo>
                  <a:pt x="7315200" y="0"/>
                </a:lnTo>
                <a:lnTo>
                  <a:pt x="7315200" y="1803417"/>
                </a:lnTo>
                <a:lnTo>
                  <a:pt x="0" y="1803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9278" y="5143500"/>
            <a:ext cx="11120833" cy="3796629"/>
          </a:xfrm>
          <a:custGeom>
            <a:avLst/>
            <a:gdLst/>
            <a:ahLst/>
            <a:cxnLst/>
            <a:rect l="l" t="t" r="r" b="b"/>
            <a:pathLst>
              <a:path w="11120833" h="3796629">
                <a:moveTo>
                  <a:pt x="0" y="0"/>
                </a:moveTo>
                <a:lnTo>
                  <a:pt x="11120834" y="0"/>
                </a:lnTo>
                <a:lnTo>
                  <a:pt x="11120834" y="3796629"/>
                </a:lnTo>
                <a:lnTo>
                  <a:pt x="0" y="37966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109193"/>
            <a:ext cx="10146233" cy="173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Aturan Inferensi (Rule Base):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R1: Jika Permintaan Turun dan Persediaan Sedikit, maka Produksi Berkurang (z = 3000)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R2: Jika Permintaan Turun dan Persediaan Sedang, maka Produksi Berkurang (z = 3000)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R3: Jika Permintaan Naik dan Persediaan Banyak, maka Produksi Bertambah (z = 9000)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01817" y="1082626"/>
            <a:ext cx="6241204" cy="174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140D"/>
                </a:solidFill>
                <a:latin typeface="Maiden Orange"/>
                <a:ea typeface="Maiden Orange"/>
                <a:cs typeface="Maiden Orange"/>
                <a:sym typeface="Maiden Orange"/>
              </a:rPr>
              <a:t>ATURAN INFERENSI FUZZY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140D"/>
                </a:solidFill>
                <a:latin typeface="Maiden Orange"/>
                <a:ea typeface="Maiden Orange"/>
                <a:cs typeface="Maiden Orange"/>
                <a:sym typeface="Maiden Orange"/>
              </a:rPr>
              <a:t>PERHITUNGAN AGREGASI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02667" y="5930399"/>
            <a:ext cx="3926993" cy="217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OUTPUT PRODUKSI (DEFUZZIFIKASI):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PRODUKSI YANG DISARANKAN: 3000\TEXT{PRODUKSI YANG DISARANKAN: } 3000PRODUKSI YANG DISARANKAN: 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34102" y="1028700"/>
            <a:ext cx="7315200" cy="1803417"/>
          </a:xfrm>
          <a:custGeom>
            <a:avLst/>
            <a:gdLst/>
            <a:ahLst/>
            <a:cxnLst/>
            <a:rect l="l" t="t" r="r" b="b"/>
            <a:pathLst>
              <a:path w="7315200" h="1803417">
                <a:moveTo>
                  <a:pt x="0" y="0"/>
                </a:moveTo>
                <a:lnTo>
                  <a:pt x="7315200" y="0"/>
                </a:lnTo>
                <a:lnTo>
                  <a:pt x="7315200" y="1803417"/>
                </a:lnTo>
                <a:lnTo>
                  <a:pt x="0" y="1803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2832117"/>
            <a:ext cx="5779523" cy="2807644"/>
          </a:xfrm>
          <a:custGeom>
            <a:avLst/>
            <a:gdLst/>
            <a:ahLst/>
            <a:cxnLst/>
            <a:rect l="l" t="t" r="r" b="b"/>
            <a:pathLst>
              <a:path w="5779523" h="2807644">
                <a:moveTo>
                  <a:pt x="0" y="0"/>
                </a:moveTo>
                <a:lnTo>
                  <a:pt x="5779523" y="0"/>
                </a:lnTo>
                <a:lnTo>
                  <a:pt x="5779523" y="2807644"/>
                </a:lnTo>
                <a:lnTo>
                  <a:pt x="0" y="28076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79777" y="2832117"/>
            <a:ext cx="5779523" cy="2772292"/>
          </a:xfrm>
          <a:custGeom>
            <a:avLst/>
            <a:gdLst/>
            <a:ahLst/>
            <a:cxnLst/>
            <a:rect l="l" t="t" r="r" b="b"/>
            <a:pathLst>
              <a:path w="5779523" h="2772292">
                <a:moveTo>
                  <a:pt x="0" y="0"/>
                </a:moveTo>
                <a:lnTo>
                  <a:pt x="5779523" y="0"/>
                </a:lnTo>
                <a:lnTo>
                  <a:pt x="5779523" y="2772291"/>
                </a:lnTo>
                <a:lnTo>
                  <a:pt x="0" y="27722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54238" y="6014120"/>
            <a:ext cx="5779523" cy="2764120"/>
          </a:xfrm>
          <a:custGeom>
            <a:avLst/>
            <a:gdLst/>
            <a:ahLst/>
            <a:cxnLst/>
            <a:rect l="l" t="t" r="r" b="b"/>
            <a:pathLst>
              <a:path w="5779523" h="2764120">
                <a:moveTo>
                  <a:pt x="0" y="0"/>
                </a:moveTo>
                <a:lnTo>
                  <a:pt x="5779524" y="0"/>
                </a:lnTo>
                <a:lnTo>
                  <a:pt x="5779524" y="2764120"/>
                </a:lnTo>
                <a:lnTo>
                  <a:pt x="0" y="27641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987320" y="1082626"/>
            <a:ext cx="4187614" cy="174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403D46"/>
                </a:solidFill>
                <a:latin typeface="Maiden Orange"/>
                <a:ea typeface="Maiden Orange"/>
                <a:cs typeface="Maiden Orange"/>
                <a:sym typeface="Maiden Orange"/>
              </a:rPr>
              <a:t>DIAGRAM FUNGSI KEANGGOTAAN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95685" y="5582254"/>
            <a:ext cx="2578696" cy="43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DIAGRAM PERMINTAAN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76090" y="5582611"/>
            <a:ext cx="2475012" cy="43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DIAGRAM PERSEDIAAN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1443" y="8826434"/>
            <a:ext cx="2239367" cy="43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DIAGRAM PRODUKSI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34102" y="1028700"/>
            <a:ext cx="7315200" cy="1803417"/>
          </a:xfrm>
          <a:custGeom>
            <a:avLst/>
            <a:gdLst/>
            <a:ahLst/>
            <a:cxnLst/>
            <a:rect l="l" t="t" r="r" b="b"/>
            <a:pathLst>
              <a:path w="7315200" h="1803417">
                <a:moveTo>
                  <a:pt x="0" y="0"/>
                </a:moveTo>
                <a:lnTo>
                  <a:pt x="7315200" y="0"/>
                </a:lnTo>
                <a:lnTo>
                  <a:pt x="7315200" y="1803417"/>
                </a:lnTo>
                <a:lnTo>
                  <a:pt x="0" y="1803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987320" y="1359334"/>
            <a:ext cx="4187614" cy="86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403D46"/>
                </a:solidFill>
                <a:latin typeface="Maiden Orange"/>
                <a:ea typeface="Maiden Orange"/>
                <a:cs typeface="Maiden Orange"/>
                <a:sym typeface="Maiden Orange"/>
              </a:rPr>
              <a:t>KESIMPULAN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099668"/>
            <a:ext cx="16230600" cy="569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METODE TSUKAMOTO DIGUNAKAN UNTUK MEMBUAT KEPUTUSAN PRODUKSI BERDASARKAN DATA YANG DIBERIKAN, SEPERTI PERMINTAAN DAN PERSEDIAAN.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Fuzzifikasi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memungkinkan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sistem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untuk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bekerja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dengan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data yang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tidak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pasti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atau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ambigu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,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serta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menerjemahkan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nilai-nilai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input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dalam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derajat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keanggotaan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Inferensi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fuzzy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mengkombinasikan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aturan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yang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ada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untuk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menghasilkan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output yang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relevan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,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berdasarkan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kondisi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yang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ada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Dalam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contoh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ini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: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          (-)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Permintaan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sebesar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3000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disarankan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sebagai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tetap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          (-)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Persediaan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sebesar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400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disarankan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sebagai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sedikit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dan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sedang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          (-)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Berdasarkan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aturan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inferensi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,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hasil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akhirnya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adalah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Produksi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3000 unit.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Dengan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menggunakan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metode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fuzzy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seperti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Tsukamoto,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kita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dapat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membuat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keputusan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yang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lebih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fleksibel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dan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dinamis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, yang sangat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bermanfaat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dalam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manajemen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produksi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,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terutama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ketika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menghadapi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ketidakpastian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atau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</a:t>
            </a:r>
            <a:r>
              <a:rPr lang="en-US" sz="2500" dirty="0" err="1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variabilitas</a:t>
            </a:r>
            <a:r>
              <a:rPr lang="en-US" sz="2500" dirty="0">
                <a:solidFill>
                  <a:srgbClr val="20140D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data.</a:t>
            </a:r>
          </a:p>
          <a:p>
            <a:pPr algn="l">
              <a:lnSpc>
                <a:spcPts val="3500"/>
              </a:lnSpc>
            </a:pPr>
            <a:endParaRPr lang="en-US" sz="2500" dirty="0">
              <a:solidFill>
                <a:srgbClr val="20140D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36308">
            <a:off x="4476039" y="886243"/>
            <a:ext cx="10453086" cy="8514513"/>
          </a:xfrm>
          <a:custGeom>
            <a:avLst/>
            <a:gdLst/>
            <a:ahLst/>
            <a:cxnLst/>
            <a:rect l="l" t="t" r="r" b="b"/>
            <a:pathLst>
              <a:path w="10453086" h="8514513">
                <a:moveTo>
                  <a:pt x="0" y="0"/>
                </a:moveTo>
                <a:lnTo>
                  <a:pt x="10453085" y="0"/>
                </a:lnTo>
                <a:lnTo>
                  <a:pt x="10453085" y="8514514"/>
                </a:lnTo>
                <a:lnTo>
                  <a:pt x="0" y="8514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74933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275505" y="8416740"/>
            <a:ext cx="7315200" cy="2205206"/>
          </a:xfrm>
          <a:custGeom>
            <a:avLst/>
            <a:gdLst/>
            <a:ahLst/>
            <a:cxnLst/>
            <a:rect l="l" t="t" r="r" b="b"/>
            <a:pathLst>
              <a:path w="7315200" h="2205206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15753" y="-11430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0" y="0"/>
            <a:ext cx="4974380" cy="3156818"/>
          </a:xfrm>
          <a:custGeom>
            <a:avLst/>
            <a:gdLst/>
            <a:ahLst/>
            <a:cxnLst/>
            <a:rect l="l" t="t" r="r" b="b"/>
            <a:pathLst>
              <a:path w="4974380" h="3156818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16015" y="2945988"/>
            <a:ext cx="6773134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403D46"/>
                </a:solidFill>
                <a:latin typeface="Maiden Orange"/>
                <a:ea typeface="Maiden Orange"/>
                <a:cs typeface="Maiden Orange"/>
                <a:sym typeface="Maiden Orange"/>
              </a:rPr>
              <a:t>TERIMA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8228" y="5003388"/>
            <a:ext cx="6042868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403D46"/>
                </a:solidFill>
                <a:latin typeface="Maiden Orange"/>
                <a:ea typeface="Maiden Orange"/>
                <a:cs typeface="Maiden Orange"/>
                <a:sym typeface="Maiden Orange"/>
              </a:rPr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388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 Light</vt:lpstr>
      <vt:lpstr>Open Sans Condensed</vt:lpstr>
      <vt:lpstr>Calibri</vt:lpstr>
      <vt:lpstr>Arial</vt:lpstr>
      <vt:lpstr>Maiden Orange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 Arang dan Hijau Pola Abstrak Tugas Presentasi</dc:title>
  <cp:lastModifiedBy>asep fingerstyle</cp:lastModifiedBy>
  <cp:revision>2</cp:revision>
  <dcterms:created xsi:type="dcterms:W3CDTF">2006-08-16T00:00:00Z</dcterms:created>
  <dcterms:modified xsi:type="dcterms:W3CDTF">2024-12-16T20:04:15Z</dcterms:modified>
  <dc:identifier>DAGZWtuINsk</dc:identifier>
</cp:coreProperties>
</file>