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5f659041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5f659041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85f659041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5f659041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87ac2050f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7ac2050f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87ac2050f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7ac2050f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87ac2050f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7ac2050f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87ac2050f7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7ac2050f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87ac2050f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7ac2050f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87ac2050f7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7ac2050f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87ac2050f7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7ac2050f7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87ac2050f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7ac2050f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7ac2050f7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7ac2050f7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87ac2050f7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7ac2050f7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7ac2050f7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7ac2050f7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87ac2050f7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7ac2050f7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87ac2050f7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7ac2050f7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87ac2050f7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7ac2050f7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87ac2050f7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7ac2050f7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87ac2050f7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7ac2050f7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87ac2050f7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7ac2050f7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7ac2050f7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7ac2050f7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87ac2050f7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87ac2050f7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85f659041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5f659041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87ac2050f7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7ac2050f7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87ac2050f7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87ac2050f7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5f659041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5f659041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85f659041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5f659041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85f659041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5f659041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85f659041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5f659041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85f659041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5f659041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5f3503f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5f3503f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7.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5.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087600" y="2158050"/>
            <a:ext cx="2968800" cy="82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5200">
                <a:solidFill>
                  <a:srgbClr val="0000FF"/>
                </a:solidFill>
                <a:latin typeface="Comic Sans MS"/>
                <a:ea typeface="Comic Sans MS"/>
                <a:cs typeface="Comic Sans MS"/>
                <a:sym typeface="Comic Sans MS"/>
              </a:rPr>
              <a:t>CLASE 2</a:t>
            </a:r>
            <a:endParaRPr sz="5200">
              <a:solidFill>
                <a:srgbClr val="0000FF"/>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2"/>
          <p:cNvPicPr preferRelativeResize="0"/>
          <p:nvPr/>
        </p:nvPicPr>
        <p:blipFill>
          <a:blip r:embed="rId3">
            <a:alphaModFix/>
          </a:blip>
          <a:stretch>
            <a:fillRect/>
          </a:stretch>
        </p:blipFill>
        <p:spPr>
          <a:xfrm>
            <a:off x="348050" y="127950"/>
            <a:ext cx="8360475" cy="4708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3"/>
          <p:cNvPicPr preferRelativeResize="0"/>
          <p:nvPr/>
        </p:nvPicPr>
        <p:blipFill>
          <a:blip r:embed="rId3">
            <a:alphaModFix/>
          </a:blip>
          <a:stretch>
            <a:fillRect/>
          </a:stretch>
        </p:blipFill>
        <p:spPr>
          <a:xfrm>
            <a:off x="1318050" y="1301750"/>
            <a:ext cx="6224025" cy="3396150"/>
          </a:xfrm>
          <a:prstGeom prst="rect">
            <a:avLst/>
          </a:prstGeom>
          <a:noFill/>
          <a:ln>
            <a:noFill/>
          </a:ln>
        </p:spPr>
      </p:pic>
      <p:sp>
        <p:nvSpPr>
          <p:cNvPr id="112" name="Google Shape;112;p23"/>
          <p:cNvSpPr txBox="1"/>
          <p:nvPr/>
        </p:nvSpPr>
        <p:spPr>
          <a:xfrm>
            <a:off x="1668300" y="206500"/>
            <a:ext cx="46626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rgbClr val="0000FF"/>
                </a:solidFill>
                <a:latin typeface="Comic Sans MS"/>
                <a:ea typeface="Comic Sans MS"/>
                <a:cs typeface="Comic Sans MS"/>
                <a:sym typeface="Comic Sans MS"/>
              </a:rPr>
              <a:t>OPERADORES DE </a:t>
            </a:r>
            <a:r>
              <a:rPr lang="es-419" sz="1800">
                <a:solidFill>
                  <a:srgbClr val="0000FF"/>
                </a:solidFill>
                <a:latin typeface="Comic Sans MS"/>
                <a:ea typeface="Comic Sans MS"/>
                <a:cs typeface="Comic Sans MS"/>
                <a:sym typeface="Comic Sans MS"/>
              </a:rPr>
              <a:t>COMPARACIÓN</a:t>
            </a:r>
            <a:endParaRPr sz="1800">
              <a:solidFill>
                <a:srgbClr val="0000FF"/>
              </a:solidFill>
              <a:latin typeface="Comic Sans MS"/>
              <a:ea typeface="Comic Sans MS"/>
              <a:cs typeface="Comic Sans MS"/>
              <a:sym typeface="Comic Sans MS"/>
            </a:endParaRPr>
          </a:p>
        </p:txBody>
      </p:sp>
      <p:sp>
        <p:nvSpPr>
          <p:cNvPr id="113" name="Google Shape;113;p23"/>
          <p:cNvSpPr txBox="1"/>
          <p:nvPr/>
        </p:nvSpPr>
        <p:spPr>
          <a:xfrm>
            <a:off x="1578600" y="907500"/>
            <a:ext cx="4842000" cy="2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rgbClr val="FFFFFF"/>
                </a:solidFill>
                <a:latin typeface="Comic Sans MS"/>
                <a:ea typeface="Comic Sans MS"/>
                <a:cs typeface="Comic Sans MS"/>
                <a:sym typeface="Comic Sans MS"/>
              </a:rPr>
              <a:t>PARA EVALUAR SOBRE UNA </a:t>
            </a:r>
            <a:r>
              <a:rPr lang="es-419">
                <a:solidFill>
                  <a:srgbClr val="FFFFFF"/>
                </a:solidFill>
                <a:latin typeface="Comic Sans MS"/>
                <a:ea typeface="Comic Sans MS"/>
                <a:cs typeface="Comic Sans MS"/>
                <a:sym typeface="Comic Sans MS"/>
              </a:rPr>
              <a:t>CONDICIÓN</a:t>
            </a:r>
            <a:endParaRPr>
              <a:solidFill>
                <a:srgbClr val="FFFFFF"/>
              </a:solidFill>
              <a:latin typeface="Comic Sans MS"/>
              <a:ea typeface="Comic Sans MS"/>
              <a:cs typeface="Comic Sans MS"/>
              <a:sym typeface="Comic Sans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2779500" y="363525"/>
            <a:ext cx="6052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rgbClr val="0000FF"/>
                </a:solidFill>
                <a:latin typeface="Comic Sans MS"/>
                <a:ea typeface="Comic Sans MS"/>
                <a:cs typeface="Comic Sans MS"/>
                <a:sym typeface="Comic Sans MS"/>
              </a:rPr>
              <a:t>OPERADORES </a:t>
            </a:r>
            <a:r>
              <a:rPr lang="es-419" sz="1800">
                <a:solidFill>
                  <a:srgbClr val="0000FF"/>
                </a:solidFill>
                <a:latin typeface="Comic Sans MS"/>
                <a:ea typeface="Comic Sans MS"/>
                <a:cs typeface="Comic Sans MS"/>
                <a:sym typeface="Comic Sans MS"/>
              </a:rPr>
              <a:t>LÓGICOS</a:t>
            </a:r>
            <a:endParaRPr sz="1800">
              <a:solidFill>
                <a:srgbClr val="0000FF"/>
              </a:solidFill>
              <a:latin typeface="Comic Sans MS"/>
              <a:ea typeface="Comic Sans MS"/>
              <a:cs typeface="Comic Sans MS"/>
              <a:sym typeface="Comic Sans MS"/>
            </a:endParaRPr>
          </a:p>
          <a:p>
            <a:pPr indent="0" lvl="0" marL="0" rtl="0" algn="l">
              <a:spcBef>
                <a:spcPts val="0"/>
              </a:spcBef>
              <a:spcAft>
                <a:spcPts val="0"/>
              </a:spcAft>
              <a:buNone/>
            </a:pPr>
            <a:r>
              <a:t/>
            </a:r>
            <a:endParaRPr/>
          </a:p>
        </p:txBody>
      </p:sp>
      <p:pic>
        <p:nvPicPr>
          <p:cNvPr id="119" name="Google Shape;119;p24"/>
          <p:cNvPicPr preferRelativeResize="0"/>
          <p:nvPr/>
        </p:nvPicPr>
        <p:blipFill rotWithShape="1">
          <a:blip r:embed="rId3">
            <a:alphaModFix/>
          </a:blip>
          <a:srcRect b="0" l="504" r="504" t="0"/>
          <a:stretch/>
        </p:blipFill>
        <p:spPr>
          <a:xfrm>
            <a:off x="1570500" y="1279372"/>
            <a:ext cx="6195025" cy="3494953"/>
          </a:xfrm>
          <a:prstGeom prst="rect">
            <a:avLst/>
          </a:prstGeom>
          <a:noFill/>
          <a:ln>
            <a:noFill/>
          </a:ln>
        </p:spPr>
      </p:pic>
      <p:sp>
        <p:nvSpPr>
          <p:cNvPr id="120" name="Google Shape;120;p24"/>
          <p:cNvSpPr txBox="1"/>
          <p:nvPr/>
        </p:nvSpPr>
        <p:spPr>
          <a:xfrm>
            <a:off x="1627550" y="850450"/>
            <a:ext cx="4842000" cy="2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rgbClr val="FFFFFF"/>
                </a:solidFill>
                <a:latin typeface="Comic Sans MS"/>
                <a:ea typeface="Comic Sans MS"/>
                <a:cs typeface="Comic Sans MS"/>
                <a:sym typeface="Comic Sans MS"/>
              </a:rPr>
              <a:t>PARA EVALUAR SOBRE DOS O </a:t>
            </a:r>
            <a:r>
              <a:rPr lang="es-419">
                <a:solidFill>
                  <a:srgbClr val="FFFFFF"/>
                </a:solidFill>
                <a:latin typeface="Comic Sans MS"/>
                <a:ea typeface="Comic Sans MS"/>
                <a:cs typeface="Comic Sans MS"/>
                <a:sym typeface="Comic Sans MS"/>
              </a:rPr>
              <a:t>MÁS</a:t>
            </a:r>
            <a:r>
              <a:rPr lang="es-419">
                <a:solidFill>
                  <a:srgbClr val="FFFFFF"/>
                </a:solidFill>
                <a:latin typeface="Comic Sans MS"/>
                <a:ea typeface="Comic Sans MS"/>
                <a:cs typeface="Comic Sans MS"/>
                <a:sym typeface="Comic Sans MS"/>
              </a:rPr>
              <a:t> CONDICIONES</a:t>
            </a:r>
            <a:endParaRPr>
              <a:solidFill>
                <a:srgbClr val="FFFFFF"/>
              </a:solidFill>
              <a:latin typeface="Comic Sans MS"/>
              <a:ea typeface="Comic Sans MS"/>
              <a:cs typeface="Comic Sans MS"/>
              <a:sym typeface="Comic Sans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nvSpPr>
        <p:spPr>
          <a:xfrm>
            <a:off x="1350400" y="296175"/>
            <a:ext cx="5078400" cy="80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rgbClr val="0000FF"/>
                </a:solidFill>
                <a:latin typeface="Comic Sans MS"/>
                <a:ea typeface="Comic Sans MS"/>
                <a:cs typeface="Comic Sans MS"/>
                <a:sym typeface="Comic Sans MS"/>
              </a:rPr>
              <a:t>PROBANDO EN LA SHELL DE PYTHON</a:t>
            </a:r>
            <a:endParaRPr sz="1800">
              <a:solidFill>
                <a:srgbClr val="0000FF"/>
              </a:solidFill>
              <a:latin typeface="Comic Sans MS"/>
              <a:ea typeface="Comic Sans MS"/>
              <a:cs typeface="Comic Sans MS"/>
              <a:sym typeface="Comic Sans MS"/>
            </a:endParaRPr>
          </a:p>
        </p:txBody>
      </p:sp>
      <p:pic>
        <p:nvPicPr>
          <p:cNvPr id="126" name="Google Shape;126;p25"/>
          <p:cNvPicPr preferRelativeResize="0"/>
          <p:nvPr/>
        </p:nvPicPr>
        <p:blipFill>
          <a:blip r:embed="rId3">
            <a:alphaModFix/>
          </a:blip>
          <a:stretch>
            <a:fillRect/>
          </a:stretch>
        </p:blipFill>
        <p:spPr>
          <a:xfrm>
            <a:off x="926525" y="994725"/>
            <a:ext cx="7002025" cy="3858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6"/>
          <p:cNvPicPr preferRelativeResize="0"/>
          <p:nvPr/>
        </p:nvPicPr>
        <p:blipFill>
          <a:blip r:embed="rId3">
            <a:alphaModFix/>
          </a:blip>
          <a:stretch>
            <a:fillRect/>
          </a:stretch>
        </p:blipFill>
        <p:spPr>
          <a:xfrm>
            <a:off x="1180278" y="543028"/>
            <a:ext cx="6681300" cy="3926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8" name="Google Shape;138;p27"/>
          <p:cNvPicPr preferRelativeResize="0"/>
          <p:nvPr/>
        </p:nvPicPr>
        <p:blipFill>
          <a:blip r:embed="rId3">
            <a:alphaModFix/>
          </a:blip>
          <a:stretch>
            <a:fillRect/>
          </a:stretch>
        </p:blipFill>
        <p:spPr>
          <a:xfrm>
            <a:off x="905050" y="445025"/>
            <a:ext cx="7572675" cy="4372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8"/>
          <p:cNvPicPr preferRelativeResize="0"/>
          <p:nvPr/>
        </p:nvPicPr>
        <p:blipFill>
          <a:blip r:embed="rId3">
            <a:alphaModFix/>
          </a:blip>
          <a:stretch>
            <a:fillRect/>
          </a:stretch>
        </p:blipFill>
        <p:spPr>
          <a:xfrm>
            <a:off x="795062" y="210450"/>
            <a:ext cx="7553875" cy="4463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9"/>
          <p:cNvPicPr preferRelativeResize="0"/>
          <p:nvPr/>
        </p:nvPicPr>
        <p:blipFill>
          <a:blip r:embed="rId3">
            <a:alphaModFix/>
          </a:blip>
          <a:stretch>
            <a:fillRect/>
          </a:stretch>
        </p:blipFill>
        <p:spPr>
          <a:xfrm>
            <a:off x="1696188" y="314600"/>
            <a:ext cx="5751625" cy="418398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0"/>
          <p:cNvSpPr txBox="1"/>
          <p:nvPr>
            <p:ph type="title"/>
          </p:nvPr>
        </p:nvSpPr>
        <p:spPr>
          <a:xfrm>
            <a:off x="311700" y="-76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rgbClr val="0000FF"/>
                </a:solidFill>
                <a:latin typeface="Comic Sans MS"/>
                <a:ea typeface="Comic Sans MS"/>
                <a:cs typeface="Comic Sans MS"/>
                <a:sym typeface="Comic Sans MS"/>
              </a:rPr>
              <a:t>Ejercicios propuestos</a:t>
            </a:r>
            <a:endParaRPr>
              <a:solidFill>
                <a:srgbClr val="0000FF"/>
              </a:solidFill>
              <a:latin typeface="Comic Sans MS"/>
              <a:ea typeface="Comic Sans MS"/>
              <a:cs typeface="Comic Sans MS"/>
              <a:sym typeface="Comic Sans MS"/>
            </a:endParaRPr>
          </a:p>
        </p:txBody>
      </p:sp>
      <p:sp>
        <p:nvSpPr>
          <p:cNvPr id="154" name="Google Shape;154;p30"/>
          <p:cNvSpPr txBox="1"/>
          <p:nvPr>
            <p:ph idx="1" type="body"/>
          </p:nvPr>
        </p:nvSpPr>
        <p:spPr>
          <a:xfrm>
            <a:off x="238325" y="813925"/>
            <a:ext cx="8520600" cy="427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rgbClr val="FFFFFF"/>
                </a:solidFill>
                <a:latin typeface="Comic Sans MS"/>
                <a:ea typeface="Comic Sans MS"/>
                <a:cs typeface="Comic Sans MS"/>
                <a:sym typeface="Comic Sans MS"/>
              </a:rPr>
              <a:t>Ingresar lados de un </a:t>
            </a:r>
            <a:r>
              <a:rPr lang="es-419">
                <a:solidFill>
                  <a:srgbClr val="FFFFFF"/>
                </a:solidFill>
                <a:latin typeface="Comic Sans MS"/>
                <a:ea typeface="Comic Sans MS"/>
                <a:cs typeface="Comic Sans MS"/>
                <a:sym typeface="Comic Sans MS"/>
              </a:rPr>
              <a:t>triángulo</a:t>
            </a:r>
            <a:r>
              <a:rPr lang="es-419">
                <a:solidFill>
                  <a:srgbClr val="FFFFFF"/>
                </a:solidFill>
                <a:latin typeface="Comic Sans MS"/>
                <a:ea typeface="Comic Sans MS"/>
                <a:cs typeface="Comic Sans MS"/>
                <a:sym typeface="Comic Sans MS"/>
              </a:rPr>
              <a:t> por teclado y determinar si es </a:t>
            </a:r>
            <a:r>
              <a:rPr lang="es-419">
                <a:solidFill>
                  <a:srgbClr val="FFFFFF"/>
                </a:solidFill>
                <a:latin typeface="Comic Sans MS"/>
                <a:ea typeface="Comic Sans MS"/>
                <a:cs typeface="Comic Sans MS"/>
                <a:sym typeface="Comic Sans MS"/>
              </a:rPr>
              <a:t>equilátero</a:t>
            </a:r>
            <a:r>
              <a:rPr lang="es-419">
                <a:solidFill>
                  <a:srgbClr val="FFFFFF"/>
                </a:solidFill>
                <a:latin typeface="Comic Sans MS"/>
                <a:ea typeface="Comic Sans MS"/>
                <a:cs typeface="Comic Sans MS"/>
                <a:sym typeface="Comic Sans MS"/>
              </a:rPr>
              <a:t> , </a:t>
            </a:r>
            <a:r>
              <a:rPr lang="es-419">
                <a:solidFill>
                  <a:srgbClr val="FFFFFF"/>
                </a:solidFill>
                <a:latin typeface="Comic Sans MS"/>
                <a:ea typeface="Comic Sans MS"/>
                <a:cs typeface="Comic Sans MS"/>
                <a:sym typeface="Comic Sans MS"/>
              </a:rPr>
              <a:t>isósceles</a:t>
            </a:r>
            <a:r>
              <a:rPr lang="es-419">
                <a:solidFill>
                  <a:srgbClr val="FFFFFF"/>
                </a:solidFill>
                <a:latin typeface="Comic Sans MS"/>
                <a:ea typeface="Comic Sans MS"/>
                <a:cs typeface="Comic Sans MS"/>
                <a:sym typeface="Comic Sans MS"/>
              </a:rPr>
              <a:t> o escaleno</a:t>
            </a:r>
            <a:endParaRPr>
              <a:solidFill>
                <a:srgbClr val="FFFFFF"/>
              </a:solidFill>
              <a:latin typeface="Comic Sans MS"/>
              <a:ea typeface="Comic Sans MS"/>
              <a:cs typeface="Comic Sans MS"/>
              <a:sym typeface="Comic Sans MS"/>
            </a:endParaRPr>
          </a:p>
          <a:p>
            <a:pPr indent="0" lvl="0" marL="0" rtl="0" algn="l">
              <a:spcBef>
                <a:spcPts val="1600"/>
              </a:spcBef>
              <a:spcAft>
                <a:spcPts val="0"/>
              </a:spcAft>
              <a:buNone/>
            </a:pPr>
            <a:r>
              <a:t/>
            </a:r>
            <a:endParaRPr>
              <a:solidFill>
                <a:srgbClr val="FFFFFF"/>
              </a:solidFill>
              <a:latin typeface="Comic Sans MS"/>
              <a:ea typeface="Comic Sans MS"/>
              <a:cs typeface="Comic Sans MS"/>
              <a:sym typeface="Comic Sans MS"/>
            </a:endParaRPr>
          </a:p>
          <a:p>
            <a:pPr indent="0" lvl="0" marL="0" rtl="0" algn="l">
              <a:spcBef>
                <a:spcPts val="1600"/>
              </a:spcBef>
              <a:spcAft>
                <a:spcPts val="0"/>
              </a:spcAft>
              <a:buNone/>
            </a:pPr>
            <a:r>
              <a:t/>
            </a:r>
            <a:endParaRPr>
              <a:solidFill>
                <a:srgbClr val="FFFFFF"/>
              </a:solidFill>
              <a:latin typeface="Comic Sans MS"/>
              <a:ea typeface="Comic Sans MS"/>
              <a:cs typeface="Comic Sans MS"/>
              <a:sym typeface="Comic Sans MS"/>
            </a:endParaRPr>
          </a:p>
          <a:p>
            <a:pPr indent="0" lvl="0" marL="0" rtl="0" algn="l">
              <a:spcBef>
                <a:spcPts val="1600"/>
              </a:spcBef>
              <a:spcAft>
                <a:spcPts val="0"/>
              </a:spcAft>
              <a:buNone/>
            </a:pPr>
            <a:r>
              <a:rPr lang="es-419">
                <a:solidFill>
                  <a:srgbClr val="FFFFFF"/>
                </a:solidFill>
                <a:latin typeface="Comic Sans MS"/>
                <a:ea typeface="Comic Sans MS"/>
                <a:cs typeface="Comic Sans MS"/>
                <a:sym typeface="Comic Sans MS"/>
              </a:rPr>
              <a:t>                                                                                                                                 Determinar el promedio de un alumno e indicarle si </a:t>
            </a:r>
            <a:r>
              <a:rPr lang="es-419">
                <a:solidFill>
                  <a:srgbClr val="FFFFFF"/>
                </a:solidFill>
                <a:latin typeface="Comic Sans MS"/>
                <a:ea typeface="Comic Sans MS"/>
                <a:cs typeface="Comic Sans MS"/>
                <a:sym typeface="Comic Sans MS"/>
              </a:rPr>
              <a:t>está</a:t>
            </a:r>
            <a:r>
              <a:rPr lang="es-419">
                <a:solidFill>
                  <a:srgbClr val="FFFFFF"/>
                </a:solidFill>
                <a:latin typeface="Comic Sans MS"/>
                <a:ea typeface="Comic Sans MS"/>
                <a:cs typeface="Comic Sans MS"/>
                <a:sym typeface="Comic Sans MS"/>
              </a:rPr>
              <a:t> promocionado , regular o aplazado</a:t>
            </a:r>
            <a:endParaRPr>
              <a:solidFill>
                <a:srgbClr val="FFFFFF"/>
              </a:solidFill>
              <a:latin typeface="Comic Sans MS"/>
              <a:ea typeface="Comic Sans MS"/>
              <a:cs typeface="Comic Sans MS"/>
              <a:sym typeface="Comic Sans MS"/>
            </a:endParaRPr>
          </a:p>
          <a:p>
            <a:pPr indent="0" lvl="0" marL="0" rtl="0" algn="l">
              <a:spcBef>
                <a:spcPts val="1600"/>
              </a:spcBef>
              <a:spcAft>
                <a:spcPts val="1600"/>
              </a:spcAft>
              <a:buNone/>
            </a:pPr>
            <a:r>
              <a:t/>
            </a:r>
            <a:endParaRPr>
              <a:solidFill>
                <a:srgbClr val="FFFFFF"/>
              </a:solidFill>
              <a:latin typeface="Comic Sans MS"/>
              <a:ea typeface="Comic Sans MS"/>
              <a:cs typeface="Comic Sans MS"/>
              <a:sym typeface="Comic Sans MS"/>
            </a:endParaRPr>
          </a:p>
        </p:txBody>
      </p:sp>
      <p:pic>
        <p:nvPicPr>
          <p:cNvPr id="155" name="Google Shape;155;p30"/>
          <p:cNvPicPr preferRelativeResize="0"/>
          <p:nvPr/>
        </p:nvPicPr>
        <p:blipFill>
          <a:blip r:embed="rId3">
            <a:alphaModFix/>
          </a:blip>
          <a:stretch>
            <a:fillRect/>
          </a:stretch>
        </p:blipFill>
        <p:spPr>
          <a:xfrm>
            <a:off x="400275" y="1576825"/>
            <a:ext cx="3615625" cy="1327775"/>
          </a:xfrm>
          <a:prstGeom prst="rect">
            <a:avLst/>
          </a:prstGeom>
          <a:noFill/>
          <a:ln>
            <a:noFill/>
          </a:ln>
        </p:spPr>
      </p:pic>
      <p:pic>
        <p:nvPicPr>
          <p:cNvPr id="156" name="Google Shape;156;p30"/>
          <p:cNvPicPr preferRelativeResize="0"/>
          <p:nvPr/>
        </p:nvPicPr>
        <p:blipFill>
          <a:blip r:embed="rId4">
            <a:alphaModFix/>
          </a:blip>
          <a:stretch>
            <a:fillRect/>
          </a:stretch>
        </p:blipFill>
        <p:spPr>
          <a:xfrm>
            <a:off x="400275" y="3682300"/>
            <a:ext cx="4063950" cy="1327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1"/>
          <p:cNvSpPr txBox="1"/>
          <p:nvPr/>
        </p:nvSpPr>
        <p:spPr>
          <a:xfrm>
            <a:off x="2132950" y="622225"/>
            <a:ext cx="5241300" cy="109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3400">
                <a:solidFill>
                  <a:srgbClr val="0000FF"/>
                </a:solidFill>
                <a:latin typeface="Comic Sans MS"/>
                <a:ea typeface="Comic Sans MS"/>
                <a:cs typeface="Comic Sans MS"/>
                <a:sym typeface="Comic Sans MS"/>
              </a:rPr>
              <a:t>FUNCIONES</a:t>
            </a:r>
            <a:endParaRPr sz="3400">
              <a:solidFill>
                <a:srgbClr val="0000FF"/>
              </a:solidFill>
              <a:latin typeface="Comic Sans MS"/>
              <a:ea typeface="Comic Sans MS"/>
              <a:cs typeface="Comic Sans MS"/>
              <a:sym typeface="Comic Sans MS"/>
            </a:endParaRPr>
          </a:p>
        </p:txBody>
      </p:sp>
      <p:sp>
        <p:nvSpPr>
          <p:cNvPr id="162" name="Google Shape;162;p31"/>
          <p:cNvSpPr txBox="1"/>
          <p:nvPr/>
        </p:nvSpPr>
        <p:spPr>
          <a:xfrm>
            <a:off x="1146625" y="1972625"/>
            <a:ext cx="61215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rgbClr val="3E4349"/>
                </a:solidFill>
                <a:highlight>
                  <a:srgbClr val="FFFFFF"/>
                </a:highlight>
                <a:latin typeface="Comic Sans MS"/>
                <a:ea typeface="Comic Sans MS"/>
                <a:cs typeface="Comic Sans MS"/>
                <a:sym typeface="Comic Sans MS"/>
              </a:rPr>
              <a:t>Una función es un bloque de código con un nombre asociado, que recibe cero o más argumentos como entrada, sigue una secuencia de sentencias, la cuales ejecuta una operación deseada y devuelve un valor y/o realiza una tarea, este bloque puede ser llamados cuando se necesite.</a:t>
            </a:r>
            <a:endParaRPr sz="1900">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8" name="Shape 58"/>
        <p:cNvGrpSpPr/>
        <p:nvPr/>
      </p:nvGrpSpPr>
      <p:grpSpPr>
        <a:xfrm>
          <a:off x="0" y="0"/>
          <a:ext cx="0" cy="0"/>
          <a:chOff x="0" y="0"/>
          <a:chExt cx="0" cy="0"/>
        </a:xfrm>
      </p:grpSpPr>
      <p:sp>
        <p:nvSpPr>
          <p:cNvPr id="59" name="Google Shape;59;p14"/>
          <p:cNvSpPr txBox="1"/>
          <p:nvPr/>
        </p:nvSpPr>
        <p:spPr>
          <a:xfrm>
            <a:off x="959150" y="614075"/>
            <a:ext cx="7124400" cy="38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2700">
                <a:solidFill>
                  <a:srgbClr val="0000FF"/>
                </a:solidFill>
                <a:latin typeface="Comic Sans MS"/>
                <a:ea typeface="Comic Sans MS"/>
                <a:cs typeface="Comic Sans MS"/>
                <a:sym typeface="Comic Sans MS"/>
              </a:rPr>
              <a:t>Estructuras de control de flujo:</a:t>
            </a:r>
            <a:endParaRPr sz="2700">
              <a:solidFill>
                <a:srgbClr val="0000FF"/>
              </a:solidFill>
              <a:latin typeface="Comic Sans MS"/>
              <a:ea typeface="Comic Sans MS"/>
              <a:cs typeface="Comic Sans MS"/>
              <a:sym typeface="Comic Sans MS"/>
            </a:endParaRPr>
          </a:p>
          <a:p>
            <a:pPr indent="0" lvl="0" marL="0" rtl="0" algn="l">
              <a:spcBef>
                <a:spcPts val="0"/>
              </a:spcBef>
              <a:spcAft>
                <a:spcPts val="0"/>
              </a:spcAft>
              <a:buNone/>
            </a:pPr>
            <a:r>
              <a:t/>
            </a:r>
            <a:endParaRPr sz="2700">
              <a:solidFill>
                <a:srgbClr val="0000FF"/>
              </a:solidFill>
              <a:latin typeface="Comic Sans MS"/>
              <a:ea typeface="Comic Sans MS"/>
              <a:cs typeface="Comic Sans MS"/>
              <a:sym typeface="Comic Sans MS"/>
            </a:endParaRPr>
          </a:p>
          <a:p>
            <a:pPr indent="0" lvl="0" marL="0" rtl="0" algn="l">
              <a:lnSpc>
                <a:spcPct val="115000"/>
              </a:lnSpc>
              <a:spcBef>
                <a:spcPts val="0"/>
              </a:spcBef>
              <a:spcAft>
                <a:spcPts val="0"/>
              </a:spcAft>
              <a:buClr>
                <a:schemeClr val="dk1"/>
              </a:buClr>
              <a:buSzPts val="1100"/>
              <a:buFont typeface="Arial"/>
              <a:buNone/>
            </a:pPr>
            <a:r>
              <a:rPr lang="es-419" sz="2000">
                <a:solidFill>
                  <a:srgbClr val="FFFFFF"/>
                </a:solidFill>
                <a:latin typeface="Comic Sans MS"/>
                <a:ea typeface="Comic Sans MS"/>
                <a:cs typeface="Comic Sans MS"/>
                <a:sym typeface="Comic Sans MS"/>
              </a:rPr>
              <a:t>Una estructura de control, es un bloque de código que permite agrupar instrucciones de manera controlada. </a:t>
            </a:r>
            <a:endParaRPr sz="2000">
              <a:solidFill>
                <a:srgbClr val="FFFFFF"/>
              </a:solidFill>
              <a:latin typeface="Comic Sans MS"/>
              <a:ea typeface="Comic Sans MS"/>
              <a:cs typeface="Comic Sans MS"/>
              <a:sym typeface="Comic Sans MS"/>
            </a:endParaRPr>
          </a:p>
          <a:p>
            <a:pPr indent="0" lvl="0" marL="0" rtl="0" algn="l">
              <a:lnSpc>
                <a:spcPct val="115000"/>
              </a:lnSpc>
              <a:spcBef>
                <a:spcPts val="1200"/>
              </a:spcBef>
              <a:spcAft>
                <a:spcPts val="0"/>
              </a:spcAft>
              <a:buClr>
                <a:schemeClr val="dk1"/>
              </a:buClr>
              <a:buSzPts val="1100"/>
              <a:buFont typeface="Arial"/>
              <a:buNone/>
            </a:pPr>
            <a:r>
              <a:t/>
            </a:r>
            <a:endParaRPr sz="2000">
              <a:solidFill>
                <a:srgbClr val="FFFFFF"/>
              </a:solidFill>
              <a:latin typeface="Comic Sans MS"/>
              <a:ea typeface="Comic Sans MS"/>
              <a:cs typeface="Comic Sans MS"/>
              <a:sym typeface="Comic Sans MS"/>
            </a:endParaRPr>
          </a:p>
          <a:p>
            <a:pPr indent="-355600" lvl="0" marL="457200" rtl="0" algn="l">
              <a:lnSpc>
                <a:spcPct val="115000"/>
              </a:lnSpc>
              <a:spcBef>
                <a:spcPts val="1200"/>
              </a:spcBef>
              <a:spcAft>
                <a:spcPts val="0"/>
              </a:spcAft>
              <a:buClr>
                <a:srgbClr val="FFFFFF"/>
              </a:buClr>
              <a:buSzPts val="2000"/>
              <a:buFont typeface="Comic Sans MS"/>
              <a:buChar char="●"/>
            </a:pPr>
            <a:r>
              <a:rPr lang="es-419" sz="2000">
                <a:solidFill>
                  <a:srgbClr val="FFFFFF"/>
                </a:solidFill>
                <a:latin typeface="Comic Sans MS"/>
                <a:ea typeface="Comic Sans MS"/>
                <a:cs typeface="Comic Sans MS"/>
                <a:sym typeface="Comic Sans MS"/>
              </a:rPr>
              <a:t>Estructuras de control condicionales</a:t>
            </a:r>
            <a:endParaRPr sz="2000">
              <a:solidFill>
                <a:srgbClr val="FFFFFF"/>
              </a:solidFill>
              <a:latin typeface="Comic Sans MS"/>
              <a:ea typeface="Comic Sans MS"/>
              <a:cs typeface="Comic Sans MS"/>
              <a:sym typeface="Comic Sans MS"/>
            </a:endParaRPr>
          </a:p>
          <a:p>
            <a:pPr indent="-355600" lvl="0" marL="457200" rtl="0" algn="l">
              <a:lnSpc>
                <a:spcPct val="115000"/>
              </a:lnSpc>
              <a:spcBef>
                <a:spcPts val="0"/>
              </a:spcBef>
              <a:spcAft>
                <a:spcPts val="0"/>
              </a:spcAft>
              <a:buClr>
                <a:srgbClr val="FFFFFF"/>
              </a:buClr>
              <a:buSzPts val="2000"/>
              <a:buFont typeface="Comic Sans MS"/>
              <a:buChar char="●"/>
            </a:pPr>
            <a:r>
              <a:rPr lang="es-419" sz="2000">
                <a:solidFill>
                  <a:srgbClr val="FFFFFF"/>
                </a:solidFill>
                <a:latin typeface="Comic Sans MS"/>
                <a:ea typeface="Comic Sans MS"/>
                <a:cs typeface="Comic Sans MS"/>
                <a:sym typeface="Comic Sans MS"/>
              </a:rPr>
              <a:t>Estructuras de control iterativas</a:t>
            </a:r>
            <a:endParaRPr sz="2000">
              <a:solidFill>
                <a:srgbClr val="FFFFFF"/>
              </a:solidFill>
              <a:latin typeface="Comic Sans MS"/>
              <a:ea typeface="Comic Sans MS"/>
              <a:cs typeface="Comic Sans MS"/>
              <a:sym typeface="Comic Sans MS"/>
            </a:endParaRPr>
          </a:p>
          <a:p>
            <a:pPr indent="0" lvl="0" marL="0" rtl="0" algn="l">
              <a:spcBef>
                <a:spcPts val="18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2"/>
          <p:cNvSpPr txBox="1"/>
          <p:nvPr>
            <p:ph type="title"/>
          </p:nvPr>
        </p:nvSpPr>
        <p:spPr>
          <a:xfrm>
            <a:off x="539950" y="249400"/>
            <a:ext cx="149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rgbClr val="0000FF"/>
                </a:solidFill>
              </a:rPr>
              <a:t>Def </a:t>
            </a:r>
            <a:endParaRPr>
              <a:solidFill>
                <a:srgbClr val="0000FF"/>
              </a:solidFill>
            </a:endParaRPr>
          </a:p>
        </p:txBody>
      </p:sp>
      <p:sp>
        <p:nvSpPr>
          <p:cNvPr id="168" name="Google Shape;168;p32"/>
          <p:cNvSpPr txBox="1"/>
          <p:nvPr>
            <p:ph idx="1" type="body"/>
          </p:nvPr>
        </p:nvSpPr>
        <p:spPr>
          <a:xfrm>
            <a:off x="311700" y="1152475"/>
            <a:ext cx="8520600" cy="377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900">
                <a:solidFill>
                  <a:srgbClr val="FFFFFF"/>
                </a:solidFill>
                <a:latin typeface="Comic Sans MS"/>
                <a:ea typeface="Comic Sans MS"/>
                <a:cs typeface="Comic Sans MS"/>
                <a:sym typeface="Comic Sans MS"/>
              </a:rPr>
              <a:t>Es una sentencia </a:t>
            </a:r>
            <a:r>
              <a:rPr lang="es-419" sz="1900">
                <a:solidFill>
                  <a:srgbClr val="FFFFFF"/>
                </a:solidFill>
                <a:latin typeface="Comic Sans MS"/>
                <a:ea typeface="Comic Sans MS"/>
                <a:cs typeface="Comic Sans MS"/>
                <a:sym typeface="Comic Sans MS"/>
              </a:rPr>
              <a:t>común</a:t>
            </a:r>
            <a:r>
              <a:rPr lang="es-419" sz="1900">
                <a:solidFill>
                  <a:srgbClr val="FFFFFF"/>
                </a:solidFill>
                <a:latin typeface="Comic Sans MS"/>
                <a:ea typeface="Comic Sans MS"/>
                <a:cs typeface="Comic Sans MS"/>
                <a:sym typeface="Comic Sans MS"/>
              </a:rPr>
              <a:t> en python para declarar funciones</a:t>
            </a:r>
            <a:endParaRPr sz="1900">
              <a:solidFill>
                <a:srgbClr val="FFFFFF"/>
              </a:solidFill>
              <a:latin typeface="Comic Sans MS"/>
              <a:ea typeface="Comic Sans MS"/>
              <a:cs typeface="Comic Sans MS"/>
              <a:sym typeface="Comic Sans MS"/>
            </a:endParaRPr>
          </a:p>
          <a:p>
            <a:pPr indent="0" lvl="0" marL="0" rtl="0" algn="l">
              <a:spcBef>
                <a:spcPts val="1600"/>
              </a:spcBef>
              <a:spcAft>
                <a:spcPts val="0"/>
              </a:spcAft>
              <a:buNone/>
            </a:pPr>
            <a:r>
              <a:rPr lang="es-419">
                <a:solidFill>
                  <a:srgbClr val="FFFFFF"/>
                </a:solidFill>
                <a:latin typeface="Comic Sans MS"/>
                <a:ea typeface="Comic Sans MS"/>
                <a:cs typeface="Comic Sans MS"/>
                <a:sym typeface="Comic Sans MS"/>
              </a:rPr>
              <a:t>Como se la define:</a:t>
            </a:r>
            <a:endParaRPr>
              <a:solidFill>
                <a:srgbClr val="FFFFFF"/>
              </a:solidFill>
              <a:latin typeface="Comic Sans MS"/>
              <a:ea typeface="Comic Sans MS"/>
              <a:cs typeface="Comic Sans MS"/>
              <a:sym typeface="Comic Sans MS"/>
            </a:endParaRPr>
          </a:p>
          <a:p>
            <a:pPr indent="0" lvl="0" marL="0" rtl="0" algn="l">
              <a:spcBef>
                <a:spcPts val="1600"/>
              </a:spcBef>
              <a:spcAft>
                <a:spcPts val="0"/>
              </a:spcAft>
              <a:buNone/>
            </a:pPr>
            <a:r>
              <a:rPr b="1" lang="es-419" sz="1400">
                <a:solidFill>
                  <a:srgbClr val="00FF00"/>
                </a:solidFill>
                <a:latin typeface="Comic Sans MS"/>
                <a:ea typeface="Comic Sans MS"/>
                <a:cs typeface="Comic Sans MS"/>
                <a:sym typeface="Comic Sans MS"/>
              </a:rPr>
              <a:t>def</a:t>
            </a:r>
            <a:r>
              <a:rPr lang="es-419" sz="1400">
                <a:solidFill>
                  <a:srgbClr val="FFFFFF"/>
                </a:solidFill>
                <a:latin typeface="Comic Sans MS"/>
                <a:ea typeface="Comic Sans MS"/>
                <a:cs typeface="Comic Sans MS"/>
                <a:sym typeface="Comic Sans MS"/>
              </a:rPr>
              <a:t>   </a:t>
            </a:r>
            <a:r>
              <a:rPr lang="es-419" sz="1700">
                <a:solidFill>
                  <a:srgbClr val="FFFFFF"/>
                </a:solidFill>
                <a:latin typeface="Comic Sans MS"/>
                <a:ea typeface="Comic Sans MS"/>
                <a:cs typeface="Comic Sans MS"/>
                <a:sym typeface="Comic Sans MS"/>
              </a:rPr>
              <a:t>nombredelafuncion</a:t>
            </a:r>
            <a:r>
              <a:rPr lang="es-419" sz="1400">
                <a:solidFill>
                  <a:srgbClr val="FFFFFF"/>
                </a:solidFill>
                <a:latin typeface="Comic Sans MS"/>
                <a:ea typeface="Comic Sans MS"/>
                <a:cs typeface="Comic Sans MS"/>
                <a:sym typeface="Comic Sans MS"/>
              </a:rPr>
              <a:t>(parametro1 , parametro2 , parametro3):</a:t>
            </a:r>
            <a:endParaRPr sz="1400">
              <a:solidFill>
                <a:srgbClr val="FFFFFF"/>
              </a:solidFill>
              <a:latin typeface="Comic Sans MS"/>
              <a:ea typeface="Comic Sans MS"/>
              <a:cs typeface="Comic Sans MS"/>
              <a:sym typeface="Comic Sans MS"/>
            </a:endParaRPr>
          </a:p>
          <a:p>
            <a:pPr indent="0" lvl="0" marL="0" rtl="0" algn="l">
              <a:spcBef>
                <a:spcPts val="1600"/>
              </a:spcBef>
              <a:spcAft>
                <a:spcPts val="0"/>
              </a:spcAft>
              <a:buNone/>
            </a:pPr>
            <a:r>
              <a:rPr lang="es-419" sz="1400">
                <a:solidFill>
                  <a:srgbClr val="FFFFFF"/>
                </a:solidFill>
                <a:latin typeface="Comic Sans MS"/>
                <a:ea typeface="Comic Sans MS"/>
                <a:cs typeface="Comic Sans MS"/>
                <a:sym typeface="Comic Sans MS"/>
              </a:rPr>
              <a:t>    </a:t>
            </a:r>
            <a:r>
              <a:rPr lang="es-419" sz="1500">
                <a:solidFill>
                  <a:srgbClr val="FFFFFF"/>
                </a:solidFill>
                <a:latin typeface="Comic Sans MS"/>
                <a:ea typeface="Comic Sans MS"/>
                <a:cs typeface="Comic Sans MS"/>
                <a:sym typeface="Comic Sans MS"/>
              </a:rPr>
              <a:t>	setencias 1</a:t>
            </a:r>
            <a:endParaRPr sz="1500">
              <a:solidFill>
                <a:srgbClr val="FFFFFF"/>
              </a:solidFill>
              <a:latin typeface="Comic Sans MS"/>
              <a:ea typeface="Comic Sans MS"/>
              <a:cs typeface="Comic Sans MS"/>
              <a:sym typeface="Comic Sans MS"/>
            </a:endParaRPr>
          </a:p>
          <a:p>
            <a:pPr indent="457200" lvl="0" marL="0" rtl="0" algn="l">
              <a:spcBef>
                <a:spcPts val="1600"/>
              </a:spcBef>
              <a:spcAft>
                <a:spcPts val="0"/>
              </a:spcAft>
              <a:buNone/>
            </a:pPr>
            <a:r>
              <a:rPr lang="es-419" sz="1500">
                <a:solidFill>
                  <a:srgbClr val="FFFFFF"/>
                </a:solidFill>
                <a:latin typeface="Comic Sans MS"/>
                <a:ea typeface="Comic Sans MS"/>
                <a:cs typeface="Comic Sans MS"/>
                <a:sym typeface="Comic Sans MS"/>
              </a:rPr>
              <a:t>sentencia 2           </a:t>
            </a:r>
            <a:endParaRPr sz="1500">
              <a:solidFill>
                <a:srgbClr val="FFFFFF"/>
              </a:solidFill>
              <a:latin typeface="Comic Sans MS"/>
              <a:ea typeface="Comic Sans MS"/>
              <a:cs typeface="Comic Sans MS"/>
              <a:sym typeface="Comic Sans MS"/>
            </a:endParaRPr>
          </a:p>
          <a:p>
            <a:pPr indent="0" lvl="0" marL="292100" marR="292100" rtl="0" algn="l">
              <a:lnSpc>
                <a:spcPct val="130000"/>
              </a:lnSpc>
              <a:spcBef>
                <a:spcPts val="1600"/>
              </a:spcBef>
              <a:spcAft>
                <a:spcPts val="0"/>
              </a:spcAft>
              <a:buNone/>
            </a:pPr>
            <a:r>
              <a:rPr lang="es-419" sz="1500">
                <a:solidFill>
                  <a:srgbClr val="FFFFFF"/>
                </a:solidFill>
                <a:latin typeface="Comic Sans MS"/>
                <a:ea typeface="Comic Sans MS"/>
                <a:cs typeface="Comic Sans MS"/>
                <a:sym typeface="Comic Sans MS"/>
              </a:rPr>
              <a:t>   return </a:t>
            </a:r>
            <a:r>
              <a:rPr lang="es-419" sz="1500">
                <a:solidFill>
                  <a:srgbClr val="FFFFFF"/>
                </a:solidFill>
                <a:latin typeface="Comic Sans MS"/>
                <a:ea typeface="Comic Sans MS"/>
                <a:cs typeface="Comic Sans MS"/>
                <a:sym typeface="Comic Sans MS"/>
              </a:rPr>
              <a:t>expresión</a:t>
            </a:r>
            <a:r>
              <a:rPr lang="es-419" sz="1500">
                <a:solidFill>
                  <a:srgbClr val="FFFFFF"/>
                </a:solidFill>
                <a:latin typeface="Comic Sans MS"/>
                <a:ea typeface="Comic Sans MS"/>
                <a:cs typeface="Comic Sans MS"/>
                <a:sym typeface="Comic Sans MS"/>
              </a:rPr>
              <a:t> o variable </a:t>
            </a:r>
            <a:r>
              <a:rPr lang="es-419" sz="1400">
                <a:solidFill>
                  <a:srgbClr val="FFFFFF"/>
                </a:solidFill>
                <a:latin typeface="Comic Sans MS"/>
                <a:ea typeface="Comic Sans MS"/>
                <a:cs typeface="Comic Sans MS"/>
                <a:sym typeface="Comic Sans MS"/>
              </a:rPr>
              <a:t>	</a:t>
            </a:r>
            <a:endParaRPr sz="1500">
              <a:solidFill>
                <a:srgbClr val="FFFFFF"/>
              </a:solidFill>
              <a:latin typeface="Comic Sans MS"/>
              <a:ea typeface="Comic Sans MS"/>
              <a:cs typeface="Comic Sans MS"/>
              <a:sym typeface="Comic Sans MS"/>
            </a:endParaRPr>
          </a:p>
          <a:p>
            <a:pPr indent="0" lvl="0" marL="292100" marR="292100" rtl="0" algn="l">
              <a:lnSpc>
                <a:spcPct val="130000"/>
              </a:lnSpc>
              <a:spcBef>
                <a:spcPts val="1100"/>
              </a:spcBef>
              <a:spcAft>
                <a:spcPts val="0"/>
              </a:spcAft>
              <a:buNone/>
            </a:pPr>
            <a:r>
              <a:t/>
            </a:r>
            <a:endParaRPr sz="1400">
              <a:solidFill>
                <a:srgbClr val="FFFFFF"/>
              </a:solidFill>
              <a:latin typeface="Comic Sans MS"/>
              <a:ea typeface="Comic Sans MS"/>
              <a:cs typeface="Comic Sans MS"/>
              <a:sym typeface="Comic Sans MS"/>
            </a:endParaRPr>
          </a:p>
          <a:p>
            <a:pPr indent="0" lvl="0" marL="0" rtl="0" algn="l">
              <a:spcBef>
                <a:spcPts val="1100"/>
              </a:spcBef>
              <a:spcAft>
                <a:spcPts val="1600"/>
              </a:spcAft>
              <a:buNone/>
            </a:pPr>
            <a:r>
              <a:rPr lang="es-419" sz="1900">
                <a:solidFill>
                  <a:srgbClr val="FFFFFF"/>
                </a:solidFill>
                <a:latin typeface="Comic Sans MS"/>
                <a:ea typeface="Comic Sans MS"/>
                <a:cs typeface="Comic Sans MS"/>
                <a:sym typeface="Comic Sans MS"/>
              </a:rPr>
              <a:t>nombredelafuncion(valordelparametro)   -----&gt; para llamar la </a:t>
            </a:r>
            <a:r>
              <a:rPr lang="es-419" sz="1900">
                <a:solidFill>
                  <a:srgbClr val="FFFFFF"/>
                </a:solidFill>
                <a:latin typeface="Comic Sans MS"/>
                <a:ea typeface="Comic Sans MS"/>
                <a:cs typeface="Comic Sans MS"/>
                <a:sym typeface="Comic Sans MS"/>
              </a:rPr>
              <a:t>función</a:t>
            </a:r>
            <a:endParaRPr sz="1900">
              <a:solidFill>
                <a:srgbClr val="FFFFFF"/>
              </a:solidFill>
              <a:latin typeface="Comic Sans MS"/>
              <a:ea typeface="Comic Sans MS"/>
              <a:cs typeface="Comic Sans MS"/>
              <a:sym typeface="Comic Sans MS"/>
            </a:endParaRPr>
          </a:p>
        </p:txBody>
      </p:sp>
      <p:sp>
        <p:nvSpPr>
          <p:cNvPr id="169" name="Google Shape;169;p32"/>
          <p:cNvSpPr/>
          <p:nvPr/>
        </p:nvSpPr>
        <p:spPr>
          <a:xfrm>
            <a:off x="6306425" y="2293250"/>
            <a:ext cx="2608500" cy="14511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2"/>
          <p:cNvSpPr txBox="1"/>
          <p:nvPr/>
        </p:nvSpPr>
        <p:spPr>
          <a:xfrm>
            <a:off x="6523025" y="2456275"/>
            <a:ext cx="2175300" cy="12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a:latin typeface="Comic Sans MS"/>
                <a:ea typeface="Comic Sans MS"/>
                <a:cs typeface="Comic Sans MS"/>
                <a:sym typeface="Comic Sans MS"/>
              </a:rPr>
              <a:t>la </a:t>
            </a:r>
            <a:r>
              <a:rPr b="1" lang="es-419">
                <a:latin typeface="Comic Sans MS"/>
                <a:ea typeface="Comic Sans MS"/>
                <a:cs typeface="Comic Sans MS"/>
                <a:sym typeface="Comic Sans MS"/>
              </a:rPr>
              <a:t>indentación</a:t>
            </a:r>
            <a:r>
              <a:rPr b="1" lang="es-419">
                <a:latin typeface="Comic Sans MS"/>
                <a:ea typeface="Comic Sans MS"/>
                <a:cs typeface="Comic Sans MS"/>
                <a:sym typeface="Comic Sans MS"/>
              </a:rPr>
              <a:t> es muy  importante para indicar las sentencias que pertenecen a un bloque</a:t>
            </a:r>
            <a:endParaRPr b="1">
              <a:latin typeface="Comic Sans MS"/>
              <a:ea typeface="Comic Sans MS"/>
              <a:cs typeface="Comic Sans MS"/>
              <a:sym typeface="Comic Sans M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rgbClr val="0000FF"/>
                </a:solidFill>
                <a:latin typeface="Comic Sans MS"/>
                <a:ea typeface="Comic Sans MS"/>
                <a:cs typeface="Comic Sans MS"/>
                <a:sym typeface="Comic Sans MS"/>
              </a:rPr>
              <a:t>Funciones predefinidas en python</a:t>
            </a:r>
            <a:endParaRPr>
              <a:solidFill>
                <a:srgbClr val="0000FF"/>
              </a:solidFill>
              <a:latin typeface="Comic Sans MS"/>
              <a:ea typeface="Comic Sans MS"/>
              <a:cs typeface="Comic Sans MS"/>
              <a:sym typeface="Comic Sans MS"/>
            </a:endParaRPr>
          </a:p>
        </p:txBody>
      </p:sp>
      <p:sp>
        <p:nvSpPr>
          <p:cNvPr id="176" name="Google Shape;176;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7" name="Google Shape;177;p33"/>
          <p:cNvPicPr preferRelativeResize="0"/>
          <p:nvPr/>
        </p:nvPicPr>
        <p:blipFill>
          <a:blip r:embed="rId3">
            <a:alphaModFix/>
          </a:blip>
          <a:stretch>
            <a:fillRect/>
          </a:stretch>
        </p:blipFill>
        <p:spPr>
          <a:xfrm>
            <a:off x="144000" y="1152475"/>
            <a:ext cx="8950175" cy="3222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idx="1" type="body"/>
          </p:nvPr>
        </p:nvSpPr>
        <p:spPr>
          <a:xfrm>
            <a:off x="311700" y="328775"/>
            <a:ext cx="8520600" cy="42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000">
                <a:solidFill>
                  <a:srgbClr val="FFFFFF"/>
                </a:solidFill>
                <a:latin typeface="Comic Sans MS"/>
                <a:ea typeface="Comic Sans MS"/>
                <a:cs typeface="Comic Sans MS"/>
                <a:sym typeface="Comic Sans MS"/>
              </a:rPr>
              <a:t>Algunas son float() , str() , int() , pow()  , print() , type() , len()</a:t>
            </a:r>
            <a:endParaRPr sz="2000">
              <a:solidFill>
                <a:srgbClr val="FFFFFF"/>
              </a:solidFill>
              <a:latin typeface="Comic Sans MS"/>
              <a:ea typeface="Comic Sans MS"/>
              <a:cs typeface="Comic Sans MS"/>
              <a:sym typeface="Comic Sans MS"/>
            </a:endParaRPr>
          </a:p>
          <a:p>
            <a:pPr indent="0" lvl="0" marL="0" rtl="0" algn="l">
              <a:spcBef>
                <a:spcPts val="1600"/>
              </a:spcBef>
              <a:spcAft>
                <a:spcPts val="1600"/>
              </a:spcAft>
              <a:buNone/>
            </a:pPr>
            <a:r>
              <a:t/>
            </a:r>
            <a:endParaRPr sz="2000">
              <a:solidFill>
                <a:srgbClr val="FFFFFF"/>
              </a:solidFill>
              <a:latin typeface="Comic Sans MS"/>
              <a:ea typeface="Comic Sans MS"/>
              <a:cs typeface="Comic Sans MS"/>
              <a:sym typeface="Comic Sans MS"/>
            </a:endParaRPr>
          </a:p>
        </p:txBody>
      </p:sp>
      <p:pic>
        <p:nvPicPr>
          <p:cNvPr id="183" name="Google Shape;183;p34"/>
          <p:cNvPicPr preferRelativeResize="0"/>
          <p:nvPr/>
        </p:nvPicPr>
        <p:blipFill>
          <a:blip r:embed="rId3">
            <a:alphaModFix/>
          </a:blip>
          <a:stretch>
            <a:fillRect/>
          </a:stretch>
        </p:blipFill>
        <p:spPr>
          <a:xfrm>
            <a:off x="1350425" y="1275675"/>
            <a:ext cx="6358025" cy="3128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311700" y="249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rgbClr val="0000FF"/>
                </a:solidFill>
                <a:latin typeface="Comic Sans MS"/>
                <a:ea typeface="Comic Sans MS"/>
                <a:cs typeface="Comic Sans MS"/>
                <a:sym typeface="Comic Sans MS"/>
              </a:rPr>
              <a:t>funciones sin </a:t>
            </a:r>
            <a:r>
              <a:rPr lang="es-419">
                <a:solidFill>
                  <a:srgbClr val="0000FF"/>
                </a:solidFill>
                <a:latin typeface="Comic Sans MS"/>
                <a:ea typeface="Comic Sans MS"/>
                <a:cs typeface="Comic Sans MS"/>
                <a:sym typeface="Comic Sans MS"/>
              </a:rPr>
              <a:t>parámetros</a:t>
            </a:r>
            <a:endParaRPr>
              <a:solidFill>
                <a:srgbClr val="0000FF"/>
              </a:solidFill>
              <a:latin typeface="Comic Sans MS"/>
              <a:ea typeface="Comic Sans MS"/>
              <a:cs typeface="Comic Sans MS"/>
              <a:sym typeface="Comic Sans MS"/>
            </a:endParaRPr>
          </a:p>
        </p:txBody>
      </p:sp>
      <p:sp>
        <p:nvSpPr>
          <p:cNvPr id="189" name="Google Shape;189;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rgbClr val="00FF00"/>
                </a:solidFill>
                <a:latin typeface="Comic Sans MS"/>
                <a:ea typeface="Comic Sans MS"/>
                <a:cs typeface="Comic Sans MS"/>
                <a:sym typeface="Comic Sans MS"/>
              </a:rPr>
              <a:t>def  </a:t>
            </a:r>
            <a:r>
              <a:rPr lang="es-419">
                <a:solidFill>
                  <a:srgbClr val="FFFFFF"/>
                </a:solidFill>
                <a:latin typeface="Comic Sans MS"/>
                <a:ea typeface="Comic Sans MS"/>
                <a:cs typeface="Comic Sans MS"/>
                <a:sym typeface="Comic Sans MS"/>
              </a:rPr>
              <a:t>Saludar():</a:t>
            </a:r>
            <a:endParaRPr>
              <a:solidFill>
                <a:srgbClr val="FFFFFF"/>
              </a:solidFill>
              <a:latin typeface="Comic Sans MS"/>
              <a:ea typeface="Comic Sans MS"/>
              <a:cs typeface="Comic Sans MS"/>
              <a:sym typeface="Comic Sans MS"/>
            </a:endParaRPr>
          </a:p>
          <a:p>
            <a:pPr indent="0" lvl="0" marL="0" rtl="0" algn="l">
              <a:spcBef>
                <a:spcPts val="1600"/>
              </a:spcBef>
              <a:spcAft>
                <a:spcPts val="0"/>
              </a:spcAft>
              <a:buNone/>
            </a:pPr>
            <a:r>
              <a:rPr lang="es-419">
                <a:solidFill>
                  <a:srgbClr val="FFFFFF"/>
                </a:solidFill>
                <a:latin typeface="Comic Sans MS"/>
                <a:ea typeface="Comic Sans MS"/>
                <a:cs typeface="Comic Sans MS"/>
                <a:sym typeface="Comic Sans MS"/>
              </a:rPr>
              <a:t>	print(‘hola a todos como estan’)</a:t>
            </a:r>
            <a:endParaRPr>
              <a:solidFill>
                <a:srgbClr val="FFFFFF"/>
              </a:solidFill>
              <a:latin typeface="Comic Sans MS"/>
              <a:ea typeface="Comic Sans MS"/>
              <a:cs typeface="Comic Sans MS"/>
              <a:sym typeface="Comic Sans MS"/>
            </a:endParaRPr>
          </a:p>
          <a:p>
            <a:pPr indent="0" lvl="0" marL="0" rtl="0" algn="l">
              <a:spcBef>
                <a:spcPts val="1600"/>
              </a:spcBef>
              <a:spcAft>
                <a:spcPts val="0"/>
              </a:spcAft>
              <a:buNone/>
            </a:pPr>
            <a:r>
              <a:rPr lang="es-419">
                <a:solidFill>
                  <a:srgbClr val="FFFFFF"/>
                </a:solidFill>
                <a:latin typeface="Comic Sans MS"/>
                <a:ea typeface="Comic Sans MS"/>
                <a:cs typeface="Comic Sans MS"/>
                <a:sym typeface="Comic Sans MS"/>
              </a:rPr>
              <a:t>Saludar()  </a:t>
            </a:r>
            <a:endParaRPr>
              <a:solidFill>
                <a:srgbClr val="FFFFFF"/>
              </a:solidFill>
              <a:latin typeface="Comic Sans MS"/>
              <a:ea typeface="Comic Sans MS"/>
              <a:cs typeface="Comic Sans MS"/>
              <a:sym typeface="Comic Sans MS"/>
            </a:endParaRPr>
          </a:p>
          <a:p>
            <a:pPr indent="0" lvl="0" marL="0" rtl="0" algn="l">
              <a:spcBef>
                <a:spcPts val="1600"/>
              </a:spcBef>
              <a:spcAft>
                <a:spcPts val="0"/>
              </a:spcAft>
              <a:buNone/>
            </a:pPr>
            <a:r>
              <a:t/>
            </a:r>
            <a:endParaRPr>
              <a:solidFill>
                <a:srgbClr val="FFFFFF"/>
              </a:solidFill>
              <a:latin typeface="Comic Sans MS"/>
              <a:ea typeface="Comic Sans MS"/>
              <a:cs typeface="Comic Sans MS"/>
              <a:sym typeface="Comic Sans MS"/>
            </a:endParaRPr>
          </a:p>
          <a:p>
            <a:pPr indent="0" lvl="0" marL="0" rtl="0" algn="l">
              <a:spcBef>
                <a:spcPts val="1600"/>
              </a:spcBef>
              <a:spcAft>
                <a:spcPts val="0"/>
              </a:spcAft>
              <a:buNone/>
            </a:pPr>
            <a:r>
              <a:rPr lang="es-419">
                <a:solidFill>
                  <a:srgbClr val="00FF00"/>
                </a:solidFill>
                <a:latin typeface="Comic Sans MS"/>
                <a:ea typeface="Comic Sans MS"/>
                <a:cs typeface="Comic Sans MS"/>
                <a:sym typeface="Comic Sans MS"/>
              </a:rPr>
              <a:t>def</a:t>
            </a:r>
            <a:r>
              <a:rPr lang="es-419">
                <a:solidFill>
                  <a:srgbClr val="FFFFFF"/>
                </a:solidFill>
                <a:latin typeface="Comic Sans MS"/>
                <a:ea typeface="Comic Sans MS"/>
                <a:cs typeface="Comic Sans MS"/>
                <a:sym typeface="Comic Sans MS"/>
              </a:rPr>
              <a:t> Sumar():</a:t>
            </a:r>
            <a:endParaRPr>
              <a:solidFill>
                <a:srgbClr val="FFFFFF"/>
              </a:solidFill>
              <a:latin typeface="Comic Sans MS"/>
              <a:ea typeface="Comic Sans MS"/>
              <a:cs typeface="Comic Sans MS"/>
              <a:sym typeface="Comic Sans MS"/>
            </a:endParaRPr>
          </a:p>
          <a:p>
            <a:pPr indent="0" lvl="0" marL="0" rtl="0" algn="l">
              <a:spcBef>
                <a:spcPts val="1600"/>
              </a:spcBef>
              <a:spcAft>
                <a:spcPts val="0"/>
              </a:spcAft>
              <a:buNone/>
            </a:pPr>
            <a:r>
              <a:rPr lang="es-419">
                <a:solidFill>
                  <a:srgbClr val="FFFFFF"/>
                </a:solidFill>
                <a:latin typeface="Comic Sans MS"/>
                <a:ea typeface="Comic Sans MS"/>
                <a:cs typeface="Comic Sans MS"/>
                <a:sym typeface="Comic Sans MS"/>
              </a:rPr>
              <a:t>	suma=10+5</a:t>
            </a:r>
            <a:endParaRPr>
              <a:solidFill>
                <a:srgbClr val="FFFFFF"/>
              </a:solidFill>
              <a:latin typeface="Comic Sans MS"/>
              <a:ea typeface="Comic Sans MS"/>
              <a:cs typeface="Comic Sans MS"/>
              <a:sym typeface="Comic Sans MS"/>
            </a:endParaRPr>
          </a:p>
          <a:p>
            <a:pPr indent="0" lvl="0" marL="0" rtl="0" algn="l">
              <a:spcBef>
                <a:spcPts val="1600"/>
              </a:spcBef>
              <a:spcAft>
                <a:spcPts val="1600"/>
              </a:spcAft>
              <a:buNone/>
            </a:pPr>
            <a:r>
              <a:rPr lang="es-419">
                <a:solidFill>
                  <a:srgbClr val="FFFFFF"/>
                </a:solidFill>
                <a:latin typeface="Comic Sans MS"/>
                <a:ea typeface="Comic Sans MS"/>
                <a:cs typeface="Comic Sans MS"/>
                <a:sym typeface="Comic Sans MS"/>
              </a:rPr>
              <a:t>	return suma     -----&gt; llamar en la shell </a:t>
            </a:r>
            <a:endParaRPr>
              <a:solidFill>
                <a:srgbClr val="FFFFFF"/>
              </a:solidFill>
              <a:latin typeface="Comic Sans MS"/>
              <a:ea typeface="Comic Sans MS"/>
              <a:cs typeface="Comic Sans MS"/>
              <a:sym typeface="Comic Sans M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36"/>
          <p:cNvPicPr preferRelativeResize="0"/>
          <p:nvPr/>
        </p:nvPicPr>
        <p:blipFill>
          <a:blip r:embed="rId3">
            <a:alphaModFix/>
          </a:blip>
          <a:stretch>
            <a:fillRect/>
          </a:stretch>
        </p:blipFill>
        <p:spPr>
          <a:xfrm>
            <a:off x="356150" y="144225"/>
            <a:ext cx="4809075" cy="2489925"/>
          </a:xfrm>
          <a:prstGeom prst="rect">
            <a:avLst/>
          </a:prstGeom>
          <a:noFill/>
          <a:ln>
            <a:noFill/>
          </a:ln>
        </p:spPr>
      </p:pic>
      <p:pic>
        <p:nvPicPr>
          <p:cNvPr id="195" name="Google Shape;195;p36"/>
          <p:cNvPicPr preferRelativeResize="0"/>
          <p:nvPr/>
        </p:nvPicPr>
        <p:blipFill>
          <a:blip r:embed="rId4">
            <a:alphaModFix/>
          </a:blip>
          <a:stretch>
            <a:fillRect/>
          </a:stretch>
        </p:blipFill>
        <p:spPr>
          <a:xfrm>
            <a:off x="2972525" y="2530150"/>
            <a:ext cx="5953151" cy="2526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Comic Sans MS"/>
                <a:ea typeface="Comic Sans MS"/>
                <a:cs typeface="Comic Sans MS"/>
                <a:sym typeface="Comic Sans MS"/>
              </a:rPr>
              <a:t>Con </a:t>
            </a:r>
            <a:r>
              <a:rPr lang="es-419">
                <a:latin typeface="Comic Sans MS"/>
                <a:ea typeface="Comic Sans MS"/>
                <a:cs typeface="Comic Sans MS"/>
                <a:sym typeface="Comic Sans MS"/>
              </a:rPr>
              <a:t>parámetros</a:t>
            </a:r>
            <a:endParaRPr>
              <a:latin typeface="Comic Sans MS"/>
              <a:ea typeface="Comic Sans MS"/>
              <a:cs typeface="Comic Sans MS"/>
              <a:sym typeface="Comic Sans MS"/>
            </a:endParaRPr>
          </a:p>
        </p:txBody>
      </p:sp>
      <p:sp>
        <p:nvSpPr>
          <p:cNvPr id="201" name="Google Shape;201;p37"/>
          <p:cNvSpPr txBox="1"/>
          <p:nvPr>
            <p:ph idx="1" type="body"/>
          </p:nvPr>
        </p:nvSpPr>
        <p:spPr>
          <a:xfrm>
            <a:off x="0" y="1152475"/>
            <a:ext cx="8832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s-419" sz="2000">
                <a:solidFill>
                  <a:srgbClr val="00FF00"/>
                </a:solidFill>
                <a:latin typeface="Comic Sans MS"/>
                <a:ea typeface="Comic Sans MS"/>
                <a:cs typeface="Comic Sans MS"/>
                <a:sym typeface="Comic Sans MS"/>
              </a:rPr>
              <a:t>def</a:t>
            </a:r>
            <a:r>
              <a:rPr lang="es-419" sz="2000">
                <a:solidFill>
                  <a:srgbClr val="FFFFFF"/>
                </a:solidFill>
                <a:latin typeface="Comic Sans MS"/>
                <a:ea typeface="Comic Sans MS"/>
                <a:cs typeface="Comic Sans MS"/>
                <a:sym typeface="Comic Sans MS"/>
              </a:rPr>
              <a:t> Cuadrado(numero):</a:t>
            </a:r>
            <a:endParaRPr sz="2000">
              <a:solidFill>
                <a:srgbClr val="FFFFFF"/>
              </a:solidFill>
              <a:latin typeface="Comic Sans MS"/>
              <a:ea typeface="Comic Sans MS"/>
              <a:cs typeface="Comic Sans MS"/>
              <a:sym typeface="Comic Sans MS"/>
            </a:endParaRPr>
          </a:p>
          <a:p>
            <a:pPr indent="0" lvl="0" marL="0" rtl="0" algn="l">
              <a:spcBef>
                <a:spcPts val="1600"/>
              </a:spcBef>
              <a:spcAft>
                <a:spcPts val="0"/>
              </a:spcAft>
              <a:buNone/>
            </a:pPr>
            <a:r>
              <a:rPr lang="es-419" sz="2000">
                <a:solidFill>
                  <a:srgbClr val="FFFFFF"/>
                </a:solidFill>
                <a:latin typeface="Comic Sans MS"/>
                <a:ea typeface="Comic Sans MS"/>
                <a:cs typeface="Comic Sans MS"/>
                <a:sym typeface="Comic Sans MS"/>
              </a:rPr>
              <a:t>	cuadrado=numero*numero</a:t>
            </a:r>
            <a:endParaRPr sz="2000">
              <a:solidFill>
                <a:srgbClr val="FFFFFF"/>
              </a:solidFill>
              <a:latin typeface="Comic Sans MS"/>
              <a:ea typeface="Comic Sans MS"/>
              <a:cs typeface="Comic Sans MS"/>
              <a:sym typeface="Comic Sans MS"/>
            </a:endParaRPr>
          </a:p>
          <a:p>
            <a:pPr indent="0" lvl="0" marL="0" rtl="0" algn="l">
              <a:spcBef>
                <a:spcPts val="1600"/>
              </a:spcBef>
              <a:spcAft>
                <a:spcPts val="0"/>
              </a:spcAft>
              <a:buNone/>
            </a:pPr>
            <a:r>
              <a:rPr lang="es-419" sz="2000">
                <a:solidFill>
                  <a:srgbClr val="FFFFFF"/>
                </a:solidFill>
                <a:latin typeface="Comic Sans MS"/>
                <a:ea typeface="Comic Sans MS"/>
                <a:cs typeface="Comic Sans MS"/>
                <a:sym typeface="Comic Sans MS"/>
              </a:rPr>
              <a:t>	return cuadrado</a:t>
            </a:r>
            <a:endParaRPr sz="2000">
              <a:solidFill>
                <a:srgbClr val="FFFFFF"/>
              </a:solidFill>
              <a:latin typeface="Comic Sans MS"/>
              <a:ea typeface="Comic Sans MS"/>
              <a:cs typeface="Comic Sans MS"/>
              <a:sym typeface="Comic Sans MS"/>
            </a:endParaRPr>
          </a:p>
          <a:p>
            <a:pPr indent="0" lvl="0" marL="0" rtl="0" algn="l">
              <a:spcBef>
                <a:spcPts val="1600"/>
              </a:spcBef>
              <a:spcAft>
                <a:spcPts val="0"/>
              </a:spcAft>
              <a:buNone/>
            </a:pPr>
            <a:r>
              <a:t/>
            </a:r>
            <a:endParaRPr sz="2000">
              <a:solidFill>
                <a:srgbClr val="FFFFFF"/>
              </a:solidFill>
              <a:latin typeface="Comic Sans MS"/>
              <a:ea typeface="Comic Sans MS"/>
              <a:cs typeface="Comic Sans MS"/>
              <a:sym typeface="Comic Sans MS"/>
            </a:endParaRPr>
          </a:p>
          <a:p>
            <a:pPr indent="0" lvl="0" marL="0" rtl="0" algn="l">
              <a:spcBef>
                <a:spcPts val="1600"/>
              </a:spcBef>
              <a:spcAft>
                <a:spcPts val="1600"/>
              </a:spcAft>
              <a:buNone/>
            </a:pPr>
            <a:r>
              <a:rPr lang="es-419" sz="2000">
                <a:solidFill>
                  <a:srgbClr val="FFFFFF"/>
                </a:solidFill>
                <a:latin typeface="Comic Sans MS"/>
                <a:ea typeface="Comic Sans MS"/>
                <a:cs typeface="Comic Sans MS"/>
                <a:sym typeface="Comic Sans MS"/>
              </a:rPr>
              <a:t>Cuadrado(5)  -----&gt; llamando a la </a:t>
            </a:r>
            <a:r>
              <a:rPr lang="es-419" sz="2000">
                <a:solidFill>
                  <a:srgbClr val="FFFFFF"/>
                </a:solidFill>
                <a:latin typeface="Comic Sans MS"/>
                <a:ea typeface="Comic Sans MS"/>
                <a:cs typeface="Comic Sans MS"/>
                <a:sym typeface="Comic Sans MS"/>
              </a:rPr>
              <a:t>función</a:t>
            </a:r>
            <a:r>
              <a:rPr lang="es-419" sz="2000">
                <a:solidFill>
                  <a:srgbClr val="FFFFFF"/>
                </a:solidFill>
                <a:latin typeface="Comic Sans MS"/>
                <a:ea typeface="Comic Sans MS"/>
                <a:cs typeface="Comic Sans MS"/>
                <a:sym typeface="Comic Sans MS"/>
              </a:rPr>
              <a:t> desde la shell con el parametro</a:t>
            </a:r>
            <a:endParaRPr sz="2000">
              <a:solidFill>
                <a:srgbClr val="FFFFFF"/>
              </a:solidFill>
              <a:latin typeface="Comic Sans MS"/>
              <a:ea typeface="Comic Sans MS"/>
              <a:cs typeface="Comic Sans MS"/>
              <a:sym typeface="Comic Sans M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8"/>
          <p:cNvPicPr preferRelativeResize="0"/>
          <p:nvPr/>
        </p:nvPicPr>
        <p:blipFill>
          <a:blip r:embed="rId3">
            <a:alphaModFix/>
          </a:blip>
          <a:stretch>
            <a:fillRect/>
          </a:stretch>
        </p:blipFill>
        <p:spPr>
          <a:xfrm>
            <a:off x="229800" y="86375"/>
            <a:ext cx="4927275" cy="2851575"/>
          </a:xfrm>
          <a:prstGeom prst="rect">
            <a:avLst/>
          </a:prstGeom>
          <a:noFill/>
          <a:ln>
            <a:noFill/>
          </a:ln>
        </p:spPr>
      </p:pic>
      <p:pic>
        <p:nvPicPr>
          <p:cNvPr id="207" name="Google Shape;207;p38"/>
          <p:cNvPicPr preferRelativeResize="0"/>
          <p:nvPr/>
        </p:nvPicPr>
        <p:blipFill>
          <a:blip r:embed="rId4">
            <a:alphaModFix/>
          </a:blip>
          <a:stretch>
            <a:fillRect/>
          </a:stretch>
        </p:blipFill>
        <p:spPr>
          <a:xfrm>
            <a:off x="3510425" y="1945675"/>
            <a:ext cx="5582950" cy="3119025"/>
          </a:xfrm>
          <a:prstGeom prst="rect">
            <a:avLst/>
          </a:prstGeom>
          <a:noFill/>
          <a:ln>
            <a:noFill/>
          </a:ln>
        </p:spPr>
      </p:pic>
      <p:sp>
        <p:nvSpPr>
          <p:cNvPr id="208" name="Google Shape;208;p38"/>
          <p:cNvSpPr txBox="1"/>
          <p:nvPr/>
        </p:nvSpPr>
        <p:spPr>
          <a:xfrm>
            <a:off x="5369025" y="1282475"/>
            <a:ext cx="3603000" cy="5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700">
                <a:solidFill>
                  <a:srgbClr val="FFFFFF"/>
                </a:solidFill>
                <a:latin typeface="Comic Sans MS"/>
                <a:ea typeface="Comic Sans MS"/>
                <a:cs typeface="Comic Sans MS"/>
                <a:sym typeface="Comic Sans MS"/>
              </a:rPr>
              <a:t>con </a:t>
            </a:r>
            <a:r>
              <a:rPr lang="es-419" sz="1700">
                <a:solidFill>
                  <a:srgbClr val="FFFFFF"/>
                </a:solidFill>
                <a:latin typeface="Comic Sans MS"/>
                <a:ea typeface="Comic Sans MS"/>
                <a:cs typeface="Comic Sans MS"/>
                <a:sym typeface="Comic Sans MS"/>
              </a:rPr>
              <a:t>más</a:t>
            </a:r>
            <a:r>
              <a:rPr lang="es-419" sz="1700">
                <a:solidFill>
                  <a:srgbClr val="FFFFFF"/>
                </a:solidFill>
                <a:latin typeface="Comic Sans MS"/>
                <a:ea typeface="Comic Sans MS"/>
                <a:cs typeface="Comic Sans MS"/>
                <a:sym typeface="Comic Sans MS"/>
              </a:rPr>
              <a:t> de un </a:t>
            </a:r>
            <a:r>
              <a:rPr lang="es-419" sz="1700">
                <a:solidFill>
                  <a:srgbClr val="FFFFFF"/>
                </a:solidFill>
                <a:latin typeface="Comic Sans MS"/>
                <a:ea typeface="Comic Sans MS"/>
                <a:cs typeface="Comic Sans MS"/>
                <a:sym typeface="Comic Sans MS"/>
              </a:rPr>
              <a:t>parámetro</a:t>
            </a:r>
            <a:r>
              <a:rPr lang="es-419" sz="1700">
                <a:solidFill>
                  <a:srgbClr val="FFFFFF"/>
                </a:solidFill>
                <a:latin typeface="Comic Sans MS"/>
                <a:ea typeface="Comic Sans MS"/>
                <a:cs typeface="Comic Sans MS"/>
                <a:sym typeface="Comic Sans MS"/>
              </a:rPr>
              <a:t> y retorno</a:t>
            </a:r>
            <a:endParaRPr sz="1700">
              <a:solidFill>
                <a:srgbClr val="FFFFFF"/>
              </a:solidFill>
              <a:latin typeface="Comic Sans MS"/>
              <a:ea typeface="Comic Sans MS"/>
              <a:cs typeface="Comic Sans MS"/>
              <a:sym typeface="Comic Sans M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5" name="Google Shape;215;p39"/>
          <p:cNvPicPr preferRelativeResize="0"/>
          <p:nvPr/>
        </p:nvPicPr>
        <p:blipFill>
          <a:blip r:embed="rId3">
            <a:alphaModFix/>
          </a:blip>
          <a:stretch>
            <a:fillRect/>
          </a:stretch>
        </p:blipFill>
        <p:spPr>
          <a:xfrm>
            <a:off x="722750" y="334350"/>
            <a:ext cx="7691775" cy="4474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40"/>
          <p:cNvPicPr preferRelativeResize="0"/>
          <p:nvPr/>
        </p:nvPicPr>
        <p:blipFill>
          <a:blip r:embed="rId3">
            <a:alphaModFix/>
          </a:blip>
          <a:stretch>
            <a:fillRect/>
          </a:stretch>
        </p:blipFill>
        <p:spPr>
          <a:xfrm>
            <a:off x="1067800" y="1373775"/>
            <a:ext cx="7425626" cy="3586025"/>
          </a:xfrm>
          <a:prstGeom prst="rect">
            <a:avLst/>
          </a:prstGeom>
          <a:noFill/>
          <a:ln>
            <a:noFill/>
          </a:ln>
        </p:spPr>
      </p:pic>
      <p:sp>
        <p:nvSpPr>
          <p:cNvPr id="221" name="Google Shape;221;p40"/>
          <p:cNvSpPr/>
          <p:nvPr/>
        </p:nvSpPr>
        <p:spPr>
          <a:xfrm>
            <a:off x="5955925" y="141300"/>
            <a:ext cx="1932000" cy="10113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ic Sans MS"/>
              <a:ea typeface="Comic Sans MS"/>
              <a:cs typeface="Comic Sans MS"/>
              <a:sym typeface="Comic Sans MS"/>
            </a:endParaRPr>
          </a:p>
        </p:txBody>
      </p:sp>
      <p:sp>
        <p:nvSpPr>
          <p:cNvPr id="222" name="Google Shape;222;p40"/>
          <p:cNvSpPr txBox="1"/>
          <p:nvPr/>
        </p:nvSpPr>
        <p:spPr>
          <a:xfrm>
            <a:off x="6111025" y="141300"/>
            <a:ext cx="1776900" cy="6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Comic Sans MS"/>
                <a:ea typeface="Comic Sans MS"/>
                <a:cs typeface="Comic Sans MS"/>
                <a:sym typeface="Comic Sans MS"/>
              </a:rPr>
              <a:t>los </a:t>
            </a:r>
            <a:r>
              <a:rPr lang="es-419">
                <a:latin typeface="Comic Sans MS"/>
                <a:ea typeface="Comic Sans MS"/>
                <a:cs typeface="Comic Sans MS"/>
                <a:sym typeface="Comic Sans MS"/>
              </a:rPr>
              <a:t>parámetros</a:t>
            </a:r>
            <a:r>
              <a:rPr lang="es-419">
                <a:latin typeface="Comic Sans MS"/>
                <a:ea typeface="Comic Sans MS"/>
                <a:cs typeface="Comic Sans MS"/>
                <a:sym typeface="Comic Sans MS"/>
              </a:rPr>
              <a:t> pueden ser de distintos tipos de datos</a:t>
            </a:r>
            <a:endParaRPr>
              <a:latin typeface="Comic Sans MS"/>
              <a:ea typeface="Comic Sans MS"/>
              <a:cs typeface="Comic Sans MS"/>
              <a:sym typeface="Comic Sans M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a:solidFill>
                  <a:srgbClr val="0000FF"/>
                </a:solidFill>
                <a:latin typeface="Comic Sans MS"/>
                <a:ea typeface="Comic Sans MS"/>
                <a:cs typeface="Comic Sans MS"/>
                <a:sym typeface="Comic Sans MS"/>
              </a:rPr>
              <a:t>Aplicando las estructuras condicionales</a:t>
            </a:r>
            <a:endParaRPr b="1">
              <a:solidFill>
                <a:srgbClr val="0000FF"/>
              </a:solidFill>
              <a:latin typeface="Comic Sans MS"/>
              <a:ea typeface="Comic Sans MS"/>
              <a:cs typeface="Comic Sans MS"/>
              <a:sym typeface="Comic Sans MS"/>
            </a:endParaRPr>
          </a:p>
        </p:txBody>
      </p:sp>
      <p:sp>
        <p:nvSpPr>
          <p:cNvPr id="228" name="Google Shape;228;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9" name="Google Shape;229;p41"/>
          <p:cNvPicPr preferRelativeResize="0"/>
          <p:nvPr/>
        </p:nvPicPr>
        <p:blipFill>
          <a:blip r:embed="rId3">
            <a:alphaModFix/>
          </a:blip>
          <a:stretch>
            <a:fillRect/>
          </a:stretch>
        </p:blipFill>
        <p:spPr>
          <a:xfrm>
            <a:off x="1294500" y="1141400"/>
            <a:ext cx="6299850" cy="3825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idx="1" type="body"/>
          </p:nvPr>
        </p:nvSpPr>
        <p:spPr>
          <a:xfrm>
            <a:off x="311700" y="614075"/>
            <a:ext cx="8520600" cy="39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sz="1900">
                <a:solidFill>
                  <a:srgbClr val="FFFFFF"/>
                </a:solidFill>
                <a:latin typeface="Comic Sans MS"/>
                <a:ea typeface="Comic Sans MS"/>
                <a:cs typeface="Comic Sans MS"/>
                <a:sym typeface="Comic Sans MS"/>
              </a:rPr>
              <a:t>Para hablar de estructuras de control de flujo en Python, es imprescindible primero, hablar de </a:t>
            </a:r>
            <a:r>
              <a:rPr lang="es-419" sz="2700">
                <a:solidFill>
                  <a:srgbClr val="0000FF"/>
                </a:solidFill>
                <a:latin typeface="Comic Sans MS"/>
                <a:ea typeface="Comic Sans MS"/>
                <a:cs typeface="Comic Sans MS"/>
                <a:sym typeface="Comic Sans MS"/>
              </a:rPr>
              <a:t>indentación</a:t>
            </a:r>
            <a:r>
              <a:rPr lang="es-419" sz="2700">
                <a:solidFill>
                  <a:srgbClr val="0000FF"/>
                </a:solidFill>
                <a:latin typeface="Comic Sans MS"/>
                <a:ea typeface="Comic Sans MS"/>
                <a:cs typeface="Comic Sans MS"/>
                <a:sym typeface="Comic Sans MS"/>
              </a:rPr>
              <a:t>.</a:t>
            </a:r>
            <a:endParaRPr sz="2700">
              <a:solidFill>
                <a:srgbClr val="0000FF"/>
              </a:solidFill>
              <a:latin typeface="Comic Sans MS"/>
              <a:ea typeface="Comic Sans MS"/>
              <a:cs typeface="Comic Sans MS"/>
              <a:sym typeface="Comic Sans MS"/>
            </a:endParaRPr>
          </a:p>
          <a:p>
            <a:pPr indent="0" lvl="0" marL="0" rtl="0" algn="l">
              <a:spcBef>
                <a:spcPts val="1200"/>
              </a:spcBef>
              <a:spcAft>
                <a:spcPts val="0"/>
              </a:spcAft>
              <a:buNone/>
            </a:pPr>
            <a:r>
              <a:rPr lang="es-419" sz="1900">
                <a:solidFill>
                  <a:srgbClr val="FFFFFF"/>
                </a:solidFill>
                <a:latin typeface="Comic Sans MS"/>
                <a:ea typeface="Comic Sans MS"/>
                <a:cs typeface="Comic Sans MS"/>
                <a:sym typeface="Comic Sans MS"/>
              </a:rPr>
              <a:t>   ¿Qué es? </a:t>
            </a:r>
            <a:endParaRPr sz="1900">
              <a:solidFill>
                <a:srgbClr val="FFFFFF"/>
              </a:solidFill>
              <a:latin typeface="Comic Sans MS"/>
              <a:ea typeface="Comic Sans MS"/>
              <a:cs typeface="Comic Sans MS"/>
              <a:sym typeface="Comic Sans MS"/>
            </a:endParaRPr>
          </a:p>
          <a:p>
            <a:pPr indent="0" lvl="0" marL="0" rtl="0" algn="l">
              <a:spcBef>
                <a:spcPts val="1200"/>
              </a:spcBef>
              <a:spcAft>
                <a:spcPts val="0"/>
              </a:spcAft>
              <a:buNone/>
            </a:pPr>
            <a:r>
              <a:rPr lang="es-419" sz="1900">
                <a:solidFill>
                  <a:srgbClr val="FFFFFF"/>
                </a:solidFill>
                <a:latin typeface="Comic Sans MS"/>
                <a:ea typeface="Comic Sans MS"/>
                <a:cs typeface="Comic Sans MS"/>
                <a:sym typeface="Comic Sans MS"/>
              </a:rPr>
              <a:t>En un lenguaje informático, la identación es lo que la sangría al lenguaje humano escrito (a nivel formal). Así como para el lenguaje formal, cuando uno redacta una carta, debe respetar ciertas sangrías, los lenguajes informáticos, requieren una identación.Se usa para indicar que lineas de codigo </a:t>
            </a:r>
            <a:r>
              <a:rPr lang="es-419" sz="1900">
                <a:solidFill>
                  <a:srgbClr val="FFFFFF"/>
                </a:solidFill>
                <a:latin typeface="Comic Sans MS"/>
                <a:ea typeface="Comic Sans MS"/>
                <a:cs typeface="Comic Sans MS"/>
                <a:sym typeface="Comic Sans MS"/>
              </a:rPr>
              <a:t>pertenecen</a:t>
            </a:r>
            <a:r>
              <a:rPr lang="es-419" sz="1900">
                <a:solidFill>
                  <a:srgbClr val="FFFFFF"/>
                </a:solidFill>
                <a:latin typeface="Comic Sans MS"/>
                <a:ea typeface="Comic Sans MS"/>
                <a:cs typeface="Comic Sans MS"/>
                <a:sym typeface="Comic Sans MS"/>
              </a:rPr>
              <a:t> a un mismo bloque de </a:t>
            </a:r>
            <a:r>
              <a:rPr lang="es-419" sz="1900">
                <a:solidFill>
                  <a:srgbClr val="FFFFFF"/>
                </a:solidFill>
                <a:latin typeface="Comic Sans MS"/>
                <a:ea typeface="Comic Sans MS"/>
                <a:cs typeface="Comic Sans MS"/>
                <a:sym typeface="Comic Sans MS"/>
              </a:rPr>
              <a:t>código</a:t>
            </a:r>
            <a:endParaRPr sz="1900">
              <a:solidFill>
                <a:srgbClr val="FFFFFF"/>
              </a:solidFill>
              <a:latin typeface="Comic Sans MS"/>
              <a:ea typeface="Comic Sans MS"/>
              <a:cs typeface="Comic Sans MS"/>
              <a:sym typeface="Comic Sans MS"/>
            </a:endParaRPr>
          </a:p>
          <a:p>
            <a:pPr indent="0" lvl="0" marL="0" rtl="0" algn="l">
              <a:spcBef>
                <a:spcPts val="12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2"/>
          <p:cNvSpPr txBox="1"/>
          <p:nvPr/>
        </p:nvSpPr>
        <p:spPr>
          <a:xfrm>
            <a:off x="413000" y="614075"/>
            <a:ext cx="6692400" cy="8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rgbClr val="FFFFFF"/>
                </a:solidFill>
                <a:latin typeface="Comic Sans MS"/>
                <a:ea typeface="Comic Sans MS"/>
                <a:cs typeface="Comic Sans MS"/>
                <a:sym typeface="Comic Sans MS"/>
              </a:rPr>
              <a:t>DEFINIR UNA </a:t>
            </a:r>
            <a:r>
              <a:rPr lang="es-419">
                <a:solidFill>
                  <a:srgbClr val="FFFFFF"/>
                </a:solidFill>
                <a:latin typeface="Comic Sans MS"/>
                <a:ea typeface="Comic Sans MS"/>
                <a:cs typeface="Comic Sans MS"/>
                <a:sym typeface="Comic Sans MS"/>
              </a:rPr>
              <a:t>FUNCIÓN</a:t>
            </a:r>
            <a:r>
              <a:rPr lang="es-419">
                <a:solidFill>
                  <a:srgbClr val="FFFFFF"/>
                </a:solidFill>
                <a:latin typeface="Comic Sans MS"/>
                <a:ea typeface="Comic Sans MS"/>
                <a:cs typeface="Comic Sans MS"/>
                <a:sym typeface="Comic Sans MS"/>
              </a:rPr>
              <a:t> PARA INGRESAR POR </a:t>
            </a:r>
            <a:r>
              <a:rPr lang="es-419">
                <a:solidFill>
                  <a:srgbClr val="FFFFFF"/>
                </a:solidFill>
                <a:latin typeface="Comic Sans MS"/>
                <a:ea typeface="Comic Sans MS"/>
                <a:cs typeface="Comic Sans MS"/>
                <a:sym typeface="Comic Sans MS"/>
              </a:rPr>
              <a:t>PARÁMETROS</a:t>
            </a:r>
            <a:r>
              <a:rPr lang="es-419">
                <a:solidFill>
                  <a:srgbClr val="FFFFFF"/>
                </a:solidFill>
                <a:latin typeface="Comic Sans MS"/>
                <a:ea typeface="Comic Sans MS"/>
                <a:cs typeface="Comic Sans MS"/>
                <a:sym typeface="Comic Sans MS"/>
              </a:rPr>
              <a:t>   BASE Y ALTURA , DEFINIR SI ES CUADRADO O RECTANGULO Y CALCULAR SU </a:t>
            </a:r>
            <a:r>
              <a:rPr lang="es-419">
                <a:solidFill>
                  <a:srgbClr val="FFFFFF"/>
                </a:solidFill>
                <a:latin typeface="Comic Sans MS"/>
                <a:ea typeface="Comic Sans MS"/>
                <a:cs typeface="Comic Sans MS"/>
                <a:sym typeface="Comic Sans MS"/>
              </a:rPr>
              <a:t>ÁREA</a:t>
            </a:r>
            <a:endParaRPr>
              <a:solidFill>
                <a:srgbClr val="FFFFFF"/>
              </a:solidFill>
              <a:latin typeface="Comic Sans MS"/>
              <a:ea typeface="Comic Sans MS"/>
              <a:cs typeface="Comic Sans MS"/>
              <a:sym typeface="Comic Sans MS"/>
            </a:endParaRPr>
          </a:p>
        </p:txBody>
      </p:sp>
      <p:pic>
        <p:nvPicPr>
          <p:cNvPr id="235" name="Google Shape;235;p42"/>
          <p:cNvPicPr preferRelativeResize="0"/>
          <p:nvPr/>
        </p:nvPicPr>
        <p:blipFill>
          <a:blip r:embed="rId3">
            <a:alphaModFix/>
          </a:blip>
          <a:stretch>
            <a:fillRect/>
          </a:stretch>
        </p:blipFill>
        <p:spPr>
          <a:xfrm>
            <a:off x="1309850" y="1263575"/>
            <a:ext cx="4187600" cy="1575550"/>
          </a:xfrm>
          <a:prstGeom prst="rect">
            <a:avLst/>
          </a:prstGeom>
          <a:noFill/>
          <a:ln>
            <a:noFill/>
          </a:ln>
        </p:spPr>
      </p:pic>
      <p:sp>
        <p:nvSpPr>
          <p:cNvPr id="236" name="Google Shape;236;p42"/>
          <p:cNvSpPr txBox="1"/>
          <p:nvPr/>
        </p:nvSpPr>
        <p:spPr>
          <a:xfrm>
            <a:off x="1211850" y="122075"/>
            <a:ext cx="4703400" cy="66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2400" u="sng">
                <a:solidFill>
                  <a:srgbClr val="0000FF"/>
                </a:solidFill>
                <a:latin typeface="Comic Sans MS"/>
                <a:ea typeface="Comic Sans MS"/>
                <a:cs typeface="Comic Sans MS"/>
                <a:sym typeface="Comic Sans MS"/>
              </a:rPr>
              <a:t>EJERCICIOS PROPUESTOS</a:t>
            </a:r>
            <a:endParaRPr sz="2400" u="sng">
              <a:solidFill>
                <a:srgbClr val="0000FF"/>
              </a:solidFill>
              <a:latin typeface="Comic Sans MS"/>
              <a:ea typeface="Comic Sans MS"/>
              <a:cs typeface="Comic Sans MS"/>
              <a:sym typeface="Comic Sans MS"/>
            </a:endParaRPr>
          </a:p>
        </p:txBody>
      </p:sp>
      <p:sp>
        <p:nvSpPr>
          <p:cNvPr id="237" name="Google Shape;237;p42"/>
          <p:cNvSpPr txBox="1"/>
          <p:nvPr/>
        </p:nvSpPr>
        <p:spPr>
          <a:xfrm>
            <a:off x="535275" y="2945350"/>
            <a:ext cx="6993900" cy="5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rgbClr val="FFFFFF"/>
                </a:solidFill>
                <a:latin typeface="Comic Sans MS"/>
                <a:ea typeface="Comic Sans MS"/>
                <a:cs typeface="Comic Sans MS"/>
                <a:sym typeface="Comic Sans MS"/>
              </a:rPr>
              <a:t>DEFINIR UNA </a:t>
            </a:r>
            <a:r>
              <a:rPr lang="es-419">
                <a:solidFill>
                  <a:srgbClr val="FFFFFF"/>
                </a:solidFill>
                <a:latin typeface="Comic Sans MS"/>
                <a:ea typeface="Comic Sans MS"/>
                <a:cs typeface="Comic Sans MS"/>
                <a:sym typeface="Comic Sans MS"/>
              </a:rPr>
              <a:t>FUNCIÓN PARA INGRESAR UNA PALABRA</a:t>
            </a:r>
            <a:r>
              <a:rPr lang="es-419">
                <a:solidFill>
                  <a:srgbClr val="FFFFFF"/>
                </a:solidFill>
                <a:latin typeface="Comic Sans MS"/>
                <a:ea typeface="Comic Sans MS"/>
                <a:cs typeface="Comic Sans MS"/>
                <a:sym typeface="Comic Sans MS"/>
              </a:rPr>
              <a:t> Y DEVOLVER EL PRECIO TOTAL SI POR CADA CARACTER SE COBRA $10</a:t>
            </a:r>
            <a:endParaRPr>
              <a:solidFill>
                <a:srgbClr val="FFFFFF"/>
              </a:solidFill>
              <a:latin typeface="Comic Sans MS"/>
              <a:ea typeface="Comic Sans MS"/>
              <a:cs typeface="Comic Sans MS"/>
              <a:sym typeface="Comic Sans MS"/>
            </a:endParaRPr>
          </a:p>
        </p:txBody>
      </p:sp>
      <p:pic>
        <p:nvPicPr>
          <p:cNvPr id="238" name="Google Shape;238;p42"/>
          <p:cNvPicPr preferRelativeResize="0"/>
          <p:nvPr/>
        </p:nvPicPr>
        <p:blipFill>
          <a:blip r:embed="rId4">
            <a:alphaModFix/>
          </a:blip>
          <a:stretch>
            <a:fillRect/>
          </a:stretch>
        </p:blipFill>
        <p:spPr>
          <a:xfrm>
            <a:off x="1107425" y="3701000"/>
            <a:ext cx="4995225" cy="1298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type="title"/>
          </p:nvPr>
        </p:nvSpPr>
        <p:spPr>
          <a:xfrm>
            <a:off x="311700" y="216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rgbClr val="0000FF"/>
                </a:solidFill>
                <a:latin typeface="Comic Sans MS"/>
                <a:ea typeface="Comic Sans MS"/>
                <a:cs typeface="Comic Sans MS"/>
                <a:sym typeface="Comic Sans MS"/>
              </a:rPr>
              <a:t>estructuras </a:t>
            </a:r>
            <a:r>
              <a:rPr lang="es-419">
                <a:solidFill>
                  <a:srgbClr val="0000FF"/>
                </a:solidFill>
                <a:latin typeface="Comic Sans MS"/>
                <a:ea typeface="Comic Sans MS"/>
                <a:cs typeface="Comic Sans MS"/>
                <a:sym typeface="Comic Sans MS"/>
              </a:rPr>
              <a:t>condicionales</a:t>
            </a:r>
            <a:endParaRPr>
              <a:solidFill>
                <a:srgbClr val="0000FF"/>
              </a:solidFill>
              <a:latin typeface="Comic Sans MS"/>
              <a:ea typeface="Comic Sans MS"/>
              <a:cs typeface="Comic Sans MS"/>
              <a:sym typeface="Comic Sans MS"/>
            </a:endParaRPr>
          </a:p>
        </p:txBody>
      </p:sp>
      <p:sp>
        <p:nvSpPr>
          <p:cNvPr id="70" name="Google Shape;70;p16"/>
          <p:cNvSpPr txBox="1"/>
          <p:nvPr>
            <p:ph idx="1" type="body"/>
          </p:nvPr>
        </p:nvSpPr>
        <p:spPr>
          <a:xfrm>
            <a:off x="311700" y="948275"/>
            <a:ext cx="8520600" cy="3620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sz="1400">
                <a:solidFill>
                  <a:srgbClr val="FFFFFF"/>
                </a:solidFill>
                <a:latin typeface="Comic Sans MS"/>
                <a:ea typeface="Comic Sans MS"/>
                <a:cs typeface="Comic Sans MS"/>
                <a:sym typeface="Comic Sans MS"/>
              </a:rPr>
              <a:t>Las estructuras de control condicionales, son aquellas que nos permiten evaluar si una o más condiciones se cumplen, para decidir qué acción vamos a ejecutar. La evaluación de condiciones, </a:t>
            </a:r>
            <a:r>
              <a:rPr lang="es-419" sz="1400">
                <a:solidFill>
                  <a:srgbClr val="FFFFFF"/>
                </a:solidFill>
                <a:latin typeface="Comic Sans MS"/>
                <a:ea typeface="Comic Sans MS"/>
                <a:cs typeface="Comic Sans MS"/>
                <a:sym typeface="Comic Sans MS"/>
              </a:rPr>
              <a:t>sólo</a:t>
            </a:r>
            <a:r>
              <a:rPr lang="es-419" sz="1400">
                <a:solidFill>
                  <a:srgbClr val="FFFFFF"/>
                </a:solidFill>
                <a:latin typeface="Comic Sans MS"/>
                <a:ea typeface="Comic Sans MS"/>
                <a:cs typeface="Comic Sans MS"/>
                <a:sym typeface="Comic Sans MS"/>
              </a:rPr>
              <a:t> puede devolver 1 de 2 resultados: verdadero o falso (</a:t>
            </a:r>
            <a:r>
              <a:rPr lang="es-419" sz="1250">
                <a:solidFill>
                  <a:srgbClr val="FFFFFF"/>
                </a:solidFill>
                <a:latin typeface="Comic Sans MS"/>
                <a:ea typeface="Comic Sans MS"/>
                <a:cs typeface="Comic Sans MS"/>
                <a:sym typeface="Comic Sans MS"/>
              </a:rPr>
              <a:t>True</a:t>
            </a:r>
            <a:r>
              <a:rPr lang="es-419" sz="1400">
                <a:solidFill>
                  <a:srgbClr val="FFFFFF"/>
                </a:solidFill>
                <a:latin typeface="Comic Sans MS"/>
                <a:ea typeface="Comic Sans MS"/>
                <a:cs typeface="Comic Sans MS"/>
                <a:sym typeface="Comic Sans MS"/>
              </a:rPr>
              <a:t> o </a:t>
            </a:r>
            <a:r>
              <a:rPr lang="es-419" sz="1250">
                <a:solidFill>
                  <a:srgbClr val="FFFFFF"/>
                </a:solidFill>
                <a:latin typeface="Comic Sans MS"/>
                <a:ea typeface="Comic Sans MS"/>
                <a:cs typeface="Comic Sans MS"/>
                <a:sym typeface="Comic Sans MS"/>
              </a:rPr>
              <a:t>False</a:t>
            </a:r>
            <a:r>
              <a:rPr lang="es-419" sz="1400">
                <a:solidFill>
                  <a:srgbClr val="FFFFFF"/>
                </a:solidFill>
                <a:latin typeface="Comic Sans MS"/>
                <a:ea typeface="Comic Sans MS"/>
                <a:cs typeface="Comic Sans MS"/>
                <a:sym typeface="Comic Sans MS"/>
              </a:rPr>
              <a:t>).</a:t>
            </a:r>
            <a:endParaRPr sz="2000">
              <a:solidFill>
                <a:srgbClr val="FFFFFF"/>
              </a:solidFill>
              <a:latin typeface="Comic Sans MS"/>
              <a:ea typeface="Comic Sans MS"/>
              <a:cs typeface="Comic Sans MS"/>
              <a:sym typeface="Comic Sans MS"/>
            </a:endParaRPr>
          </a:p>
        </p:txBody>
      </p:sp>
      <p:pic>
        <p:nvPicPr>
          <p:cNvPr id="71" name="Google Shape;71;p16"/>
          <p:cNvPicPr preferRelativeResize="0"/>
          <p:nvPr/>
        </p:nvPicPr>
        <p:blipFill>
          <a:blip r:embed="rId3">
            <a:alphaModFix/>
          </a:blip>
          <a:stretch>
            <a:fillRect/>
          </a:stretch>
        </p:blipFill>
        <p:spPr>
          <a:xfrm>
            <a:off x="1929150" y="1853075"/>
            <a:ext cx="5388050" cy="3162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963825" y="339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u="sng">
                <a:latin typeface="Comic Sans MS"/>
                <a:ea typeface="Comic Sans MS"/>
                <a:cs typeface="Comic Sans MS"/>
                <a:sym typeface="Comic Sans MS"/>
              </a:rPr>
              <a:t>S</a:t>
            </a:r>
            <a:r>
              <a:rPr lang="es-419" u="sng">
                <a:latin typeface="Comic Sans MS"/>
                <a:ea typeface="Comic Sans MS"/>
                <a:cs typeface="Comic Sans MS"/>
                <a:sym typeface="Comic Sans MS"/>
              </a:rPr>
              <a:t>intaxis</a:t>
            </a:r>
            <a:endParaRPr u="sng">
              <a:latin typeface="Comic Sans MS"/>
              <a:ea typeface="Comic Sans MS"/>
              <a:cs typeface="Comic Sans MS"/>
              <a:sym typeface="Comic Sans MS"/>
            </a:endParaRPr>
          </a:p>
        </p:txBody>
      </p:sp>
      <p:sp>
        <p:nvSpPr>
          <p:cNvPr id="77" name="Google Shape;77;p17"/>
          <p:cNvSpPr txBox="1"/>
          <p:nvPr>
            <p:ph idx="1" type="body"/>
          </p:nvPr>
        </p:nvSpPr>
        <p:spPr>
          <a:xfrm>
            <a:off x="1268900" y="1152475"/>
            <a:ext cx="7563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500">
              <a:solidFill>
                <a:srgbClr val="FFFFFF"/>
              </a:solidFill>
              <a:latin typeface="Comic Sans MS"/>
              <a:ea typeface="Comic Sans MS"/>
              <a:cs typeface="Comic Sans MS"/>
              <a:sym typeface="Comic Sans MS"/>
            </a:endParaRPr>
          </a:p>
          <a:p>
            <a:pPr indent="0" lvl="0" marL="0" rtl="0" algn="l">
              <a:spcBef>
                <a:spcPts val="1600"/>
              </a:spcBef>
              <a:spcAft>
                <a:spcPts val="0"/>
              </a:spcAft>
              <a:buNone/>
            </a:pPr>
            <a:r>
              <a:rPr lang="es-419" sz="2500">
                <a:solidFill>
                  <a:srgbClr val="FFFFFF"/>
                </a:solidFill>
                <a:latin typeface="Comic Sans MS"/>
                <a:ea typeface="Comic Sans MS"/>
                <a:cs typeface="Comic Sans MS"/>
                <a:sym typeface="Comic Sans MS"/>
              </a:rPr>
              <a:t>if  &lt;</a:t>
            </a:r>
            <a:r>
              <a:rPr lang="es-419" sz="2500">
                <a:solidFill>
                  <a:srgbClr val="FFFFFF"/>
                </a:solidFill>
                <a:latin typeface="Comic Sans MS"/>
                <a:ea typeface="Comic Sans MS"/>
                <a:cs typeface="Comic Sans MS"/>
                <a:sym typeface="Comic Sans MS"/>
              </a:rPr>
              <a:t>condición</a:t>
            </a:r>
            <a:r>
              <a:rPr lang="es-419" sz="2500">
                <a:solidFill>
                  <a:srgbClr val="FFFFFF"/>
                </a:solidFill>
                <a:latin typeface="Comic Sans MS"/>
                <a:ea typeface="Comic Sans MS"/>
                <a:cs typeface="Comic Sans MS"/>
                <a:sym typeface="Comic Sans MS"/>
              </a:rPr>
              <a:t> verdadera&gt;;</a:t>
            </a:r>
            <a:endParaRPr sz="2500">
              <a:solidFill>
                <a:srgbClr val="FFFFFF"/>
              </a:solidFill>
              <a:latin typeface="Comic Sans MS"/>
              <a:ea typeface="Comic Sans MS"/>
              <a:cs typeface="Comic Sans MS"/>
              <a:sym typeface="Comic Sans MS"/>
            </a:endParaRPr>
          </a:p>
          <a:p>
            <a:pPr indent="0" lvl="0" marL="0" rtl="0" algn="l">
              <a:spcBef>
                <a:spcPts val="1600"/>
              </a:spcBef>
              <a:spcAft>
                <a:spcPts val="0"/>
              </a:spcAft>
              <a:buNone/>
            </a:pPr>
            <a:r>
              <a:rPr lang="es-419" sz="2500">
                <a:solidFill>
                  <a:srgbClr val="FFFFFF"/>
                </a:solidFill>
                <a:latin typeface="Comic Sans MS"/>
                <a:ea typeface="Comic Sans MS"/>
                <a:cs typeface="Comic Sans MS"/>
                <a:sym typeface="Comic Sans MS"/>
              </a:rPr>
              <a:t>	ejecutar </a:t>
            </a:r>
            <a:r>
              <a:rPr lang="es-419" sz="2500">
                <a:solidFill>
                  <a:srgbClr val="FFFFFF"/>
                </a:solidFill>
                <a:latin typeface="Comic Sans MS"/>
                <a:ea typeface="Comic Sans MS"/>
                <a:cs typeface="Comic Sans MS"/>
                <a:sym typeface="Comic Sans MS"/>
              </a:rPr>
              <a:t>accion1</a:t>
            </a:r>
            <a:endParaRPr sz="2500">
              <a:solidFill>
                <a:srgbClr val="FFFFFF"/>
              </a:solidFill>
              <a:latin typeface="Comic Sans MS"/>
              <a:ea typeface="Comic Sans MS"/>
              <a:cs typeface="Comic Sans MS"/>
              <a:sym typeface="Comic Sans MS"/>
            </a:endParaRPr>
          </a:p>
          <a:p>
            <a:pPr indent="0" lvl="0" marL="0" rtl="0" algn="l">
              <a:spcBef>
                <a:spcPts val="1600"/>
              </a:spcBef>
              <a:spcAft>
                <a:spcPts val="0"/>
              </a:spcAft>
              <a:buNone/>
            </a:pPr>
            <a:r>
              <a:rPr lang="es-419" sz="2500">
                <a:solidFill>
                  <a:srgbClr val="FFFFFF"/>
                </a:solidFill>
                <a:latin typeface="Comic Sans MS"/>
                <a:ea typeface="Comic Sans MS"/>
                <a:cs typeface="Comic Sans MS"/>
                <a:sym typeface="Comic Sans MS"/>
              </a:rPr>
              <a:t>else :</a:t>
            </a:r>
            <a:endParaRPr sz="2500">
              <a:solidFill>
                <a:srgbClr val="FFFFFF"/>
              </a:solidFill>
              <a:latin typeface="Comic Sans MS"/>
              <a:ea typeface="Comic Sans MS"/>
              <a:cs typeface="Comic Sans MS"/>
              <a:sym typeface="Comic Sans MS"/>
            </a:endParaRPr>
          </a:p>
          <a:p>
            <a:pPr indent="0" lvl="0" marL="0" rtl="0" algn="l">
              <a:spcBef>
                <a:spcPts val="1600"/>
              </a:spcBef>
              <a:spcAft>
                <a:spcPts val="1600"/>
              </a:spcAft>
              <a:buNone/>
            </a:pPr>
            <a:r>
              <a:rPr lang="es-419" sz="2500">
                <a:solidFill>
                  <a:srgbClr val="FFFFFF"/>
                </a:solidFill>
                <a:latin typeface="Comic Sans MS"/>
                <a:ea typeface="Comic Sans MS"/>
                <a:cs typeface="Comic Sans MS"/>
                <a:sym typeface="Comic Sans MS"/>
              </a:rPr>
              <a:t>	ejecutar accion2</a:t>
            </a:r>
            <a:endParaRPr sz="2500">
              <a:solidFill>
                <a:srgbClr val="FFFFFF"/>
              </a:solidFill>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nvSpPr>
        <p:spPr>
          <a:xfrm>
            <a:off x="5212050" y="2692675"/>
            <a:ext cx="3637500" cy="22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2000">
                <a:solidFill>
                  <a:srgbClr val="FFFFFF"/>
                </a:solidFill>
                <a:latin typeface="Comic Sans MS"/>
                <a:ea typeface="Comic Sans MS"/>
                <a:cs typeface="Comic Sans MS"/>
                <a:sym typeface="Comic Sans MS"/>
              </a:rPr>
              <a:t>if nota&gt;7:</a:t>
            </a:r>
            <a:endParaRPr sz="2000">
              <a:solidFill>
                <a:srgbClr val="FFFFFF"/>
              </a:solidFill>
              <a:latin typeface="Comic Sans MS"/>
              <a:ea typeface="Comic Sans MS"/>
              <a:cs typeface="Comic Sans MS"/>
              <a:sym typeface="Comic Sans MS"/>
            </a:endParaRPr>
          </a:p>
          <a:p>
            <a:pPr indent="0" lvl="0" marL="0" rtl="0" algn="l">
              <a:spcBef>
                <a:spcPts val="0"/>
              </a:spcBef>
              <a:spcAft>
                <a:spcPts val="0"/>
              </a:spcAft>
              <a:buNone/>
            </a:pPr>
            <a:r>
              <a:t/>
            </a:r>
            <a:endParaRPr sz="2000">
              <a:solidFill>
                <a:srgbClr val="FFFFFF"/>
              </a:solidFill>
              <a:latin typeface="Comic Sans MS"/>
              <a:ea typeface="Comic Sans MS"/>
              <a:cs typeface="Comic Sans MS"/>
              <a:sym typeface="Comic Sans MS"/>
            </a:endParaRPr>
          </a:p>
          <a:p>
            <a:pPr indent="0" lvl="0" marL="0" rtl="0" algn="l">
              <a:spcBef>
                <a:spcPts val="0"/>
              </a:spcBef>
              <a:spcAft>
                <a:spcPts val="0"/>
              </a:spcAft>
              <a:buNone/>
            </a:pPr>
            <a:r>
              <a:rPr lang="es-419" sz="2000">
                <a:solidFill>
                  <a:srgbClr val="FFFFFF"/>
                </a:solidFill>
                <a:latin typeface="Comic Sans MS"/>
                <a:ea typeface="Comic Sans MS"/>
                <a:cs typeface="Comic Sans MS"/>
                <a:sym typeface="Comic Sans MS"/>
              </a:rPr>
              <a:t>	  alumno promocionado</a:t>
            </a:r>
            <a:endParaRPr sz="2000">
              <a:solidFill>
                <a:srgbClr val="FFFFFF"/>
              </a:solidFill>
              <a:latin typeface="Comic Sans MS"/>
              <a:ea typeface="Comic Sans MS"/>
              <a:cs typeface="Comic Sans MS"/>
              <a:sym typeface="Comic Sans MS"/>
            </a:endParaRPr>
          </a:p>
          <a:p>
            <a:pPr indent="0" lvl="0" marL="0" rtl="0" algn="l">
              <a:spcBef>
                <a:spcPts val="0"/>
              </a:spcBef>
              <a:spcAft>
                <a:spcPts val="0"/>
              </a:spcAft>
              <a:buNone/>
            </a:pPr>
            <a:r>
              <a:t/>
            </a:r>
            <a:endParaRPr sz="2000">
              <a:solidFill>
                <a:srgbClr val="FFFFFF"/>
              </a:solidFill>
              <a:latin typeface="Comic Sans MS"/>
              <a:ea typeface="Comic Sans MS"/>
              <a:cs typeface="Comic Sans MS"/>
              <a:sym typeface="Comic Sans MS"/>
            </a:endParaRPr>
          </a:p>
          <a:p>
            <a:pPr indent="0" lvl="0" marL="0" rtl="0" algn="l">
              <a:spcBef>
                <a:spcPts val="0"/>
              </a:spcBef>
              <a:spcAft>
                <a:spcPts val="0"/>
              </a:spcAft>
              <a:buNone/>
            </a:pPr>
            <a:r>
              <a:rPr lang="es-419" sz="2000">
                <a:solidFill>
                  <a:srgbClr val="FFFFFF"/>
                </a:solidFill>
                <a:latin typeface="Comic Sans MS"/>
                <a:ea typeface="Comic Sans MS"/>
                <a:cs typeface="Comic Sans MS"/>
                <a:sym typeface="Comic Sans MS"/>
              </a:rPr>
              <a:t>else:</a:t>
            </a:r>
            <a:endParaRPr sz="2000">
              <a:solidFill>
                <a:srgbClr val="FFFFFF"/>
              </a:solidFill>
              <a:latin typeface="Comic Sans MS"/>
              <a:ea typeface="Comic Sans MS"/>
              <a:cs typeface="Comic Sans MS"/>
              <a:sym typeface="Comic Sans MS"/>
            </a:endParaRPr>
          </a:p>
          <a:p>
            <a:pPr indent="0" lvl="0" marL="0" rtl="0" algn="l">
              <a:spcBef>
                <a:spcPts val="0"/>
              </a:spcBef>
              <a:spcAft>
                <a:spcPts val="0"/>
              </a:spcAft>
              <a:buNone/>
            </a:pPr>
            <a:r>
              <a:rPr lang="es-419" sz="2000">
                <a:solidFill>
                  <a:srgbClr val="FFFFFF"/>
                </a:solidFill>
                <a:latin typeface="Comic Sans MS"/>
                <a:ea typeface="Comic Sans MS"/>
                <a:cs typeface="Comic Sans MS"/>
                <a:sym typeface="Comic Sans MS"/>
              </a:rPr>
              <a:t>	  alumno no promocionado</a:t>
            </a:r>
            <a:endParaRPr sz="2000">
              <a:solidFill>
                <a:srgbClr val="FFFFFF"/>
              </a:solidFill>
              <a:latin typeface="Comic Sans MS"/>
              <a:ea typeface="Comic Sans MS"/>
              <a:cs typeface="Comic Sans MS"/>
              <a:sym typeface="Comic Sans MS"/>
            </a:endParaRPr>
          </a:p>
        </p:txBody>
      </p:sp>
      <p:pic>
        <p:nvPicPr>
          <p:cNvPr id="83" name="Google Shape;83;p18"/>
          <p:cNvPicPr preferRelativeResize="0"/>
          <p:nvPr/>
        </p:nvPicPr>
        <p:blipFill>
          <a:blip r:embed="rId3">
            <a:alphaModFix/>
          </a:blip>
          <a:stretch>
            <a:fillRect/>
          </a:stretch>
        </p:blipFill>
        <p:spPr>
          <a:xfrm>
            <a:off x="518950" y="216275"/>
            <a:ext cx="4475101" cy="286938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nvSpPr>
        <p:spPr>
          <a:xfrm>
            <a:off x="2418225" y="1086850"/>
            <a:ext cx="4654500" cy="26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89" name="Google Shape;89;p19"/>
          <p:cNvPicPr preferRelativeResize="0"/>
          <p:nvPr/>
        </p:nvPicPr>
        <p:blipFill>
          <a:blip r:embed="rId3">
            <a:alphaModFix/>
          </a:blip>
          <a:stretch>
            <a:fillRect/>
          </a:stretch>
        </p:blipFill>
        <p:spPr>
          <a:xfrm>
            <a:off x="926525" y="67925"/>
            <a:ext cx="7417725" cy="4760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20"/>
          <p:cNvPicPr preferRelativeResize="0"/>
          <p:nvPr/>
        </p:nvPicPr>
        <p:blipFill>
          <a:blip r:embed="rId3">
            <a:alphaModFix/>
          </a:blip>
          <a:stretch>
            <a:fillRect/>
          </a:stretch>
        </p:blipFill>
        <p:spPr>
          <a:xfrm>
            <a:off x="1387350" y="640900"/>
            <a:ext cx="5962451" cy="4259325"/>
          </a:xfrm>
          <a:prstGeom prst="rect">
            <a:avLst/>
          </a:prstGeom>
          <a:noFill/>
          <a:ln>
            <a:noFill/>
          </a:ln>
        </p:spPr>
      </p:pic>
      <p:sp>
        <p:nvSpPr>
          <p:cNvPr id="95" name="Google Shape;95;p20"/>
          <p:cNvSpPr txBox="1"/>
          <p:nvPr/>
        </p:nvSpPr>
        <p:spPr>
          <a:xfrm>
            <a:off x="1937300" y="76075"/>
            <a:ext cx="4858200" cy="48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a:solidFill>
                  <a:srgbClr val="0000FF"/>
                </a:solidFill>
                <a:latin typeface="Comic Sans MS"/>
                <a:ea typeface="Comic Sans MS"/>
                <a:cs typeface="Comic Sans MS"/>
                <a:sym typeface="Comic Sans MS"/>
              </a:rPr>
              <a:t>ESTRUCTURAS ANIDADAS</a:t>
            </a:r>
            <a:endParaRPr b="1">
              <a:solidFill>
                <a:srgbClr val="0000FF"/>
              </a:solidFill>
              <a:latin typeface="Comic Sans MS"/>
              <a:ea typeface="Comic Sans MS"/>
              <a:cs typeface="Comic Sans MS"/>
              <a:sym typeface="Comic Sans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dk1"/>
                </a:solidFill>
                <a:latin typeface="Comic Sans MS"/>
                <a:ea typeface="Comic Sans MS"/>
                <a:cs typeface="Comic Sans MS"/>
                <a:sym typeface="Comic Sans MS"/>
              </a:rPr>
              <a:t>if  &lt;condición verdadera&gt;:</a:t>
            </a:r>
            <a:endParaRPr>
              <a:solidFill>
                <a:schemeClr val="dk1"/>
              </a:solidFill>
              <a:latin typeface="Comic Sans MS"/>
              <a:ea typeface="Comic Sans MS"/>
              <a:cs typeface="Comic Sans MS"/>
              <a:sym typeface="Comic Sans MS"/>
            </a:endParaRPr>
          </a:p>
          <a:p>
            <a:pPr indent="0" lvl="0" marL="0" rtl="0" algn="l">
              <a:spcBef>
                <a:spcPts val="1600"/>
              </a:spcBef>
              <a:spcAft>
                <a:spcPts val="0"/>
              </a:spcAft>
              <a:buNone/>
            </a:pPr>
            <a:r>
              <a:rPr lang="es-419">
                <a:solidFill>
                  <a:schemeClr val="dk1"/>
                </a:solidFill>
                <a:latin typeface="Comic Sans MS"/>
                <a:ea typeface="Comic Sans MS"/>
                <a:cs typeface="Comic Sans MS"/>
                <a:sym typeface="Comic Sans MS"/>
              </a:rPr>
              <a:t>	ejecutar accion1</a:t>
            </a:r>
            <a:endParaRPr>
              <a:solidFill>
                <a:schemeClr val="dk1"/>
              </a:solidFill>
              <a:latin typeface="Comic Sans MS"/>
              <a:ea typeface="Comic Sans MS"/>
              <a:cs typeface="Comic Sans MS"/>
              <a:sym typeface="Comic Sans MS"/>
            </a:endParaRPr>
          </a:p>
          <a:p>
            <a:pPr indent="0" lvl="0" marL="0" rtl="0" algn="l">
              <a:spcBef>
                <a:spcPts val="1600"/>
              </a:spcBef>
              <a:spcAft>
                <a:spcPts val="0"/>
              </a:spcAft>
              <a:buNone/>
            </a:pPr>
            <a:r>
              <a:rPr lang="es-419">
                <a:solidFill>
                  <a:schemeClr val="dk1"/>
                </a:solidFill>
                <a:latin typeface="Comic Sans MS"/>
                <a:ea typeface="Comic Sans MS"/>
                <a:cs typeface="Comic Sans MS"/>
                <a:sym typeface="Comic Sans MS"/>
              </a:rPr>
              <a:t>elif &lt;condición verdadera&gt;:</a:t>
            </a:r>
            <a:endParaRPr>
              <a:solidFill>
                <a:schemeClr val="dk1"/>
              </a:solidFill>
              <a:latin typeface="Comic Sans MS"/>
              <a:ea typeface="Comic Sans MS"/>
              <a:cs typeface="Comic Sans MS"/>
              <a:sym typeface="Comic Sans MS"/>
            </a:endParaRPr>
          </a:p>
          <a:p>
            <a:pPr indent="0" lvl="0" marL="0" rtl="0" algn="l">
              <a:spcBef>
                <a:spcPts val="1600"/>
              </a:spcBef>
              <a:spcAft>
                <a:spcPts val="0"/>
              </a:spcAft>
              <a:buNone/>
            </a:pPr>
            <a:r>
              <a:rPr lang="es-419">
                <a:solidFill>
                  <a:schemeClr val="dk1"/>
                </a:solidFill>
                <a:latin typeface="Comic Sans MS"/>
                <a:ea typeface="Comic Sans MS"/>
                <a:cs typeface="Comic Sans MS"/>
                <a:sym typeface="Comic Sans MS"/>
              </a:rPr>
              <a:t>	ejecutar accion2</a:t>
            </a:r>
            <a:endParaRPr>
              <a:solidFill>
                <a:schemeClr val="dk1"/>
              </a:solidFill>
              <a:latin typeface="Comic Sans MS"/>
              <a:ea typeface="Comic Sans MS"/>
              <a:cs typeface="Comic Sans MS"/>
              <a:sym typeface="Comic Sans MS"/>
            </a:endParaRPr>
          </a:p>
          <a:p>
            <a:pPr indent="0" lvl="0" marL="0" rtl="0" algn="l">
              <a:spcBef>
                <a:spcPts val="1600"/>
              </a:spcBef>
              <a:spcAft>
                <a:spcPts val="0"/>
              </a:spcAft>
              <a:buNone/>
            </a:pPr>
            <a:r>
              <a:rPr lang="es-419">
                <a:solidFill>
                  <a:schemeClr val="dk1"/>
                </a:solidFill>
                <a:latin typeface="Comic Sans MS"/>
                <a:ea typeface="Comic Sans MS"/>
                <a:cs typeface="Comic Sans MS"/>
                <a:sym typeface="Comic Sans MS"/>
              </a:rPr>
              <a:t>else :</a:t>
            </a:r>
            <a:endParaRPr>
              <a:solidFill>
                <a:schemeClr val="dk1"/>
              </a:solidFill>
              <a:latin typeface="Comic Sans MS"/>
              <a:ea typeface="Comic Sans MS"/>
              <a:cs typeface="Comic Sans MS"/>
              <a:sym typeface="Comic Sans MS"/>
            </a:endParaRPr>
          </a:p>
          <a:p>
            <a:pPr indent="0" lvl="0" marL="0" rtl="0" algn="l">
              <a:spcBef>
                <a:spcPts val="1600"/>
              </a:spcBef>
              <a:spcAft>
                <a:spcPts val="1600"/>
              </a:spcAft>
              <a:buNone/>
            </a:pPr>
            <a:r>
              <a:rPr lang="es-419">
                <a:solidFill>
                  <a:schemeClr val="dk1"/>
                </a:solidFill>
                <a:latin typeface="Comic Sans MS"/>
                <a:ea typeface="Comic Sans MS"/>
                <a:cs typeface="Comic Sans MS"/>
                <a:sym typeface="Comic Sans MS"/>
              </a:rPr>
              <a:t>     ejecutar accion3</a:t>
            </a:r>
            <a:endParaRPr>
              <a:solidFill>
                <a:schemeClr val="dk1"/>
              </a:solidFill>
              <a:latin typeface="Comic Sans MS"/>
              <a:ea typeface="Comic Sans MS"/>
              <a:cs typeface="Comic Sans MS"/>
              <a:sym typeface="Comic Sans MS"/>
            </a:endParaRPr>
          </a:p>
        </p:txBody>
      </p:sp>
      <p:sp>
        <p:nvSpPr>
          <p:cNvPr id="101" name="Google Shape;101;p21"/>
          <p:cNvSpPr txBox="1"/>
          <p:nvPr>
            <p:ph type="title"/>
          </p:nvPr>
        </p:nvSpPr>
        <p:spPr>
          <a:xfrm>
            <a:off x="963825" y="339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latin typeface="Comic Sans MS"/>
                <a:ea typeface="Comic Sans MS"/>
                <a:cs typeface="Comic Sans MS"/>
                <a:sym typeface="Comic Sans MS"/>
              </a:rPr>
              <a:t>Sintaxis</a:t>
            </a:r>
            <a:endParaRPr>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