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CF4F94-5B64-49D4-A317-60EBD0C77AB8}">
  <a:tblStyle styleId="{77CF4F94-5B64-49D4-A317-60EBD0C77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F8C822-2982-40A9-B6F6-F150A2065B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mforta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Comforta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568b3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f568b3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f568b3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f568b3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f568b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f568b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bb55db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bb55db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bb55db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5bb55db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f7b5a59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f7b5a59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bb55db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bb55db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bb55db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bb55db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f7b5a59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f7b5a59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cf6886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cf6886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bb55d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bb55d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4f7b5a5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4f7b5a5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f7b5a59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f7b5a59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4f7b5a59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4f7b5a59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4f7b5a59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4f7b5a59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51535ce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51535ce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535ce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535ce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518860c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518860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1535ce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1535ce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518860c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518860c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518860c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518860c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f568b3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f568b3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51535ce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51535ce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5cf6886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5cf6886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cf6886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cf6886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cf6886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cf6886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5cf6886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5cf6886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cf6886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5cf6886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f568b3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4f568b3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67fe5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67fe5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f568b3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f568b3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f568b3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f568b3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f568b3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f568b3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f7b5a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f7b5a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8" y="0"/>
            <a:ext cx="9068425" cy="55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327000" y="190625"/>
            <a:ext cx="2730000" cy="548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PRIMER PROGRAMA</a:t>
            </a:r>
            <a:endParaRPr sz="20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5" y="854675"/>
            <a:ext cx="8796275" cy="29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4901350" y="0"/>
            <a:ext cx="3151500" cy="1539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Luego de escribir las dos </a:t>
            </a: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líneas</a:t>
            </a: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, presionamos en Run module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o F5 y nuestro  </a:t>
            </a: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código</a:t>
            </a: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se </a:t>
            </a: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ejecutará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864525" y="3942875"/>
            <a:ext cx="3457200" cy="10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 También podemos entrar directamente a la shell con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fortaa"/>
                <a:ea typeface="Comfortaa"/>
                <a:cs typeface="Comfortaa"/>
                <a:sym typeface="Comfortaa"/>
              </a:rPr>
              <a:t>Run-&gt;Python Shell 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937" y="3649582"/>
            <a:ext cx="4515975" cy="149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442075" y="1992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CARACTERÍSTICAS</a:t>
            </a:r>
            <a:endParaRPr sz="4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90650"/>
            <a:ext cx="8520600" cy="4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-MUY  POTENTE: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muy alto nivel y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versátil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:usado en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escritorio ,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web,seguridad informatico , inteligencia artificial ,Big Data 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-ES UN LENGUAJE INTERPRETADO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no necesita el proceso de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compilación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antes de ejecutarse.(como java o como C por ej) el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intérprete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 hace en tiempo real a medida que se ejecuta.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-MULTIPARADIGMA: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Python soporta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más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un paradigma de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:, como ser orientado a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objetos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,imperativo y funcional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-MULTIPLATAFORMA: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intérprete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está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disponible para diversos sistemas operativos .Windows , unix , Linux,etc.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-Tipado </a:t>
            </a: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dinámico</a:t>
            </a:r>
            <a:r>
              <a:rPr lang="es-419" sz="1600" u="sng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 hace falta declarar el tipo de dato que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contendrá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 variable , ya que el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intérprete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le asignara en tiempo de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ejecución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según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 valor que le asignemos 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Gramática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sencilla , clara y legible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930950" y="135300"/>
            <a:ext cx="1038600" cy="572700"/>
          </a:xfrm>
          <a:prstGeom prst="rect">
            <a:avLst/>
          </a:prstGeom>
        </p:spPr>
        <p:txBody>
          <a:bodyPr anchorCtr="0" anchor="t" bIns="91425" lIns="91425" spcFirstLastPara="1" rIns="509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</a:t>
            </a:r>
            <a:endParaRPr sz="2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6466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omic Sans MS"/>
                <a:ea typeface="Comic Sans MS"/>
                <a:cs typeface="Comic Sans MS"/>
                <a:sym typeface="Comic Sans MS"/>
              </a:rPr>
              <a:t>Pip es el instalador de paquetes de Python. Cualquier paquete de terceros que deseemos instalar en nuestro programa lo podemos hacer desde pip con el comando :                                  </a:t>
            </a:r>
            <a:r>
              <a:rPr b="1" lang="es-419" sz="1600">
                <a:solidFill>
                  <a:srgbClr val="000000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pip install nombredelaaplicacion </a:t>
            </a:r>
            <a:r>
              <a:rPr lang="es-419" sz="1600">
                <a:latin typeface="Comic Sans MS"/>
                <a:ea typeface="Comic Sans MS"/>
                <a:cs typeface="Comic Sans MS"/>
                <a:sym typeface="Comic Sans MS"/>
              </a:rPr>
              <a:t>   desde la carpeta scripts.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25" y="1656575"/>
            <a:ext cx="7140575" cy="3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249975" y="369525"/>
            <a:ext cx="81270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PROGRAMA: </a:t>
            </a: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 UNA SECUENCIA DE INSTRUCCIONES ESCRITAS PARA REALIZAR UNA </a:t>
            </a: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FUNCIÓN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VARIABLE: </a:t>
            </a:r>
            <a:r>
              <a:rPr lang="es-419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 UN ESPACIO DE MEMORIA QUE PUEDE ALMACENAR INFORMACIÓN DENTRO DE ELLA. TIENE IDENTIFICADOR(nombre de la variable) , TIPO DE DATO(int por ejemplo) y el valor que se le asigne 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identificador=valor    ---&gt;  num_entero=67   -&gt; es de tipo entero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---&gt;  frase=”hola alumnos”   -&gt; es un str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7"/>
          <p:cNvGraphicFramePr/>
          <p:nvPr/>
        </p:nvGraphicFramePr>
        <p:xfrm>
          <a:off x="1632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{77CF4F94-5B64-49D4-A317-60EBD0C77AB8}</a:tableStyleId>
              </a:tblPr>
              <a:tblGrid>
                <a:gridCol w="1721550"/>
                <a:gridCol w="1132375"/>
                <a:gridCol w="1832025"/>
                <a:gridCol w="3927950"/>
              </a:tblGrid>
              <a:tr h="4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Categoría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Nombre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Descripción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Ejemplo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entero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1 , 2 , 3 , 56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Numeros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float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coma flotante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3,14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complex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complejo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(2 + 4j)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3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bool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booleano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 , False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Secuencias inmutables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cadena de caracteres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‘hola mundo’ ,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“curso básico de python”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7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tuple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tupla de valores con un mismo o distinto tipo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(‘palabra’ , 5 , True , 3.2 , ‘rojo’)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  <a:tr h="119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Secuencias mutables 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list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Lista de valores con un mismo o distinto tipo.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[ 1 , ‘False’ , ‘rojo’ , -3 ]</a:t>
                      </a:r>
                      <a:endParaRPr b="1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8"/>
          <p:cNvGraphicFramePr/>
          <p:nvPr/>
        </p:nvGraphicFramePr>
        <p:xfrm>
          <a:off x="698550" y="9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{77CF4F94-5B64-49D4-A317-60EBD0C77AB8}</a:tableStyleId>
              </a:tblPr>
              <a:tblGrid>
                <a:gridCol w="1781175"/>
                <a:gridCol w="1171575"/>
                <a:gridCol w="1895475"/>
                <a:gridCol w="25146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Conjunto mutables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set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conjunto de valores de un mismo o distinto  tipo ..no contiene repetidos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 [1,2,3, ‘color verde’ , True] )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Conjunto inmutable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frozenset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conjunto de valores de un mismo o distinto tipo . no contiene duplicados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 [3.8 , ‘color verde’ ,-9 ] )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Diccionario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dict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conjunto de pares clave:valor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{‘ legajo  ’ : 45669 , 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‘ nombre’ :  ‘matias’,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 regular ’ :  False }</a:t>
                      </a:r>
                      <a:endParaRPr b="1" sz="1200">
                        <a:highlight>
                          <a:srgbClr val="FFFFFF"/>
                        </a:highlight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670925" y="247250"/>
            <a:ext cx="2176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OPERADORES</a:t>
            </a:r>
            <a:endParaRPr sz="19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1138700" y="80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{77CF4F94-5B64-49D4-A317-60EBD0C77AB8}</a:tableStyleId>
              </a:tblPr>
              <a:tblGrid>
                <a:gridCol w="2857500"/>
                <a:gridCol w="3219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ARITMÉTICOS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SUMA:    +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RESTA:    -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PRODUCTO:    *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POTENCIA    **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DIVISIÓN:    /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MÓDULO    %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DIVISIÓN ENTERA     //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COMPARACIÓN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IGUAL QUE : ==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MAYOR QUE :   &gt;    , MAYOR IGUAL QUE:  &gt;=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MENOR QUE : &lt;    , MENOR IGUAL QUE: &lt;=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DISTINTO QUE :   !=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LÓGICOS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AND , NOT , OR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ASIGNACIÓN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IGUAL:  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INCREMENTO: +=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DECREMENTO: -=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ESPECIALES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highlight>
                            <a:srgbClr val="FFFFFF"/>
                          </a:highlight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IS , IN , IS NOT , NOT IN</a:t>
                      </a:r>
                      <a:endParaRPr sz="1100">
                        <a:highlight>
                          <a:srgbClr val="FFFFFF"/>
                        </a:highlight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847150" y="157725"/>
            <a:ext cx="56976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PALABRAS RESERVADAS EN PYTHON</a:t>
            </a:r>
            <a:endParaRPr sz="22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23600" y="1029750"/>
            <a:ext cx="88968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False  		class 		finally		lambda		return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None			continue	for			nonlocal	try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True  			def			global		is				while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and  			del			if				not			with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 			elif			import		or				yield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assert		else			in				raise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break		except		from			pass</a:t>
            </a:r>
            <a:endParaRPr sz="2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23600" y="4020200"/>
            <a:ext cx="90204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son aquellas que no pueden usarse como nombre de </a:t>
            </a:r>
            <a:r>
              <a:rPr lang="es-419" sz="2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variables o</a:t>
            </a:r>
            <a:r>
              <a:rPr lang="es-419" sz="2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 funciones</a:t>
            </a:r>
            <a:endParaRPr sz="20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ic Sans MS"/>
                <a:ea typeface="Comic Sans MS"/>
                <a:cs typeface="Comic Sans MS"/>
                <a:sym typeface="Comic Sans MS"/>
              </a:rPr>
              <a:t>Función</a:t>
            </a:r>
            <a:r>
              <a:rPr lang="es-419" sz="3900">
                <a:latin typeface="Comic Sans MS"/>
                <a:ea typeface="Comic Sans MS"/>
                <a:cs typeface="Comic Sans MS"/>
                <a:sym typeface="Comic Sans MS"/>
              </a:rPr>
              <a:t> print</a:t>
            </a:r>
            <a:endParaRPr sz="3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130325" y="1184675"/>
            <a:ext cx="7124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 la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 la que mostraremos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información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 la pantalla. su contenido siempre debe ir entre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paréntesis y llevar comillas simples o dobles si se quiere mostrar texto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50" y="2228025"/>
            <a:ext cx="4956025" cy="2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206275" y="488425"/>
            <a:ext cx="5127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Modalidad del curso</a:t>
            </a:r>
            <a:endParaRPr sz="37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024350" y="1478100"/>
            <a:ext cx="77928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8 clases </a:t>
            </a:r>
            <a:endParaRPr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Casos </a:t>
            </a:r>
            <a:r>
              <a:rPr lang="es-419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prácticos</a:t>
            </a:r>
            <a:endParaRPr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Material </a:t>
            </a:r>
            <a:r>
              <a:rPr lang="es-419" sz="3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teórico</a:t>
            </a:r>
            <a:endParaRPr sz="32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33100" y="1690025"/>
            <a:ext cx="391260" cy="301597"/>
          </a:xfrm>
          <a:custGeom>
            <a:rect b="b" l="l" r="r" t="t"/>
            <a:pathLst>
              <a:path extrusionOk="0" h="17281" w="19563">
                <a:moveTo>
                  <a:pt x="0" y="9456"/>
                </a:moveTo>
                <a:lnTo>
                  <a:pt x="7499" y="17281"/>
                </a:lnTo>
                <a:lnTo>
                  <a:pt x="19563" y="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4"/>
          <p:cNvSpPr/>
          <p:nvPr/>
        </p:nvSpPr>
        <p:spPr>
          <a:xfrm>
            <a:off x="633100" y="2103300"/>
            <a:ext cx="391260" cy="301597"/>
          </a:xfrm>
          <a:custGeom>
            <a:rect b="b" l="l" r="r" t="t"/>
            <a:pathLst>
              <a:path extrusionOk="0" h="17281" w="19563">
                <a:moveTo>
                  <a:pt x="0" y="9456"/>
                </a:moveTo>
                <a:lnTo>
                  <a:pt x="7499" y="17281"/>
                </a:lnTo>
                <a:lnTo>
                  <a:pt x="19563" y="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4"/>
          <p:cNvSpPr/>
          <p:nvPr/>
        </p:nvSpPr>
        <p:spPr>
          <a:xfrm>
            <a:off x="633100" y="2606225"/>
            <a:ext cx="391260" cy="301597"/>
          </a:xfrm>
          <a:custGeom>
            <a:rect b="b" l="l" r="r" t="t"/>
            <a:pathLst>
              <a:path extrusionOk="0" h="17281" w="19563">
                <a:moveTo>
                  <a:pt x="0" y="9456"/>
                </a:moveTo>
                <a:lnTo>
                  <a:pt x="7499" y="17281"/>
                </a:lnTo>
                <a:lnTo>
                  <a:pt x="19563" y="0"/>
                </a:ln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366250" y="168175"/>
            <a:ext cx="82902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Mutable:</a:t>
            </a:r>
            <a:r>
              <a:rPr lang="es-419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los valores pueden cambiar en tiempo de </a:t>
            </a:r>
            <a:r>
              <a:rPr lang="es-419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ejecución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Inmutable:</a:t>
            </a:r>
            <a:r>
              <a:rPr lang="es-419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los  valores no pueden cambiar en tiempo de </a:t>
            </a:r>
            <a:r>
              <a:rPr lang="es-419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ejecución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5" y="1198675"/>
            <a:ext cx="5912900" cy="37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6879275" y="1380875"/>
            <a:ext cx="21639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 puede observar como los elementos de la lista se pudieron cambiar de valor 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5000" cy="40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585800" y="4234875"/>
            <a:ext cx="7537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y se puede observar que con la tupla ocurre un error al intentar cambiar de valor uno de sus elementos , ya que es inmutable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0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Comfortaa"/>
                <a:ea typeface="Comfortaa"/>
                <a:cs typeface="Comfortaa"/>
                <a:sym typeface="Comfortaa"/>
              </a:rPr>
              <a:t>Con la </a:t>
            </a:r>
            <a:r>
              <a:rPr lang="es-419" sz="1900">
                <a:latin typeface="Comfortaa"/>
                <a:ea typeface="Comfortaa"/>
                <a:cs typeface="Comfortaa"/>
                <a:sym typeface="Comfortaa"/>
              </a:rPr>
              <a:t>función</a:t>
            </a:r>
            <a:r>
              <a:rPr lang="es-419" sz="1900">
                <a:latin typeface="Comfortaa"/>
                <a:ea typeface="Comfortaa"/>
                <a:cs typeface="Comfortaa"/>
                <a:sym typeface="Comfortaa"/>
              </a:rPr>
              <a:t> llamada type se puede ver el tipo de dato de la variable que declaramos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" y="780450"/>
            <a:ext cx="3862400" cy="27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450" y="767000"/>
            <a:ext cx="4165200" cy="23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325" y="2995250"/>
            <a:ext cx="7192526" cy="20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5"/>
          <p:cNvGraphicFramePr/>
          <p:nvPr/>
        </p:nvGraphicFramePr>
        <p:xfrm>
          <a:off x="256875" y="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{F1F8C822-2982-40A9-B6F6-F150A2065B2A}</a:tableStyleId>
              </a:tblPr>
              <a:tblGrid>
                <a:gridCol w="1500700"/>
                <a:gridCol w="18396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Operación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Expresión</a:t>
                      </a: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en python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suma 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+ 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resta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 - 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multiplicación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a*b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división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a/b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potenciación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a**b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módulo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a%b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5"/>
          <p:cNvSpPr txBox="1"/>
          <p:nvPr/>
        </p:nvSpPr>
        <p:spPr>
          <a:xfrm>
            <a:off x="256875" y="74725"/>
            <a:ext cx="85338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Podemos usar la shell para hacer algunos </a:t>
            </a:r>
            <a:r>
              <a:rPr b="1" lang="es-419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cálculos</a:t>
            </a:r>
            <a:endParaRPr b="1"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75" y="580525"/>
            <a:ext cx="4872375" cy="4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1507450" y="95750"/>
            <a:ext cx="4974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Creando 2 variables: a  y  b</a:t>
            </a:r>
            <a:endParaRPr sz="19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2034475" y="1613525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5" y="577050"/>
            <a:ext cx="8122101" cy="42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" y="611325"/>
            <a:ext cx="5259665" cy="36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442925" y="180100"/>
            <a:ext cx="441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Desde el IDLE ..</a:t>
            </a:r>
            <a:r>
              <a:rPr lang="es-419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s-419" sz="20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s-419" sz="20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 1</a:t>
            </a:r>
            <a:endParaRPr sz="2400">
              <a:solidFill>
                <a:srgbClr val="FFFFFF"/>
              </a:solidFill>
              <a:highlight>
                <a:srgbClr val="0000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800" y="1541250"/>
            <a:ext cx="5467750" cy="36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6381525" y="1006125"/>
            <a:ext cx="5856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/>
        </p:nvSpPr>
        <p:spPr>
          <a:xfrm>
            <a:off x="692525" y="133000"/>
            <a:ext cx="2592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EJERCICIOS</a:t>
            </a:r>
            <a:endParaRPr b="1" sz="24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16075" y="681100"/>
            <a:ext cx="78312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CREE DOS VARIABLES Y ASIGNE VALORES a=4  y b=6. LUEGO RESUELVA ESTAS OPERACIONES , DESDE LA SHELL Y LUEGO DESDE LA IDLE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resultado=a+b/2  </a:t>
            </a:r>
            <a:endParaRPr sz="1600">
              <a:solidFill>
                <a:srgbClr val="FFFFFF"/>
              </a:solidFill>
              <a:highlight>
                <a:srgbClr val="0000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total=resultado + (b**2)</a:t>
            </a:r>
            <a:endParaRPr sz="1600">
              <a:solidFill>
                <a:srgbClr val="FFFFFF"/>
              </a:solidFill>
              <a:highlight>
                <a:srgbClr val="0000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operación</a:t>
            </a:r>
            <a:r>
              <a:rPr lang="es-419" sz="1600">
                <a:solidFill>
                  <a:srgbClr val="FFFFFF"/>
                </a:solidFill>
                <a:highlight>
                  <a:srgbClr val="0000FF"/>
                </a:highlight>
                <a:latin typeface="Comfortaa"/>
                <a:ea typeface="Comfortaa"/>
                <a:cs typeface="Comfortaa"/>
                <a:sym typeface="Comfortaa"/>
              </a:rPr>
              <a:t>=a*b/8 -(-4)</a:t>
            </a:r>
            <a:endParaRPr sz="1600">
              <a:solidFill>
                <a:srgbClr val="FFFFFF"/>
              </a:solidFill>
              <a:highlight>
                <a:srgbClr val="0000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Por ej: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949756" y="2416000"/>
            <a:ext cx="2784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Desde la shell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2812580"/>
            <a:ext cx="4057838" cy="233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042" y="2812600"/>
            <a:ext cx="3952033" cy="23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5625633" y="2376600"/>
            <a:ext cx="2784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Desde el IDLE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864525" y="169550"/>
            <a:ext cx="5818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Entrada por teclado y salida </a:t>
            </a:r>
            <a:r>
              <a:rPr lang="es-419" sz="21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estándar</a:t>
            </a:r>
            <a:endParaRPr sz="2100" u="sng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00" y="846325"/>
            <a:ext cx="6225175" cy="39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/>
        </p:nvSpPr>
        <p:spPr>
          <a:xfrm>
            <a:off x="6901475" y="1331400"/>
            <a:ext cx="2029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entrada:lo que ingresamos por teclado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6901475" y="3774325"/>
            <a:ext cx="2111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salida:muestra 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 datos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00" y="664925"/>
            <a:ext cx="6694525" cy="43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/>
        </p:nvSpPr>
        <p:spPr>
          <a:xfrm>
            <a:off x="2002850" y="95775"/>
            <a:ext cx="4595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es-419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números</a:t>
            </a:r>
            <a:r>
              <a:rPr lang="es-419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510775"/>
            <a:ext cx="7510700" cy="45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INSTALACIÓN </a:t>
            </a:r>
            <a:endParaRPr sz="4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PYTHON</a:t>
            </a:r>
            <a:endParaRPr sz="4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00" y="279200"/>
            <a:ext cx="7210425" cy="39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850" y="141225"/>
            <a:ext cx="50577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698650" y="451050"/>
            <a:ext cx="3301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CONCATENACIÓN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75" y="2192200"/>
            <a:ext cx="49463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75" y="1236875"/>
            <a:ext cx="6254880" cy="38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730900" y="141300"/>
            <a:ext cx="6390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 intentar concatenar una variable de tipo int y una variable de tipo str , nos </a:t>
            </a:r>
            <a:r>
              <a:rPr lang="es-419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dará</a:t>
            </a:r>
            <a:r>
              <a:rPr lang="es-419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 error si no convertimos la variable entera a un string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1366700" y="288025"/>
            <a:ext cx="479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CONTADOR Y ACUMULADOR</a:t>
            </a:r>
            <a:endParaRPr sz="17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712100" y="994625"/>
            <a:ext cx="71919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CONTADOR : almacena cantidades fijas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ACUMULADOR: almacena cantidades variables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6053725" y="2187275"/>
            <a:ext cx="26085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contador: cantidad</a:t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acumulador: total</a:t>
            </a:r>
            <a:endParaRPr sz="1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25" y="2029825"/>
            <a:ext cx="4553521" cy="28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/>
        </p:nvSpPr>
        <p:spPr>
          <a:xfrm>
            <a:off x="1523400" y="190200"/>
            <a:ext cx="3048600" cy="489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Ejercicios propuestos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75" y="1494400"/>
            <a:ext cx="4189800" cy="9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453750" y="842300"/>
            <a:ext cx="5958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Escriba un programa donde deba ingresar valores por teclado para calcular el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área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un </a:t>
            </a: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triángulo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75" y="3452325"/>
            <a:ext cx="4246875" cy="149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/>
        </p:nvSpPr>
        <p:spPr>
          <a:xfrm>
            <a:off x="581700" y="2619375"/>
            <a:ext cx="5958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y otro  donde deba ingresar nombre y notas de un alumno para calcular el promedio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1" name="Google Shape;301;p46"/>
          <p:cNvCxnSpPr/>
          <p:nvPr/>
        </p:nvCxnSpPr>
        <p:spPr>
          <a:xfrm flipH="1">
            <a:off x="5148875" y="2863850"/>
            <a:ext cx="2086800" cy="143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6"/>
          <p:cNvCxnSpPr/>
          <p:nvPr/>
        </p:nvCxnSpPr>
        <p:spPr>
          <a:xfrm>
            <a:off x="5010350" y="1771550"/>
            <a:ext cx="2249700" cy="945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46"/>
          <p:cNvSpPr txBox="1"/>
          <p:nvPr/>
        </p:nvSpPr>
        <p:spPr>
          <a:xfrm>
            <a:off x="7268275" y="2244350"/>
            <a:ext cx="1809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esto debe devolver la shell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/>
        </p:nvSpPr>
        <p:spPr>
          <a:xfrm>
            <a:off x="1660150" y="728175"/>
            <a:ext cx="4850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50" y="321025"/>
            <a:ext cx="8061049" cy="44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1825575" y="-129300"/>
            <a:ext cx="4065000" cy="1422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En la </a:t>
            </a: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página</a:t>
            </a: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 oficial de python , descargar la </a:t>
            </a: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última</a:t>
            </a: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s-419" sz="1700">
                <a:latin typeface="Comic Sans MS"/>
                <a:ea typeface="Comic Sans MS"/>
                <a:cs typeface="Comic Sans MS"/>
                <a:sym typeface="Comic Sans MS"/>
              </a:rPr>
              <a:t>versión según nuestro sistema operativo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" y="403275"/>
            <a:ext cx="8815801" cy="4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729750" y="2224900"/>
            <a:ext cx="1129200" cy="42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4858950" y="2435950"/>
            <a:ext cx="1790400" cy="9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7"/>
          <p:cNvSpPr txBox="1"/>
          <p:nvPr/>
        </p:nvSpPr>
        <p:spPr>
          <a:xfrm>
            <a:off x="6774800" y="2389350"/>
            <a:ext cx="1380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Comfortaa"/>
                <a:ea typeface="Comfortaa"/>
                <a:cs typeface="Comfortaa"/>
                <a:sym typeface="Comfortaa"/>
              </a:rPr>
              <a:t>hacer clic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75" y="195550"/>
            <a:ext cx="7263724" cy="47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8"/>
          <p:cNvCxnSpPr/>
          <p:nvPr/>
        </p:nvCxnSpPr>
        <p:spPr>
          <a:xfrm>
            <a:off x="1185600" y="3165350"/>
            <a:ext cx="2370600" cy="142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/>
          <p:nvPr/>
        </p:nvSpPr>
        <p:spPr>
          <a:xfrm>
            <a:off x="83425" y="1565425"/>
            <a:ext cx="2678400" cy="139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omic Sans MS"/>
                <a:ea typeface="Comic Sans MS"/>
                <a:cs typeface="Comic Sans MS"/>
                <a:sym typeface="Comic Sans MS"/>
              </a:rPr>
              <a:t>IMPORTANTE : tildar la opcion que dice “Add Python 3.8 to PATH”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3603275" y="4765150"/>
            <a:ext cx="2002800" cy="3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050"/>
            <a:ext cx="4751126" cy="27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4136575" y="1564675"/>
            <a:ext cx="1647300" cy="864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que la </a:t>
            </a:r>
            <a:r>
              <a:rPr lang="es-419"/>
              <a:t>instalación</a:t>
            </a:r>
            <a:r>
              <a:rPr lang="es-419"/>
              <a:t> se realizo con exito</a:t>
            </a:r>
            <a:endParaRPr/>
          </a:p>
        </p:txBody>
      </p:sp>
      <p:cxnSp>
        <p:nvCxnSpPr>
          <p:cNvPr id="101" name="Google Shape;101;p19"/>
          <p:cNvCxnSpPr>
            <a:stCxn id="102" idx="1"/>
          </p:cNvCxnSpPr>
          <p:nvPr/>
        </p:nvCxnSpPr>
        <p:spPr>
          <a:xfrm flipH="1" rot="10800000">
            <a:off x="5677275" y="3236475"/>
            <a:ext cx="1065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575" y="2736025"/>
            <a:ext cx="3657600" cy="24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591875" y="3129825"/>
            <a:ext cx="2917800" cy="49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591875" y="3597375"/>
            <a:ext cx="29178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746400" y="2367475"/>
            <a:ext cx="2085900" cy="572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omfortaa"/>
                <a:ea typeface="Comfortaa"/>
                <a:cs typeface="Comfortaa"/>
                <a:sym typeface="Comfortaa"/>
              </a:rPr>
              <a:t>IDLE python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2975150" y="3597375"/>
            <a:ext cx="2511000" cy="648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latin typeface="Comfortaa"/>
                <a:ea typeface="Comfortaa"/>
                <a:cs typeface="Comfortaa"/>
                <a:sym typeface="Comfortaa"/>
              </a:rPr>
              <a:t>SHELL de python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ssss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19475" y="1087025"/>
            <a:ext cx="31998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5" y="577450"/>
            <a:ext cx="5143500" cy="22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67175"/>
            <a:ext cx="7656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SHELL: </a:t>
            </a:r>
            <a:r>
              <a:rPr b="1" lang="es-419" sz="21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intérprete</a:t>
            </a:r>
            <a:r>
              <a:rPr b="1" lang="es-419" sz="21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 de python en modo interactivo</a:t>
            </a:r>
            <a:endParaRPr b="1" sz="21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075" y="2335900"/>
            <a:ext cx="6826501" cy="2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5736525" y="901725"/>
            <a:ext cx="3095700" cy="1434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omfortaa"/>
                <a:ea typeface="Comfortaa"/>
                <a:cs typeface="Comfortaa"/>
                <a:sym typeface="Comfortaa"/>
              </a:rPr>
              <a:t>Los comandos son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omfortaa"/>
                <a:ea typeface="Comfortaa"/>
                <a:cs typeface="Comfortaa"/>
                <a:sym typeface="Comfortaa"/>
              </a:rPr>
              <a:t>leídos  directamente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omfortaa"/>
                <a:ea typeface="Comfortaa"/>
                <a:cs typeface="Comfortaa"/>
                <a:sym typeface="Comfortaa"/>
              </a:rPr>
              <a:t>desde la terminal 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274300" y="95775"/>
            <a:ext cx="3246300" cy="7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IDLE:modo secuencia de comandos.Permite crear, editar,leer , guardar  y ejecutar código sin tocar shell.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0" y="669825"/>
            <a:ext cx="49720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313675" y="43100"/>
            <a:ext cx="1570500" cy="100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creamos un archivo de texto con el bloc de notas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636550" y="-30700"/>
            <a:ext cx="5586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00"/>
          </a:p>
        </p:txBody>
      </p:sp>
      <p:sp>
        <p:nvSpPr>
          <p:cNvPr id="126" name="Google Shape;126;p21"/>
          <p:cNvSpPr/>
          <p:nvPr/>
        </p:nvSpPr>
        <p:spPr>
          <a:xfrm>
            <a:off x="595325" y="1118300"/>
            <a:ext cx="2019000" cy="100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lo abrimos y lo guardamos con la </a:t>
            </a: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extensión</a:t>
            </a: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b="1" lang="es-419" sz="1600">
                <a:latin typeface="Comfortaa"/>
                <a:ea typeface="Comfortaa"/>
                <a:cs typeface="Comfortaa"/>
                <a:sym typeface="Comfortaa"/>
              </a:rPr>
              <a:t> .py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85375"/>
            <a:ext cx="5297025" cy="14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6725" y="1225800"/>
            <a:ext cx="5586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50" y="3768525"/>
            <a:ext cx="4776750" cy="1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6313675" y="2245925"/>
            <a:ext cx="1928700" cy="1317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Hacemos clic derecho y abrimos con la </a:t>
            </a:r>
            <a:r>
              <a:rPr lang="es-419">
                <a:latin typeface="Comfortaa"/>
                <a:ea typeface="Comfortaa"/>
                <a:cs typeface="Comfortaa"/>
                <a:sym typeface="Comfortaa"/>
              </a:rPr>
              <a:t>opción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 “Edit with IDLE “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38423">
            <a:off x="2614325" y="3911000"/>
            <a:ext cx="1333825" cy="6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744425" y="2696325"/>
            <a:ext cx="8748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