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9" r:id="rId4"/>
    <p:sldId id="298" r:id="rId5"/>
    <p:sldId id="296" r:id="rId6"/>
    <p:sldId id="339" r:id="rId7"/>
    <p:sldId id="332" r:id="rId8"/>
    <p:sldId id="335" r:id="rId9"/>
    <p:sldId id="336" r:id="rId10"/>
    <p:sldId id="337" r:id="rId11"/>
    <p:sldId id="338" r:id="rId12"/>
    <p:sldId id="341" r:id="rId13"/>
    <p:sldId id="333" r:id="rId14"/>
    <p:sldId id="301" r:id="rId15"/>
    <p:sldId id="302" r:id="rId16"/>
    <p:sldId id="323" r:id="rId17"/>
    <p:sldId id="300" r:id="rId18"/>
    <p:sldId id="306" r:id="rId19"/>
    <p:sldId id="304" r:id="rId20"/>
    <p:sldId id="327" r:id="rId21"/>
    <p:sldId id="313" r:id="rId22"/>
    <p:sldId id="328" r:id="rId23"/>
    <p:sldId id="329" r:id="rId24"/>
    <p:sldId id="330" r:id="rId25"/>
    <p:sldId id="320" r:id="rId26"/>
    <p:sldId id="331" r:id="rId27"/>
    <p:sldId id="295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02/06/2022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721217" y="1674253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 smtClean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 smtClean="0">
              <a:solidFill>
                <a:schemeClr val="bg1"/>
              </a:solidFill>
            </a:endParaRPr>
          </a:p>
          <a:p>
            <a:pPr algn="ctr"/>
            <a:r>
              <a:rPr lang="es-AR" sz="2800" dirty="0" smtClean="0">
                <a:solidFill>
                  <a:schemeClr val="bg1"/>
                </a:solidFill>
              </a:rPr>
              <a:t>CLASE 6</a:t>
            </a:r>
          </a:p>
          <a:p>
            <a:pPr algn="ctr"/>
            <a:endParaRPr lang="es-AR" sz="2800" dirty="0" smtClean="0">
              <a:solidFill>
                <a:schemeClr val="bg1"/>
              </a:solidFill>
            </a:endParaRPr>
          </a:p>
          <a:p>
            <a:pPr algn="ctr"/>
            <a:r>
              <a:rPr lang="es-AR" sz="2800" dirty="0" smtClean="0">
                <a:solidFill>
                  <a:schemeClr val="bg1"/>
                </a:solidFill>
              </a:rPr>
              <a:t>Redes Neuronales RECURRENTES </a:t>
            </a:r>
          </a:p>
          <a:p>
            <a:pPr algn="ctr"/>
            <a:r>
              <a:rPr lang="es-AR" sz="2800" dirty="0" smtClean="0">
                <a:solidFill>
                  <a:schemeClr val="bg1"/>
                </a:solidFill>
              </a:rPr>
              <a:t>RECURRENT Neural Network (RNN)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smtClean="0">
                <a:solidFill>
                  <a:schemeClr val="bg1"/>
                </a:solidFill>
              </a:rPr>
              <a:t>Docente: Dr. Ing. Marcos Uriel Maillot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smtClean="0">
                <a:solidFill>
                  <a:schemeClr val="bg1"/>
                </a:solidFill>
              </a:rPr>
              <a:t>Junio 2022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875763" y="312361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</a:t>
            </a:r>
            <a:r>
              <a:rPr lang="es-AR" dirty="0" smtClean="0">
                <a:solidFill>
                  <a:schemeClr val="bg1"/>
                </a:solidFill>
              </a:rPr>
              <a:t>Artificial </a:t>
            </a:r>
            <a:r>
              <a:rPr lang="es-AR" dirty="0" smtClean="0">
                <a:solidFill>
                  <a:schemeClr val="bg1"/>
                </a:solidFill>
              </a:rPr>
              <a:t>– 4ta </a:t>
            </a:r>
            <a:r>
              <a:rPr lang="es-AR" dirty="0">
                <a:solidFill>
                  <a:schemeClr val="bg1"/>
                </a:solidFill>
              </a:rPr>
              <a:t>cohorte 2021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 - Dimensiones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549161" y="5952437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 smtClean="0">
                <a:solidFill>
                  <a:schemeClr val="bg1"/>
                </a:solidFill>
              </a:rPr>
              <a:t>Input </a:t>
            </a:r>
            <a:r>
              <a:rPr lang="es-AR" sz="2000" dirty="0" err="1" smtClean="0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652"/>
              </p:ext>
            </p:extLst>
          </p:nvPr>
        </p:nvGraphicFramePr>
        <p:xfrm>
          <a:off x="5238840" y="3377569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2099256"/>
                <a:gridCol w="1609859"/>
                <a:gridCol w="117197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Variable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Parámetro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733" y="3056334"/>
            <a:ext cx="3125975" cy="24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 - Dimensiones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474314" y="6273044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 smtClean="0">
                <a:solidFill>
                  <a:schemeClr val="bg1"/>
                </a:solidFill>
              </a:rPr>
              <a:t>2 </a:t>
            </a:r>
            <a:r>
              <a:rPr lang="es-AR" sz="2000" dirty="0" err="1" smtClean="0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55" y="1044218"/>
            <a:ext cx="5210175" cy="50482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79359"/>
              </p:ext>
            </p:extLst>
          </p:nvPr>
        </p:nvGraphicFramePr>
        <p:xfrm>
          <a:off x="5419144" y="3353928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2099256"/>
                <a:gridCol w="1609859"/>
                <a:gridCol w="117197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Variable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Parámetro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89189" y="2588409"/>
            <a:ext cx="4420125" cy="28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 - Dimensiones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3575412" y="1264934"/>
            <a:ext cx="2359038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 smtClean="0">
                <a:solidFill>
                  <a:schemeClr val="bg1"/>
                </a:solidFill>
              </a:rPr>
              <a:t>Input </a:t>
            </a:r>
            <a:r>
              <a:rPr lang="es-AR" sz="2000" dirty="0" err="1" smtClean="0">
                <a:solidFill>
                  <a:schemeClr val="bg1"/>
                </a:solidFill>
              </a:rPr>
              <a:t>size</a:t>
            </a:r>
            <a:r>
              <a:rPr lang="es-AR" sz="2000" dirty="0" smtClean="0">
                <a:solidFill>
                  <a:schemeClr val="bg1"/>
                </a:solidFill>
              </a:rPr>
              <a:t> = 5</a:t>
            </a:r>
          </a:p>
          <a:p>
            <a:r>
              <a:rPr lang="es-AR" sz="2000" dirty="0" err="1" smtClean="0">
                <a:solidFill>
                  <a:schemeClr val="bg1"/>
                </a:solidFill>
              </a:rPr>
              <a:t>Batch</a:t>
            </a:r>
            <a:r>
              <a:rPr lang="es-AR" sz="2000" dirty="0" smtClean="0">
                <a:solidFill>
                  <a:schemeClr val="bg1"/>
                </a:solidFill>
              </a:rPr>
              <a:t> </a:t>
            </a:r>
            <a:r>
              <a:rPr lang="es-AR" sz="2000" dirty="0" err="1" smtClean="0">
                <a:solidFill>
                  <a:schemeClr val="bg1"/>
                </a:solidFill>
              </a:rPr>
              <a:t>size</a:t>
            </a:r>
            <a:r>
              <a:rPr lang="es-AR" sz="2000" dirty="0" smtClean="0">
                <a:solidFill>
                  <a:schemeClr val="bg1"/>
                </a:solidFill>
              </a:rPr>
              <a:t> = 3</a:t>
            </a:r>
          </a:p>
          <a:p>
            <a:r>
              <a:rPr lang="es-AR" sz="2000" dirty="0" err="1" smtClean="0">
                <a:solidFill>
                  <a:schemeClr val="bg1"/>
                </a:solidFill>
              </a:rPr>
              <a:t>Hidden</a:t>
            </a:r>
            <a:r>
              <a:rPr lang="es-AR" sz="2000" dirty="0" smtClean="0">
                <a:solidFill>
                  <a:schemeClr val="bg1"/>
                </a:solidFill>
              </a:rPr>
              <a:t> </a:t>
            </a:r>
            <a:r>
              <a:rPr lang="es-AR" sz="2000" dirty="0" err="1" smtClean="0">
                <a:solidFill>
                  <a:schemeClr val="bg1"/>
                </a:solidFill>
              </a:rPr>
              <a:t>size</a:t>
            </a:r>
            <a:r>
              <a:rPr lang="es-AR" sz="2000" dirty="0" smtClean="0">
                <a:solidFill>
                  <a:schemeClr val="bg1"/>
                </a:solidFill>
              </a:rPr>
              <a:t> = 4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3915382" y="594980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 smtClean="0">
                <a:solidFill>
                  <a:srgbClr val="FF0000"/>
                </a:solidFill>
              </a:rPr>
              <a:t>Ejercicio 1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40" y="941295"/>
            <a:ext cx="5210175" cy="50482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214"/>
              </p:ext>
            </p:extLst>
          </p:nvPr>
        </p:nvGraphicFramePr>
        <p:xfrm>
          <a:off x="5135809" y="2903167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2099256"/>
                <a:gridCol w="1609859"/>
                <a:gridCol w="117197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Variable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Parámetro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840242" y="2321067"/>
            <a:ext cx="5269730" cy="29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5596929" y="3318411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4000" b="1" dirty="0" smtClean="0">
                <a:solidFill>
                  <a:srgbClr val="FF0000"/>
                </a:solidFill>
              </a:rPr>
              <a:t>A</a:t>
            </a:r>
            <a:r>
              <a:rPr lang="es-AR" sz="3200" b="1" dirty="0" smtClean="0">
                <a:solidFill>
                  <a:srgbClr val="FF0000"/>
                </a:solidFill>
              </a:rPr>
              <a:t> </a:t>
            </a:r>
            <a:r>
              <a:rPr lang="es-AR" sz="4000" b="1" dirty="0" smtClean="0">
                <a:solidFill>
                  <a:srgbClr val="FF0000"/>
                </a:solidFill>
              </a:rPr>
              <a:t>pensar</a:t>
            </a:r>
            <a:r>
              <a:rPr lang="es-AR" sz="3200" b="1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115910"/>
            <a:ext cx="4192260" cy="6636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9477" y="6283748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“El pensador” </a:t>
            </a:r>
            <a:r>
              <a:rPr lang="es-AR" dirty="0">
                <a:solidFill>
                  <a:srgbClr val="FF0000"/>
                </a:solidFill>
              </a:rPr>
              <a:t>de </a:t>
            </a:r>
            <a:r>
              <a:rPr lang="es-AR" dirty="0" err="1" smtClean="0">
                <a:solidFill>
                  <a:srgbClr val="FF0000"/>
                </a:solidFill>
              </a:rPr>
              <a:t>Rodin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smtClean="0">
                <a:solidFill>
                  <a:schemeClr val="bg1"/>
                </a:solidFill>
              </a:rPr>
              <a:t>Back </a:t>
            </a:r>
            <a:r>
              <a:rPr lang="es-AR" sz="3200" dirty="0" err="1" smtClean="0">
                <a:solidFill>
                  <a:schemeClr val="bg1"/>
                </a:solidFill>
              </a:rPr>
              <a:t>propagation</a:t>
            </a:r>
            <a:r>
              <a:rPr lang="es-AR" sz="3200" dirty="0" smtClean="0">
                <a:solidFill>
                  <a:schemeClr val="bg1"/>
                </a:solidFill>
              </a:rPr>
              <a:t> </a:t>
            </a:r>
            <a:r>
              <a:rPr lang="es-AR" sz="3200" dirty="0" err="1" smtClean="0">
                <a:solidFill>
                  <a:schemeClr val="bg1"/>
                </a:solidFill>
              </a:rPr>
              <a:t>through</a:t>
            </a:r>
            <a:r>
              <a:rPr lang="es-AR" sz="3200" dirty="0" smtClean="0">
                <a:solidFill>
                  <a:schemeClr val="bg1"/>
                </a:solidFill>
              </a:rPr>
              <a:t> time (BPTT)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" name="Subtitle 1"/>
          <p:cNvSpPr txBox="1">
            <a:spLocks/>
          </p:cNvSpPr>
          <p:nvPr/>
        </p:nvSpPr>
        <p:spPr>
          <a:xfrm>
            <a:off x="7666172" y="4005574"/>
            <a:ext cx="3850578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 smtClean="0">
                <a:solidFill>
                  <a:schemeClr val="bg1"/>
                </a:solidFill>
              </a:rPr>
              <a:t>Ver desarrollo teórico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r="3394"/>
          <a:stretch/>
        </p:blipFill>
        <p:spPr>
          <a:xfrm>
            <a:off x="681587" y="2982351"/>
            <a:ext cx="6984585" cy="33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smtClean="0">
                <a:solidFill>
                  <a:schemeClr val="bg1"/>
                </a:solidFill>
              </a:rPr>
              <a:t>Problemas de la RNN básica con el BPTT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365" y="2541733"/>
            <a:ext cx="11075831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err="1" smtClean="0">
                <a:solidFill>
                  <a:srgbClr val="FF0000"/>
                </a:solidFill>
              </a:rPr>
              <a:t>Vanishing</a:t>
            </a:r>
            <a:r>
              <a:rPr lang="es-AR" sz="2800" b="1" dirty="0" smtClean="0">
                <a:solidFill>
                  <a:srgbClr val="FF0000"/>
                </a:solidFill>
              </a:rPr>
              <a:t> </a:t>
            </a:r>
            <a:r>
              <a:rPr lang="es-AR" sz="2800" b="1" dirty="0" err="1" smtClean="0">
                <a:solidFill>
                  <a:srgbClr val="FF0000"/>
                </a:solidFill>
              </a:rPr>
              <a:t>gradient</a:t>
            </a:r>
            <a:r>
              <a:rPr lang="es-AR" sz="2800" b="1" dirty="0" smtClean="0">
                <a:solidFill>
                  <a:srgbClr val="FF0000"/>
                </a:solidFill>
              </a:rPr>
              <a:t> </a:t>
            </a:r>
            <a:r>
              <a:rPr lang="es-AR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pérdida de aportes de </a:t>
            </a:r>
            <a:r>
              <a:rPr lang="es-AR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long-term</a:t>
            </a:r>
            <a:r>
              <a:rPr lang="es-AR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states</a:t>
            </a:r>
            <a:endParaRPr lang="es-AR" sz="28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(gradientes próximos a cero)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356" y="4171724"/>
            <a:ext cx="11885768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smtClean="0">
                <a:solidFill>
                  <a:srgbClr val="FF0000"/>
                </a:solidFill>
              </a:rPr>
              <a:t> </a:t>
            </a:r>
            <a:r>
              <a:rPr lang="es-AR" sz="2800" b="1" dirty="0" err="1" smtClean="0">
                <a:solidFill>
                  <a:srgbClr val="FF0000"/>
                </a:solidFill>
              </a:rPr>
              <a:t>Exploding</a:t>
            </a:r>
            <a:r>
              <a:rPr lang="es-AR" sz="2800" b="1" dirty="0" smtClean="0">
                <a:solidFill>
                  <a:srgbClr val="FF0000"/>
                </a:solidFill>
              </a:rPr>
              <a:t> </a:t>
            </a:r>
            <a:r>
              <a:rPr lang="es-AR" sz="2800" b="1" dirty="0" err="1" smtClean="0">
                <a:solidFill>
                  <a:srgbClr val="FF0000"/>
                </a:solidFill>
              </a:rPr>
              <a:t>gradient</a:t>
            </a:r>
            <a:r>
              <a:rPr lang="es-AR" sz="2800" b="1" dirty="0" smtClean="0">
                <a:solidFill>
                  <a:srgbClr val="FF0000"/>
                </a:solidFill>
              </a:rPr>
              <a:t> </a:t>
            </a:r>
            <a:r>
              <a:rPr lang="es-AR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se soluciona con </a:t>
            </a:r>
            <a:r>
              <a:rPr lang="es-AR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clipping</a:t>
            </a:r>
            <a:r>
              <a:rPr lang="es-AR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gradient</a:t>
            </a:r>
            <a:endParaRPr lang="es-AR" sz="28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s-AR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(gradientes mayores a 1)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37" y="6180313"/>
            <a:ext cx="11885768" cy="52322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dirty="0" smtClean="0">
                <a:solidFill>
                  <a:srgbClr val="FF0000"/>
                </a:solidFill>
              </a:rPr>
              <a:t>Solución con otras RNN mas avanzadas (LSTM y GRU)</a:t>
            </a:r>
            <a:endParaRPr lang="es-A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smtClean="0">
                <a:solidFill>
                  <a:schemeClr val="bg1"/>
                </a:solidFill>
              </a:rPr>
              <a:t>Arquitecturas flexibles IN/OUT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452"/>
            <a:ext cx="12192000" cy="3816307"/>
          </a:xfrm>
          <a:prstGeom prst="rect">
            <a:avLst/>
          </a:prstGeom>
        </p:spPr>
      </p:pic>
      <p:sp>
        <p:nvSpPr>
          <p:cNvPr id="5" name="Subtitle 1"/>
          <p:cNvSpPr txBox="1">
            <a:spLocks/>
          </p:cNvSpPr>
          <p:nvPr/>
        </p:nvSpPr>
        <p:spPr>
          <a:xfrm>
            <a:off x="440027" y="5394484"/>
            <a:ext cx="746976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 smtClean="0">
                <a:solidFill>
                  <a:schemeClr val="bg1"/>
                </a:solidFill>
              </a:rPr>
              <a:t>MLP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891047" y="5394484"/>
            <a:ext cx="1843826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err="1" smtClean="0">
                <a:solidFill>
                  <a:schemeClr val="bg1"/>
                </a:solidFill>
              </a:rPr>
              <a:t>Img</a:t>
            </a:r>
            <a:r>
              <a:rPr lang="es-AR" sz="1800" dirty="0" smtClean="0">
                <a:solidFill>
                  <a:schemeClr val="bg1"/>
                </a:solidFill>
              </a:rPr>
              <a:t> </a:t>
            </a:r>
            <a:r>
              <a:rPr lang="es-AR" sz="1800" dirty="0" err="1" smtClean="0">
                <a:solidFill>
                  <a:schemeClr val="bg1"/>
                </a:solidFill>
              </a:rPr>
              <a:t>captioning</a:t>
            </a:r>
            <a:endParaRPr lang="es-AR" sz="1800" dirty="0" smtClean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252174" y="4987917"/>
            <a:ext cx="1981201" cy="81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smtClean="0">
                <a:solidFill>
                  <a:schemeClr val="bg1"/>
                </a:solidFill>
              </a:rPr>
              <a:t>Regresión</a:t>
            </a:r>
          </a:p>
          <a:p>
            <a:pPr algn="l"/>
            <a:r>
              <a:rPr lang="es-AR" sz="1800" dirty="0" err="1" smtClean="0">
                <a:solidFill>
                  <a:schemeClr val="bg1"/>
                </a:solidFill>
              </a:rPr>
              <a:t>Classificacion</a:t>
            </a:r>
            <a:endParaRPr lang="es-AR" sz="1800" dirty="0" smtClean="0">
              <a:solidFill>
                <a:schemeClr val="bg1"/>
              </a:solidFill>
            </a:endParaRPr>
          </a:p>
          <a:p>
            <a:pPr algn="l"/>
            <a:r>
              <a:rPr lang="es-AR" sz="1800" dirty="0" err="1" smtClean="0">
                <a:solidFill>
                  <a:schemeClr val="bg1"/>
                </a:solidFill>
              </a:rPr>
              <a:t>Sentiment</a:t>
            </a:r>
            <a:r>
              <a:rPr lang="es-AR" sz="1800" dirty="0" smtClean="0">
                <a:solidFill>
                  <a:schemeClr val="bg1"/>
                </a:solidFill>
              </a:rPr>
              <a:t> </a:t>
            </a:r>
            <a:r>
              <a:rPr lang="es-AR" sz="1800" dirty="0" err="1" smtClean="0">
                <a:solidFill>
                  <a:schemeClr val="bg1"/>
                </a:solidFill>
              </a:rPr>
              <a:t>classification</a:t>
            </a:r>
            <a:endParaRPr lang="es-AR" sz="1800" dirty="0" smtClean="0">
              <a:solidFill>
                <a:schemeClr val="bg1"/>
              </a:solidFill>
            </a:endParaRPr>
          </a:p>
          <a:p>
            <a:pPr algn="l"/>
            <a:r>
              <a:rPr lang="es-AR" sz="1800" dirty="0" smtClean="0">
                <a:solidFill>
                  <a:schemeClr val="bg1"/>
                </a:solidFill>
              </a:rPr>
              <a:t>Resumen de videos</a:t>
            </a:r>
            <a:endParaRPr lang="es-AR" sz="1800" dirty="0">
              <a:solidFill>
                <a:schemeClr val="bg1"/>
              </a:solidFill>
            </a:endParaRPr>
          </a:p>
          <a:p>
            <a:pPr algn="l"/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800044" y="5394484"/>
            <a:ext cx="3103810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smtClean="0">
                <a:solidFill>
                  <a:schemeClr val="bg1"/>
                </a:solidFill>
              </a:rPr>
              <a:t>Regresión varios futuros</a:t>
            </a:r>
          </a:p>
          <a:p>
            <a:pPr algn="l"/>
            <a:r>
              <a:rPr lang="es-AR" sz="1800" dirty="0" smtClean="0">
                <a:solidFill>
                  <a:schemeClr val="bg1"/>
                </a:solidFill>
              </a:rPr>
              <a:t>Traducción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043374" y="5394484"/>
            <a:ext cx="1702158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800" dirty="0" smtClean="0">
                <a:solidFill>
                  <a:schemeClr val="bg1"/>
                </a:solidFill>
              </a:rPr>
              <a:t>Video </a:t>
            </a:r>
            <a:r>
              <a:rPr lang="es-AR" sz="1800" dirty="0" err="1" smtClean="0">
                <a:solidFill>
                  <a:schemeClr val="bg1"/>
                </a:solidFill>
              </a:rPr>
              <a:t>class</a:t>
            </a:r>
            <a:r>
              <a:rPr lang="es-AR" sz="1800" dirty="0" smtClean="0">
                <a:solidFill>
                  <a:schemeClr val="bg1"/>
                </a:solidFill>
              </a:rPr>
              <a:t> </a:t>
            </a:r>
            <a:r>
              <a:rPr lang="es-AR" sz="1800" dirty="0" err="1" smtClean="0">
                <a:solidFill>
                  <a:schemeClr val="bg1"/>
                </a:solidFill>
              </a:rPr>
              <a:t>frame</a:t>
            </a:r>
            <a:r>
              <a:rPr lang="es-AR" sz="1800" dirty="0" smtClean="0">
                <a:solidFill>
                  <a:schemeClr val="bg1"/>
                </a:solidFill>
              </a:rPr>
              <a:t> </a:t>
            </a:r>
            <a:r>
              <a:rPr lang="es-AR" sz="1800" dirty="0" err="1" smtClean="0">
                <a:solidFill>
                  <a:schemeClr val="bg1"/>
                </a:solidFill>
              </a:rPr>
              <a:t>lvl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smtClean="0">
                <a:solidFill>
                  <a:schemeClr val="bg1"/>
                </a:solidFill>
              </a:rPr>
              <a:t>Bi-</a:t>
            </a:r>
            <a:r>
              <a:rPr lang="es-AR" sz="3200" dirty="0" err="1" smtClean="0">
                <a:solidFill>
                  <a:schemeClr val="bg1"/>
                </a:solidFill>
              </a:rPr>
              <a:t>directional</a:t>
            </a:r>
            <a:r>
              <a:rPr lang="es-AR" sz="3200" dirty="0" smtClean="0">
                <a:solidFill>
                  <a:schemeClr val="bg1"/>
                </a:solidFill>
              </a:rPr>
              <a:t> RNN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564327" y="5613365"/>
            <a:ext cx="8740891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schemeClr val="bg1"/>
                </a:solidFill>
              </a:rPr>
              <a:t>Para la traducción, suele ser útil tener la frase entera.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81" y="2073499"/>
            <a:ext cx="9157785" cy="32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smtClean="0">
                <a:solidFill>
                  <a:schemeClr val="bg1"/>
                </a:solidFill>
              </a:rPr>
              <a:t>Arquitectura </a:t>
            </a:r>
            <a:r>
              <a:rPr lang="es-AR" sz="3200" b="1" dirty="0" err="1" smtClean="0">
                <a:solidFill>
                  <a:schemeClr val="bg1"/>
                </a:solidFill>
              </a:rPr>
              <a:t>encoder</a:t>
            </a:r>
            <a:r>
              <a:rPr lang="es-AR" sz="3200" b="1" dirty="0" smtClean="0">
                <a:solidFill>
                  <a:schemeClr val="bg1"/>
                </a:solidFill>
              </a:rPr>
              <a:t>/</a:t>
            </a:r>
            <a:r>
              <a:rPr lang="es-AR" sz="3200" b="1" dirty="0" err="1" smtClean="0">
                <a:solidFill>
                  <a:schemeClr val="bg1"/>
                </a:solidFill>
              </a:rPr>
              <a:t>decoder</a:t>
            </a:r>
            <a:r>
              <a:rPr lang="es-AR" sz="3200" dirty="0" smtClean="0">
                <a:solidFill>
                  <a:schemeClr val="bg1"/>
                </a:solidFill>
              </a:rPr>
              <a:t> o </a:t>
            </a:r>
            <a:r>
              <a:rPr lang="es-AR" sz="3200" b="1" dirty="0" err="1" smtClean="0">
                <a:solidFill>
                  <a:schemeClr val="bg1"/>
                </a:solidFill>
              </a:rPr>
              <a:t>seq-to-seq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12" y="6534834"/>
            <a:ext cx="1065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https://towardsdatascience.com/what-is-an-encoder-decoder-model-86b3d57c5e1a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8" b="28055"/>
          <a:stretch/>
        </p:blipFill>
        <p:spPr>
          <a:xfrm>
            <a:off x="1203906" y="1427464"/>
            <a:ext cx="9743135" cy="2860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7140" y="4288065"/>
            <a:ext cx="6491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>
                <a:solidFill>
                  <a:srgbClr val="FF0000"/>
                </a:solidFill>
              </a:rPr>
              <a:t>2 RNN de distinto tamaño</a:t>
            </a:r>
          </a:p>
          <a:p>
            <a:endParaRPr lang="es-AR" sz="2000" dirty="0" smtClean="0">
              <a:solidFill>
                <a:srgbClr val="FF0000"/>
              </a:solidFill>
            </a:endParaRPr>
          </a:p>
          <a:p>
            <a:r>
              <a:rPr lang="es-AR" sz="2000" dirty="0" smtClean="0">
                <a:solidFill>
                  <a:srgbClr val="FF0000"/>
                </a:solidFill>
              </a:rPr>
              <a:t>1 </a:t>
            </a:r>
            <a:r>
              <a:rPr lang="es-AR" sz="2000" dirty="0" err="1" smtClean="0">
                <a:solidFill>
                  <a:srgbClr val="FF0000"/>
                </a:solidFill>
              </a:rPr>
              <a:t>Hidden</a:t>
            </a:r>
            <a:r>
              <a:rPr lang="es-AR" sz="2000" dirty="0" smtClean="0">
                <a:solidFill>
                  <a:srgbClr val="FF0000"/>
                </a:solidFill>
              </a:rPr>
              <a:t> </a:t>
            </a:r>
            <a:r>
              <a:rPr lang="es-AR" sz="2000" dirty="0" err="1" smtClean="0">
                <a:solidFill>
                  <a:srgbClr val="FF0000"/>
                </a:solidFill>
              </a:rPr>
              <a:t>state</a:t>
            </a:r>
            <a:r>
              <a:rPr lang="es-AR" sz="2000" dirty="0" smtClean="0">
                <a:solidFill>
                  <a:srgbClr val="FF0000"/>
                </a:solidFill>
              </a:rPr>
              <a:t> que “resume” toda la información de la input.</a:t>
            </a:r>
          </a:p>
          <a:p>
            <a:endParaRPr lang="es-AR" sz="2000" dirty="0">
              <a:solidFill>
                <a:srgbClr val="FF0000"/>
              </a:solidFill>
            </a:endParaRPr>
          </a:p>
          <a:p>
            <a:r>
              <a:rPr lang="es-AR" sz="2000" dirty="0" smtClean="0">
                <a:solidFill>
                  <a:srgbClr val="FF0000"/>
                </a:solidFill>
              </a:rPr>
              <a:t>Flexibilidad máxima para inputs/outputs de distinta longitud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7243" r="3320" b="11375"/>
          <a:stretch/>
        </p:blipFill>
        <p:spPr>
          <a:xfrm>
            <a:off x="296213" y="4468723"/>
            <a:ext cx="3928059" cy="20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smtClean="0">
                <a:solidFill>
                  <a:schemeClr val="bg1"/>
                </a:solidFill>
              </a:rPr>
              <a:t>Redes Neuronales Recurrentes </a:t>
            </a:r>
          </a:p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smtClean="0">
                <a:solidFill>
                  <a:schemeClr val="bg1"/>
                </a:solidFill>
              </a:rPr>
              <a:t>Red neuronal </a:t>
            </a:r>
            <a:r>
              <a:rPr lang="es-AR" sz="2800" b="1" dirty="0" smtClean="0">
                <a:solidFill>
                  <a:schemeClr val="bg1"/>
                </a:solidFill>
              </a:rPr>
              <a:t>favorita</a:t>
            </a:r>
            <a:r>
              <a:rPr lang="es-AR" sz="2800" dirty="0" smtClean="0">
                <a:solidFill>
                  <a:schemeClr val="bg1"/>
                </a:solidFill>
              </a:rPr>
              <a:t> para el trabajo secuencias ( datos que en cuya naturaleza exista un </a:t>
            </a:r>
            <a:r>
              <a:rPr lang="es-AR" sz="2800" b="1" dirty="0" smtClean="0">
                <a:solidFill>
                  <a:schemeClr val="bg1"/>
                </a:solidFill>
              </a:rPr>
              <a:t>comportamiento secuencial</a:t>
            </a:r>
            <a:r>
              <a:rPr lang="es-AR" sz="2800" dirty="0" smtClean="0">
                <a:solidFill>
                  <a:schemeClr val="bg1"/>
                </a:solidFill>
              </a:rPr>
              <a:t>):</a:t>
            </a:r>
          </a:p>
          <a:p>
            <a:pPr algn="l"/>
            <a:endParaRPr lang="es-AR" sz="2800" dirty="0" smtClean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r>
              <a:rPr lang="es-AR" sz="2800" dirty="0" smtClean="0">
                <a:solidFill>
                  <a:schemeClr val="bg1"/>
                </a:solidFill>
              </a:rPr>
              <a:t>- señales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r>
              <a:rPr lang="es-AR" sz="2800" dirty="0" smtClean="0">
                <a:solidFill>
                  <a:schemeClr val="bg1"/>
                </a:solidFill>
              </a:rPr>
              <a:t>- series temporales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r>
              <a:rPr lang="es-AR" sz="2800" dirty="0" smtClean="0">
                <a:solidFill>
                  <a:schemeClr val="bg1"/>
                </a:solidFill>
              </a:rPr>
              <a:t>- texto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r>
              <a:rPr lang="es-AR" sz="2800" dirty="0" smtClean="0">
                <a:solidFill>
                  <a:schemeClr val="bg1"/>
                </a:solidFill>
              </a:rPr>
              <a:t>- habla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r>
              <a:rPr lang="es-AR" sz="2800" dirty="0" smtClean="0">
                <a:solidFill>
                  <a:schemeClr val="bg1"/>
                </a:solidFill>
              </a:rPr>
              <a:t>- música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r>
              <a:rPr lang="es-AR" sz="2800" dirty="0" smtClean="0">
                <a:solidFill>
                  <a:schemeClr val="bg1"/>
                </a:solidFill>
              </a:rPr>
              <a:t>- </a:t>
            </a:r>
            <a:r>
              <a:rPr lang="es-AR" sz="2800" dirty="0" err="1" smtClean="0">
                <a:solidFill>
                  <a:schemeClr val="bg1"/>
                </a:solidFill>
              </a:rPr>
              <a:t>etc</a:t>
            </a:r>
            <a:endParaRPr lang="es-AR" sz="2800" dirty="0" smtClean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smtClean="0">
                <a:solidFill>
                  <a:schemeClr val="bg1"/>
                </a:solidFill>
              </a:rPr>
              <a:t>Arquitectura </a:t>
            </a:r>
            <a:r>
              <a:rPr lang="es-AR" sz="3200" b="1" dirty="0" err="1" smtClean="0">
                <a:solidFill>
                  <a:schemeClr val="bg1"/>
                </a:solidFill>
              </a:rPr>
              <a:t>encoder</a:t>
            </a:r>
            <a:r>
              <a:rPr lang="es-AR" sz="3200" b="1" dirty="0" smtClean="0">
                <a:solidFill>
                  <a:schemeClr val="bg1"/>
                </a:solidFill>
              </a:rPr>
              <a:t>/</a:t>
            </a:r>
            <a:r>
              <a:rPr lang="es-AR" sz="3200" b="1" dirty="0" err="1" smtClean="0">
                <a:solidFill>
                  <a:schemeClr val="bg1"/>
                </a:solidFill>
              </a:rPr>
              <a:t>decoder</a:t>
            </a:r>
            <a:r>
              <a:rPr lang="es-AR" sz="3200" dirty="0" smtClean="0">
                <a:solidFill>
                  <a:schemeClr val="bg1"/>
                </a:solidFill>
              </a:rPr>
              <a:t> o </a:t>
            </a:r>
            <a:r>
              <a:rPr lang="es-AR" sz="3200" b="1" dirty="0" err="1" smtClean="0">
                <a:solidFill>
                  <a:schemeClr val="bg1"/>
                </a:solidFill>
              </a:rPr>
              <a:t>seq-to-seq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" y="2298835"/>
            <a:ext cx="11456420" cy="24512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6213" y="6237503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https://brunomaga.github.io/AI-Supercomputing-2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9709" y="4968611"/>
            <a:ext cx="6491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 smtClean="0">
                <a:solidFill>
                  <a:srgbClr val="FF0000"/>
                </a:solidFill>
              </a:rPr>
              <a:t>Unfolded</a:t>
            </a:r>
            <a:r>
              <a:rPr lang="es-AR" sz="2000" dirty="0" smtClean="0">
                <a:solidFill>
                  <a:srgbClr val="FF0000"/>
                </a:solidFill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6525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Attention</a:t>
            </a:r>
            <a:r>
              <a:rPr lang="es-AR" sz="3200" dirty="0" smtClean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794" y="5073129"/>
            <a:ext cx="9504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“… permit </a:t>
            </a:r>
            <a:r>
              <a:rPr lang="en-US" sz="2000" i="1" dirty="0">
                <a:solidFill>
                  <a:schemeClr val="bg1"/>
                </a:solidFill>
              </a:rPr>
              <a:t>the decoder to </a:t>
            </a:r>
            <a:r>
              <a:rPr lang="en-US" sz="2000" b="1" i="1" dirty="0">
                <a:solidFill>
                  <a:schemeClr val="bg1"/>
                </a:solidFill>
              </a:rPr>
              <a:t>utilize the most relevant parts of the input </a:t>
            </a:r>
            <a:r>
              <a:rPr lang="en-US" sz="2000" i="1" dirty="0">
                <a:solidFill>
                  <a:schemeClr val="bg1"/>
                </a:solidFill>
              </a:rPr>
              <a:t>sequence in a flexible manner, </a:t>
            </a:r>
            <a:r>
              <a:rPr lang="en-US" sz="2000" b="1" i="1" dirty="0">
                <a:solidFill>
                  <a:schemeClr val="bg1"/>
                </a:solidFill>
              </a:rPr>
              <a:t>by a weighted combination of all of the encoded input vectors</a:t>
            </a:r>
            <a:r>
              <a:rPr lang="en-US" sz="2000" i="1" dirty="0">
                <a:solidFill>
                  <a:schemeClr val="bg1"/>
                </a:solidFill>
              </a:rPr>
              <a:t>, with the most relevant vectors being attributed the highest weights</a:t>
            </a:r>
            <a:r>
              <a:rPr lang="en-US" sz="2000" i="1" dirty="0" smtClean="0">
                <a:solidFill>
                  <a:schemeClr val="bg1"/>
                </a:solidFill>
              </a:rPr>
              <a:t>.”</a:t>
            </a:r>
            <a:endParaRPr lang="es-AR" sz="2000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939" y="1547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Alignment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which </a:t>
            </a:r>
            <a:r>
              <a:rPr lang="en-US" dirty="0">
                <a:solidFill>
                  <a:schemeClr val="bg1"/>
                </a:solidFill>
              </a:rPr>
              <a:t>parts of the input sequence are relevant to each word in the output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56" y="2385270"/>
            <a:ext cx="5984507" cy="1525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14939" y="1547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Translation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use of the relevant information to select the appropriate output.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8770" y="3825077"/>
            <a:ext cx="9508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Attention</a:t>
            </a:r>
            <a:r>
              <a:rPr lang="en-US" dirty="0">
                <a:solidFill>
                  <a:schemeClr val="bg1"/>
                </a:solidFill>
              </a:rPr>
              <a:t> is proposed as a method to both </a:t>
            </a:r>
            <a:r>
              <a:rPr lang="en-US" b="1" dirty="0">
                <a:solidFill>
                  <a:schemeClr val="bg1"/>
                </a:solidFill>
              </a:rPr>
              <a:t>align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translate</a:t>
            </a:r>
            <a:r>
              <a:rPr lang="en-US" dirty="0">
                <a:solidFill>
                  <a:schemeClr val="bg1"/>
                </a:solidFill>
              </a:rPr>
              <a:t> in seq2seq models.</a:t>
            </a:r>
          </a:p>
        </p:txBody>
      </p:sp>
    </p:spTree>
    <p:extLst>
      <p:ext uri="{BB962C8B-B14F-4D97-AF65-F5344CB8AC3E}">
        <p14:creationId xmlns:p14="http://schemas.microsoft.com/office/powerpoint/2010/main" val="2149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Attention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3" y="1378040"/>
            <a:ext cx="5832339" cy="52897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9842" y="1378040"/>
            <a:ext cx="5052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https://developer.nvidia.com/blog/introduction-neural-machine-translation-gpus-part-2/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394112" y="4706326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rgbClr val="FF0000"/>
                </a:solidFill>
              </a:rPr>
              <a:t>Ver </a:t>
            </a:r>
            <a:r>
              <a:rPr lang="es-AR" b="1" dirty="0" smtClean="0">
                <a:solidFill>
                  <a:srgbClr val="FF0000"/>
                </a:solidFill>
              </a:rPr>
              <a:t>cs224n-2021-lecture07-nmt.pdf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Attention</a:t>
            </a:r>
            <a:r>
              <a:rPr lang="es-AR" sz="3200" dirty="0" smtClean="0">
                <a:solidFill>
                  <a:schemeClr val="bg1"/>
                </a:solidFill>
              </a:rPr>
              <a:t>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06" y="1536982"/>
            <a:ext cx="8086622" cy="4570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56777" y="6276005"/>
                <a:ext cx="2479781" cy="39908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777" y="6276005"/>
                <a:ext cx="2479781" cy="399084"/>
              </a:xfrm>
              <a:prstGeom prst="rect">
                <a:avLst/>
              </a:prstGeom>
              <a:blipFill rotWithShape="0">
                <a:blip r:embed="rId3"/>
                <a:stretch>
                  <a:fillRect l="-246" r="-3440" b="-26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21225" y="6276005"/>
                <a:ext cx="3765390" cy="39908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s-AR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𝑧𝑎</m:t>
                          </m:r>
                        </m:sub>
                      </m:sSub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AR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h𝑎</m:t>
                          </m:r>
                        </m:sub>
                      </m:sSub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25" y="6276005"/>
                <a:ext cx="3765390" cy="399084"/>
              </a:xfrm>
              <a:prstGeom prst="rect">
                <a:avLst/>
              </a:prstGeom>
              <a:blipFill rotWithShape="0">
                <a:blip r:embed="rId4"/>
                <a:stretch>
                  <a:fillRect l="-162" r="-2104" b="-26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24657" y="4543942"/>
                <a:ext cx="1749773" cy="93801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657" y="4543942"/>
                <a:ext cx="1749773" cy="9380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04" y="3328254"/>
                <a:ext cx="476156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27448" y="3808892"/>
                <a:ext cx="4544193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bg1"/>
                    </a:solidFill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AR" sz="2400" dirty="0" smtClean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A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448" y="3808892"/>
                <a:ext cx="4544193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A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2" y="4152296"/>
                <a:ext cx="459998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Attention</a:t>
            </a:r>
            <a:endParaRPr lang="es-AR" sz="3200" dirty="0" smtClean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26030" y="1608191"/>
            <a:ext cx="8584421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“…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probabilistic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perspective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think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a_j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s-AR" sz="19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probability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decoder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selecting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AR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 </a:t>
            </a:r>
            <a:r>
              <a:rPr kumimoji="0" lang="es-AR" sz="19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s-AR" sz="18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s-AR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context-dependent</a:t>
            </a:r>
            <a:r>
              <a:rPr kumimoji="0" lang="es-AR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s-AR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kumimoji="0" lang="es-AR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representation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T </a:t>
            </a:r>
            <a:r>
              <a:rPr kumimoji="0" lang="es-AR" sz="19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AR" sz="1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es-AR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“</a:t>
            </a:r>
          </a:p>
        </p:txBody>
      </p:sp>
      <p:sp>
        <p:nvSpPr>
          <p:cNvPr id="4" name="AutoShape 2" descr="\alpha_j"/>
          <p:cNvSpPr>
            <a:spLocks noChangeAspect="1" noChangeArrowheads="1"/>
          </p:cNvSpPr>
          <p:nvPr/>
        </p:nvSpPr>
        <p:spPr bwMode="auto">
          <a:xfrm>
            <a:off x="7256305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AutoShape 4" descr="T"/>
          <p:cNvSpPr>
            <a:spLocks noChangeAspect="1" noChangeArrowheads="1"/>
          </p:cNvSpPr>
          <p:nvPr/>
        </p:nvSpPr>
        <p:spPr bwMode="auto">
          <a:xfrm>
            <a:off x="18287843" y="27537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91" y="3058561"/>
            <a:ext cx="7635501" cy="35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Attention</a:t>
            </a:r>
            <a:r>
              <a:rPr lang="es-AR" sz="3200" dirty="0" smtClean="0">
                <a:solidFill>
                  <a:schemeClr val="bg1"/>
                </a:solidFill>
              </a:rPr>
              <a:t>!!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15" y="1596980"/>
            <a:ext cx="8186611" cy="46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296213" y="0"/>
            <a:ext cx="11694017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</a:p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Attention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smtClean="0">
                <a:solidFill>
                  <a:schemeClr val="bg1"/>
                </a:solidFill>
              </a:rPr>
              <a:t>se aplica a mas que NLP (o traducción)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4" y="1332190"/>
            <a:ext cx="10082481" cy="5137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4150" y="6585799"/>
            <a:ext cx="8723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http://cs231n.stanford.edu/slides/2017/cs231n_2017_lecture10.pdf</a:t>
            </a:r>
          </a:p>
        </p:txBody>
      </p:sp>
    </p:spTree>
    <p:extLst>
      <p:ext uri="{BB962C8B-B14F-4D97-AF65-F5344CB8AC3E}">
        <p14:creationId xmlns:p14="http://schemas.microsoft.com/office/powerpoint/2010/main" val="29597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 vs </a:t>
            </a:r>
            <a:r>
              <a:rPr lang="es-AR" sz="3200" dirty="0" err="1" smtClean="0">
                <a:solidFill>
                  <a:schemeClr val="bg1"/>
                </a:solidFill>
              </a:rPr>
              <a:t>Tapped</a:t>
            </a:r>
            <a:r>
              <a:rPr lang="es-AR" sz="3200" dirty="0" smtClean="0">
                <a:solidFill>
                  <a:schemeClr val="bg1"/>
                </a:solidFill>
              </a:rPr>
              <a:t> </a:t>
            </a:r>
            <a:r>
              <a:rPr lang="es-AR" sz="3200" dirty="0" err="1" smtClean="0">
                <a:solidFill>
                  <a:schemeClr val="bg1"/>
                </a:solidFill>
              </a:rPr>
              <a:t>Delayed</a:t>
            </a:r>
            <a:r>
              <a:rPr lang="es-AR" sz="3200" dirty="0" smtClean="0">
                <a:solidFill>
                  <a:schemeClr val="bg1"/>
                </a:solidFill>
              </a:rPr>
              <a:t> MLP</a:t>
            </a:r>
            <a:endParaRPr lang="es-AR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4130"/>
              </p:ext>
            </p:extLst>
          </p:nvPr>
        </p:nvGraphicFramePr>
        <p:xfrm>
          <a:off x="953035" y="1581212"/>
          <a:ext cx="9852340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234"/>
                <a:gridCol w="985234"/>
                <a:gridCol w="985234"/>
                <a:gridCol w="985234"/>
                <a:gridCol w="985234"/>
                <a:gridCol w="985234"/>
                <a:gridCol w="985234"/>
                <a:gridCol w="985234"/>
                <a:gridCol w="985234"/>
                <a:gridCol w="985234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X(t=0)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X(t=1)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X(t=2)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X(t=3)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X(t=4)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X(t=5)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X(t=6)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X(t=7)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X(t=</a:t>
                      </a:r>
                      <a:r>
                        <a:rPr lang="es-AR" sz="2400" dirty="0" smtClean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 smtClean="0"/>
                        <a:t>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Subtitle 1"/>
          <p:cNvSpPr txBox="1">
            <a:spLocks/>
          </p:cNvSpPr>
          <p:nvPr/>
        </p:nvSpPr>
        <p:spPr>
          <a:xfrm>
            <a:off x="3825230" y="62115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 smtClean="0">
                <a:solidFill>
                  <a:srgbClr val="FF0000"/>
                </a:solidFill>
              </a:rPr>
              <a:t>Ver </a:t>
            </a:r>
            <a:r>
              <a:rPr lang="es-AR" b="1" dirty="0" err="1" smtClean="0">
                <a:solidFill>
                  <a:srgbClr val="FF0000"/>
                </a:solidFill>
              </a:rPr>
              <a:t>colab</a:t>
            </a:r>
            <a:r>
              <a:rPr lang="es-AR" b="1" dirty="0" smtClean="0">
                <a:solidFill>
                  <a:srgbClr val="FF0000"/>
                </a:solidFill>
              </a:rPr>
              <a:t> </a:t>
            </a:r>
            <a:r>
              <a:rPr lang="es-AR" b="1" dirty="0" err="1" smtClean="0">
                <a:solidFill>
                  <a:srgbClr val="FF0000"/>
                </a:solidFill>
              </a:rPr>
              <a:t>RNN_signal_TP.ipynb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2520894"/>
            <a:ext cx="4695825" cy="3619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585"/>
            <a:ext cx="5160135" cy="3625809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3513991" y="811369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 smtClean="0">
                <a:solidFill>
                  <a:srgbClr val="FF0000"/>
                </a:solidFill>
              </a:rPr>
              <a:t>TP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666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7933" y="1060245"/>
            <a:ext cx="10903808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>
                <a:solidFill>
                  <a:schemeClr val="bg1"/>
                </a:solidFill>
              </a:rPr>
              <a:t>En </a:t>
            </a:r>
            <a:r>
              <a:rPr lang="es-AR" sz="2800" b="1" dirty="0" smtClean="0">
                <a:solidFill>
                  <a:schemeClr val="bg1"/>
                </a:solidFill>
              </a:rPr>
              <a:t>cada paso</a:t>
            </a:r>
            <a:r>
              <a:rPr lang="es-AR" sz="2800" dirty="0" smtClean="0">
                <a:solidFill>
                  <a:schemeClr val="bg1"/>
                </a:solidFill>
              </a:rPr>
              <a:t>, se repiten los </a:t>
            </a:r>
            <a:r>
              <a:rPr lang="es-AR" sz="2800" b="1" dirty="0" smtClean="0">
                <a:solidFill>
                  <a:schemeClr val="bg1"/>
                </a:solidFill>
              </a:rPr>
              <a:t>mismos cálculos</a:t>
            </a:r>
            <a:r>
              <a:rPr lang="es-AR" sz="2800" dirty="0" smtClean="0">
                <a:solidFill>
                  <a:schemeClr val="bg1"/>
                </a:solidFill>
              </a:rPr>
              <a:t>, empleando </a:t>
            </a:r>
            <a:r>
              <a:rPr lang="es-AR" sz="2800" b="1" dirty="0" smtClean="0">
                <a:solidFill>
                  <a:schemeClr val="bg1"/>
                </a:solidFill>
              </a:rPr>
              <a:t>datos del paso actual</a:t>
            </a:r>
            <a:r>
              <a:rPr lang="es-AR" sz="2800" dirty="0" smtClean="0">
                <a:solidFill>
                  <a:schemeClr val="bg1"/>
                </a:solidFill>
              </a:rPr>
              <a:t> y </a:t>
            </a:r>
            <a:r>
              <a:rPr lang="es-AR" sz="2800" b="1" dirty="0" smtClean="0">
                <a:solidFill>
                  <a:schemeClr val="bg1"/>
                </a:solidFill>
              </a:rPr>
              <a:t>datos del pasado</a:t>
            </a:r>
            <a:r>
              <a:rPr lang="es-AR" sz="2800" dirty="0" smtClean="0">
                <a:solidFill>
                  <a:schemeClr val="bg1"/>
                </a:solidFill>
              </a:rPr>
              <a:t>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933" y="2226925"/>
            <a:ext cx="11153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</a:rPr>
              <a:t>Los pasos, no son necesariamente en unidad </a:t>
            </a:r>
            <a:r>
              <a:rPr lang="es-AR" sz="2800" b="1" dirty="0" smtClean="0">
                <a:solidFill>
                  <a:srgbClr val="FF0000"/>
                </a:solidFill>
              </a:rPr>
              <a:t>tiempo!!</a:t>
            </a:r>
            <a:endParaRPr lang="es-AR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29605"/>
              </p:ext>
            </p:extLst>
          </p:nvPr>
        </p:nvGraphicFramePr>
        <p:xfrm>
          <a:off x="439511" y="3849587"/>
          <a:ext cx="7249176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47"/>
                <a:gridCol w="906147"/>
                <a:gridCol w="906147"/>
                <a:gridCol w="906147"/>
                <a:gridCol w="906147"/>
                <a:gridCol w="906147"/>
                <a:gridCol w="906147"/>
                <a:gridCol w="906147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X(t=0)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X(t=1)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X(t=2)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X(t=3)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X(t=4)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X(t=5)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X(t=</a:t>
                      </a:r>
                      <a:r>
                        <a:rPr lang="es-AR" sz="2400" dirty="0" smtClean="0"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s-AR" dirty="0" smtClean="0"/>
                        <a:t>)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ubtitle 1"/>
          <p:cNvSpPr txBox="1">
            <a:spLocks/>
          </p:cNvSpPr>
          <p:nvPr/>
        </p:nvSpPr>
        <p:spPr>
          <a:xfrm>
            <a:off x="287933" y="335661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smtClean="0">
                <a:solidFill>
                  <a:schemeClr val="bg1"/>
                </a:solidFill>
              </a:rPr>
              <a:t>Temperatura f(t):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87933" y="4896300"/>
            <a:ext cx="4646924" cy="4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smtClean="0">
                <a:solidFill>
                  <a:schemeClr val="bg1"/>
                </a:solidFill>
              </a:rPr>
              <a:t>Mensaje:</a:t>
            </a:r>
            <a:endParaRPr lang="es-AR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5185"/>
              </p:ext>
            </p:extLst>
          </p:nvPr>
        </p:nvGraphicFramePr>
        <p:xfrm>
          <a:off x="378085" y="5389277"/>
          <a:ext cx="7985422" cy="5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78"/>
                <a:gridCol w="998178"/>
                <a:gridCol w="998178"/>
                <a:gridCol w="1233727"/>
                <a:gridCol w="762627"/>
                <a:gridCol w="998178"/>
                <a:gridCol w="759983"/>
                <a:gridCol w="1236373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Este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es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un 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mensaje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para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la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red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neuronal</a:t>
                      </a:r>
                      <a:endParaRPr lang="es-AR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1" y="2750145"/>
            <a:ext cx="2580300" cy="3671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23300" y="6488668"/>
            <a:ext cx="1452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 smtClean="0">
                <a:solidFill>
                  <a:schemeClr val="bg1"/>
                </a:solidFill>
              </a:rPr>
              <a:t>wikipedia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8933"/>
          <a:stretch/>
        </p:blipFill>
        <p:spPr>
          <a:xfrm>
            <a:off x="485106" y="811369"/>
            <a:ext cx="1717182" cy="5654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61" y="3638761"/>
            <a:ext cx="6745267" cy="3029654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5172861" y="3033543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smtClean="0">
                <a:solidFill>
                  <a:schemeClr val="bg1"/>
                </a:solidFill>
              </a:rPr>
              <a:t>Ecuaciones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213020" y="893229"/>
            <a:ext cx="5224224" cy="52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smtClean="0">
                <a:solidFill>
                  <a:schemeClr val="bg1"/>
                </a:solidFill>
              </a:rPr>
              <a:t>Red recurrente básica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370" y="2871987"/>
            <a:ext cx="2395470" cy="379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4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238"/>
            <a:ext cx="8384146" cy="5816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90" y="1134510"/>
            <a:ext cx="4847204" cy="21771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44549" y="4416938"/>
            <a:ext cx="1859155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AR" sz="2800" b="1" i="1" dirty="0" smtClean="0">
                <a:solidFill>
                  <a:srgbClr val="FF0000"/>
                </a:solidFill>
              </a:rPr>
              <a:t>U</a:t>
            </a:r>
            <a:r>
              <a:rPr lang="es-AR" sz="2800" b="1" dirty="0" smtClean="0">
                <a:solidFill>
                  <a:srgbClr val="FF0000"/>
                </a:solidFill>
              </a:rPr>
              <a:t>, </a:t>
            </a:r>
            <a:r>
              <a:rPr lang="es-AR" sz="2800" b="1" i="1" dirty="0" smtClean="0">
                <a:solidFill>
                  <a:srgbClr val="FF0000"/>
                </a:solidFill>
              </a:rPr>
              <a:t>W</a:t>
            </a:r>
            <a:r>
              <a:rPr lang="es-AR" sz="2800" b="1" dirty="0" smtClean="0">
                <a:solidFill>
                  <a:srgbClr val="FF0000"/>
                </a:solidFill>
              </a:rPr>
              <a:t> y </a:t>
            </a:r>
            <a:r>
              <a:rPr lang="es-AR" sz="2800" b="1" i="1" dirty="0" smtClean="0">
                <a:solidFill>
                  <a:srgbClr val="FF0000"/>
                </a:solidFill>
              </a:rPr>
              <a:t>V</a:t>
            </a:r>
            <a:r>
              <a:rPr lang="es-AR" sz="2800" b="1" dirty="0" smtClean="0">
                <a:solidFill>
                  <a:srgbClr val="FF0000"/>
                </a:solidFill>
              </a:rPr>
              <a:t> son los mismos!!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9215" y="612507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 smtClean="0">
                <a:solidFill>
                  <a:srgbClr val="FF0000"/>
                </a:solidFill>
              </a:rPr>
              <a:t>Parameters</a:t>
            </a:r>
            <a:r>
              <a:rPr lang="es-AR" sz="2400" dirty="0" smtClean="0">
                <a:solidFill>
                  <a:srgbClr val="FF0000"/>
                </a:solidFill>
              </a:rPr>
              <a:t> </a:t>
            </a:r>
            <a:r>
              <a:rPr lang="es-AR" sz="2400" dirty="0" err="1" smtClean="0">
                <a:solidFill>
                  <a:srgbClr val="FF0000"/>
                </a:solidFill>
              </a:rPr>
              <a:t>sharing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796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 - </a:t>
            </a:r>
            <a:r>
              <a:rPr lang="es-AR" sz="3200" dirty="0" err="1" smtClean="0">
                <a:solidFill>
                  <a:schemeClr val="bg1"/>
                </a:solidFill>
              </a:rPr>
              <a:t>Pytorch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822" y="5622524"/>
            <a:ext cx="91728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s-AR" sz="2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torch.nn.RNN</a:t>
            </a:r>
            <a:r>
              <a:rPr kumimoji="0" lang="es-A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hidden_size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lang="es-A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A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nonlinearity</a:t>
            </a:r>
            <a:r>
              <a:rPr lang="es-A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s-A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s-A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…</a:t>
            </a:r>
            <a:br>
              <a:rPr lang="es-A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A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batch_first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s-A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s-A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s-A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es-A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s-A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A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AR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2100"/>
            <a:ext cx="11734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 - Dimensiones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 smtClean="0">
                <a:solidFill>
                  <a:schemeClr val="bg1"/>
                </a:solidFill>
              </a:rPr>
              <a:t>Básica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477713" y="6262288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 smtClean="0">
                <a:solidFill>
                  <a:schemeClr val="bg1"/>
                </a:solidFill>
              </a:rPr>
              <a:t>Varias </a:t>
            </a:r>
            <a:r>
              <a:rPr lang="es-AR" sz="2000" dirty="0" err="1" smtClean="0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6802790" y="6104462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 smtClean="0">
                <a:solidFill>
                  <a:schemeClr val="bg1"/>
                </a:solidFill>
              </a:rPr>
              <a:t>Input </a:t>
            </a:r>
            <a:r>
              <a:rPr lang="es-AR" sz="2000" dirty="0" err="1" smtClean="0">
                <a:solidFill>
                  <a:schemeClr val="bg1"/>
                </a:solidFill>
              </a:rPr>
              <a:t>multivariable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9657376" y="6260189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 smtClean="0">
                <a:solidFill>
                  <a:schemeClr val="bg1"/>
                </a:solidFill>
              </a:rPr>
              <a:t>2 </a:t>
            </a:r>
            <a:r>
              <a:rPr lang="es-AR" sz="2000" dirty="0" err="1" smtClean="0">
                <a:solidFill>
                  <a:schemeClr val="bg1"/>
                </a:solidFill>
              </a:rPr>
              <a:t>layers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94670" y="98770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err="1">
                <a:solidFill>
                  <a:schemeClr val="bg1"/>
                </a:solidFill>
              </a:rPr>
              <a:t>Pytorch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36154" y="3051777"/>
            <a:ext cx="2976236" cy="2774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28246" y="3159365"/>
            <a:ext cx="3125975" cy="2409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46779" y="2313418"/>
            <a:ext cx="4420125" cy="2807094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396025" y="820138"/>
            <a:ext cx="4906646" cy="50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 smtClean="0">
                <a:solidFill>
                  <a:srgbClr val="FF0000"/>
                </a:solidFill>
              </a:rPr>
              <a:t>Ver </a:t>
            </a:r>
            <a:r>
              <a:rPr lang="es-AR" b="1" dirty="0" err="1" smtClean="0">
                <a:solidFill>
                  <a:srgbClr val="FF0000"/>
                </a:solidFill>
              </a:rPr>
              <a:t>colab</a:t>
            </a:r>
            <a:r>
              <a:rPr lang="es-AR" b="1" dirty="0" smtClean="0">
                <a:solidFill>
                  <a:srgbClr val="FF0000"/>
                </a:solidFill>
              </a:rPr>
              <a:t> </a:t>
            </a:r>
            <a:r>
              <a:rPr lang="es-AR" b="1" dirty="0" err="1" smtClean="0">
                <a:solidFill>
                  <a:srgbClr val="FF0000"/>
                </a:solidFill>
              </a:rPr>
              <a:t>RNN_teoria.ipynb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 - Dimensiones</a:t>
            </a:r>
            <a:endParaRPr lang="es-AR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24985"/>
              </p:ext>
            </p:extLst>
          </p:nvPr>
        </p:nvGraphicFramePr>
        <p:xfrm>
          <a:off x="3075189" y="3326054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2099256"/>
                <a:gridCol w="1609859"/>
                <a:gridCol w="117197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Variable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Parámetro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sp>
        <p:nvSpPr>
          <p:cNvPr id="21" name="Subtitle 1"/>
          <p:cNvSpPr txBox="1">
            <a:spLocks/>
          </p:cNvSpPr>
          <p:nvPr/>
        </p:nvSpPr>
        <p:spPr>
          <a:xfrm>
            <a:off x="688241" y="6288046"/>
            <a:ext cx="1146220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 smtClean="0">
                <a:solidFill>
                  <a:schemeClr val="bg1"/>
                </a:solidFill>
              </a:rPr>
              <a:t>Básica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2" y="3627509"/>
            <a:ext cx="2488367" cy="21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-159657" y="0"/>
            <a:ext cx="12511314" cy="811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 smtClean="0">
                <a:solidFill>
                  <a:schemeClr val="bg1"/>
                </a:solidFill>
              </a:rPr>
              <a:t>Recurrent</a:t>
            </a:r>
            <a:r>
              <a:rPr lang="es-AR" sz="3200" dirty="0" smtClean="0">
                <a:solidFill>
                  <a:schemeClr val="bg1"/>
                </a:solidFill>
              </a:rPr>
              <a:t> Neural Network (RNN) - Dimensiones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361684" y="6236530"/>
            <a:ext cx="2093117" cy="36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 smtClean="0">
                <a:solidFill>
                  <a:schemeClr val="bg1"/>
                </a:solidFill>
              </a:rPr>
              <a:t>Varias </a:t>
            </a:r>
            <a:r>
              <a:rPr lang="es-AR" sz="2000" dirty="0" err="1" smtClean="0">
                <a:solidFill>
                  <a:schemeClr val="bg1"/>
                </a:solidFill>
              </a:rPr>
              <a:t>hidden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6" y="1403030"/>
            <a:ext cx="5210175" cy="504825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93002"/>
              </p:ext>
            </p:extLst>
          </p:nvPr>
        </p:nvGraphicFramePr>
        <p:xfrm>
          <a:off x="5509296" y="3343196"/>
          <a:ext cx="65066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2099256"/>
                <a:gridCol w="1609859"/>
                <a:gridCol w="117197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Variable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Parámetro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Bih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Whh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bhh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0699" y="3129051"/>
            <a:ext cx="2976236" cy="2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5221</TotalTime>
  <Words>713</Words>
  <Application>Microsoft Office PowerPoint</Application>
  <PresentationFormat>Widescreen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Symbol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</cp:lastModifiedBy>
  <cp:revision>200</cp:revision>
  <dcterms:created xsi:type="dcterms:W3CDTF">2021-10-29T16:05:42Z</dcterms:created>
  <dcterms:modified xsi:type="dcterms:W3CDTF">2022-06-02T21:56:56Z</dcterms:modified>
</cp:coreProperties>
</file>