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3" r:id="rId3"/>
    <p:sldId id="342" r:id="rId4"/>
    <p:sldId id="359" r:id="rId5"/>
    <p:sldId id="341" r:id="rId6"/>
    <p:sldId id="340" r:id="rId7"/>
    <p:sldId id="336" r:id="rId8"/>
    <p:sldId id="345" r:id="rId9"/>
    <p:sldId id="344" r:id="rId10"/>
    <p:sldId id="337" r:id="rId11"/>
    <p:sldId id="363" r:id="rId12"/>
    <p:sldId id="335" r:id="rId13"/>
    <p:sldId id="355" r:id="rId14"/>
    <p:sldId id="357" r:id="rId15"/>
    <p:sldId id="366" r:id="rId16"/>
    <p:sldId id="361" r:id="rId17"/>
    <p:sldId id="367" r:id="rId18"/>
    <p:sldId id="362" r:id="rId19"/>
    <p:sldId id="364" r:id="rId20"/>
    <p:sldId id="369" r:id="rId21"/>
    <p:sldId id="370" r:id="rId22"/>
    <p:sldId id="322" r:id="rId23"/>
    <p:sldId id="334" r:id="rId24"/>
    <p:sldId id="354" r:id="rId2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9DE176-146E-4F1E-BCCE-E46272DCA095}" type="datetimeFigureOut">
              <a:rPr lang="es-AR" smtClean="0"/>
              <a:t>12/06/2022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12/06/2022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3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12/06/2022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63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12/06/2022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28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12/06/2022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34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12/06/2022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28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12/06/2022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103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12/06/2022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76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12/06/2022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46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12/06/2022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4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12/06/2022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9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12/06/2022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97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12/06/2022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8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12/06/2022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9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12/06/2022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0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12/06/2022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2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12/06/2022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E176-146E-4F1E-BCCE-E46272DCA095}" type="datetimeFigureOut">
              <a:rPr lang="es-AR" smtClean="0"/>
              <a:t>12/06/2022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437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824246" y="927278"/>
            <a:ext cx="11011438" cy="3631843"/>
          </a:xfrm>
        </p:spPr>
        <p:txBody>
          <a:bodyPr>
            <a:noAutofit/>
          </a:bodyPr>
          <a:lstStyle/>
          <a:p>
            <a:pPr algn="ctr"/>
            <a:r>
              <a:rPr lang="es-AR" sz="2800" dirty="0" smtClean="0">
                <a:solidFill>
                  <a:schemeClr val="bg1"/>
                </a:solidFill>
              </a:rPr>
              <a:t>APRENDIZAJE PROFUNDO</a:t>
            </a:r>
          </a:p>
          <a:p>
            <a:pPr algn="ctr"/>
            <a:endParaRPr lang="es-AR" sz="2800" dirty="0" smtClean="0">
              <a:solidFill>
                <a:schemeClr val="bg1"/>
              </a:solidFill>
            </a:endParaRPr>
          </a:p>
          <a:p>
            <a:pPr algn="ctr"/>
            <a:r>
              <a:rPr lang="es-AR" sz="2800" dirty="0" smtClean="0">
                <a:solidFill>
                  <a:schemeClr val="bg1"/>
                </a:solidFill>
              </a:rPr>
              <a:t>CLASE 7</a:t>
            </a:r>
          </a:p>
          <a:p>
            <a:pPr algn="ctr"/>
            <a:endParaRPr lang="es-AR" sz="2800" dirty="0" smtClean="0">
              <a:solidFill>
                <a:schemeClr val="bg1"/>
              </a:solidFill>
            </a:endParaRPr>
          </a:p>
          <a:p>
            <a:pPr algn="ctr"/>
            <a:r>
              <a:rPr lang="es-AR" sz="2800" dirty="0" smtClean="0">
                <a:solidFill>
                  <a:schemeClr val="bg1"/>
                </a:solidFill>
              </a:rPr>
              <a:t>AUTOENCODER</a:t>
            </a:r>
          </a:p>
          <a:p>
            <a:pPr algn="ctr"/>
            <a:r>
              <a:rPr lang="es-AR" sz="2800" dirty="0" smtClean="0">
                <a:solidFill>
                  <a:schemeClr val="bg1"/>
                </a:solidFill>
              </a:rPr>
              <a:t>REPRESENTATION LEARNING / EMBEDDINGS</a:t>
            </a:r>
          </a:p>
          <a:p>
            <a:pPr algn="ctr"/>
            <a:r>
              <a:rPr lang="es-AR" sz="2800" dirty="0" smtClean="0">
                <a:solidFill>
                  <a:schemeClr val="bg1"/>
                </a:solidFill>
              </a:rPr>
              <a:t>TRANSFER LEARNING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20508" y="6357838"/>
            <a:ext cx="5868168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 smtClean="0">
                <a:solidFill>
                  <a:schemeClr val="bg1"/>
                </a:solidFill>
              </a:rPr>
              <a:t>Docente: Dr. Ing. Marcos Uriel Maillot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9335341" y="6357838"/>
            <a:ext cx="285665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 smtClean="0">
                <a:solidFill>
                  <a:schemeClr val="bg1"/>
                </a:solidFill>
              </a:rPr>
              <a:t>Junio 2022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875763" y="312361"/>
            <a:ext cx="10972800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Carrera de Especialización en Inteligencia </a:t>
            </a:r>
            <a:r>
              <a:rPr lang="es-AR" dirty="0" smtClean="0">
                <a:solidFill>
                  <a:schemeClr val="bg1"/>
                </a:solidFill>
              </a:rPr>
              <a:t>Artificial – 4ta </a:t>
            </a:r>
            <a:r>
              <a:rPr lang="es-AR" dirty="0">
                <a:solidFill>
                  <a:schemeClr val="bg1"/>
                </a:solidFill>
              </a:rPr>
              <a:t>cohorte </a:t>
            </a:r>
            <a:r>
              <a:rPr lang="es-AR" dirty="0" smtClean="0">
                <a:solidFill>
                  <a:schemeClr val="bg1"/>
                </a:solidFill>
              </a:rPr>
              <a:t>2022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28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72536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Autoencoders</a:t>
            </a:r>
            <a:endParaRPr lang="es-AR" sz="3200" dirty="0" smtClean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816784" y="2732437"/>
            <a:ext cx="7103723" cy="42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smtClean="0">
                <a:solidFill>
                  <a:srgbClr val="FF0000"/>
                </a:solidFill>
              </a:rPr>
              <a:t> ver </a:t>
            </a:r>
            <a:r>
              <a:rPr lang="es-AR" sz="2800" dirty="0" err="1" smtClean="0">
                <a:solidFill>
                  <a:srgbClr val="FF0000"/>
                </a:solidFill>
              </a:rPr>
              <a:t>github</a:t>
            </a:r>
            <a:r>
              <a:rPr lang="es-AR" sz="2800" dirty="0" smtClean="0">
                <a:solidFill>
                  <a:srgbClr val="FF0000"/>
                </a:solidFill>
              </a:rPr>
              <a:t> </a:t>
            </a:r>
            <a:r>
              <a:rPr lang="es-AR" sz="2800" dirty="0" err="1" smtClean="0">
                <a:solidFill>
                  <a:srgbClr val="FF0000"/>
                </a:solidFill>
              </a:rPr>
              <a:t>autoencoder</a:t>
            </a:r>
            <a:endParaRPr lang="es-AR" sz="2800" dirty="0" smtClean="0">
              <a:solidFill>
                <a:srgbClr val="FF0000"/>
              </a:solidFill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816783" y="3824995"/>
            <a:ext cx="7103723" cy="42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smtClean="0">
                <a:solidFill>
                  <a:srgbClr val="FF0000"/>
                </a:solidFill>
              </a:rPr>
              <a:t> ver </a:t>
            </a:r>
            <a:r>
              <a:rPr lang="es-AR" sz="2800" dirty="0" err="1" smtClean="0">
                <a:solidFill>
                  <a:srgbClr val="FF0000"/>
                </a:solidFill>
              </a:rPr>
              <a:t>colab</a:t>
            </a:r>
            <a:r>
              <a:rPr lang="es-AR" sz="2800" dirty="0" smtClean="0">
                <a:solidFill>
                  <a:srgbClr val="FF0000"/>
                </a:solidFill>
              </a:rPr>
              <a:t> </a:t>
            </a:r>
            <a:r>
              <a:rPr lang="es-AR" sz="2800" dirty="0" err="1" smtClean="0">
                <a:solidFill>
                  <a:srgbClr val="FF0000"/>
                </a:solidFill>
              </a:rPr>
              <a:t>autoencoder</a:t>
            </a:r>
            <a:endParaRPr lang="es-AR" sz="2800" dirty="0" smtClean="0">
              <a:solidFill>
                <a:srgbClr val="FF0000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816783" y="4917553"/>
            <a:ext cx="7103723" cy="42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smtClean="0">
                <a:solidFill>
                  <a:srgbClr val="FF0000"/>
                </a:solidFill>
              </a:rPr>
              <a:t> ver </a:t>
            </a:r>
            <a:r>
              <a:rPr lang="es-AR" sz="2800" dirty="0" err="1" smtClean="0">
                <a:solidFill>
                  <a:srgbClr val="FF0000"/>
                </a:solidFill>
              </a:rPr>
              <a:t>colab</a:t>
            </a:r>
            <a:r>
              <a:rPr lang="es-AR" sz="2800" dirty="0" smtClean="0">
                <a:solidFill>
                  <a:srgbClr val="FF0000"/>
                </a:solidFill>
              </a:rPr>
              <a:t> </a:t>
            </a:r>
            <a:r>
              <a:rPr lang="es-AR" sz="2800" dirty="0" err="1" smtClean="0">
                <a:solidFill>
                  <a:srgbClr val="FF0000"/>
                </a:solidFill>
              </a:rPr>
              <a:t>autoencoder_TP</a:t>
            </a:r>
            <a:endParaRPr lang="es-AR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18124" y="692083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 smtClean="0">
                <a:solidFill>
                  <a:srgbClr val="FF0000"/>
                </a:solidFill>
              </a:rPr>
              <a:t>¡Un merecido descanso!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9" y="1391524"/>
            <a:ext cx="10774523" cy="4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115134" y="1334939"/>
            <a:ext cx="9961732" cy="53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 smtClean="0">
                <a:solidFill>
                  <a:schemeClr val="bg1"/>
                </a:solidFill>
              </a:rPr>
              <a:t>Representation</a:t>
            </a:r>
            <a:r>
              <a:rPr lang="es-AR" sz="2800" dirty="0" smtClean="0">
                <a:solidFill>
                  <a:schemeClr val="bg1"/>
                </a:solidFill>
              </a:rPr>
              <a:t> </a:t>
            </a:r>
            <a:r>
              <a:rPr lang="es-AR" sz="2800" dirty="0" err="1" smtClean="0">
                <a:solidFill>
                  <a:schemeClr val="bg1"/>
                </a:solidFill>
              </a:rPr>
              <a:t>learning</a:t>
            </a:r>
            <a:r>
              <a:rPr lang="es-AR" sz="2800" dirty="0" smtClean="0">
                <a:solidFill>
                  <a:schemeClr val="bg1"/>
                </a:solidFill>
              </a:rPr>
              <a:t> (</a:t>
            </a:r>
            <a:r>
              <a:rPr lang="es-AR" sz="2800" dirty="0" err="1" smtClean="0">
                <a:solidFill>
                  <a:schemeClr val="bg1"/>
                </a:solidFill>
              </a:rPr>
              <a:t>featuring</a:t>
            </a:r>
            <a:r>
              <a:rPr lang="es-AR" sz="2800" dirty="0" smtClean="0">
                <a:solidFill>
                  <a:schemeClr val="bg1"/>
                </a:solidFill>
              </a:rPr>
              <a:t> </a:t>
            </a:r>
            <a:r>
              <a:rPr lang="es-AR" sz="2800" dirty="0" err="1" smtClean="0">
                <a:solidFill>
                  <a:schemeClr val="bg1"/>
                </a:solidFill>
              </a:rPr>
              <a:t>engineer</a:t>
            </a:r>
            <a:r>
              <a:rPr lang="es-AR" sz="2800" dirty="0" smtClean="0">
                <a:solidFill>
                  <a:schemeClr val="bg1"/>
                </a:solidFill>
              </a:rPr>
              <a:t> automático)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849" y="2344082"/>
            <a:ext cx="104815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Obtener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features</a:t>
            </a:r>
            <a:r>
              <a:rPr lang="en-US" sz="2400" dirty="0" smtClean="0">
                <a:solidFill>
                  <a:schemeClr val="bg1"/>
                </a:solidFill>
              </a:rPr>
              <a:t> de unlabeled data </a:t>
            </a:r>
            <a:r>
              <a:rPr lang="en-US" sz="2400" dirty="0" err="1" smtClean="0">
                <a:solidFill>
                  <a:schemeClr val="bg1"/>
                </a:solidFill>
              </a:rPr>
              <a:t>siguiendo</a:t>
            </a:r>
            <a:r>
              <a:rPr lang="en-US" sz="2400" dirty="0" smtClean="0">
                <a:solidFill>
                  <a:schemeClr val="bg1"/>
                </a:solidFill>
              </a:rPr>
              <a:t> un </a:t>
            </a:r>
            <a:r>
              <a:rPr lang="en-US" sz="2400" dirty="0" err="1" smtClean="0">
                <a:solidFill>
                  <a:schemeClr val="bg1"/>
                </a:solidFill>
              </a:rPr>
              <a:t>entrenamiento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supervisado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bajo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una</a:t>
            </a:r>
            <a:r>
              <a:rPr lang="en-US" sz="2400" dirty="0" smtClean="0">
                <a:solidFill>
                  <a:schemeClr val="bg1"/>
                </a:solidFill>
              </a:rPr>
              <a:t> NN </a:t>
            </a:r>
            <a:r>
              <a:rPr lang="en-US" sz="2400" dirty="0" err="1" smtClean="0">
                <a:solidFill>
                  <a:schemeClr val="bg1"/>
                </a:solidFill>
              </a:rPr>
              <a:t>secundaria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autoencoder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o </a:t>
            </a:r>
            <a:r>
              <a:rPr lang="en-US" sz="2400" dirty="0" err="1" smtClean="0">
                <a:solidFill>
                  <a:schemeClr val="bg1"/>
                </a:solidFill>
              </a:rPr>
              <a:t>semejantes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</a:rPr>
              <a:t>Reducción</a:t>
            </a:r>
            <a:r>
              <a:rPr lang="en-US" sz="2400" dirty="0" smtClean="0">
                <a:solidFill>
                  <a:schemeClr val="bg1"/>
                </a:solidFill>
              </a:rPr>
              <a:t> de dimension del input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</a:rPr>
              <a:t>Encontrar</a:t>
            </a:r>
            <a:r>
              <a:rPr lang="en-US" sz="2400" dirty="0" smtClean="0">
                <a:solidFill>
                  <a:schemeClr val="bg1"/>
                </a:solidFill>
              </a:rPr>
              <a:t> latent variables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08055" y="4489724"/>
            <a:ext cx="5177967" cy="193899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 err="1">
                <a:solidFill>
                  <a:schemeClr val="bg1"/>
                </a:solidFill>
              </a:rPr>
              <a:t>Clustering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maps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 smtClean="0">
                <a:solidFill>
                  <a:schemeClr val="bg1"/>
                </a:solidFill>
              </a:rPr>
              <a:t>Reducción de dimensiones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 err="1" smtClean="0">
                <a:solidFill>
                  <a:schemeClr val="bg1"/>
                </a:solidFill>
              </a:rPr>
              <a:t>Operdores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smtClean="0">
                <a:solidFill>
                  <a:schemeClr val="bg1"/>
                </a:solidFill>
              </a:rPr>
              <a:t>lógicos (auto &gt; bicicleta?)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 smtClean="0">
                <a:solidFill>
                  <a:schemeClr val="bg1"/>
                </a:solidFill>
              </a:rPr>
              <a:t>Medir distancias (manzana mas cerca que torta?)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>
                <a:solidFill>
                  <a:schemeClr val="bg1"/>
                </a:solidFill>
              </a:rPr>
              <a:t>P</a:t>
            </a:r>
            <a:r>
              <a:rPr lang="es-AR" sz="2000" dirty="0" smtClean="0">
                <a:solidFill>
                  <a:schemeClr val="bg1"/>
                </a:solidFill>
              </a:rPr>
              <a:t>royecciones o multiplicaciones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8" name="AutoShape 3" descr="L_p"/>
          <p:cNvSpPr>
            <a:spLocks noChangeAspect="1" noChangeArrowheads="1"/>
          </p:cNvSpPr>
          <p:nvPr/>
        </p:nvSpPr>
        <p:spPr bwMode="auto">
          <a:xfrm>
            <a:off x="142875" y="-823913"/>
            <a:ext cx="1809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AutoShape 4" descr="L_p"/>
          <p:cNvSpPr>
            <a:spLocks noChangeAspect="1" noChangeArrowheads="1"/>
          </p:cNvSpPr>
          <p:nvPr/>
        </p:nvSpPr>
        <p:spPr bwMode="auto">
          <a:xfrm>
            <a:off x="8586568" y="4266784"/>
            <a:ext cx="1458580" cy="138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725510" y="4957690"/>
            <a:ext cx="46836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Se reduce la </a:t>
            </a:r>
            <a:r>
              <a:rPr lang="en-US" sz="2800" dirty="0" err="1" smtClean="0">
                <a:solidFill>
                  <a:srgbClr val="FF0000"/>
                </a:solidFill>
              </a:rPr>
              <a:t>complejidad</a:t>
            </a:r>
            <a:r>
              <a:rPr lang="en-US" sz="2800" dirty="0" smtClean="0">
                <a:solidFill>
                  <a:srgbClr val="FF0000"/>
                </a:solidFill>
              </a:rPr>
              <a:t> del dataset 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se </a:t>
            </a:r>
            <a:r>
              <a:rPr lang="en-US" sz="2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reducen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las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anomalias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y el </a:t>
            </a:r>
            <a:r>
              <a:rPr lang="en-US" sz="2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ruido</a:t>
            </a:r>
            <a:endParaRPr lang="es-AR" sz="28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52394" y="4047845"/>
            <a:ext cx="3924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Hacemos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operaciones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sobre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ellos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135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49809" y="766090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 smtClean="0">
                <a:solidFill>
                  <a:schemeClr val="bg1"/>
                </a:solidFill>
              </a:rPr>
              <a:t>Representation</a:t>
            </a:r>
            <a:r>
              <a:rPr lang="es-AR" sz="2800" dirty="0" smtClean="0">
                <a:solidFill>
                  <a:schemeClr val="bg1"/>
                </a:solidFill>
              </a:rPr>
              <a:t> </a:t>
            </a:r>
            <a:r>
              <a:rPr lang="es-AR" sz="2800" dirty="0" err="1" smtClean="0">
                <a:solidFill>
                  <a:schemeClr val="bg1"/>
                </a:solidFill>
              </a:rPr>
              <a:t>learning</a:t>
            </a:r>
            <a:endParaRPr lang="es-AR" sz="28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2" y="1303467"/>
            <a:ext cx="9210675" cy="2514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2840" y="4668025"/>
            <a:ext cx="54297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Mas datos (de entrenamiento) no necesariamente garantiza llegar a un buen modelo.</a:t>
            </a:r>
          </a:p>
          <a:p>
            <a:endParaRPr lang="es-AR" dirty="0" smtClean="0">
              <a:solidFill>
                <a:schemeClr val="bg1"/>
              </a:solidFill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Con </a:t>
            </a:r>
            <a:r>
              <a:rPr lang="es-AR" dirty="0" err="1" smtClean="0">
                <a:solidFill>
                  <a:schemeClr val="bg1"/>
                </a:solidFill>
              </a:rPr>
              <a:t>features</a:t>
            </a:r>
            <a:r>
              <a:rPr lang="es-AR" dirty="0" smtClean="0">
                <a:solidFill>
                  <a:schemeClr val="bg1"/>
                </a:solidFill>
              </a:rPr>
              <a:t> correctos, las tarea de la red puede ser mejor alcanzada. 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79583" y="4945024"/>
            <a:ext cx="6324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When </a:t>
            </a:r>
            <a:r>
              <a:rPr lang="en-US" b="1" dirty="0">
                <a:solidFill>
                  <a:schemeClr val="bg1"/>
                </a:solidFill>
              </a:rPr>
              <a:t>the learned features are passed into the supervised learning algorithm, it can improve the prediction accuracy up to 17%. 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[https</a:t>
            </a:r>
            <a:r>
              <a:rPr lang="en-US" dirty="0">
                <a:solidFill>
                  <a:schemeClr val="bg1"/>
                </a:solidFill>
              </a:rPr>
              <a:t>://dl.acm.org/doi/10.1145/3303772.3303795].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 smtClean="0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 smtClean="0">
                <a:solidFill>
                  <a:schemeClr val="bg1"/>
                </a:solidFill>
              </a:rPr>
              <a:t>Embeddings</a:t>
            </a:r>
            <a:r>
              <a:rPr lang="es-AR" sz="2800" dirty="0" smtClean="0">
                <a:solidFill>
                  <a:schemeClr val="bg1"/>
                </a:solidFill>
              </a:rPr>
              <a:t> </a:t>
            </a:r>
            <a:r>
              <a:rPr lang="es-A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se trata de crear espacio continuo de representación de los inputs.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s-A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Se crean ad-hoc o dentro del </a:t>
            </a:r>
            <a:r>
              <a:rPr lang="es-AR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frame</a:t>
            </a:r>
            <a:r>
              <a:rPr lang="es-A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 de la NN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s-A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Cada palabra es representada por un vector N-dimensional en un sub-espacio </a:t>
            </a:r>
            <a:r>
              <a:rPr lang="es-AR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contínuo</a:t>
            </a:r>
            <a:r>
              <a:rPr lang="es-A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 (en el </a:t>
            </a:r>
            <a:r>
              <a:rPr lang="es-AR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embedding</a:t>
            </a:r>
            <a:r>
              <a:rPr lang="es-A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algn="l"/>
            <a:endParaRPr lang="es-AR" sz="28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endParaRPr lang="es-AR" sz="28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La posición que toma cada palabra (input del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embedding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) se aprende a partir de su entorno.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endParaRPr lang="es-AR" sz="2800" dirty="0" smtClean="0">
              <a:solidFill>
                <a:schemeClr val="bg1"/>
              </a:solidFill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910778" y="4572540"/>
            <a:ext cx="4880942" cy="475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smtClean="0">
                <a:solidFill>
                  <a:schemeClr val="bg1"/>
                </a:solidFill>
              </a:rPr>
              <a:t>Perro </a:t>
            </a:r>
            <a:r>
              <a:rPr lang="es-AR" sz="28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[e1, e2, e3, … </a:t>
            </a:r>
            <a:r>
              <a:rPr lang="es-AR" sz="28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eN</a:t>
            </a:r>
            <a:r>
              <a:rPr lang="es-AR" sz="28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]</a:t>
            </a:r>
            <a:endParaRPr lang="es-AR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 smtClean="0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59657" y="695016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 smtClean="0">
                <a:solidFill>
                  <a:schemeClr val="bg1"/>
                </a:solidFill>
              </a:rPr>
              <a:t>Embeddings</a:t>
            </a:r>
            <a:endParaRPr lang="es-AR" sz="2800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7932" y="2397378"/>
            <a:ext cx="40927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dirty="0" err="1" smtClean="0">
                <a:solidFill>
                  <a:srgbClr val="FF0000"/>
                </a:solidFill>
              </a:rPr>
              <a:t>One-hot-encoding</a:t>
            </a:r>
            <a:r>
              <a:rPr lang="es-AR" sz="28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AR" sz="2800" dirty="0" smtClean="0">
                <a:solidFill>
                  <a:srgbClr val="FF0000"/>
                </a:solidFill>
              </a:rPr>
              <a:t>!=</a:t>
            </a:r>
          </a:p>
          <a:p>
            <a:pPr algn="ctr"/>
            <a:r>
              <a:rPr lang="es-AR" sz="2800" dirty="0" smtClean="0">
                <a:solidFill>
                  <a:srgbClr val="FF0000"/>
                </a:solidFill>
              </a:rPr>
              <a:t>Word </a:t>
            </a:r>
            <a:r>
              <a:rPr lang="es-AR" sz="2800" dirty="0" err="1" smtClean="0">
                <a:solidFill>
                  <a:srgbClr val="FF0000"/>
                </a:solidFill>
              </a:rPr>
              <a:t>embedding</a:t>
            </a:r>
            <a:r>
              <a:rPr lang="es-AR" sz="28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AR" sz="2800" dirty="0" smtClean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2" r="20504" b="6597"/>
          <a:stretch/>
        </p:blipFill>
        <p:spPr>
          <a:xfrm>
            <a:off x="4772863" y="595546"/>
            <a:ext cx="6417219" cy="25552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0761" y="6368455"/>
            <a:ext cx="10921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https://www.shanelynn.ie/get-busy-with-word-embeddings-introduction/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2665" r="26123" b="6714"/>
          <a:stretch/>
        </p:blipFill>
        <p:spPr>
          <a:xfrm>
            <a:off x="5455444" y="3305319"/>
            <a:ext cx="5826449" cy="29912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6170" y="4552193"/>
            <a:ext cx="40566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bg1"/>
                </a:solidFill>
              </a:rPr>
              <a:t>Reducción de dimensiones</a:t>
            </a:r>
          </a:p>
          <a:p>
            <a:pPr>
              <a:buFont typeface="Arial" panose="020B0604020202020204" pitchFamily="34" charset="0"/>
              <a:buChar char="•"/>
            </a:pPr>
            <a:endParaRPr lang="es-AR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bg1"/>
                </a:solidFill>
              </a:rPr>
              <a:t>Se aprenden propiedades intrínsecas de palabas que pertenecen al mismo grupo.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5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 smtClean="0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 smtClean="0">
                <a:solidFill>
                  <a:schemeClr val="bg1"/>
                </a:solidFill>
              </a:rPr>
              <a:t>Embeddings</a:t>
            </a:r>
            <a:r>
              <a:rPr lang="es-AR" sz="2800" dirty="0" smtClean="0">
                <a:solidFill>
                  <a:schemeClr val="bg1"/>
                </a:solidFill>
              </a:rPr>
              <a:t> </a:t>
            </a:r>
            <a:r>
              <a:rPr lang="es-A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interpretaciones</a:t>
            </a:r>
            <a:endParaRPr lang="es-AR" sz="2800" dirty="0" smtClean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  <a:endParaRPr lang="es-AR" sz="28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0" t="-1621" r="70116" b="1621"/>
          <a:stretch/>
        </p:blipFill>
        <p:spPr>
          <a:xfrm>
            <a:off x="493720" y="1696632"/>
            <a:ext cx="3354410" cy="39719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51788" y="3785247"/>
            <a:ext cx="6298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[[</a:t>
            </a:r>
            <a:r>
              <a:rPr lang="es-AR" sz="2400" dirty="0" err="1">
                <a:solidFill>
                  <a:schemeClr val="bg1"/>
                </a:solidFill>
              </a:rPr>
              <a:t>king</a:t>
            </a:r>
            <a:r>
              <a:rPr lang="es-AR" sz="2400" dirty="0">
                <a:solidFill>
                  <a:schemeClr val="bg1"/>
                </a:solidFill>
              </a:rPr>
              <a:t>]] – [[</a:t>
            </a:r>
            <a:r>
              <a:rPr lang="es-AR" sz="2400" dirty="0" err="1">
                <a:solidFill>
                  <a:schemeClr val="bg1"/>
                </a:solidFill>
              </a:rPr>
              <a:t>man</a:t>
            </a:r>
            <a:r>
              <a:rPr lang="es-AR" sz="2400" dirty="0">
                <a:solidFill>
                  <a:schemeClr val="bg1"/>
                </a:solidFill>
              </a:rPr>
              <a:t>]] + [[</a:t>
            </a:r>
            <a:r>
              <a:rPr lang="es-AR" sz="2400" dirty="0" err="1">
                <a:solidFill>
                  <a:schemeClr val="bg1"/>
                </a:solidFill>
              </a:rPr>
              <a:t>woman</a:t>
            </a:r>
            <a:r>
              <a:rPr lang="es-AR" sz="2400" dirty="0">
                <a:solidFill>
                  <a:schemeClr val="bg1"/>
                </a:solidFill>
              </a:rPr>
              <a:t>]] = [[</a:t>
            </a:r>
            <a:r>
              <a:rPr lang="es-AR" sz="2400" dirty="0" err="1">
                <a:solidFill>
                  <a:schemeClr val="bg1"/>
                </a:solidFill>
              </a:rPr>
              <a:t>queen</a:t>
            </a:r>
            <a:r>
              <a:rPr lang="es-AR" sz="2400" dirty="0">
                <a:solidFill>
                  <a:schemeClr val="bg1"/>
                </a:solidFill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6541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 smtClean="0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 smtClean="0">
                <a:solidFill>
                  <a:schemeClr val="bg1"/>
                </a:solidFill>
              </a:rPr>
              <a:t>Embeddings</a:t>
            </a:r>
            <a:r>
              <a:rPr lang="es-AR" sz="2800" dirty="0" smtClean="0">
                <a:solidFill>
                  <a:schemeClr val="bg1"/>
                </a:solidFill>
              </a:rPr>
              <a:t> </a:t>
            </a:r>
            <a:r>
              <a:rPr lang="es-A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interpretaciones</a:t>
            </a:r>
            <a:endParaRPr lang="es-AR" sz="2800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25" y="1400717"/>
            <a:ext cx="6803338" cy="47038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1972" y="6257993"/>
            <a:ext cx="5213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[[Paris]] – [[France]] + [[</a:t>
            </a:r>
            <a:r>
              <a:rPr lang="es-AR" dirty="0" err="1">
                <a:solidFill>
                  <a:schemeClr val="bg1"/>
                </a:solidFill>
              </a:rPr>
              <a:t>Germany</a:t>
            </a:r>
            <a:r>
              <a:rPr lang="es-AR" dirty="0">
                <a:solidFill>
                  <a:schemeClr val="bg1"/>
                </a:solidFill>
              </a:rPr>
              <a:t>]] = [[</a:t>
            </a:r>
            <a:r>
              <a:rPr lang="es-AR" dirty="0" err="1">
                <a:solidFill>
                  <a:schemeClr val="bg1"/>
                </a:solidFill>
              </a:rPr>
              <a:t>Berlin</a:t>
            </a:r>
            <a:r>
              <a:rPr lang="es-AR" dirty="0">
                <a:solidFill>
                  <a:schemeClr val="bg1"/>
                </a:solidFill>
              </a:rPr>
              <a:t>]]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7" y="4798958"/>
            <a:ext cx="2375438" cy="736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43" y="2207013"/>
            <a:ext cx="3619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 smtClean="0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 smtClean="0">
                <a:solidFill>
                  <a:schemeClr val="bg1"/>
                </a:solidFill>
              </a:rPr>
              <a:t>Embeddings</a:t>
            </a:r>
            <a:r>
              <a:rPr lang="es-AR" sz="2800" dirty="0" smtClean="0">
                <a:solidFill>
                  <a:schemeClr val="bg1"/>
                </a:solidFill>
              </a:rPr>
              <a:t> </a:t>
            </a:r>
            <a:r>
              <a:rPr lang="es-A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entrenamiento en base del contexto</a:t>
            </a:r>
            <a:endParaRPr lang="es-AR" sz="2800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17" y="4095164"/>
            <a:ext cx="6242649" cy="2669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" t="13531" r="3301" b="17138"/>
          <a:stretch/>
        </p:blipFill>
        <p:spPr>
          <a:xfrm>
            <a:off x="262023" y="1749119"/>
            <a:ext cx="6840828" cy="216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1943100"/>
            <a:ext cx="6972300" cy="2971800"/>
          </a:xfrm>
          <a:prstGeom prst="rect">
            <a:avLst/>
          </a:prstGeom>
        </p:spPr>
      </p:pic>
      <p:sp>
        <p:nvSpPr>
          <p:cNvPr id="6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 smtClean="0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 smtClean="0">
                <a:solidFill>
                  <a:schemeClr val="bg1"/>
                </a:solidFill>
              </a:rPr>
              <a:t>Embeddings</a:t>
            </a:r>
            <a:r>
              <a:rPr lang="es-AR" sz="2800" dirty="0" smtClean="0">
                <a:solidFill>
                  <a:schemeClr val="bg1"/>
                </a:solidFill>
              </a:rPr>
              <a:t> </a:t>
            </a:r>
            <a:r>
              <a:rPr lang="es-A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entrenamiento en base del contexto</a:t>
            </a:r>
            <a:endParaRPr lang="es-AR" sz="28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1758" y="5490768"/>
            <a:ext cx="99921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>
                <a:solidFill>
                  <a:schemeClr val="bg1"/>
                </a:solidFill>
              </a:rPr>
              <a:t>Entrenamiento con predictores, usando esquemas tales como:</a:t>
            </a:r>
          </a:p>
          <a:p>
            <a:r>
              <a:rPr lang="es-AR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Skip Gram, Continuous Bag of Words (CBOW), and </a:t>
            </a:r>
            <a:r>
              <a:rPr lang="en-US" sz="2400" dirty="0" smtClean="0">
                <a:solidFill>
                  <a:schemeClr val="bg1"/>
                </a:solidFill>
              </a:rPr>
              <a:t>Word2Vec…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siguiendo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una</a:t>
            </a:r>
            <a:r>
              <a:rPr lang="en-US" sz="2400" dirty="0" smtClean="0">
                <a:solidFill>
                  <a:schemeClr val="bg1"/>
                </a:solidFill>
              </a:rPr>
              <a:t> false task</a:t>
            </a:r>
            <a:endParaRPr lang="es-A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4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Autoencoders</a:t>
            </a:r>
            <a:endParaRPr lang="es-AR" sz="3200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812" r="6770"/>
          <a:stretch/>
        </p:blipFill>
        <p:spPr>
          <a:xfrm>
            <a:off x="5892262" y="1203161"/>
            <a:ext cx="2662519" cy="2657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472" y="2442680"/>
            <a:ext cx="3333001" cy="9346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23538" y="4649408"/>
            <a:ext cx="20160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PCA??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03" y="4951595"/>
            <a:ext cx="4254956" cy="10426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6" t="1523" r="19883" b="12580"/>
          <a:stretch/>
        </p:blipFill>
        <p:spPr>
          <a:xfrm>
            <a:off x="896482" y="720828"/>
            <a:ext cx="4222377" cy="4074459"/>
          </a:xfrm>
          <a:prstGeom prst="rect">
            <a:avLst/>
          </a:prstGeom>
        </p:spPr>
      </p:pic>
      <p:sp>
        <p:nvSpPr>
          <p:cNvPr id="9" name="Subtitle 1"/>
          <p:cNvSpPr txBox="1">
            <a:spLocks/>
          </p:cNvSpPr>
          <p:nvPr/>
        </p:nvSpPr>
        <p:spPr>
          <a:xfrm>
            <a:off x="0" y="2304709"/>
            <a:ext cx="981634" cy="714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4000" dirty="0" smtClean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0" name="Subtitle 1"/>
          <p:cNvSpPr txBox="1">
            <a:spLocks/>
          </p:cNvSpPr>
          <p:nvPr/>
        </p:nvSpPr>
        <p:spPr>
          <a:xfrm>
            <a:off x="4451097" y="2253233"/>
            <a:ext cx="981634" cy="714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4000" dirty="0" smtClean="0">
                <a:solidFill>
                  <a:schemeClr val="bg1"/>
                </a:solidFill>
              </a:rPr>
              <a:t>~x</a:t>
            </a:r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863903" y="6152096"/>
            <a:ext cx="10311092" cy="518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 smtClean="0">
                <a:solidFill>
                  <a:schemeClr val="bg1"/>
                </a:solidFill>
              </a:rPr>
              <a:t>undercomplete</a:t>
            </a:r>
            <a:r>
              <a:rPr lang="es-AR" sz="2800" dirty="0" smtClean="0">
                <a:solidFill>
                  <a:schemeClr val="bg1"/>
                </a:solidFill>
              </a:rPr>
              <a:t> </a:t>
            </a:r>
            <a:r>
              <a:rPr lang="es-AR" sz="2800" dirty="0" err="1" smtClean="0">
                <a:solidFill>
                  <a:schemeClr val="bg1"/>
                </a:solidFill>
              </a:rPr>
              <a:t>autoencoders</a:t>
            </a:r>
            <a:r>
              <a:rPr lang="es-AR" sz="2800" dirty="0" smtClean="0">
                <a:solidFill>
                  <a:schemeClr val="bg1"/>
                </a:solidFill>
              </a:rPr>
              <a:t> vs </a:t>
            </a:r>
            <a:r>
              <a:rPr lang="es-AR" sz="2800" dirty="0" err="1" smtClean="0">
                <a:solidFill>
                  <a:schemeClr val="bg1"/>
                </a:solidFill>
              </a:rPr>
              <a:t>regularized</a:t>
            </a:r>
            <a:r>
              <a:rPr lang="es-AR" sz="2800" dirty="0" smtClean="0">
                <a:solidFill>
                  <a:schemeClr val="bg1"/>
                </a:solidFill>
              </a:rPr>
              <a:t> </a:t>
            </a:r>
            <a:r>
              <a:rPr lang="es-AR" sz="2800" dirty="0" err="1" smtClean="0">
                <a:solidFill>
                  <a:schemeClr val="bg1"/>
                </a:solidFill>
              </a:rPr>
              <a:t>autoencoders</a:t>
            </a:r>
            <a:endParaRPr lang="es-AR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9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 smtClean="0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 smtClean="0">
                <a:solidFill>
                  <a:schemeClr val="bg1"/>
                </a:solidFill>
              </a:rPr>
              <a:t>Embeddings</a:t>
            </a:r>
            <a:r>
              <a:rPr lang="es-AR" sz="2800" dirty="0" smtClean="0">
                <a:solidFill>
                  <a:schemeClr val="bg1"/>
                </a:solidFill>
              </a:rPr>
              <a:t> </a:t>
            </a:r>
            <a:r>
              <a:rPr lang="es-A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CBOW y </a:t>
            </a:r>
            <a:r>
              <a:rPr lang="es-AR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skip-gram</a:t>
            </a:r>
            <a:endParaRPr lang="es-AR" sz="28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69" y="1909025"/>
            <a:ext cx="7543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 smtClean="0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 smtClean="0">
                <a:solidFill>
                  <a:schemeClr val="bg1"/>
                </a:solidFill>
              </a:rPr>
              <a:t>Embeddings</a:t>
            </a:r>
            <a:r>
              <a:rPr lang="es-AR" sz="2800" dirty="0" smtClean="0">
                <a:solidFill>
                  <a:schemeClr val="bg1"/>
                </a:solidFill>
              </a:rPr>
              <a:t> </a:t>
            </a:r>
            <a:r>
              <a:rPr lang="es-A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no solo se aplica a palabras….</a:t>
            </a:r>
            <a:endParaRPr lang="es-AR" sz="2800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82235" y="258599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>
                <a:solidFill>
                  <a:srgbClr val="FF0000"/>
                </a:solidFill>
              </a:rPr>
              <a:t>ver </a:t>
            </a:r>
            <a:r>
              <a:rPr lang="es-AR" sz="3200" dirty="0" err="1">
                <a:solidFill>
                  <a:srgbClr val="FF0000"/>
                </a:solidFill>
              </a:rPr>
              <a:t>colab</a:t>
            </a:r>
            <a:endParaRPr lang="es-AR" sz="32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7850" y="4077792"/>
            <a:ext cx="2730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>
                <a:solidFill>
                  <a:srgbClr val="FF0000"/>
                </a:solidFill>
              </a:rPr>
              <a:t>ver </a:t>
            </a:r>
            <a:r>
              <a:rPr lang="es-AR" sz="3200" dirty="0" smtClean="0">
                <a:solidFill>
                  <a:srgbClr val="FF0000"/>
                </a:solidFill>
              </a:rPr>
              <a:t>ejemplos</a:t>
            </a:r>
            <a:endParaRPr lang="es-A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1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18124" y="692083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 smtClean="0">
                <a:solidFill>
                  <a:srgbClr val="FF0000"/>
                </a:solidFill>
              </a:rPr>
              <a:t>¡Un merecido descanso!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9" y="1391524"/>
            <a:ext cx="10774523" cy="4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2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smtClean="0">
                <a:solidFill>
                  <a:schemeClr val="bg1"/>
                </a:solidFill>
              </a:rPr>
              <a:t>Transfer </a:t>
            </a:r>
            <a:r>
              <a:rPr lang="es-AR" sz="3200" dirty="0" err="1" smtClean="0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852121"/>
            <a:ext cx="11521994" cy="1092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smtClean="0">
                <a:solidFill>
                  <a:schemeClr val="bg1"/>
                </a:solidFill>
              </a:rPr>
              <a:t>No se suele entrenar un modelo desde </a:t>
            </a:r>
            <a:r>
              <a:rPr lang="es-AR" sz="2800" b="1" dirty="0" smtClean="0">
                <a:solidFill>
                  <a:schemeClr val="bg1"/>
                </a:solidFill>
              </a:rPr>
              <a:t>CERO</a:t>
            </a:r>
          </a:p>
          <a:p>
            <a:pPr algn="l"/>
            <a:r>
              <a:rPr lang="es-AR" sz="2800" dirty="0" smtClean="0">
                <a:solidFill>
                  <a:schemeClr val="bg1"/>
                </a:solidFill>
              </a:rPr>
              <a:t>Se emplean modelos ya entrenados y se hace el ajuste necesario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345" y="1944711"/>
            <a:ext cx="6928835" cy="45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smtClean="0">
                <a:solidFill>
                  <a:schemeClr val="bg1"/>
                </a:solidFill>
              </a:rPr>
              <a:t>Transfer </a:t>
            </a:r>
            <a:r>
              <a:rPr lang="es-AR" sz="3200" dirty="0" err="1" smtClean="0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852121"/>
            <a:ext cx="11521994" cy="1092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smtClean="0">
                <a:solidFill>
                  <a:schemeClr val="bg1"/>
                </a:solidFill>
              </a:rPr>
              <a:t>Transfer </a:t>
            </a:r>
            <a:r>
              <a:rPr lang="es-AR" sz="2800" dirty="0" err="1" smtClean="0">
                <a:solidFill>
                  <a:schemeClr val="bg1"/>
                </a:solidFill>
              </a:rPr>
              <a:t>learning</a:t>
            </a:r>
            <a:r>
              <a:rPr lang="es-AR" sz="2800" dirty="0" smtClean="0">
                <a:solidFill>
                  <a:schemeClr val="bg1"/>
                </a:solidFill>
              </a:rPr>
              <a:t> tiene un concepto más amplio: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 smtClean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003" y="515357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2400" dirty="0" smtClean="0">
                <a:solidFill>
                  <a:srgbClr val="FF0000"/>
                </a:solidFill>
              </a:rPr>
              <a:t>Transfer </a:t>
            </a:r>
            <a:r>
              <a:rPr lang="es-AR" sz="2400" dirty="0" err="1" smtClean="0">
                <a:solidFill>
                  <a:srgbClr val="FF0000"/>
                </a:solidFill>
              </a:rPr>
              <a:t>learning</a:t>
            </a:r>
            <a:r>
              <a:rPr lang="es-AR" sz="2400" dirty="0" smtClean="0">
                <a:solidFill>
                  <a:srgbClr val="FF0000"/>
                </a:solidFill>
              </a:rPr>
              <a:t> básico:</a:t>
            </a:r>
            <a:endParaRPr lang="es-AR" sz="2400" dirty="0">
              <a:solidFill>
                <a:srgbClr val="FF0000"/>
              </a:solidFill>
            </a:endParaRPr>
          </a:p>
          <a:p>
            <a:r>
              <a:rPr lang="es-AR" sz="2400" dirty="0">
                <a:solidFill>
                  <a:srgbClr val="FF0000"/>
                </a:solidFill>
              </a:rPr>
              <a:t>	- ver </a:t>
            </a:r>
            <a:r>
              <a:rPr lang="es-AR" sz="2400" dirty="0" err="1">
                <a:solidFill>
                  <a:srgbClr val="FF0000"/>
                </a:solidFill>
              </a:rPr>
              <a:t>colab</a:t>
            </a:r>
            <a:endParaRPr lang="es-AR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647" y="1807947"/>
            <a:ext cx="5848350" cy="28384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5003" y="2196393"/>
            <a:ext cx="48036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- pocos datos</a:t>
            </a:r>
          </a:p>
          <a:p>
            <a:r>
              <a:rPr lang="es-AR" sz="2400" dirty="0" smtClean="0">
                <a:solidFill>
                  <a:schemeClr val="bg1"/>
                </a:solidFill>
              </a:rPr>
              <a:t>- </a:t>
            </a:r>
            <a:r>
              <a:rPr lang="es-AR" sz="2400" dirty="0">
                <a:solidFill>
                  <a:schemeClr val="bg1"/>
                </a:solidFill>
              </a:rPr>
              <a:t>pre-</a:t>
            </a:r>
            <a:r>
              <a:rPr lang="es-AR" sz="2400" dirty="0" err="1">
                <a:solidFill>
                  <a:schemeClr val="bg1"/>
                </a:solidFill>
              </a:rPr>
              <a:t>trained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models</a:t>
            </a:r>
            <a:endParaRPr lang="es-A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s-AR" sz="2400" dirty="0" smtClean="0">
                <a:solidFill>
                  <a:schemeClr val="bg1"/>
                </a:solidFill>
              </a:rPr>
              <a:t>pre-</a:t>
            </a:r>
            <a:r>
              <a:rPr lang="es-AR" sz="2400" dirty="0" err="1" smtClean="0">
                <a:solidFill>
                  <a:schemeClr val="bg1"/>
                </a:solidFill>
              </a:rPr>
              <a:t>trained</a:t>
            </a:r>
            <a:r>
              <a:rPr lang="es-AR" sz="2400" dirty="0" smtClean="0">
                <a:solidFill>
                  <a:schemeClr val="bg1"/>
                </a:solidFill>
              </a:rPr>
              <a:t> </a:t>
            </a:r>
            <a:r>
              <a:rPr lang="es-AR" sz="2400" dirty="0" err="1" smtClean="0">
                <a:solidFill>
                  <a:schemeClr val="bg1"/>
                </a:solidFill>
              </a:rPr>
              <a:t>embeddings</a:t>
            </a:r>
            <a:endParaRPr lang="es-AR" sz="2400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s-AR" sz="2400" dirty="0" err="1" smtClean="0">
                <a:solidFill>
                  <a:schemeClr val="bg1"/>
                </a:solidFill>
              </a:rPr>
              <a:t>Simulations</a:t>
            </a:r>
            <a:endParaRPr lang="es-AR" sz="2400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s-AR" sz="2400" dirty="0" smtClean="0">
                <a:solidFill>
                  <a:schemeClr val="bg1"/>
                </a:solidFill>
              </a:rPr>
              <a:t>Cambio de dominio</a:t>
            </a:r>
            <a:endParaRPr lang="es-A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9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Autoencoders</a:t>
            </a:r>
            <a:endParaRPr lang="es-AR" sz="3200" dirty="0" smtClean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425155" y="1043128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 smtClean="0">
                <a:solidFill>
                  <a:schemeClr val="bg1"/>
                </a:solidFill>
              </a:rPr>
              <a:t>Denoising</a:t>
            </a:r>
            <a:r>
              <a:rPr lang="es-AR" sz="2800" dirty="0" smtClean="0">
                <a:solidFill>
                  <a:schemeClr val="bg1"/>
                </a:solidFill>
              </a:rPr>
              <a:t> </a:t>
            </a:r>
            <a:r>
              <a:rPr lang="es-AR" sz="2800" dirty="0" err="1" smtClean="0">
                <a:solidFill>
                  <a:schemeClr val="bg1"/>
                </a:solidFill>
              </a:rPr>
              <a:t>autoencoders</a:t>
            </a:r>
            <a:endParaRPr lang="es-AR" sz="2800" dirty="0" smtClean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  <a:endParaRPr lang="es-AR" sz="2800" dirty="0" smtClean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6202" r="8682"/>
          <a:stretch/>
        </p:blipFill>
        <p:spPr>
          <a:xfrm>
            <a:off x="605308" y="1745741"/>
            <a:ext cx="2472744" cy="3286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8987" r="6948" b="25887"/>
          <a:stretch/>
        </p:blipFill>
        <p:spPr>
          <a:xfrm>
            <a:off x="309094" y="5370491"/>
            <a:ext cx="3799268" cy="9197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85" y="1941754"/>
            <a:ext cx="66484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4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Autoencoders</a:t>
            </a:r>
            <a:endParaRPr lang="es-AR" sz="3200" dirty="0" smtClean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179264"/>
            <a:ext cx="11521994" cy="518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 smtClean="0">
                <a:solidFill>
                  <a:schemeClr val="bg1"/>
                </a:solidFill>
              </a:rPr>
              <a:t>undercomplete</a:t>
            </a:r>
            <a:r>
              <a:rPr lang="es-AR" sz="2800" dirty="0" smtClean="0">
                <a:solidFill>
                  <a:schemeClr val="bg1"/>
                </a:solidFill>
              </a:rPr>
              <a:t> </a:t>
            </a:r>
            <a:r>
              <a:rPr lang="es-AR" sz="2800" dirty="0" err="1" smtClean="0">
                <a:solidFill>
                  <a:schemeClr val="bg1"/>
                </a:solidFill>
              </a:rPr>
              <a:t>autoencoders</a:t>
            </a:r>
            <a:r>
              <a:rPr lang="es-AR" sz="2800" dirty="0" smtClean="0">
                <a:solidFill>
                  <a:schemeClr val="bg1"/>
                </a:solidFill>
              </a:rPr>
              <a:t> vs </a:t>
            </a:r>
            <a:r>
              <a:rPr lang="es-AR" sz="2800" b="1" dirty="0" err="1" smtClean="0">
                <a:solidFill>
                  <a:schemeClr val="bg1"/>
                </a:solidFill>
              </a:rPr>
              <a:t>regularized</a:t>
            </a:r>
            <a:r>
              <a:rPr lang="es-AR" sz="2800" dirty="0" smtClean="0">
                <a:solidFill>
                  <a:schemeClr val="bg1"/>
                </a:solidFill>
              </a:rPr>
              <a:t> </a:t>
            </a:r>
            <a:r>
              <a:rPr lang="es-AR" sz="2800" dirty="0" err="1" smtClean="0">
                <a:solidFill>
                  <a:schemeClr val="bg1"/>
                </a:solidFill>
              </a:rPr>
              <a:t>autoencoders</a:t>
            </a:r>
            <a:endParaRPr lang="es-AR" sz="2800" dirty="0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5003" y="2242399"/>
            <a:ext cx="100067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>
                <a:solidFill>
                  <a:schemeClr val="bg1"/>
                </a:solidFill>
              </a:rPr>
              <a:t>Si en </a:t>
            </a:r>
            <a:r>
              <a:rPr lang="es-AR" sz="2400" dirty="0" err="1" smtClean="0">
                <a:solidFill>
                  <a:schemeClr val="bg1"/>
                </a:solidFill>
              </a:rPr>
              <a:t>autoencoder</a:t>
            </a:r>
            <a:r>
              <a:rPr lang="es-AR" sz="2400" dirty="0" smtClean="0">
                <a:solidFill>
                  <a:schemeClr val="bg1"/>
                </a:solidFill>
              </a:rPr>
              <a:t> tiene capacidad suficiente copiará al entrada (aprende la función identidad).</a:t>
            </a:r>
          </a:p>
          <a:p>
            <a:endParaRPr lang="es-AR" sz="2400" dirty="0" smtClean="0">
              <a:solidFill>
                <a:schemeClr val="bg1"/>
              </a:solidFill>
            </a:endParaRPr>
          </a:p>
          <a:p>
            <a:r>
              <a:rPr lang="es-AR" sz="2400" dirty="0" smtClean="0">
                <a:solidFill>
                  <a:schemeClr val="bg1"/>
                </a:solidFill>
              </a:rPr>
              <a:t>Se reduce la capacidad del </a:t>
            </a:r>
            <a:r>
              <a:rPr lang="es-AR" sz="2400" dirty="0" err="1" smtClean="0">
                <a:solidFill>
                  <a:schemeClr val="bg1"/>
                </a:solidFill>
              </a:rPr>
              <a:t>autoencoder</a:t>
            </a:r>
            <a:r>
              <a:rPr lang="es-AR" sz="2400" dirty="0" smtClean="0">
                <a:solidFill>
                  <a:schemeClr val="bg1"/>
                </a:solidFill>
              </a:rPr>
              <a:t> (</a:t>
            </a:r>
            <a:r>
              <a:rPr lang="es-AR" sz="2400" b="1" dirty="0" err="1" smtClean="0">
                <a:solidFill>
                  <a:schemeClr val="bg1"/>
                </a:solidFill>
              </a:rPr>
              <a:t>undercomplete</a:t>
            </a:r>
            <a:r>
              <a:rPr lang="es-AR" sz="2400" b="1" dirty="0" smtClean="0">
                <a:solidFill>
                  <a:schemeClr val="bg1"/>
                </a:solidFill>
              </a:rPr>
              <a:t> …</a:t>
            </a:r>
            <a:r>
              <a:rPr lang="es-AR" sz="2400" dirty="0" smtClean="0">
                <a:solidFill>
                  <a:schemeClr val="bg1"/>
                </a:solidFill>
              </a:rPr>
              <a:t>) para que aprenda los “aspectos relevante” de la entrada. Aprenden la </a:t>
            </a:r>
            <a:r>
              <a:rPr lang="es-AR" sz="2400" i="1" dirty="0" err="1" smtClean="0">
                <a:solidFill>
                  <a:schemeClr val="bg1"/>
                </a:solidFill>
              </a:rPr>
              <a:t>latent</a:t>
            </a:r>
            <a:r>
              <a:rPr lang="es-AR" sz="2400" i="1" dirty="0" smtClean="0">
                <a:solidFill>
                  <a:schemeClr val="bg1"/>
                </a:solidFill>
              </a:rPr>
              <a:t> variable </a:t>
            </a:r>
            <a:r>
              <a:rPr lang="es-AR" sz="2400" dirty="0" smtClean="0">
                <a:solidFill>
                  <a:schemeClr val="bg1"/>
                </a:solidFill>
              </a:rPr>
              <a:t>del </a:t>
            </a:r>
            <a:r>
              <a:rPr lang="es-AR" sz="2400" dirty="0" err="1" smtClean="0">
                <a:solidFill>
                  <a:schemeClr val="bg1"/>
                </a:solidFill>
              </a:rPr>
              <a:t>dataset</a:t>
            </a:r>
            <a:r>
              <a:rPr lang="es-AR" sz="2400" dirty="0" smtClean="0">
                <a:solidFill>
                  <a:schemeClr val="bg1"/>
                </a:solidFill>
              </a:rPr>
              <a:t>.</a:t>
            </a:r>
          </a:p>
          <a:p>
            <a:endParaRPr lang="es-AR" sz="2400" i="1" dirty="0" smtClean="0">
              <a:solidFill>
                <a:schemeClr val="bg1"/>
              </a:solidFill>
            </a:endParaRPr>
          </a:p>
          <a:p>
            <a:r>
              <a:rPr lang="es-AR" sz="2400" dirty="0" smtClean="0">
                <a:solidFill>
                  <a:schemeClr val="bg1"/>
                </a:solidFill>
              </a:rPr>
              <a:t>Otra manera es “regularizar” sus pesos en el entrenamiento… </a:t>
            </a:r>
            <a:r>
              <a:rPr lang="es-AR" sz="2400" b="1" dirty="0" err="1" smtClean="0">
                <a:solidFill>
                  <a:schemeClr val="bg1"/>
                </a:solidFill>
              </a:rPr>
              <a:t>regularized</a:t>
            </a:r>
            <a:r>
              <a:rPr lang="es-AR" sz="2400" b="1" dirty="0" smtClean="0">
                <a:solidFill>
                  <a:schemeClr val="bg1"/>
                </a:solidFill>
              </a:rPr>
              <a:t> … </a:t>
            </a:r>
            <a:r>
              <a:rPr lang="es-AR" sz="2400" dirty="0" smtClean="0">
                <a:solidFill>
                  <a:schemeClr val="bg1"/>
                </a:solidFill>
              </a:rPr>
              <a:t>para que aprenda otras características del </a:t>
            </a:r>
            <a:r>
              <a:rPr lang="es-AR" sz="2400" dirty="0" err="1" smtClean="0">
                <a:solidFill>
                  <a:schemeClr val="bg1"/>
                </a:solidFill>
              </a:rPr>
              <a:t>dataset</a:t>
            </a:r>
            <a:r>
              <a:rPr lang="es-AR" sz="2400" dirty="0" smtClean="0">
                <a:solidFill>
                  <a:schemeClr val="bg1"/>
                </a:solidFill>
              </a:rPr>
              <a:t>.</a:t>
            </a:r>
            <a:endParaRPr lang="es-AR" sz="2400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04" y="5764267"/>
            <a:ext cx="4150962" cy="87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Autoencoders</a:t>
            </a:r>
            <a:endParaRPr lang="es-AR" sz="3200" dirty="0" smtClean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085871"/>
            <a:ext cx="11521994" cy="59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 smtClean="0">
                <a:solidFill>
                  <a:schemeClr val="bg1"/>
                </a:solidFill>
              </a:rPr>
              <a:t>Sparse</a:t>
            </a:r>
            <a:r>
              <a:rPr lang="es-AR" sz="2800" dirty="0" smtClean="0">
                <a:solidFill>
                  <a:schemeClr val="bg1"/>
                </a:solidFill>
              </a:rPr>
              <a:t> </a:t>
            </a:r>
            <a:r>
              <a:rPr lang="es-AR" sz="2800" dirty="0" err="1" smtClean="0">
                <a:solidFill>
                  <a:schemeClr val="bg1"/>
                </a:solidFill>
              </a:rPr>
              <a:t>autoencodes</a:t>
            </a:r>
            <a:r>
              <a:rPr lang="es-AR" sz="2800" dirty="0" smtClean="0">
                <a:solidFill>
                  <a:schemeClr val="bg1"/>
                </a:solidFill>
              </a:rPr>
              <a:t> </a:t>
            </a:r>
            <a:r>
              <a:rPr lang="es-A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limitación de activación neuronas</a:t>
            </a:r>
            <a:endParaRPr lang="es-AR" sz="2800" dirty="0" smtClean="0">
              <a:solidFill>
                <a:schemeClr val="bg1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38034" y="2979009"/>
            <a:ext cx="1040597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AR" sz="2000" b="1" dirty="0" err="1">
                <a:solidFill>
                  <a:schemeClr val="bg1"/>
                </a:solidFill>
              </a:rPr>
              <a:t>Sparse</a:t>
            </a:r>
            <a:r>
              <a:rPr lang="es-AR" sz="2000" b="1" dirty="0">
                <a:solidFill>
                  <a:schemeClr val="bg1"/>
                </a:solidFill>
              </a:rPr>
              <a:t> </a:t>
            </a:r>
            <a:r>
              <a:rPr lang="es-AR" sz="2000" b="1" dirty="0" err="1">
                <a:solidFill>
                  <a:schemeClr val="bg1"/>
                </a:solidFill>
              </a:rPr>
              <a:t>activation</a:t>
            </a:r>
            <a:r>
              <a:rPr lang="es-AR" sz="2000" b="1" dirty="0">
                <a:solidFill>
                  <a:schemeClr val="bg1"/>
                </a:solidFill>
              </a:rPr>
              <a:t> </a:t>
            </a:r>
            <a:r>
              <a:rPr lang="es-AR" sz="2000" dirty="0">
                <a:solidFill>
                  <a:schemeClr val="bg1"/>
                </a:solidFill>
              </a:rPr>
              <a:t>- </a:t>
            </a:r>
            <a:r>
              <a:rPr lang="es-AR" sz="2000" dirty="0" err="1" smtClean="0">
                <a:solidFill>
                  <a:schemeClr val="bg1"/>
                </a:solidFill>
              </a:rPr>
              <a:t>for</a:t>
            </a:r>
            <a:r>
              <a:rPr lang="es-AR" sz="2000" dirty="0" smtClean="0">
                <a:solidFill>
                  <a:schemeClr val="bg1"/>
                </a:solidFill>
              </a:rPr>
              <a:t> </a:t>
            </a:r>
            <a:r>
              <a:rPr lang="es-AR" sz="2000" dirty="0">
                <a:solidFill>
                  <a:schemeClr val="bg1"/>
                </a:solidFill>
              </a:rPr>
              <a:t>a </a:t>
            </a:r>
            <a:r>
              <a:rPr lang="es-AR" sz="2000" dirty="0" err="1">
                <a:solidFill>
                  <a:schemeClr val="bg1"/>
                </a:solidFill>
              </a:rPr>
              <a:t>given</a:t>
            </a:r>
            <a:r>
              <a:rPr lang="es-AR" sz="2000" dirty="0">
                <a:solidFill>
                  <a:schemeClr val="bg1"/>
                </a:solidFill>
              </a:rPr>
              <a:t> input, </a:t>
            </a:r>
            <a:r>
              <a:rPr lang="es-AR" sz="2000" dirty="0" err="1">
                <a:solidFill>
                  <a:schemeClr val="bg1"/>
                </a:solidFill>
              </a:rPr>
              <a:t>most</a:t>
            </a:r>
            <a:r>
              <a:rPr lang="es-AR" sz="2000" dirty="0">
                <a:solidFill>
                  <a:schemeClr val="bg1"/>
                </a:solidFill>
              </a:rPr>
              <a:t> of </a:t>
            </a:r>
            <a:r>
              <a:rPr lang="es-AR" sz="2000" dirty="0" err="1">
                <a:solidFill>
                  <a:schemeClr val="bg1"/>
                </a:solidFill>
              </a:rPr>
              <a:t>the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hidden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neurons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only</a:t>
            </a:r>
            <a:r>
              <a:rPr lang="es-AR" sz="2000" dirty="0">
                <a:solidFill>
                  <a:schemeClr val="bg1"/>
                </a:solidFill>
              </a:rPr>
              <a:t> produce a </a:t>
            </a:r>
            <a:r>
              <a:rPr lang="es-AR" sz="2000" dirty="0" err="1">
                <a:solidFill>
                  <a:schemeClr val="bg1"/>
                </a:solidFill>
              </a:rPr>
              <a:t>very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small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activation</a:t>
            </a:r>
            <a:r>
              <a:rPr lang="es-AR" sz="2000" dirty="0" smtClean="0">
                <a:solidFill>
                  <a:schemeClr val="bg1"/>
                </a:solidFill>
              </a:rPr>
              <a:t>.</a:t>
            </a:r>
          </a:p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bg1"/>
              </a:solidFill>
            </a:endParaRP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sz="2000" dirty="0" err="1">
                <a:solidFill>
                  <a:schemeClr val="bg1"/>
                </a:solidFill>
              </a:rPr>
              <a:t>For</a:t>
            </a:r>
            <a:r>
              <a:rPr lang="es-AR" sz="2000" dirty="0">
                <a:solidFill>
                  <a:schemeClr val="bg1"/>
                </a:solidFill>
              </a:rPr>
              <a:t> a </a:t>
            </a:r>
            <a:r>
              <a:rPr lang="es-AR" sz="2000" dirty="0" err="1">
                <a:solidFill>
                  <a:schemeClr val="bg1"/>
                </a:solidFill>
              </a:rPr>
              <a:t>given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hidden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node</a:t>
            </a:r>
            <a:r>
              <a:rPr lang="es-AR" sz="2000" dirty="0">
                <a:solidFill>
                  <a:schemeClr val="bg1"/>
                </a:solidFill>
              </a:rPr>
              <a:t>, </a:t>
            </a:r>
            <a:r>
              <a:rPr lang="es-AR" sz="2000" b="1" dirty="0" err="1">
                <a:solidFill>
                  <a:schemeClr val="bg1"/>
                </a:solidFill>
              </a:rPr>
              <a:t>it’s</a:t>
            </a:r>
            <a:r>
              <a:rPr lang="es-AR" sz="2000" b="1" dirty="0">
                <a:solidFill>
                  <a:schemeClr val="bg1"/>
                </a:solidFill>
              </a:rPr>
              <a:t> </a:t>
            </a:r>
            <a:r>
              <a:rPr lang="es-AR" sz="2000" b="1" dirty="0" err="1">
                <a:solidFill>
                  <a:schemeClr val="bg1"/>
                </a:solidFill>
              </a:rPr>
              <a:t>average</a:t>
            </a:r>
            <a:r>
              <a:rPr lang="es-AR" sz="2000" b="1" dirty="0">
                <a:solidFill>
                  <a:schemeClr val="bg1"/>
                </a:solidFill>
              </a:rPr>
              <a:t> </a:t>
            </a:r>
            <a:r>
              <a:rPr lang="es-AR" sz="2000" b="1" dirty="0" err="1">
                <a:solidFill>
                  <a:schemeClr val="bg1"/>
                </a:solidFill>
              </a:rPr>
              <a:t>activation</a:t>
            </a:r>
            <a:r>
              <a:rPr lang="es-AR" sz="2000" b="1" dirty="0">
                <a:solidFill>
                  <a:schemeClr val="bg1"/>
                </a:solidFill>
              </a:rPr>
              <a:t> </a:t>
            </a:r>
            <a:r>
              <a:rPr lang="es-AR" sz="2000" b="1" dirty="0" err="1">
                <a:solidFill>
                  <a:schemeClr val="bg1"/>
                </a:solidFill>
              </a:rPr>
              <a:t>value</a:t>
            </a:r>
            <a:r>
              <a:rPr lang="es-AR" sz="2000" b="1" dirty="0">
                <a:solidFill>
                  <a:schemeClr val="bg1"/>
                </a:solidFill>
              </a:rPr>
              <a:t> (</a:t>
            </a:r>
            <a:r>
              <a:rPr lang="es-AR" sz="2000" b="1" dirty="0" err="1">
                <a:solidFill>
                  <a:schemeClr val="bg1"/>
                </a:solidFill>
              </a:rPr>
              <a:t>over</a:t>
            </a:r>
            <a:r>
              <a:rPr lang="es-AR" sz="2000" b="1" dirty="0">
                <a:solidFill>
                  <a:schemeClr val="bg1"/>
                </a:solidFill>
              </a:rPr>
              <a:t> </a:t>
            </a:r>
            <a:r>
              <a:rPr lang="es-AR" sz="2000" b="1" dirty="0" err="1">
                <a:solidFill>
                  <a:schemeClr val="bg1"/>
                </a:solidFill>
              </a:rPr>
              <a:t>all</a:t>
            </a:r>
            <a:r>
              <a:rPr lang="es-AR" sz="2000" b="1" dirty="0">
                <a:solidFill>
                  <a:schemeClr val="bg1"/>
                </a:solidFill>
              </a:rPr>
              <a:t> </a:t>
            </a:r>
            <a:r>
              <a:rPr lang="es-AR" sz="2000" b="1" dirty="0" err="1">
                <a:solidFill>
                  <a:schemeClr val="bg1"/>
                </a:solidFill>
              </a:rPr>
              <a:t>the</a:t>
            </a:r>
            <a:r>
              <a:rPr lang="es-AR" sz="2000" b="1" dirty="0">
                <a:solidFill>
                  <a:schemeClr val="bg1"/>
                </a:solidFill>
              </a:rPr>
              <a:t> training </a:t>
            </a:r>
            <a:r>
              <a:rPr lang="es-AR" sz="2000" b="1" dirty="0" err="1">
                <a:solidFill>
                  <a:schemeClr val="bg1"/>
                </a:solidFill>
              </a:rPr>
              <a:t>samples</a:t>
            </a:r>
            <a:r>
              <a:rPr lang="es-AR" sz="2000" dirty="0">
                <a:solidFill>
                  <a:schemeClr val="bg1"/>
                </a:solidFill>
              </a:rPr>
              <a:t>) </a:t>
            </a:r>
            <a:r>
              <a:rPr lang="es-AR" sz="2000" dirty="0" err="1">
                <a:solidFill>
                  <a:schemeClr val="bg1"/>
                </a:solidFill>
              </a:rPr>
              <a:t>should</a:t>
            </a:r>
            <a:r>
              <a:rPr lang="es-AR" sz="2000" dirty="0">
                <a:solidFill>
                  <a:schemeClr val="bg1"/>
                </a:solidFill>
              </a:rPr>
              <a:t> be a </a:t>
            </a:r>
            <a:r>
              <a:rPr lang="es-AR" sz="2000" dirty="0" err="1">
                <a:solidFill>
                  <a:schemeClr val="bg1"/>
                </a:solidFill>
              </a:rPr>
              <a:t>small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value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close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to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zero</a:t>
            </a:r>
            <a:r>
              <a:rPr lang="es-AR" sz="2000" dirty="0">
                <a:solidFill>
                  <a:schemeClr val="bg1"/>
                </a:solidFill>
              </a:rPr>
              <a:t>, </a:t>
            </a:r>
            <a:r>
              <a:rPr lang="es-AR" sz="2000" dirty="0" err="1">
                <a:solidFill>
                  <a:schemeClr val="bg1"/>
                </a:solidFill>
              </a:rPr>
              <a:t>e.g</a:t>
            </a:r>
            <a:r>
              <a:rPr lang="es-AR" sz="2000" dirty="0">
                <a:solidFill>
                  <a:schemeClr val="bg1"/>
                </a:solidFill>
              </a:rPr>
              <a:t>., </a:t>
            </a:r>
            <a:r>
              <a:rPr lang="es-AR" sz="2000" dirty="0" smtClean="0">
                <a:solidFill>
                  <a:schemeClr val="bg1"/>
                </a:solidFill>
              </a:rPr>
              <a:t>0.5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AR" sz="20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8033" y="4542890"/>
            <a:ext cx="104059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This </a:t>
            </a:r>
            <a:r>
              <a:rPr lang="en-US" sz="2000" dirty="0">
                <a:solidFill>
                  <a:schemeClr val="bg1"/>
                </a:solidFill>
              </a:rPr>
              <a:t>prevents </a:t>
            </a:r>
            <a:r>
              <a:rPr lang="en-US" sz="2000" dirty="0" err="1">
                <a:solidFill>
                  <a:schemeClr val="bg1"/>
                </a:solidFill>
              </a:rPr>
              <a:t>autoencoders</a:t>
            </a:r>
            <a:r>
              <a:rPr lang="en-US" sz="2000" dirty="0">
                <a:solidFill>
                  <a:schemeClr val="bg1"/>
                </a:solidFill>
              </a:rPr>
              <a:t> to use all of the hidden nodes at a time and forcing only a reduced number of hidden nodes to be used.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74" y="1675930"/>
            <a:ext cx="2514600" cy="904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13" y="1650247"/>
            <a:ext cx="4150962" cy="877847"/>
          </a:xfrm>
          <a:prstGeom prst="rect">
            <a:avLst/>
          </a:prstGeom>
        </p:spPr>
      </p:pic>
      <p:sp>
        <p:nvSpPr>
          <p:cNvPr id="12" name="Subtitle 1"/>
          <p:cNvSpPr txBox="1">
            <a:spLocks/>
          </p:cNvSpPr>
          <p:nvPr/>
        </p:nvSpPr>
        <p:spPr>
          <a:xfrm>
            <a:off x="438033" y="5938798"/>
            <a:ext cx="11521994" cy="59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 err="1" smtClean="0">
                <a:solidFill>
                  <a:schemeClr val="bg1"/>
                </a:solidFill>
              </a:rPr>
              <a:t>Sparse</a:t>
            </a:r>
            <a:r>
              <a:rPr lang="es-AR" dirty="0" smtClean="0">
                <a:solidFill>
                  <a:schemeClr val="bg1"/>
                </a:solidFill>
              </a:rPr>
              <a:t> </a:t>
            </a:r>
            <a:r>
              <a:rPr lang="es-AR" dirty="0" err="1" smtClean="0">
                <a:solidFill>
                  <a:schemeClr val="bg1"/>
                </a:solidFill>
              </a:rPr>
              <a:t>autoencodes</a:t>
            </a:r>
            <a:r>
              <a:rPr lang="es-AR" dirty="0" smtClean="0">
                <a:solidFill>
                  <a:schemeClr val="bg1"/>
                </a:solidFill>
              </a:rPr>
              <a:t> </a:t>
            </a:r>
            <a:r>
              <a:rPr lang="es-AR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para </a:t>
            </a:r>
            <a:r>
              <a:rPr lang="es-AR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obtener </a:t>
            </a:r>
            <a:r>
              <a:rPr lang="es-AR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features</a:t>
            </a:r>
            <a:r>
              <a:rPr lang="es-AR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s-AR" dirty="0" smtClean="0">
                <a:solidFill>
                  <a:schemeClr val="bg1"/>
                </a:solidFill>
                <a:sym typeface="Wingdings" panose="05000000000000000000" pitchFamily="2" charset="2"/>
              </a:rPr>
              <a:t>para otra tarea  pre-training.</a:t>
            </a:r>
            <a:endParaRPr lang="es-A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1"/>
            <a:ext cx="12511314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Autoencoders</a:t>
            </a:r>
            <a:endParaRPr lang="es-AR" sz="3200" dirty="0" smtClean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47289" y="703712"/>
            <a:ext cx="7103517" cy="764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constractive</a:t>
            </a:r>
            <a:r>
              <a:rPr lang="es-AR" sz="3200" dirty="0" smtClean="0">
                <a:solidFill>
                  <a:schemeClr val="bg1"/>
                </a:solidFill>
              </a:rPr>
              <a:t> </a:t>
            </a:r>
            <a:r>
              <a:rPr lang="es-AR" sz="3200" dirty="0" err="1" smtClean="0">
                <a:solidFill>
                  <a:schemeClr val="bg1"/>
                </a:solidFill>
              </a:rPr>
              <a:t>autoencoders</a:t>
            </a:r>
            <a:r>
              <a:rPr lang="es-AR" sz="3200" dirty="0" smtClean="0">
                <a:solidFill>
                  <a:schemeClr val="bg1"/>
                </a:solidFill>
              </a:rPr>
              <a:t> CAE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438034" y="5851173"/>
            <a:ext cx="11521994" cy="59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 err="1" smtClean="0">
                <a:solidFill>
                  <a:schemeClr val="bg1"/>
                </a:solidFill>
              </a:rPr>
              <a:t>Constractive</a:t>
            </a:r>
            <a:r>
              <a:rPr lang="es-AR" dirty="0" smtClean="0">
                <a:solidFill>
                  <a:schemeClr val="bg1"/>
                </a:solidFill>
              </a:rPr>
              <a:t> </a:t>
            </a:r>
            <a:r>
              <a:rPr lang="es-AR" dirty="0" err="1" smtClean="0">
                <a:solidFill>
                  <a:schemeClr val="bg1"/>
                </a:solidFill>
              </a:rPr>
              <a:t>autoencodes</a:t>
            </a:r>
            <a:r>
              <a:rPr lang="es-AR" dirty="0" smtClean="0">
                <a:solidFill>
                  <a:schemeClr val="bg1"/>
                </a:solidFill>
              </a:rPr>
              <a:t> </a:t>
            </a:r>
            <a:r>
              <a:rPr lang="es-AR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hace una f(x) que no varia mucho con pequeños cambios en x</a:t>
            </a:r>
            <a:endParaRPr lang="es-AR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34" y="1681203"/>
            <a:ext cx="2667000" cy="9810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34348" y="1877277"/>
            <a:ext cx="7461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objective </a:t>
            </a:r>
            <a:r>
              <a:rPr lang="en-US" sz="2000" dirty="0" smtClean="0">
                <a:solidFill>
                  <a:schemeClr val="bg1"/>
                </a:solidFill>
              </a:rPr>
              <a:t>is </a:t>
            </a:r>
            <a:r>
              <a:rPr lang="en-US" sz="2000" dirty="0">
                <a:solidFill>
                  <a:schemeClr val="bg1"/>
                </a:solidFill>
              </a:rPr>
              <a:t>to have a robust learned representation which is </a:t>
            </a:r>
            <a:r>
              <a:rPr lang="en-US" sz="2000" b="1" dirty="0">
                <a:solidFill>
                  <a:schemeClr val="bg1"/>
                </a:solidFill>
              </a:rPr>
              <a:t>less sensitive to small variation in the data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712" y="3142720"/>
            <a:ext cx="11153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Similar </a:t>
            </a:r>
            <a:r>
              <a:rPr lang="en-US" dirty="0">
                <a:solidFill>
                  <a:schemeClr val="bg1"/>
                </a:solidFill>
              </a:rPr>
              <a:t>inputs have similar encodings. Hence, we're forcing the model to learn how to </a:t>
            </a:r>
            <a:r>
              <a:rPr lang="en-US" b="1" dirty="0">
                <a:solidFill>
                  <a:schemeClr val="bg1"/>
                </a:solidFill>
              </a:rPr>
              <a:t>contract</a:t>
            </a:r>
            <a:r>
              <a:rPr lang="en-US" dirty="0">
                <a:solidFill>
                  <a:schemeClr val="bg1"/>
                </a:solidFill>
              </a:rPr>
              <a:t> a neighborhood of inputs into a smaller neighborhood of outputs.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7711" y="4225518"/>
            <a:ext cx="1115312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bg1"/>
                </a:solidFill>
              </a:rPr>
              <a:t> </a:t>
            </a:r>
            <a:r>
              <a:rPr lang="es-AR" dirty="0" err="1" smtClean="0">
                <a:solidFill>
                  <a:schemeClr val="bg1"/>
                </a:solidFill>
              </a:rPr>
              <a:t>Undercomplete</a:t>
            </a:r>
            <a:r>
              <a:rPr lang="es-AR" dirty="0" smtClean="0">
                <a:solidFill>
                  <a:schemeClr val="bg1"/>
                </a:solidFill>
              </a:rPr>
              <a:t> + </a:t>
            </a:r>
            <a:r>
              <a:rPr lang="es-AR" dirty="0" err="1" smtClean="0">
                <a:solidFill>
                  <a:schemeClr val="bg1"/>
                </a:solidFill>
              </a:rPr>
              <a:t>constractive</a:t>
            </a:r>
            <a:r>
              <a:rPr lang="es-AR" dirty="0" smtClean="0">
                <a:solidFill>
                  <a:schemeClr val="bg1"/>
                </a:solidFill>
              </a:rPr>
              <a:t> </a:t>
            </a:r>
            <a:r>
              <a:rPr lang="es-AR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se aprenden	d </a:t>
            </a:r>
            <a:r>
              <a:rPr lang="es-AR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f</a:t>
            </a:r>
            <a:r>
              <a:rPr lang="es-AR" dirty="0" smtClean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es-AR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x</a:t>
            </a:r>
            <a:r>
              <a:rPr lang="es-AR" dirty="0" smtClean="0">
                <a:solidFill>
                  <a:schemeClr val="bg1"/>
                </a:solidFill>
                <a:sym typeface="Wingdings" panose="05000000000000000000" pitchFamily="2" charset="2"/>
              </a:rPr>
              <a:t>)/d</a:t>
            </a:r>
            <a:r>
              <a:rPr lang="es-AR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x</a:t>
            </a:r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s-AR" dirty="0" smtClean="0">
                <a:solidFill>
                  <a:schemeClr val="bg1"/>
                </a:solidFill>
                <a:sym typeface="Wingdings" panose="05000000000000000000" pitchFamily="2" charset="2"/>
              </a:rPr>
              <a:t>pequeñas. Solo un número pequeño de </a:t>
            </a:r>
            <a:r>
              <a:rPr lang="es-AR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hi</a:t>
            </a:r>
            <a:r>
              <a:rPr lang="es-AR" dirty="0" smtClean="0">
                <a:solidFill>
                  <a:schemeClr val="bg1"/>
                </a:solidFill>
                <a:sym typeface="Wingdings" panose="05000000000000000000" pitchFamily="2" charset="2"/>
              </a:rPr>
              <a:t> (que se corresponden con un número reducido de direcciones en </a:t>
            </a:r>
            <a:r>
              <a:rPr lang="es-AR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x</a:t>
            </a:r>
            <a:r>
              <a:rPr lang="es-AR" dirty="0" smtClean="0">
                <a:solidFill>
                  <a:schemeClr val="bg1"/>
                </a:solidFill>
                <a:sym typeface="Wingdings" panose="05000000000000000000" pitchFamily="2" charset="2"/>
              </a:rPr>
              <a:t>), pueden tener una derivada considerable.</a:t>
            </a:r>
          </a:p>
          <a:p>
            <a:pPr>
              <a:buFont typeface="Arial" panose="020B0604020202020204" pitchFamily="34" charset="0"/>
              <a:buChar char="•"/>
            </a:pPr>
            <a:endParaRPr lang="es-AR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Esas direcciones marcarán los planos tangentes en el </a:t>
            </a:r>
            <a:r>
              <a:rPr lang="es-AR" sz="2000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manifold</a:t>
            </a:r>
            <a:r>
              <a:rPr lang="es-AR" sz="20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000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hiperplane</a:t>
            </a:r>
            <a:endParaRPr lang="es-AR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80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Autoencoders</a:t>
            </a:r>
            <a:endParaRPr lang="es-AR" sz="3200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32" y="889536"/>
            <a:ext cx="6600825" cy="59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744" y="1602434"/>
            <a:ext cx="4460719" cy="46046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6" b="52406"/>
          <a:stretch/>
        </p:blipFill>
        <p:spPr>
          <a:xfrm>
            <a:off x="1023467" y="3666019"/>
            <a:ext cx="4514850" cy="188031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67813" y="3191621"/>
            <a:ext cx="3226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Un “</a:t>
            </a:r>
            <a:r>
              <a:rPr lang="es-AR" dirty="0" err="1" smtClean="0">
                <a:solidFill>
                  <a:schemeClr val="bg1"/>
                </a:solidFill>
              </a:rPr>
              <a:t>manifold</a:t>
            </a:r>
            <a:r>
              <a:rPr lang="es-AR" dirty="0" smtClean="0">
                <a:solidFill>
                  <a:schemeClr val="bg1"/>
                </a:solidFill>
              </a:rPr>
              <a:t>” para Marcos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Autoencoders</a:t>
            </a:r>
            <a:endParaRPr lang="es-AR" sz="3200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32" y="889536"/>
            <a:ext cx="6600825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32" y="1782315"/>
            <a:ext cx="5294157" cy="36591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57" y="2725862"/>
            <a:ext cx="5370492" cy="37119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4044" y="60067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https://www.kaggle.com/apapiu/manifold-learning-and-autoencoders</a:t>
            </a:r>
          </a:p>
        </p:txBody>
      </p:sp>
    </p:spTree>
    <p:extLst>
      <p:ext uri="{BB962C8B-B14F-4D97-AF65-F5344CB8AC3E}">
        <p14:creationId xmlns:p14="http://schemas.microsoft.com/office/powerpoint/2010/main" val="35414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Autoencoders</a:t>
            </a:r>
            <a:endParaRPr lang="es-AR" sz="3200" dirty="0" smtClean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-459194" y="754386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  <a:r>
              <a:rPr lang="es-AR" sz="2800" dirty="0" err="1" smtClean="0">
                <a:solidFill>
                  <a:schemeClr val="bg1"/>
                </a:solidFill>
              </a:rPr>
              <a:t>varationals</a:t>
            </a:r>
            <a:r>
              <a:rPr lang="es-AR" sz="2800" dirty="0" smtClean="0">
                <a:solidFill>
                  <a:schemeClr val="bg1"/>
                </a:solidFill>
              </a:rPr>
              <a:t> </a:t>
            </a:r>
            <a:r>
              <a:rPr lang="es-AR" sz="2800" dirty="0" err="1" smtClean="0">
                <a:solidFill>
                  <a:schemeClr val="bg1"/>
                </a:solidFill>
              </a:rPr>
              <a:t>autoencoder</a:t>
            </a:r>
            <a:r>
              <a:rPr lang="es-AR" sz="2800" dirty="0" smtClean="0">
                <a:solidFill>
                  <a:schemeClr val="bg1"/>
                </a:solidFill>
              </a:rPr>
              <a:t> - VAE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919" y="1476225"/>
            <a:ext cx="47308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Encoder genera </a:t>
            </a:r>
            <a:r>
              <a:rPr lang="en-US" b="1" i="1" dirty="0">
                <a:solidFill>
                  <a:schemeClr val="bg1"/>
                </a:solidFill>
              </a:rPr>
              <a:t>Gaussian density function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con sigma y mean en </a:t>
            </a:r>
            <a:r>
              <a:rPr lang="en-US" dirty="0" err="1">
                <a:solidFill>
                  <a:schemeClr val="bg1"/>
                </a:solidFill>
              </a:rPr>
              <a:t>l</a:t>
            </a:r>
            <a:r>
              <a:rPr lang="en-US" dirty="0" err="1" smtClean="0">
                <a:solidFill>
                  <a:schemeClr val="bg1"/>
                </a:solidFill>
              </a:rPr>
              <a:t>ugar</a:t>
            </a:r>
            <a:r>
              <a:rPr lang="en-US" dirty="0" smtClean="0">
                <a:solidFill>
                  <a:schemeClr val="bg1"/>
                </a:solidFill>
              </a:rPr>
              <a:t> de un vector de </a:t>
            </a:r>
            <a:r>
              <a:rPr lang="en-US" i="1" dirty="0" smtClean="0">
                <a:solidFill>
                  <a:schemeClr val="bg1"/>
                </a:solidFill>
              </a:rPr>
              <a:t>latent variable</a:t>
            </a:r>
            <a:endParaRPr lang="es-AR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588" y="4493824"/>
            <a:ext cx="105392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gives significant control over how we want to model our latent distribution unlike the other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After training you can just sample from the distribution followed by decoding and generating new data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02" y="2591897"/>
            <a:ext cx="2976874" cy="14884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1" b="46639"/>
          <a:stretch/>
        </p:blipFill>
        <p:spPr>
          <a:xfrm>
            <a:off x="5246441" y="1552378"/>
            <a:ext cx="6567473" cy="27996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588" y="5786504"/>
            <a:ext cx="10629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a VAE, one views our encoding vector z as a latent variable with a probability density function P(z) such that if we sample z from P(z) we have a high probability that the decoded vector d(z) is a good example from or very near the manifold for our data X. 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986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6573</TotalTime>
  <Words>845</Words>
  <Application>Microsoft Office PowerPoint</Application>
  <PresentationFormat>Widescreen</PresentationFormat>
  <Paragraphs>131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Trebuchet MS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</cp:lastModifiedBy>
  <cp:revision>259</cp:revision>
  <dcterms:created xsi:type="dcterms:W3CDTF">2021-10-29T16:05:42Z</dcterms:created>
  <dcterms:modified xsi:type="dcterms:W3CDTF">2022-06-12T16:14:23Z</dcterms:modified>
</cp:coreProperties>
</file>