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
      <p:font typeface="Montserra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hZm/oQCFg3wRM5KkvgAt7lc/0p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90ED38-F994-40C4-8779-AD86E68A1B95}">
  <a:tblStyle styleId="{3D90ED38-F994-40C4-8779-AD86E68A1B9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Lato-regular.fntdata"/><Relationship Id="rId43" Type="http://schemas.openxmlformats.org/officeDocument/2006/relationships/font" Target="fonts/Raleway-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regular.fntdata"/><Relationship Id="rId47" Type="http://schemas.openxmlformats.org/officeDocument/2006/relationships/font" Target="fonts/Lato-boldItalic.fntdata"/><Relationship Id="rId49"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Italic.fntdata"/><Relationship Id="rId50" Type="http://schemas.openxmlformats.org/officeDocument/2006/relationships/font" Target="fonts/Montserrat-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86f7e02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386f7e029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86f7e029b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386f7e029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86f7e029b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386f7e029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86f7e029b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386f7e029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86f7e029b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386f7e029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9337a4fb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49337a4fb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9337a4fb8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49337a4fb8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9337a4fb8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49337a4fb8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9337a4fb8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49337a4fb8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86f7e029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386f7e029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86f7e02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386f7e029b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4b0ed2676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4b0ed2676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b0ed2676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4b0ed2676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86f7e029b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386f7e029b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886726b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4886726b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886726b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4886726b5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88a3f0b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388a3f0b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4b0ed2676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14b0ed2676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86f7e029b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386f7e029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88a3f0bd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388a3f0bd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86f7e02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86f7e02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88a3f0bd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88a3f0bd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86f7e029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386f7e029b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86f7e029b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386f7e029b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4b0ed2676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4b0ed2676f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86f7e029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386f7e029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86f7e029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386f7e029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86f7e029b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386f7e029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86f7e029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386f7e029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9337a4fb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49337a4fb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86f7e029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386f7e029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4.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rxiv.org/pdf/1512.03385.pdf" TargetMode="Externa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hyperlink" Target="https://towardsdatascience.com/illustrated-10-cnn-architectures-95d78ace614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hyperlink" Target="https://arxiv.org/pdf/1704.04861.pdf" TargetMode="External"/><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arxiv.org/pdf/1608.06993.pdf" TargetMode="External"/><Relationship Id="rId4" Type="http://schemas.openxmlformats.org/officeDocument/2006/relationships/image" Target="../media/image11.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610.02357.pdf" TargetMode="External"/><Relationship Id="rId4" Type="http://schemas.openxmlformats.org/officeDocument/2006/relationships/hyperlink" Target="https://arxiv.org/pdf/1801.04381.pdf" TargetMode="External"/><Relationship Id="rId5" Type="http://schemas.openxmlformats.org/officeDocument/2006/relationships/hyperlink" Target="https://arxiv.org/pdf/1905.02244.pdf" TargetMode="External"/><Relationship Id="rId6" Type="http://schemas.openxmlformats.org/officeDocument/2006/relationships/hyperlink" Target="https://arxiv.org/pdf/1905.11946.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pdf/1911.02685.pdf" TargetMode="Externa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researchgate.net/publication/337794654_A_Survey_of_Transfer_Learning_for_Convolutional_Neural_Network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neptune.ai/blog/understanding-few-shot-learning-in-computer-vision" TargetMode="External"/><Relationship Id="rId4" Type="http://schemas.openxmlformats.org/officeDocument/2006/relationships/hyperlink" Target="https://www.v7labs.com/blog/few-shot-learning-guide#h1" TargetMode="External"/><Relationship Id="rId5" Type="http://schemas.openxmlformats.org/officeDocument/2006/relationships/hyperlink" Target="https://www.sicara.fr/blog-technique/2019-07-30-image-classification-few-shot-meta-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arxiv.org/pdf/1409.4842.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openaccess.thecvf.com/content_CVPR_2019/papers/Wang_Characterizing_and_Avoiding_Negative_Transfer_CVPR_2019_paper.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colab.research.google.com/drive/1h9QOyKEyQuLdWko18oc8EJ_3Kf3Sh5T7?usp=sharing" TargetMode="External"/><Relationship Id="rId4" Type="http://schemas.openxmlformats.org/officeDocument/2006/relationships/hyperlink" Target="https://colab.research.google.com/drive/15RKIfgV0h_BPIHy8qCHgHpGbTBwCJr85?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docs.google.com/forms/d/e/1FAIpQLSfft_6uKg4g7DuKFp6WpEY4KCkab74CwTH_rxveGGpW1zIy1Q/viewfor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Seyed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1386f7e029b_0_60"/>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87" name="Google Shape;187;g1386f7e029b_0_60"/>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88" name="Google Shape;188;g1386f7e029b_0_60"/>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89" name="Google Shape;189;g1386f7e029b_0_60"/>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90" name="Google Shape;190;g1386f7e029b_0_60"/>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91" name="Google Shape;191;g1386f7e029b_0_60"/>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92" name="Google Shape;192;g1386f7e029b_0_60"/>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386f7e029b_0_7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198" name="Google Shape;198;g1386f7e029b_0_70"/>
          <p:cNvGraphicFramePr/>
          <p:nvPr/>
        </p:nvGraphicFramePr>
        <p:xfrm>
          <a:off x="1351650" y="1263467"/>
          <a:ext cx="3000000" cy="3000000"/>
        </p:xfrm>
        <a:graphic>
          <a:graphicData uri="http://schemas.openxmlformats.org/drawingml/2006/table">
            <a:tbl>
              <a:tblPr bandRow="1" firstRow="1">
                <a:noFill/>
                <a:tableStyleId>{3D90ED38-F994-40C4-8779-AD86E68A1B95}</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386f7e029b_0_7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Inception: Clasificadores Auxiliares</a:t>
            </a:r>
            <a:endParaRPr>
              <a:latin typeface="Montserrat"/>
              <a:ea typeface="Montserrat"/>
              <a:cs typeface="Montserrat"/>
              <a:sym typeface="Montserrat"/>
            </a:endParaRPr>
          </a:p>
        </p:txBody>
      </p:sp>
      <p:sp>
        <p:nvSpPr>
          <p:cNvPr id="204" name="Google Shape;204;g1386f7e029b_0_7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ralentizando o, incluso, anulando su 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compensar esta situación, se le agregaron a la red, dos ramificaciones con clasificadores, las cuales influyen en el cómputo del error total en cada forward pass y, por lo tanto, reforzarán las señales de los gradientes provenientes de la salida original.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386f7e029b_0_80"/>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210" name="Google Shape;210;g1386f7e029b_0_80"/>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Luego de esta primera versión, el equipo de Google continuó trabajando y mejorando la performance del modelo, por lo que posteriormente publicaron papers con nuevas versiones de la red. Entre estas, las más destacadas son: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V3</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3"/>
              </a:rPr>
              <a:t>Link 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Agregaron Batch Normalization</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Factorizaron ciertas convoluciones de </a:t>
            </a:r>
            <a:r>
              <a:rPr b="0" i="1" lang="es" sz="1400" u="none" cap="none" strike="noStrike">
                <a:solidFill>
                  <a:srgbClr val="000000"/>
                </a:solidFill>
                <a:latin typeface="Cambria"/>
                <a:ea typeface="Cambria"/>
                <a:cs typeface="Cambria"/>
                <a:sym typeface="Cambria"/>
              </a:rPr>
              <a:t>n x n</a:t>
            </a:r>
            <a:r>
              <a:rPr b="0" i="0" lang="es" sz="1400" u="none" cap="none" strike="noStrike">
                <a:solidFill>
                  <a:srgbClr val="000000"/>
                </a:solidFill>
                <a:latin typeface="Montserrat"/>
                <a:ea typeface="Montserrat"/>
                <a:cs typeface="Montserrat"/>
                <a:sym typeface="Montserrat"/>
              </a:rPr>
              <a:t> en convoluciones asimétricas de </a:t>
            </a:r>
            <a:r>
              <a:rPr b="0" i="1" lang="es" sz="1400" u="none" cap="none" strike="noStrike">
                <a:solidFill>
                  <a:srgbClr val="000000"/>
                </a:solidFill>
                <a:latin typeface="Cambria"/>
                <a:ea typeface="Cambria"/>
                <a:cs typeface="Cambria"/>
                <a:sym typeface="Cambria"/>
              </a:rPr>
              <a:t>1 x n</a:t>
            </a:r>
            <a:r>
              <a:rPr b="0" i="0" lang="es" sz="1400" u="none" cap="none" strike="noStrike">
                <a:solidFill>
                  <a:srgbClr val="000000"/>
                </a:solidFill>
                <a:latin typeface="Montserrat"/>
                <a:ea typeface="Montserrat"/>
                <a:cs typeface="Montserrat"/>
                <a:sym typeface="Montserrat"/>
              </a:rPr>
              <a:t> y </a:t>
            </a:r>
            <a:r>
              <a:rPr b="0" i="1" lang="es" sz="1400" u="none" cap="none" strike="noStrike">
                <a:solidFill>
                  <a:srgbClr val="000000"/>
                </a:solidFill>
                <a:latin typeface="Cambria"/>
                <a:ea typeface="Cambria"/>
                <a:cs typeface="Cambria"/>
                <a:sym typeface="Cambria"/>
              </a:rPr>
              <a:t>n x 1.</a:t>
            </a:r>
            <a:endParaRPr b="0" i="1" sz="1400" u="none" cap="none" strike="noStrike">
              <a:solidFill>
                <a:srgbClr val="000000"/>
              </a:solidFill>
              <a:latin typeface="Cambria"/>
              <a:ea typeface="Cambria"/>
              <a:cs typeface="Cambria"/>
              <a:sym typeface="Cambria"/>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Redujeron el tamaño de los filtros de varias convoluciones, concatenando capas donde fuera necesario.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utilizaron 3 formatos de bloques inception diferentes.</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25 M de parámetros.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V4</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4"/>
              </a:rPr>
              <a:t>Link Paper</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introdujeron “reduction blocks”, es decir, bloques de tipo inception que reducen las dimensiones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43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386f7e029b_0_16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216" name="Google Shape;216;g1386f7e029b_0_162"/>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2015 agregar más capas a una red convolucional ya no garantizaba un modelo más preciso. Ese año un equipo de Microsoft introdujo las conexiones residuales en una red neuronal convolucional a </a:t>
            </a:r>
            <a:r>
              <a:rPr lang="es">
                <a:latin typeface="Montserrat"/>
                <a:ea typeface="Montserrat"/>
                <a:cs typeface="Montserrat"/>
                <a:sym typeface="Montserrat"/>
              </a:rPr>
              <a:t>través</a:t>
            </a:r>
            <a:r>
              <a:rPr b="0" i="0" lang="es" sz="1400" u="none" cap="none" strike="noStrike">
                <a:solidFill>
                  <a:srgbClr val="000000"/>
                </a:solidFill>
                <a:latin typeface="Montserrat"/>
                <a:ea typeface="Montserrat"/>
                <a:cs typeface="Montserrat"/>
                <a:sym typeface="Montserrat"/>
              </a:rPr>
              <a:t> de las redes ResNet y obtuvo el primer lugar en la competencia ImageNet. En su paper se presentan redes de hasta 150 capas que mejoran en las métricas de error a cualquiera de las anteriores.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conexiones residuales son, hoy en día, uno de los conceptos que se siguen aplicando en el desarrollo de redes neuronales y que marcaron un antes y un después en su desempeño.</a:t>
            </a:r>
            <a:endParaRPr b="0" i="0" sz="1400" u="none" cap="none" strike="noStrike">
              <a:solidFill>
                <a:srgbClr val="000000"/>
              </a:solidFill>
              <a:latin typeface="Montserrat"/>
              <a:ea typeface="Montserrat"/>
              <a:cs typeface="Montserrat"/>
              <a:sym typeface="Montserrat"/>
            </a:endParaRPr>
          </a:p>
        </p:txBody>
      </p:sp>
      <p:sp>
        <p:nvSpPr>
          <p:cNvPr id="217" name="Google Shape;217;g1386f7e029b_0_162"/>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He, et al., 2015. Deep Residual Learning for Image Recognition.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18" name="Google Shape;218;g1386f7e029b_0_162"/>
          <p:cNvPicPr preferRelativeResize="0"/>
          <p:nvPr/>
        </p:nvPicPr>
        <p:blipFill rotWithShape="1">
          <a:blip r:embed="rId4">
            <a:alphaModFix/>
          </a:blip>
          <a:srcRect b="0" l="0" r="0" t="0"/>
          <a:stretch/>
        </p:blipFill>
        <p:spPr>
          <a:xfrm>
            <a:off x="3145050" y="3296200"/>
            <a:ext cx="2857500" cy="16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49337a4fb8_0_4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24" name="Google Shape;224;g149337a4fb8_0_41"/>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 comportamiento contraintuitivo ocurre cuando se le agregan más capas a una red neuronal profunda, llegando al punto que el error sobre cualquiera de los conjuntos de datos no disminuye o, incluso, en algunos casos aumenta luego de varias iteraciones. Esto, claramente, no es debido a un </a:t>
            </a:r>
            <a:r>
              <a:rPr b="1" i="0" lang="es" sz="1400" u="none" cap="none" strike="noStrike">
                <a:solidFill>
                  <a:srgbClr val="000000"/>
                </a:solidFill>
                <a:latin typeface="Montserrat"/>
                <a:ea typeface="Montserrat"/>
                <a:cs typeface="Montserrat"/>
                <a:sym typeface="Montserrat"/>
              </a:rPr>
              <a:t>sobreentrenamiento </a:t>
            </a:r>
            <a:r>
              <a:rPr b="0" i="0" lang="es" sz="1400" u="none" cap="none" strike="noStrike">
                <a:solidFill>
                  <a:srgbClr val="000000"/>
                </a:solidFill>
                <a:latin typeface="Montserrat"/>
                <a:ea typeface="Montserrat"/>
                <a:cs typeface="Montserrat"/>
                <a:sym typeface="Montserrat"/>
              </a:rPr>
              <a:t>del modelo </a:t>
            </a:r>
            <a:r>
              <a:rPr lang="es">
                <a:latin typeface="Montserrat"/>
                <a:ea typeface="Montserrat"/>
                <a:cs typeface="Montserrat"/>
                <a:sym typeface="Montserrat"/>
              </a:rPr>
              <a:t>y tampoco estaría completamente relacionado a los </a:t>
            </a:r>
            <a:r>
              <a:rPr b="1" lang="es">
                <a:latin typeface="Montserrat"/>
                <a:ea typeface="Montserrat"/>
                <a:cs typeface="Montserrat"/>
                <a:sym typeface="Montserrat"/>
              </a:rPr>
              <a:t>vanishing/exploding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225" name="Google Shape;225;g149337a4fb8_0_41"/>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49337a4fb8_0_4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Degradation Problem</a:t>
            </a:r>
            <a:endParaRPr sz="900">
              <a:latin typeface="Montserrat"/>
              <a:ea typeface="Montserrat"/>
              <a:cs typeface="Montserrat"/>
              <a:sym typeface="Montserrat"/>
            </a:endParaRPr>
          </a:p>
        </p:txBody>
      </p:sp>
      <p:sp>
        <p:nvSpPr>
          <p:cNvPr id="231" name="Google Shape;231;g149337a4fb8_0_47"/>
          <p:cNvSpPr txBox="1"/>
          <p:nvPr/>
        </p:nvSpPr>
        <p:spPr>
          <a:xfrm>
            <a:off x="783375" y="1340000"/>
            <a:ext cx="77409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A este comportamiento se lo </a:t>
            </a:r>
            <a:r>
              <a:rPr lang="es">
                <a:latin typeface="Montserrat"/>
                <a:ea typeface="Montserrat"/>
                <a:cs typeface="Montserrat"/>
                <a:sym typeface="Montserrat"/>
              </a:rPr>
              <a:t>denomina</a:t>
            </a:r>
            <a:r>
              <a:rPr lang="es">
                <a:latin typeface="Montserrat"/>
                <a:ea typeface="Montserrat"/>
                <a:cs typeface="Montserrat"/>
                <a:sym typeface="Montserrat"/>
              </a:rPr>
              <a:t> </a:t>
            </a:r>
            <a:r>
              <a:rPr b="1" lang="es">
                <a:latin typeface="Montserrat"/>
                <a:ea typeface="Montserrat"/>
                <a:cs typeface="Montserrat"/>
                <a:sym typeface="Montserrat"/>
              </a:rPr>
              <a:t>degradation problem</a:t>
            </a:r>
            <a:r>
              <a:rPr lang="es">
                <a:latin typeface="Montserrat"/>
                <a:ea typeface="Montserrat"/>
                <a:cs typeface="Montserrat"/>
                <a:sym typeface="Montserrat"/>
              </a:rPr>
              <a:t>. A medida que la profundidad de la red crece, el accuracy que esta puede alcanzar se “satura”, lo cual se puede interpretar como que la red aprende todo lo que puede antes de llegar a la </a:t>
            </a:r>
            <a:r>
              <a:rPr lang="es">
                <a:latin typeface="Montserrat"/>
                <a:ea typeface="Montserrat"/>
                <a:cs typeface="Montserrat"/>
                <a:sym typeface="Montserrat"/>
              </a:rPr>
              <a:t>última</a:t>
            </a:r>
            <a:r>
              <a:rPr lang="es">
                <a:latin typeface="Montserrat"/>
                <a:ea typeface="Montserrat"/>
                <a:cs typeface="Montserrat"/>
                <a:sym typeface="Montserrat"/>
              </a:rPr>
              <a:t> capa y luego comienza a empeorar a medida que su profundidad aumenta. A este problema se lo considera un problema de </a:t>
            </a:r>
            <a:r>
              <a:rPr lang="es">
                <a:latin typeface="Montserrat"/>
                <a:ea typeface="Montserrat"/>
                <a:cs typeface="Montserrat"/>
                <a:sym typeface="Montserrat"/>
              </a:rPr>
              <a:t>optimización</a:t>
            </a:r>
            <a:r>
              <a:rPr lang="es">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232" name="Google Shape;232;g149337a4fb8_0_47"/>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49337a4fb8_0_5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38" name="Google Shape;238;g149337a4fb8_0_53"/>
          <p:cNvSpPr txBox="1"/>
          <p:nvPr/>
        </p:nvSpPr>
        <p:spPr>
          <a:xfrm>
            <a:off x="729450" y="1260775"/>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Se parte del hecho que los modelos </a:t>
            </a:r>
            <a:r>
              <a:rPr lang="es">
                <a:latin typeface="Montserrat"/>
                <a:ea typeface="Montserrat"/>
                <a:cs typeface="Montserrat"/>
                <a:sym typeface="Montserrat"/>
              </a:rPr>
              <a:t>más</a:t>
            </a:r>
            <a:r>
              <a:rPr lang="es">
                <a:latin typeface="Montserrat"/>
                <a:ea typeface="Montserrat"/>
                <a:cs typeface="Montserrat"/>
                <a:sym typeface="Montserrat"/>
              </a:rPr>
              <a:t> profundos tienen mayor capacidad de </a:t>
            </a:r>
            <a:r>
              <a:rPr lang="es">
                <a:latin typeface="Montserrat"/>
                <a:ea typeface="Montserrat"/>
                <a:cs typeface="Montserrat"/>
                <a:sym typeface="Montserrat"/>
              </a:rPr>
              <a:t>representación</a:t>
            </a:r>
            <a:r>
              <a:rPr lang="es">
                <a:latin typeface="Montserrat"/>
                <a:ea typeface="Montserrat"/>
                <a:cs typeface="Montserrat"/>
                <a:sym typeface="Montserrat"/>
              </a:rPr>
              <a:t>. </a:t>
            </a:r>
            <a:r>
              <a:rPr lang="es">
                <a:latin typeface="Montserrat"/>
                <a:ea typeface="Montserrat"/>
                <a:cs typeface="Montserrat"/>
                <a:sym typeface="Montserrat"/>
              </a:rPr>
              <a:t>También</a:t>
            </a:r>
            <a:r>
              <a:rPr lang="es">
                <a:latin typeface="Montserrat"/>
                <a:ea typeface="Montserrat"/>
                <a:cs typeface="Montserrat"/>
                <a:sym typeface="Montserrat"/>
              </a:rPr>
              <a:t>, se toma como </a:t>
            </a:r>
            <a:r>
              <a:rPr lang="es">
                <a:latin typeface="Montserrat"/>
                <a:ea typeface="Montserrat"/>
                <a:cs typeface="Montserrat"/>
                <a:sym typeface="Montserrat"/>
              </a:rPr>
              <a:t>hipótesis</a:t>
            </a:r>
            <a:r>
              <a:rPr lang="es">
                <a:latin typeface="Montserrat"/>
                <a:ea typeface="Montserrat"/>
                <a:cs typeface="Montserrat"/>
                <a:sym typeface="Montserrat"/>
              </a:rPr>
              <a:t> que el problema </a:t>
            </a:r>
            <a:r>
              <a:rPr lang="es">
                <a:latin typeface="Montserrat"/>
                <a:ea typeface="Montserrat"/>
                <a:cs typeface="Montserrat"/>
                <a:sym typeface="Montserrat"/>
              </a:rPr>
              <a:t>está</a:t>
            </a:r>
            <a:r>
              <a:rPr lang="es">
                <a:latin typeface="Montserrat"/>
                <a:ea typeface="Montserrat"/>
                <a:cs typeface="Montserrat"/>
                <a:sym typeface="Montserrat"/>
              </a:rPr>
              <a:t> relacionado con la </a:t>
            </a:r>
            <a:r>
              <a:rPr lang="es">
                <a:latin typeface="Montserrat"/>
                <a:ea typeface="Montserrat"/>
                <a:cs typeface="Montserrat"/>
                <a:sym typeface="Montserrat"/>
              </a:rPr>
              <a:t>optimización</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Entonces, ¿</a:t>
            </a:r>
            <a:r>
              <a:rPr lang="es">
                <a:latin typeface="Montserrat"/>
                <a:ea typeface="Montserrat"/>
                <a:cs typeface="Montserrat"/>
                <a:sym typeface="Montserrat"/>
              </a:rPr>
              <a:t>Qué</a:t>
            </a:r>
            <a:r>
              <a:rPr lang="es">
                <a:latin typeface="Montserrat"/>
                <a:ea typeface="Montserrat"/>
                <a:cs typeface="Montserrat"/>
                <a:sym typeface="Montserrat"/>
              </a:rPr>
              <a:t> </a:t>
            </a:r>
            <a:r>
              <a:rPr lang="es">
                <a:latin typeface="Montserrat"/>
                <a:ea typeface="Montserrat"/>
                <a:cs typeface="Montserrat"/>
                <a:sym typeface="Montserrat"/>
              </a:rPr>
              <a:t>debería</a:t>
            </a:r>
            <a:r>
              <a:rPr lang="es">
                <a:latin typeface="Montserrat"/>
                <a:ea typeface="Montserrat"/>
                <a:cs typeface="Montserrat"/>
                <a:sym typeface="Montserrat"/>
              </a:rPr>
              <a:t> aprender un modelo </a:t>
            </a:r>
            <a:r>
              <a:rPr lang="es">
                <a:latin typeface="Montserrat"/>
                <a:ea typeface="Montserrat"/>
                <a:cs typeface="Montserrat"/>
                <a:sym typeface="Montserrat"/>
              </a:rPr>
              <a:t>más</a:t>
            </a:r>
            <a:r>
              <a:rPr lang="es">
                <a:latin typeface="Montserrat"/>
                <a:ea typeface="Montserrat"/>
                <a:cs typeface="Montserrat"/>
                <a:sym typeface="Montserrat"/>
              </a:rPr>
              <a:t> profundo para ser, al menos, tan bueno como uno menos profundo?</a:t>
            </a:r>
            <a:endParaRPr>
              <a:latin typeface="Montserrat"/>
              <a:ea typeface="Montserrat"/>
              <a:cs typeface="Montserrat"/>
              <a:sym typeface="Montserrat"/>
            </a:endParaRPr>
          </a:p>
        </p:txBody>
      </p:sp>
      <p:sp>
        <p:nvSpPr>
          <p:cNvPr id="239" name="Google Shape;239;g149337a4fb8_0_53"/>
          <p:cNvSpPr/>
          <p:nvPr/>
        </p:nvSpPr>
        <p:spPr>
          <a:xfrm>
            <a:off x="838575" y="3623638"/>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conv</a:t>
            </a:r>
            <a:endParaRPr/>
          </a:p>
        </p:txBody>
      </p:sp>
      <p:cxnSp>
        <p:nvCxnSpPr>
          <p:cNvPr id="240" name="Google Shape;240;g149337a4fb8_0_53"/>
          <p:cNvCxnSpPr>
            <a:endCxn id="239" idx="0"/>
          </p:cNvCxnSpPr>
          <p:nvPr/>
        </p:nvCxnSpPr>
        <p:spPr>
          <a:xfrm flipH="1">
            <a:off x="1297425" y="3339838"/>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g149337a4fb8_0_53"/>
          <p:cNvSpPr txBox="1"/>
          <p:nvPr/>
        </p:nvSpPr>
        <p:spPr>
          <a:xfrm>
            <a:off x="1117450" y="3045913"/>
            <a:ext cx="363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x</a:t>
            </a:r>
            <a:endParaRPr sz="1300">
              <a:latin typeface="Cambria"/>
              <a:ea typeface="Cambria"/>
              <a:cs typeface="Cambria"/>
              <a:sym typeface="Cambria"/>
            </a:endParaRPr>
          </a:p>
        </p:txBody>
      </p:sp>
      <p:cxnSp>
        <p:nvCxnSpPr>
          <p:cNvPr id="242" name="Google Shape;242;g149337a4fb8_0_53"/>
          <p:cNvCxnSpPr/>
          <p:nvPr/>
        </p:nvCxnSpPr>
        <p:spPr>
          <a:xfrm flipH="1">
            <a:off x="1297450" y="3900963"/>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g149337a4fb8_0_53"/>
          <p:cNvSpPr txBox="1"/>
          <p:nvPr/>
        </p:nvSpPr>
        <p:spPr>
          <a:xfrm>
            <a:off x="1016825" y="4184888"/>
            <a:ext cx="534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H(x)</a:t>
            </a:r>
            <a:endParaRPr sz="1300">
              <a:latin typeface="Cambria"/>
              <a:ea typeface="Cambria"/>
              <a:cs typeface="Cambria"/>
              <a:sym typeface="Cambria"/>
            </a:endParaRPr>
          </a:p>
        </p:txBody>
      </p:sp>
      <p:sp>
        <p:nvSpPr>
          <p:cNvPr id="244" name="Google Shape;244;g149337a4fb8_0_53"/>
          <p:cNvSpPr/>
          <p:nvPr/>
        </p:nvSpPr>
        <p:spPr>
          <a:xfrm>
            <a:off x="2463375" y="3388625"/>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conv</a:t>
            </a:r>
            <a:endParaRPr/>
          </a:p>
        </p:txBody>
      </p:sp>
      <p:cxnSp>
        <p:nvCxnSpPr>
          <p:cNvPr id="245" name="Google Shape;245;g149337a4fb8_0_53"/>
          <p:cNvCxnSpPr>
            <a:endCxn id="244" idx="0"/>
          </p:cNvCxnSpPr>
          <p:nvPr/>
        </p:nvCxnSpPr>
        <p:spPr>
          <a:xfrm flipH="1">
            <a:off x="2922225" y="3104825"/>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g149337a4fb8_0_53"/>
          <p:cNvSpPr txBox="1"/>
          <p:nvPr/>
        </p:nvSpPr>
        <p:spPr>
          <a:xfrm>
            <a:off x="2742250" y="2810900"/>
            <a:ext cx="363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x</a:t>
            </a:r>
            <a:endParaRPr sz="1300">
              <a:latin typeface="Cambria"/>
              <a:ea typeface="Cambria"/>
              <a:cs typeface="Cambria"/>
              <a:sym typeface="Cambria"/>
            </a:endParaRPr>
          </a:p>
        </p:txBody>
      </p:sp>
      <p:cxnSp>
        <p:nvCxnSpPr>
          <p:cNvPr id="247" name="Google Shape;247;g149337a4fb8_0_53"/>
          <p:cNvCxnSpPr/>
          <p:nvPr/>
        </p:nvCxnSpPr>
        <p:spPr>
          <a:xfrm flipH="1">
            <a:off x="2922250" y="3665950"/>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48" name="Google Shape;248;g149337a4fb8_0_53"/>
          <p:cNvSpPr txBox="1"/>
          <p:nvPr/>
        </p:nvSpPr>
        <p:spPr>
          <a:xfrm>
            <a:off x="2654775" y="4419900"/>
            <a:ext cx="534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H(x)</a:t>
            </a:r>
            <a:endParaRPr sz="1300">
              <a:latin typeface="Cambria"/>
              <a:ea typeface="Cambria"/>
              <a:cs typeface="Cambria"/>
              <a:sym typeface="Cambria"/>
            </a:endParaRPr>
          </a:p>
        </p:txBody>
      </p:sp>
      <p:sp>
        <p:nvSpPr>
          <p:cNvPr id="249" name="Google Shape;249;g149337a4fb8_0_53"/>
          <p:cNvSpPr/>
          <p:nvPr/>
        </p:nvSpPr>
        <p:spPr>
          <a:xfrm>
            <a:off x="2463375" y="3949750"/>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identidad</a:t>
            </a:r>
            <a:endParaRPr/>
          </a:p>
        </p:txBody>
      </p:sp>
      <p:cxnSp>
        <p:nvCxnSpPr>
          <p:cNvPr id="250" name="Google Shape;250;g149337a4fb8_0_53"/>
          <p:cNvCxnSpPr/>
          <p:nvPr/>
        </p:nvCxnSpPr>
        <p:spPr>
          <a:xfrm flipH="1">
            <a:off x="2922250" y="4226774"/>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51" name="Google Shape;251;g149337a4fb8_0_53"/>
          <p:cNvSpPr txBox="1"/>
          <p:nvPr/>
        </p:nvSpPr>
        <p:spPr>
          <a:xfrm>
            <a:off x="3624875" y="2861500"/>
            <a:ext cx="52095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Una </a:t>
            </a:r>
            <a:r>
              <a:rPr lang="es">
                <a:latin typeface="Montserrat"/>
                <a:ea typeface="Montserrat"/>
                <a:cs typeface="Montserrat"/>
                <a:sym typeface="Montserrat"/>
              </a:rPr>
              <a:t>solución</a:t>
            </a:r>
            <a:r>
              <a:rPr lang="es">
                <a:latin typeface="Montserrat"/>
                <a:ea typeface="Montserrat"/>
                <a:cs typeface="Montserrat"/>
                <a:sym typeface="Montserrat"/>
              </a:rPr>
              <a:t> forzada </a:t>
            </a:r>
            <a:r>
              <a:rPr lang="es">
                <a:latin typeface="Montserrat"/>
                <a:ea typeface="Montserrat"/>
                <a:cs typeface="Montserrat"/>
                <a:sym typeface="Montserrat"/>
              </a:rPr>
              <a:t>sería</a:t>
            </a:r>
            <a:r>
              <a:rPr lang="es">
                <a:latin typeface="Montserrat"/>
                <a:ea typeface="Montserrat"/>
                <a:cs typeface="Montserrat"/>
                <a:sym typeface="Montserrat"/>
              </a:rPr>
              <a:t> copiar las capas ya aprendidas del modelo menos profundo y agregarle capas que </a:t>
            </a:r>
            <a:r>
              <a:rPr lang="es">
                <a:latin typeface="Montserrat"/>
                <a:ea typeface="Montserrat"/>
                <a:cs typeface="Montserrat"/>
                <a:sym typeface="Montserrat"/>
              </a:rPr>
              <a:t>mapean</a:t>
            </a:r>
            <a:r>
              <a:rPr lang="es">
                <a:latin typeface="Montserrat"/>
                <a:ea typeface="Montserrat"/>
                <a:cs typeface="Montserrat"/>
                <a:sym typeface="Montserrat"/>
              </a:rPr>
              <a:t> la identidad.</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s">
                <a:latin typeface="Montserrat"/>
                <a:ea typeface="Montserrat"/>
                <a:cs typeface="Montserrat"/>
                <a:sym typeface="Montserrat"/>
              </a:rPr>
              <a:t>Sin embargo, esto, en la </a:t>
            </a:r>
            <a:r>
              <a:rPr lang="es">
                <a:latin typeface="Montserrat"/>
                <a:ea typeface="Montserrat"/>
                <a:cs typeface="Montserrat"/>
                <a:sym typeface="Montserrat"/>
              </a:rPr>
              <a:t>práctica</a:t>
            </a:r>
            <a:r>
              <a:rPr lang="es">
                <a:latin typeface="Montserrat"/>
                <a:ea typeface="Montserrat"/>
                <a:cs typeface="Montserrat"/>
                <a:sym typeface="Montserrat"/>
              </a:rPr>
              <a:t>, resulta una tarea complicada para el optimizador.</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49337a4fb8_0_7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latin typeface="Montserrat"/>
              <a:ea typeface="Montserrat"/>
              <a:cs typeface="Montserrat"/>
              <a:sym typeface="Montserrat"/>
            </a:endParaRPr>
          </a:p>
        </p:txBody>
      </p:sp>
      <p:sp>
        <p:nvSpPr>
          <p:cNvPr id="257" name="Google Shape;257;g149337a4fb8_0_72"/>
          <p:cNvSpPr txBox="1"/>
          <p:nvPr/>
        </p:nvSpPr>
        <p:spPr>
          <a:xfrm>
            <a:off x="729450" y="1260775"/>
            <a:ext cx="77409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La </a:t>
            </a:r>
            <a:r>
              <a:rPr lang="es">
                <a:latin typeface="Montserrat"/>
                <a:ea typeface="Montserrat"/>
                <a:cs typeface="Montserrat"/>
                <a:sym typeface="Montserrat"/>
              </a:rPr>
              <a:t>solución</a:t>
            </a:r>
            <a:r>
              <a:rPr lang="es">
                <a:latin typeface="Montserrat"/>
                <a:ea typeface="Montserrat"/>
                <a:cs typeface="Montserrat"/>
                <a:sym typeface="Montserrat"/>
              </a:rPr>
              <a:t> propuesta es, entonces, utilizar las conexiones residuales de forma tal que las capas de la red deban mapear los residuos </a:t>
            </a:r>
            <a:r>
              <a:rPr lang="es">
                <a:latin typeface="Cambria"/>
                <a:ea typeface="Cambria"/>
                <a:cs typeface="Cambria"/>
                <a:sym typeface="Cambria"/>
              </a:rPr>
              <a:t>F(x)</a:t>
            </a:r>
            <a:r>
              <a:rPr lang="es">
                <a:latin typeface="Montserrat"/>
                <a:ea typeface="Montserrat"/>
                <a:cs typeface="Montserrat"/>
                <a:sym typeface="Montserrat"/>
              </a:rPr>
              <a:t> en lugar de intentar mapear el </a:t>
            </a:r>
            <a:r>
              <a:rPr lang="es">
                <a:latin typeface="Cambria"/>
                <a:ea typeface="Cambria"/>
                <a:cs typeface="Cambria"/>
                <a:sym typeface="Cambria"/>
              </a:rPr>
              <a:t>H(x)</a:t>
            </a:r>
            <a:r>
              <a:rPr lang="es">
                <a:latin typeface="Montserrat"/>
                <a:ea typeface="Montserrat"/>
                <a:cs typeface="Montserrat"/>
                <a:sym typeface="Montserrat"/>
              </a:rPr>
              <a:t> original. </a:t>
            </a:r>
            <a:endParaRPr>
              <a:latin typeface="Montserrat"/>
              <a:ea typeface="Montserrat"/>
              <a:cs typeface="Montserrat"/>
              <a:sym typeface="Montserrat"/>
            </a:endParaRPr>
          </a:p>
        </p:txBody>
      </p:sp>
      <p:sp>
        <p:nvSpPr>
          <p:cNvPr id="258" name="Google Shape;258;g149337a4fb8_0_72"/>
          <p:cNvSpPr/>
          <p:nvPr/>
        </p:nvSpPr>
        <p:spPr>
          <a:xfrm>
            <a:off x="1051888"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conv</a:t>
            </a:r>
            <a:endParaRPr/>
          </a:p>
        </p:txBody>
      </p:sp>
      <p:cxnSp>
        <p:nvCxnSpPr>
          <p:cNvPr id="259" name="Google Shape;259;g149337a4fb8_0_72"/>
          <p:cNvCxnSpPr>
            <a:endCxn id="258" idx="0"/>
          </p:cNvCxnSpPr>
          <p:nvPr/>
        </p:nvCxnSpPr>
        <p:spPr>
          <a:xfrm flipH="1">
            <a:off x="1510738" y="2639963"/>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g149337a4fb8_0_72"/>
          <p:cNvSpPr txBox="1"/>
          <p:nvPr/>
        </p:nvSpPr>
        <p:spPr>
          <a:xfrm>
            <a:off x="1330763" y="2346038"/>
            <a:ext cx="363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x</a:t>
            </a:r>
            <a:endParaRPr sz="1300">
              <a:latin typeface="Cambria"/>
              <a:ea typeface="Cambria"/>
              <a:cs typeface="Cambria"/>
              <a:sym typeface="Cambria"/>
            </a:endParaRPr>
          </a:p>
        </p:txBody>
      </p:sp>
      <p:cxnSp>
        <p:nvCxnSpPr>
          <p:cNvPr id="261" name="Google Shape;261;g149337a4fb8_0_72"/>
          <p:cNvCxnSpPr/>
          <p:nvPr/>
        </p:nvCxnSpPr>
        <p:spPr>
          <a:xfrm flipH="1">
            <a:off x="1510763" y="3201088"/>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62" name="Google Shape;262;g149337a4fb8_0_72"/>
          <p:cNvSpPr txBox="1"/>
          <p:nvPr/>
        </p:nvSpPr>
        <p:spPr>
          <a:xfrm>
            <a:off x="1243288" y="4099044"/>
            <a:ext cx="534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H(x)</a:t>
            </a:r>
            <a:endParaRPr sz="1300">
              <a:latin typeface="Cambria"/>
              <a:ea typeface="Cambria"/>
              <a:cs typeface="Cambria"/>
              <a:sym typeface="Cambria"/>
            </a:endParaRPr>
          </a:p>
        </p:txBody>
      </p:sp>
      <p:sp>
        <p:nvSpPr>
          <p:cNvPr id="263" name="Google Shape;263;g149337a4fb8_0_72"/>
          <p:cNvSpPr/>
          <p:nvPr/>
        </p:nvSpPr>
        <p:spPr>
          <a:xfrm>
            <a:off x="1053563"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conv</a:t>
            </a:r>
            <a:endParaRPr/>
          </a:p>
        </p:txBody>
      </p:sp>
      <p:cxnSp>
        <p:nvCxnSpPr>
          <p:cNvPr id="264" name="Google Shape;264;g149337a4fb8_0_72"/>
          <p:cNvCxnSpPr/>
          <p:nvPr/>
        </p:nvCxnSpPr>
        <p:spPr>
          <a:xfrm flipH="1">
            <a:off x="1512438" y="3762338"/>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g149337a4fb8_0_72"/>
          <p:cNvSpPr txBox="1"/>
          <p:nvPr/>
        </p:nvSpPr>
        <p:spPr>
          <a:xfrm>
            <a:off x="1403926" y="3150550"/>
            <a:ext cx="671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relu</a:t>
            </a:r>
            <a:endParaRPr sz="1300">
              <a:latin typeface="Cambria"/>
              <a:ea typeface="Cambria"/>
              <a:cs typeface="Cambria"/>
              <a:sym typeface="Cambria"/>
            </a:endParaRPr>
          </a:p>
        </p:txBody>
      </p:sp>
      <p:sp>
        <p:nvSpPr>
          <p:cNvPr id="266" name="Google Shape;266;g149337a4fb8_0_72"/>
          <p:cNvSpPr/>
          <p:nvPr/>
        </p:nvSpPr>
        <p:spPr>
          <a:xfrm>
            <a:off x="3656050" y="292376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conv</a:t>
            </a:r>
            <a:endParaRPr/>
          </a:p>
        </p:txBody>
      </p:sp>
      <p:cxnSp>
        <p:nvCxnSpPr>
          <p:cNvPr id="267" name="Google Shape;267;g149337a4fb8_0_72"/>
          <p:cNvCxnSpPr>
            <a:endCxn id="266" idx="0"/>
          </p:cNvCxnSpPr>
          <p:nvPr/>
        </p:nvCxnSpPr>
        <p:spPr>
          <a:xfrm flipH="1">
            <a:off x="4114900" y="2639963"/>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g149337a4fb8_0_72"/>
          <p:cNvSpPr txBox="1"/>
          <p:nvPr/>
        </p:nvSpPr>
        <p:spPr>
          <a:xfrm>
            <a:off x="3934925" y="2346038"/>
            <a:ext cx="363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x</a:t>
            </a:r>
            <a:endParaRPr sz="1300">
              <a:latin typeface="Cambria"/>
              <a:ea typeface="Cambria"/>
              <a:cs typeface="Cambria"/>
              <a:sym typeface="Cambria"/>
            </a:endParaRPr>
          </a:p>
        </p:txBody>
      </p:sp>
      <p:cxnSp>
        <p:nvCxnSpPr>
          <p:cNvPr id="269" name="Google Shape;269;g149337a4fb8_0_72"/>
          <p:cNvCxnSpPr/>
          <p:nvPr/>
        </p:nvCxnSpPr>
        <p:spPr>
          <a:xfrm flipH="1">
            <a:off x="4114925" y="3201088"/>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g149337a4fb8_0_72"/>
          <p:cNvSpPr txBox="1"/>
          <p:nvPr/>
        </p:nvSpPr>
        <p:spPr>
          <a:xfrm>
            <a:off x="3461689" y="4437050"/>
            <a:ext cx="1309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H(x) = F(x) + x</a:t>
            </a:r>
            <a:endParaRPr sz="1300">
              <a:latin typeface="Cambria"/>
              <a:ea typeface="Cambria"/>
              <a:cs typeface="Cambria"/>
              <a:sym typeface="Cambria"/>
            </a:endParaRPr>
          </a:p>
        </p:txBody>
      </p:sp>
      <p:sp>
        <p:nvSpPr>
          <p:cNvPr id="271" name="Google Shape;271;g149337a4fb8_0_72"/>
          <p:cNvSpPr/>
          <p:nvPr/>
        </p:nvSpPr>
        <p:spPr>
          <a:xfrm>
            <a:off x="3657725" y="3485013"/>
            <a:ext cx="917700" cy="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conv</a:t>
            </a:r>
            <a:endParaRPr/>
          </a:p>
        </p:txBody>
      </p:sp>
      <p:cxnSp>
        <p:nvCxnSpPr>
          <p:cNvPr id="272" name="Google Shape;272;g149337a4fb8_0_72"/>
          <p:cNvCxnSpPr/>
          <p:nvPr/>
        </p:nvCxnSpPr>
        <p:spPr>
          <a:xfrm flipH="1">
            <a:off x="4113250" y="4099038"/>
            <a:ext cx="3300" cy="2838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g149337a4fb8_0_72"/>
          <p:cNvSpPr txBox="1"/>
          <p:nvPr/>
        </p:nvSpPr>
        <p:spPr>
          <a:xfrm>
            <a:off x="4008088" y="3150550"/>
            <a:ext cx="671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relu</a:t>
            </a:r>
            <a:endParaRPr sz="1300">
              <a:latin typeface="Cambria"/>
              <a:ea typeface="Cambria"/>
              <a:cs typeface="Cambria"/>
              <a:sym typeface="Cambria"/>
            </a:endParaRPr>
          </a:p>
        </p:txBody>
      </p:sp>
      <p:sp>
        <p:nvSpPr>
          <p:cNvPr id="274" name="Google Shape;274;g149337a4fb8_0_72"/>
          <p:cNvSpPr/>
          <p:nvPr/>
        </p:nvSpPr>
        <p:spPr>
          <a:xfrm>
            <a:off x="4035713" y="3908200"/>
            <a:ext cx="158400" cy="1848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g149337a4fb8_0_72"/>
          <p:cNvCxnSpPr>
            <a:endCxn id="274" idx="0"/>
          </p:cNvCxnSpPr>
          <p:nvPr/>
        </p:nvCxnSpPr>
        <p:spPr>
          <a:xfrm flipH="1">
            <a:off x="4114913" y="3757000"/>
            <a:ext cx="600" cy="1512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g149337a4fb8_0_72"/>
          <p:cNvCxnSpPr>
            <a:stCxn id="268" idx="2"/>
            <a:endCxn id="274" idx="2"/>
          </p:cNvCxnSpPr>
          <p:nvPr/>
        </p:nvCxnSpPr>
        <p:spPr>
          <a:xfrm rot="5400000">
            <a:off x="3441275" y="3325238"/>
            <a:ext cx="1269600" cy="81000"/>
          </a:xfrm>
          <a:prstGeom prst="curvedConnector4">
            <a:avLst>
              <a:gd fmla="val 9043" name="adj1"/>
              <a:gd fmla="val 1118071" name="adj2"/>
            </a:avLst>
          </a:prstGeom>
          <a:noFill/>
          <a:ln cap="flat" cmpd="sng" w="9525">
            <a:solidFill>
              <a:schemeClr val="dk2"/>
            </a:solidFill>
            <a:prstDash val="solid"/>
            <a:round/>
            <a:headEnd len="med" w="med" type="none"/>
            <a:tailEnd len="med" w="med" type="none"/>
          </a:ln>
        </p:spPr>
      </p:cxnSp>
      <p:cxnSp>
        <p:nvCxnSpPr>
          <p:cNvPr id="277" name="Google Shape;277;g149337a4fb8_0_72"/>
          <p:cNvCxnSpPr/>
          <p:nvPr/>
        </p:nvCxnSpPr>
        <p:spPr>
          <a:xfrm>
            <a:off x="3908527" y="3992280"/>
            <a:ext cx="46200" cy="6600"/>
          </a:xfrm>
          <a:prstGeom prst="straightConnector1">
            <a:avLst/>
          </a:prstGeom>
          <a:noFill/>
          <a:ln cap="flat" cmpd="sng" w="9525">
            <a:solidFill>
              <a:schemeClr val="dk2"/>
            </a:solidFill>
            <a:prstDash val="solid"/>
            <a:round/>
            <a:headEnd len="med" w="med" type="none"/>
            <a:tailEnd len="med" w="med" type="triangle"/>
          </a:ln>
        </p:spPr>
      </p:cxnSp>
      <p:sp>
        <p:nvSpPr>
          <p:cNvPr id="278" name="Google Shape;278;g149337a4fb8_0_72"/>
          <p:cNvSpPr txBox="1"/>
          <p:nvPr/>
        </p:nvSpPr>
        <p:spPr>
          <a:xfrm>
            <a:off x="3962417" y="3980184"/>
            <a:ext cx="671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relu</a:t>
            </a:r>
            <a:endParaRPr sz="1300">
              <a:latin typeface="Cambria"/>
              <a:ea typeface="Cambria"/>
              <a:cs typeface="Cambria"/>
              <a:sym typeface="Cambria"/>
            </a:endParaRPr>
          </a:p>
        </p:txBody>
      </p:sp>
      <p:sp>
        <p:nvSpPr>
          <p:cNvPr id="279" name="Google Shape;279;g149337a4fb8_0_72"/>
          <p:cNvSpPr txBox="1"/>
          <p:nvPr/>
        </p:nvSpPr>
        <p:spPr>
          <a:xfrm>
            <a:off x="4716300" y="3201094"/>
            <a:ext cx="534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mbria"/>
                <a:ea typeface="Cambria"/>
                <a:cs typeface="Cambria"/>
                <a:sym typeface="Cambria"/>
              </a:rPr>
              <a:t>F</a:t>
            </a:r>
            <a:r>
              <a:rPr lang="es" sz="1300">
                <a:latin typeface="Cambria"/>
                <a:ea typeface="Cambria"/>
                <a:cs typeface="Cambria"/>
                <a:sym typeface="Cambria"/>
              </a:rPr>
              <a:t>(x)</a:t>
            </a:r>
            <a:endParaRPr sz="1300">
              <a:latin typeface="Cambria"/>
              <a:ea typeface="Cambria"/>
              <a:cs typeface="Cambria"/>
              <a:sym typeface="Cambria"/>
            </a:endParaRPr>
          </a:p>
        </p:txBody>
      </p:sp>
      <p:sp>
        <p:nvSpPr>
          <p:cNvPr id="280" name="Google Shape;280;g149337a4fb8_0_72"/>
          <p:cNvSpPr txBox="1"/>
          <p:nvPr/>
        </p:nvSpPr>
        <p:spPr>
          <a:xfrm>
            <a:off x="859188" y="2146113"/>
            <a:ext cx="130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Montserrat"/>
                <a:ea typeface="Montserrat"/>
                <a:cs typeface="Montserrat"/>
                <a:sym typeface="Montserrat"/>
              </a:rPr>
              <a:t>Red “plana”</a:t>
            </a:r>
            <a:endParaRPr>
              <a:latin typeface="Montserrat"/>
              <a:ea typeface="Montserrat"/>
              <a:cs typeface="Montserrat"/>
              <a:sym typeface="Montserrat"/>
            </a:endParaRPr>
          </a:p>
        </p:txBody>
      </p:sp>
      <p:sp>
        <p:nvSpPr>
          <p:cNvPr id="281" name="Google Shape;281;g149337a4fb8_0_72"/>
          <p:cNvSpPr txBox="1"/>
          <p:nvPr/>
        </p:nvSpPr>
        <p:spPr>
          <a:xfrm>
            <a:off x="3304338" y="2146113"/>
            <a:ext cx="16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Montserrat"/>
                <a:ea typeface="Montserrat"/>
                <a:cs typeface="Montserrat"/>
                <a:sym typeface="Montserrat"/>
              </a:rPr>
              <a:t>Red “residual”</a:t>
            </a:r>
            <a:endParaRPr>
              <a:latin typeface="Montserrat"/>
              <a:ea typeface="Montserrat"/>
              <a:cs typeface="Montserrat"/>
              <a:sym typeface="Montserrat"/>
            </a:endParaRPr>
          </a:p>
        </p:txBody>
      </p:sp>
      <p:sp>
        <p:nvSpPr>
          <p:cNvPr id="282" name="Google Shape;282;g149337a4fb8_0_72"/>
          <p:cNvSpPr txBox="1"/>
          <p:nvPr/>
        </p:nvSpPr>
        <p:spPr>
          <a:xfrm>
            <a:off x="5460425" y="2277925"/>
            <a:ext cx="33279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La </a:t>
            </a:r>
            <a:r>
              <a:rPr lang="es">
                <a:latin typeface="Montserrat"/>
                <a:ea typeface="Montserrat"/>
                <a:cs typeface="Montserrat"/>
                <a:sym typeface="Montserrat"/>
              </a:rPr>
              <a:t>intuición</a:t>
            </a:r>
            <a:r>
              <a:rPr lang="es">
                <a:latin typeface="Montserrat"/>
                <a:ea typeface="Montserrat"/>
                <a:cs typeface="Montserrat"/>
                <a:sym typeface="Montserrat"/>
              </a:rPr>
              <a:t> </a:t>
            </a:r>
            <a:r>
              <a:rPr lang="es">
                <a:latin typeface="Montserrat"/>
                <a:ea typeface="Montserrat"/>
                <a:cs typeface="Montserrat"/>
                <a:sym typeface="Montserrat"/>
              </a:rPr>
              <a:t>detrás</a:t>
            </a:r>
            <a:r>
              <a:rPr lang="es">
                <a:latin typeface="Montserrat"/>
                <a:ea typeface="Montserrat"/>
                <a:cs typeface="Montserrat"/>
                <a:sym typeface="Montserrat"/>
              </a:rPr>
              <a:t> de las conexiones residuales consiste en que es </a:t>
            </a:r>
            <a:r>
              <a:rPr lang="es">
                <a:latin typeface="Montserrat"/>
                <a:ea typeface="Montserrat"/>
                <a:cs typeface="Montserrat"/>
                <a:sym typeface="Montserrat"/>
              </a:rPr>
              <a:t>más</a:t>
            </a:r>
            <a:r>
              <a:rPr lang="es">
                <a:latin typeface="Montserrat"/>
                <a:ea typeface="Montserrat"/>
                <a:cs typeface="Montserrat"/>
                <a:sym typeface="Montserrat"/>
              </a:rPr>
              <a:t> sencillo para la red hacer tender a </a:t>
            </a:r>
            <a:r>
              <a:rPr lang="es">
                <a:latin typeface="Cambria"/>
                <a:ea typeface="Cambria"/>
                <a:cs typeface="Cambria"/>
                <a:sym typeface="Cambria"/>
              </a:rPr>
              <a:t>F(x)</a:t>
            </a:r>
            <a:r>
              <a:rPr lang="es">
                <a:latin typeface="Montserrat"/>
                <a:ea typeface="Montserrat"/>
                <a:cs typeface="Montserrat"/>
                <a:sym typeface="Montserrat"/>
              </a:rPr>
              <a:t> a 0 (logrando que </a:t>
            </a:r>
            <a:r>
              <a:rPr lang="es">
                <a:latin typeface="Cambria"/>
                <a:ea typeface="Cambria"/>
                <a:cs typeface="Cambria"/>
                <a:sym typeface="Cambria"/>
              </a:rPr>
              <a:t>H(x)</a:t>
            </a:r>
            <a:r>
              <a:rPr lang="es">
                <a:latin typeface="Montserrat"/>
                <a:ea typeface="Montserrat"/>
                <a:cs typeface="Montserrat"/>
                <a:sym typeface="Montserrat"/>
              </a:rPr>
              <a:t> sea la identidad), en lugar de lograr que un bloque “plano” se comporte como una </a:t>
            </a:r>
            <a:r>
              <a:rPr lang="es">
                <a:latin typeface="Montserrat"/>
                <a:ea typeface="Montserrat"/>
                <a:cs typeface="Montserrat"/>
                <a:sym typeface="Montserrat"/>
              </a:rPr>
              <a:t>función</a:t>
            </a:r>
            <a:r>
              <a:rPr lang="es">
                <a:latin typeface="Montserrat"/>
                <a:ea typeface="Montserrat"/>
                <a:cs typeface="Montserrat"/>
                <a:sym typeface="Montserrat"/>
              </a:rPr>
              <a:t> identidad.</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g1386f7e029b_0_188"/>
          <p:cNvPicPr preferRelativeResize="0"/>
          <p:nvPr/>
        </p:nvPicPr>
        <p:blipFill rotWithShape="1">
          <a:blip r:embed="rId3">
            <a:alphaModFix/>
          </a:blip>
          <a:srcRect b="0" l="0" r="0" t="0"/>
          <a:stretch/>
        </p:blipFill>
        <p:spPr>
          <a:xfrm>
            <a:off x="20725" y="1630200"/>
            <a:ext cx="9102550" cy="2603331"/>
          </a:xfrm>
          <a:prstGeom prst="rect">
            <a:avLst/>
          </a:prstGeom>
          <a:noFill/>
          <a:ln>
            <a:noFill/>
          </a:ln>
        </p:spPr>
      </p:pic>
      <p:sp>
        <p:nvSpPr>
          <p:cNvPr id="288" name="Google Shape;288;g1386f7e029b_0_188"/>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89" name="Google Shape;289;g1386f7e029b_0_188"/>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s" sz="1400">
                <a:latin typeface="Montserrat"/>
                <a:ea typeface="Montserrat"/>
                <a:cs typeface="Montserrat"/>
                <a:sym typeface="Montserrat"/>
              </a:rPr>
              <a:t>Otras..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s" sz="1400">
                <a:latin typeface="Montserrat"/>
                <a:ea typeface="Montserrat"/>
                <a:cs typeface="Montserrat"/>
                <a:sym typeface="Montserrat"/>
              </a:rPr>
              <a:t>Residual Network</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s" sz="1400">
                <a:latin typeface="Montserrat"/>
                <a:ea typeface="Montserrat"/>
                <a:cs typeface="Montserrat"/>
                <a:sym typeface="Montserrat"/>
              </a:rPr>
              <a:t>Presentación</a:t>
            </a:r>
            <a:r>
              <a:rPr lang="es" sz="1400">
                <a:latin typeface="Montserrat"/>
                <a:ea typeface="Montserrat"/>
                <a:cs typeface="Montserrat"/>
                <a:sym typeface="Montserrat"/>
              </a:rPr>
              <a:t> TP Integrador</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386f7e029b_0_194"/>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a:t>
            </a:r>
            <a:endParaRPr>
              <a:latin typeface="Montserrat"/>
              <a:ea typeface="Montserrat"/>
              <a:cs typeface="Montserrat"/>
              <a:sym typeface="Montserrat"/>
            </a:endParaRPr>
          </a:p>
        </p:txBody>
      </p:sp>
      <p:pic>
        <p:nvPicPr>
          <p:cNvPr id="295" name="Google Shape;295;g1386f7e029b_0_194"/>
          <p:cNvPicPr preferRelativeResize="0"/>
          <p:nvPr/>
        </p:nvPicPr>
        <p:blipFill rotWithShape="1">
          <a:blip r:embed="rId3">
            <a:alphaModFix/>
          </a:blip>
          <a:srcRect b="0" l="0" r="0" t="0"/>
          <a:stretch/>
        </p:blipFill>
        <p:spPr>
          <a:xfrm>
            <a:off x="348325" y="1259800"/>
            <a:ext cx="8447344" cy="37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g14b0ed2676f_0_16"/>
          <p:cNvPicPr preferRelativeResize="0"/>
          <p:nvPr/>
        </p:nvPicPr>
        <p:blipFill>
          <a:blip r:embed="rId3">
            <a:alphaModFix/>
          </a:blip>
          <a:stretch>
            <a:fillRect/>
          </a:stretch>
        </p:blipFill>
        <p:spPr>
          <a:xfrm>
            <a:off x="5058175" y="2237850"/>
            <a:ext cx="3670574" cy="2620000"/>
          </a:xfrm>
          <a:prstGeom prst="rect">
            <a:avLst/>
          </a:prstGeom>
          <a:noFill/>
          <a:ln>
            <a:noFill/>
          </a:ln>
        </p:spPr>
      </p:pic>
      <p:sp>
        <p:nvSpPr>
          <p:cNvPr id="301" name="Google Shape;301;g14b0ed2676f_0_1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a:t>
            </a:r>
            <a:r>
              <a:rPr lang="es">
                <a:latin typeface="Montserrat"/>
                <a:ea typeface="Montserrat"/>
                <a:cs typeface="Montserrat"/>
                <a:sym typeface="Montserrat"/>
              </a:rPr>
              <a:t>rquitecturas: MobileNet</a:t>
            </a:r>
            <a:endParaRPr sz="900">
              <a:latin typeface="Montserrat"/>
              <a:ea typeface="Montserrat"/>
              <a:cs typeface="Montserrat"/>
              <a:sym typeface="Montserrat"/>
            </a:endParaRPr>
          </a:p>
        </p:txBody>
      </p:sp>
      <p:sp>
        <p:nvSpPr>
          <p:cNvPr id="302" name="Google Shape;302;g14b0ed2676f_0_16"/>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Publicada por un equipo de Google en el 2017. Buscaba optimizar al </a:t>
            </a:r>
            <a:r>
              <a:rPr lang="es">
                <a:latin typeface="Montserrat"/>
                <a:ea typeface="Montserrat"/>
                <a:cs typeface="Montserrat"/>
                <a:sym typeface="Montserrat"/>
              </a:rPr>
              <a:t>máximo</a:t>
            </a:r>
            <a:r>
              <a:rPr lang="es">
                <a:latin typeface="Montserrat"/>
                <a:ea typeface="Montserrat"/>
                <a:cs typeface="Montserrat"/>
                <a:sym typeface="Montserrat"/>
              </a:rPr>
              <a:t> el costo computacional y la memoria requerida para correr una red convolucional sin degradar las </a:t>
            </a:r>
            <a:r>
              <a:rPr lang="es">
                <a:latin typeface="Montserrat"/>
                <a:ea typeface="Montserrat"/>
                <a:cs typeface="Montserrat"/>
                <a:sym typeface="Montserrat"/>
              </a:rPr>
              <a:t>métricas</a:t>
            </a:r>
            <a:r>
              <a:rPr lang="es">
                <a:latin typeface="Montserrat"/>
                <a:ea typeface="Montserrat"/>
                <a:cs typeface="Montserrat"/>
                <a:sym typeface="Montserrat"/>
              </a:rPr>
              <a:t> de la misma. Para ello reemplazaron las convoluciones convencionales por </a:t>
            </a:r>
            <a:r>
              <a:rPr b="1" lang="es">
                <a:latin typeface="Montserrat"/>
                <a:ea typeface="Montserrat"/>
                <a:cs typeface="Montserrat"/>
                <a:sym typeface="Montserrat"/>
              </a:rPr>
              <a:t>depthwise separable convolution</a:t>
            </a:r>
            <a:r>
              <a:rPr lang="es">
                <a:latin typeface="Montserrat"/>
                <a:ea typeface="Montserrat"/>
                <a:cs typeface="Montserrat"/>
                <a:sym typeface="Montserrat"/>
              </a:rPr>
              <a:t>.</a:t>
            </a:r>
            <a:endParaRPr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03" name="Google Shape;303;g14b0ed2676f_0_16"/>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s" sz="1000">
                <a:latin typeface="Montserrat"/>
                <a:ea typeface="Montserrat"/>
                <a:cs typeface="Montserrat"/>
                <a:sym typeface="Montserrat"/>
              </a:rPr>
              <a:t>Howard</a:t>
            </a:r>
            <a:r>
              <a:rPr b="0" i="0" lang="es" sz="1000" u="none" cap="none" strike="noStrike">
                <a:solidFill>
                  <a:srgbClr val="000000"/>
                </a:solidFill>
                <a:latin typeface="Montserrat"/>
                <a:ea typeface="Montserrat"/>
                <a:cs typeface="Montserrat"/>
                <a:sym typeface="Montserrat"/>
              </a:rPr>
              <a:t>, et al., 201</a:t>
            </a:r>
            <a:r>
              <a:rPr lang="es" sz="1000">
                <a:latin typeface="Montserrat"/>
                <a:ea typeface="Montserrat"/>
                <a:cs typeface="Montserrat"/>
                <a:sym typeface="Montserrat"/>
              </a:rPr>
              <a:t>7</a:t>
            </a:r>
            <a:r>
              <a:rPr b="0" i="0" lang="es" sz="1000" u="none" cap="none" strike="noStrike">
                <a:solidFill>
                  <a:srgbClr val="000000"/>
                </a:solidFill>
                <a:latin typeface="Montserrat"/>
                <a:ea typeface="Montserrat"/>
                <a:cs typeface="Montserrat"/>
                <a:sym typeface="Montserrat"/>
              </a:rPr>
              <a:t>. </a:t>
            </a:r>
            <a:r>
              <a:rPr lang="es" sz="1000">
                <a:latin typeface="Montserrat"/>
                <a:ea typeface="Montserrat"/>
                <a:cs typeface="Montserrat"/>
                <a:sym typeface="Montserrat"/>
              </a:rPr>
              <a:t>MobileNets: Efficient Convolutional Neural Networks for Mobile Vision Applications</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04" name="Google Shape;304;g14b0ed2676f_0_16"/>
          <p:cNvPicPr preferRelativeResize="0"/>
          <p:nvPr/>
        </p:nvPicPr>
        <p:blipFill>
          <a:blip r:embed="rId5">
            <a:alphaModFix/>
          </a:blip>
          <a:stretch>
            <a:fillRect/>
          </a:stretch>
        </p:blipFill>
        <p:spPr>
          <a:xfrm>
            <a:off x="917822" y="2817497"/>
            <a:ext cx="3770275" cy="1316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4b0ed2676f_0_2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 DenseNet</a:t>
            </a:r>
            <a:endParaRPr sz="900">
              <a:latin typeface="Montserrat"/>
              <a:ea typeface="Montserrat"/>
              <a:cs typeface="Montserrat"/>
              <a:sym typeface="Montserrat"/>
            </a:endParaRPr>
          </a:p>
        </p:txBody>
      </p:sp>
      <p:sp>
        <p:nvSpPr>
          <p:cNvPr id="310" name="Google Shape;310;g14b0ed2676f_0_27"/>
          <p:cNvSpPr txBox="1"/>
          <p:nvPr/>
        </p:nvSpPr>
        <p:spPr>
          <a:xfrm>
            <a:off x="264100" y="1340000"/>
            <a:ext cx="82602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Esta arquitectura lleva el concepto de </a:t>
            </a:r>
            <a:r>
              <a:rPr lang="es">
                <a:latin typeface="Montserrat"/>
                <a:ea typeface="Montserrat"/>
                <a:cs typeface="Montserrat"/>
                <a:sym typeface="Montserrat"/>
              </a:rPr>
              <a:t>conexión</a:t>
            </a:r>
            <a:r>
              <a:rPr lang="es">
                <a:latin typeface="Montserrat"/>
                <a:ea typeface="Montserrat"/>
                <a:cs typeface="Montserrat"/>
                <a:sym typeface="Montserrat"/>
              </a:rPr>
              <a:t> residual un paso </a:t>
            </a:r>
            <a:r>
              <a:rPr lang="es">
                <a:latin typeface="Montserrat"/>
                <a:ea typeface="Montserrat"/>
                <a:cs typeface="Montserrat"/>
                <a:sym typeface="Montserrat"/>
              </a:rPr>
              <a:t>más</a:t>
            </a:r>
            <a:r>
              <a:rPr lang="es">
                <a:latin typeface="Montserrat"/>
                <a:ea typeface="Montserrat"/>
                <a:cs typeface="Montserrat"/>
                <a:sym typeface="Montserrat"/>
              </a:rPr>
              <a:t> </a:t>
            </a:r>
            <a:r>
              <a:rPr lang="es">
                <a:latin typeface="Montserrat"/>
                <a:ea typeface="Montserrat"/>
                <a:cs typeface="Montserrat"/>
                <a:sym typeface="Montserrat"/>
              </a:rPr>
              <a:t>allá</a:t>
            </a:r>
            <a:r>
              <a:rPr lang="es">
                <a:latin typeface="Montserrat"/>
                <a:ea typeface="Montserrat"/>
                <a:cs typeface="Montserrat"/>
                <a:sym typeface="Montserrat"/>
              </a:rPr>
              <a:t>. </a:t>
            </a:r>
            <a:r>
              <a:rPr lang="es">
                <a:latin typeface="Montserrat"/>
                <a:ea typeface="Montserrat"/>
                <a:cs typeface="Montserrat"/>
                <a:sym typeface="Montserrat"/>
              </a:rPr>
              <a:t>Está</a:t>
            </a:r>
            <a:r>
              <a:rPr lang="es">
                <a:latin typeface="Montserrat"/>
                <a:ea typeface="Montserrat"/>
                <a:cs typeface="Montserrat"/>
                <a:sym typeface="Montserrat"/>
              </a:rPr>
              <a:t> formada por </a:t>
            </a:r>
            <a:r>
              <a:rPr b="1" lang="es">
                <a:latin typeface="Montserrat"/>
                <a:ea typeface="Montserrat"/>
                <a:cs typeface="Montserrat"/>
                <a:sym typeface="Montserrat"/>
              </a:rPr>
              <a:t>bloques densos</a:t>
            </a:r>
            <a:r>
              <a:rPr lang="es">
                <a:latin typeface="Montserrat"/>
                <a:ea typeface="Montserrat"/>
                <a:cs typeface="Montserrat"/>
                <a:sym typeface="Montserrat"/>
              </a:rPr>
              <a:t>, en los cuales, la salida de cada capa convolucional es trasladada a la entrada a todas las capas posteriores y concatenada con los resultados de la </a:t>
            </a:r>
            <a:r>
              <a:rPr lang="es">
                <a:latin typeface="Montserrat"/>
                <a:ea typeface="Montserrat"/>
                <a:cs typeface="Montserrat"/>
                <a:sym typeface="Montserrat"/>
              </a:rPr>
              <a:t>última</a:t>
            </a:r>
            <a:r>
              <a:rPr lang="es">
                <a:latin typeface="Montserrat"/>
                <a:ea typeface="Montserrat"/>
                <a:cs typeface="Montserrat"/>
                <a:sym typeface="Montserrat"/>
              </a:rPr>
              <a:t>.</a:t>
            </a:r>
            <a:endParaRPr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11" name="Google Shape;311;g14b0ed2676f_0_2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s" sz="1000">
                <a:latin typeface="Montserrat"/>
                <a:ea typeface="Montserrat"/>
                <a:cs typeface="Montserrat"/>
                <a:sym typeface="Montserrat"/>
              </a:rPr>
              <a:t>Huang</a:t>
            </a:r>
            <a:r>
              <a:rPr b="0" i="0" lang="es" sz="1000" u="none" cap="none" strike="noStrike">
                <a:solidFill>
                  <a:srgbClr val="000000"/>
                </a:solidFill>
                <a:latin typeface="Montserrat"/>
                <a:ea typeface="Montserrat"/>
                <a:cs typeface="Montserrat"/>
                <a:sym typeface="Montserrat"/>
              </a:rPr>
              <a:t>, et al., 201</a:t>
            </a:r>
            <a:r>
              <a:rPr lang="es" sz="1000">
                <a:latin typeface="Montserrat"/>
                <a:ea typeface="Montserrat"/>
                <a:cs typeface="Montserrat"/>
                <a:sym typeface="Montserrat"/>
              </a:rPr>
              <a:t>8</a:t>
            </a:r>
            <a:r>
              <a:rPr b="0" i="0" lang="es" sz="1000" u="none" cap="none" strike="noStrike">
                <a:solidFill>
                  <a:srgbClr val="000000"/>
                </a:solidFill>
                <a:latin typeface="Montserrat"/>
                <a:ea typeface="Montserrat"/>
                <a:cs typeface="Montserrat"/>
                <a:sym typeface="Montserrat"/>
              </a:rPr>
              <a:t>. </a:t>
            </a:r>
            <a:r>
              <a:rPr lang="es" sz="1000">
                <a:latin typeface="Montserrat"/>
                <a:ea typeface="Montserrat"/>
                <a:cs typeface="Montserrat"/>
                <a:sym typeface="Montserrat"/>
              </a:rPr>
              <a:t>Densely Connected Convolutional Networks</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12" name="Google Shape;312;g14b0ed2676f_0_27"/>
          <p:cNvPicPr preferRelativeResize="0"/>
          <p:nvPr/>
        </p:nvPicPr>
        <p:blipFill>
          <a:blip r:embed="rId4">
            <a:alphaModFix/>
          </a:blip>
          <a:stretch>
            <a:fillRect/>
          </a:stretch>
        </p:blipFill>
        <p:spPr>
          <a:xfrm>
            <a:off x="4701400" y="2050700"/>
            <a:ext cx="3822901" cy="1602679"/>
          </a:xfrm>
          <a:prstGeom prst="rect">
            <a:avLst/>
          </a:prstGeom>
          <a:noFill/>
          <a:ln>
            <a:noFill/>
          </a:ln>
        </p:spPr>
      </p:pic>
      <p:sp>
        <p:nvSpPr>
          <p:cNvPr id="313" name="Google Shape;313;g14b0ed2676f_0_27"/>
          <p:cNvSpPr txBox="1"/>
          <p:nvPr/>
        </p:nvSpPr>
        <p:spPr>
          <a:xfrm>
            <a:off x="290525" y="2139275"/>
            <a:ext cx="3822900" cy="2124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Mejora el flujo de los gradientes dentro de la red.</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Permite que las capas tomen como entradas features </a:t>
            </a:r>
            <a:r>
              <a:rPr lang="es">
                <a:latin typeface="Montserrat"/>
                <a:ea typeface="Montserrat"/>
                <a:cs typeface="Montserrat"/>
                <a:sym typeface="Montserrat"/>
              </a:rPr>
              <a:t>más</a:t>
            </a:r>
            <a:r>
              <a:rPr lang="es">
                <a:latin typeface="Montserrat"/>
                <a:ea typeface="Montserrat"/>
                <a:cs typeface="Montserrat"/>
                <a:sym typeface="Montserrat"/>
              </a:rPr>
              <a:t> diversas.</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Mantiene presentes las features de </a:t>
            </a:r>
            <a:r>
              <a:rPr lang="es">
                <a:latin typeface="Montserrat"/>
                <a:ea typeface="Montserrat"/>
                <a:cs typeface="Montserrat"/>
                <a:sym typeface="Montserrat"/>
              </a:rPr>
              <a:t>más</a:t>
            </a:r>
            <a:r>
              <a:rPr lang="es">
                <a:latin typeface="Montserrat"/>
                <a:ea typeface="Montserrat"/>
                <a:cs typeface="Montserrat"/>
                <a:sym typeface="Montserrat"/>
              </a:rPr>
              <a:t> bajo nivel, lo cual, hace que la red performe mejor cuando hay poca cantidad de datos para entrenar.</a:t>
            </a:r>
            <a:endParaRPr>
              <a:latin typeface="Montserrat"/>
              <a:ea typeface="Montserrat"/>
              <a:cs typeface="Montserrat"/>
              <a:sym typeface="Montserrat"/>
            </a:endParaRPr>
          </a:p>
        </p:txBody>
      </p:sp>
      <p:pic>
        <p:nvPicPr>
          <p:cNvPr id="314" name="Google Shape;314;g14b0ed2676f_0_27"/>
          <p:cNvPicPr preferRelativeResize="0"/>
          <p:nvPr/>
        </p:nvPicPr>
        <p:blipFill>
          <a:blip r:embed="rId5">
            <a:alphaModFix/>
          </a:blip>
          <a:stretch>
            <a:fillRect/>
          </a:stretch>
        </p:blipFill>
        <p:spPr>
          <a:xfrm>
            <a:off x="4417748" y="3332848"/>
            <a:ext cx="4183775" cy="1548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386f7e029b_0_27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320" name="Google Shape;320;g1386f7e029b_0_27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21" name="Google Shape;321;g1386f7e029b_0_276"/>
          <p:cNvSpPr txBox="1"/>
          <p:nvPr/>
        </p:nvSpPr>
        <p:spPr>
          <a:xfrm>
            <a:off x="826275" y="1425300"/>
            <a:ext cx="76224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de las que vimos hasta ahora, existen otras arquitecturas, por lo general más nuevas, basadas en capas convolucionales, que se desarrollaron para problemas de clasificación. Entre ellas están: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Xception: </a:t>
            </a:r>
            <a:r>
              <a:rPr b="0" i="0" lang="es" sz="1400" u="sng" cap="none" strike="noStrike">
                <a:solidFill>
                  <a:schemeClr val="hlink"/>
                </a:solidFill>
                <a:latin typeface="Montserrat"/>
                <a:ea typeface="Montserrat"/>
                <a:cs typeface="Montserrat"/>
                <a:sym typeface="Montserrat"/>
                <a:hlinkClick r:id="rId3"/>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v2: </a:t>
            </a:r>
            <a:r>
              <a:rPr b="0" i="0" lang="es" sz="1400" u="sng" cap="none" strike="noStrike">
                <a:solidFill>
                  <a:schemeClr val="hlink"/>
                </a:solidFill>
                <a:latin typeface="Montserrat"/>
                <a:ea typeface="Montserrat"/>
                <a:cs typeface="Montserrat"/>
                <a:sym typeface="Montserrat"/>
                <a:hlinkClick r:id="rId4"/>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v3: </a:t>
            </a:r>
            <a:r>
              <a:rPr b="0" i="0" lang="es" sz="1400" u="sng" cap="none" strike="noStrike">
                <a:solidFill>
                  <a:schemeClr val="hlink"/>
                </a:solidFill>
                <a:latin typeface="Montserrat"/>
                <a:ea typeface="Montserrat"/>
                <a:cs typeface="Montserrat"/>
                <a:sym typeface="Montserrat"/>
                <a:hlinkClick r:id="rId5"/>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EfficientNet: </a:t>
            </a:r>
            <a:r>
              <a:rPr b="0" i="0" lang="es" sz="1400" u="sng" cap="none" strike="noStrike">
                <a:solidFill>
                  <a:schemeClr val="hlink"/>
                </a:solidFill>
                <a:latin typeface="Montserrat"/>
                <a:ea typeface="Montserrat"/>
                <a:cs typeface="Montserrat"/>
                <a:sym typeface="Montserrat"/>
                <a:hlinkClick r:id="rId6"/>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4886726b53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27" name="Google Shape;327;g14886726b53_0_0"/>
          <p:cNvSpPr txBox="1"/>
          <p:nvPr/>
        </p:nvSpPr>
        <p:spPr>
          <a:xfrm>
            <a:off x="643475" y="1352875"/>
            <a:ext cx="80871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La transferencia de conocimiento (transfer learning) </a:t>
            </a:r>
            <a:r>
              <a:rPr lang="es">
                <a:latin typeface="Montserrat"/>
                <a:ea typeface="Montserrat"/>
                <a:cs typeface="Montserrat"/>
                <a:sym typeface="Montserrat"/>
              </a:rPr>
              <a:t>consiste</a:t>
            </a:r>
            <a:r>
              <a:rPr lang="es">
                <a:latin typeface="Montserrat"/>
                <a:ea typeface="Montserrat"/>
                <a:cs typeface="Montserrat"/>
                <a:sym typeface="Montserrat"/>
              </a:rPr>
              <a:t> en mejorar la performance de un modelo objetivo sobre un dominio objetivo a partir de reutilizar el conocimiento ya aprendido por otro modelo sobre un dominio distinto, pero que guarda cierta </a:t>
            </a:r>
            <a:r>
              <a:rPr lang="es">
                <a:latin typeface="Montserrat"/>
                <a:ea typeface="Montserrat"/>
                <a:cs typeface="Montserrat"/>
                <a:sym typeface="Montserrat"/>
              </a:rPr>
              <a:t>relación</a:t>
            </a:r>
            <a:r>
              <a:rPr lang="es">
                <a:latin typeface="Montserrat"/>
                <a:ea typeface="Montserrat"/>
                <a:cs typeface="Montserrat"/>
                <a:sym typeface="Montserrat"/>
              </a:rPr>
              <a:t> con el primero. Este concepto </a:t>
            </a:r>
            <a:r>
              <a:rPr lang="es">
                <a:latin typeface="Montserrat"/>
                <a:ea typeface="Montserrat"/>
                <a:cs typeface="Montserrat"/>
                <a:sym typeface="Montserrat"/>
              </a:rPr>
              <a:t>está</a:t>
            </a:r>
            <a:r>
              <a:rPr lang="es">
                <a:latin typeface="Montserrat"/>
                <a:ea typeface="Montserrat"/>
                <a:cs typeface="Montserrat"/>
                <a:sym typeface="Montserrat"/>
              </a:rPr>
              <a:t> derivado de la </a:t>
            </a:r>
            <a:r>
              <a:rPr lang="es">
                <a:latin typeface="Montserrat"/>
                <a:ea typeface="Montserrat"/>
                <a:cs typeface="Montserrat"/>
                <a:sym typeface="Montserrat"/>
              </a:rPr>
              <a:t>psicología</a:t>
            </a:r>
            <a:r>
              <a:rPr lang="es">
                <a:latin typeface="Montserrat"/>
                <a:ea typeface="Montserrat"/>
                <a:cs typeface="Montserrat"/>
                <a:sym typeface="Montserrat"/>
              </a:rPr>
              <a:t> humana relacionada al aprendizaje.</a:t>
            </a:r>
            <a:endParaRPr>
              <a:latin typeface="Montserrat"/>
              <a:ea typeface="Montserrat"/>
              <a:cs typeface="Montserrat"/>
              <a:sym typeface="Montserrat"/>
            </a:endParaRPr>
          </a:p>
        </p:txBody>
      </p:sp>
      <p:sp>
        <p:nvSpPr>
          <p:cNvPr id="328" name="Google Shape;328;g14886726b53_0_0"/>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Zhuang, et al., 2020. A Comprehensive Survey on Transfer Learning.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329" name="Google Shape;329;g14886726b53_0_0"/>
          <p:cNvPicPr preferRelativeResize="0"/>
          <p:nvPr/>
        </p:nvPicPr>
        <p:blipFill>
          <a:blip r:embed="rId4">
            <a:alphaModFix/>
          </a:blip>
          <a:stretch>
            <a:fillRect/>
          </a:stretch>
        </p:blipFill>
        <p:spPr>
          <a:xfrm>
            <a:off x="2470213" y="2767375"/>
            <a:ext cx="4433618" cy="18985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4886726b53_0_7"/>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35" name="Google Shape;335;g14886726b53_0_7"/>
          <p:cNvSpPr txBox="1"/>
          <p:nvPr/>
        </p:nvSpPr>
        <p:spPr>
          <a:xfrm>
            <a:off x="643475" y="1352875"/>
            <a:ext cx="80871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Cuando se trata de redes neuronales profundas aplicadas a problemas de </a:t>
            </a:r>
            <a:r>
              <a:rPr lang="es">
                <a:latin typeface="Montserrat"/>
                <a:ea typeface="Montserrat"/>
                <a:cs typeface="Montserrat"/>
                <a:sym typeface="Montserrat"/>
              </a:rPr>
              <a:t>visión</a:t>
            </a:r>
            <a:r>
              <a:rPr lang="es">
                <a:latin typeface="Montserrat"/>
                <a:ea typeface="Montserrat"/>
                <a:cs typeface="Montserrat"/>
                <a:sym typeface="Montserrat"/>
              </a:rPr>
              <a:t>, es necesario contar con una enorme cantidad de datos etiquetados para lograr un entrenamiento satisfactorio y que el modelo pueda resolver la tarea en </a:t>
            </a:r>
            <a:r>
              <a:rPr lang="es">
                <a:latin typeface="Montserrat"/>
                <a:ea typeface="Montserrat"/>
                <a:cs typeface="Montserrat"/>
                <a:sym typeface="Montserrat"/>
              </a:rPr>
              <a:t>cuestión</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Sin embargo, en la </a:t>
            </a:r>
            <a:r>
              <a:rPr lang="es">
                <a:latin typeface="Montserrat"/>
                <a:ea typeface="Montserrat"/>
                <a:cs typeface="Montserrat"/>
                <a:sym typeface="Montserrat"/>
              </a:rPr>
              <a:t>mayoría</a:t>
            </a:r>
            <a:r>
              <a:rPr lang="es">
                <a:latin typeface="Montserrat"/>
                <a:ea typeface="Montserrat"/>
                <a:cs typeface="Montserrat"/>
                <a:sym typeface="Montserrat"/>
              </a:rPr>
              <a:t> de </a:t>
            </a:r>
            <a:r>
              <a:rPr lang="es">
                <a:latin typeface="Montserrat"/>
                <a:ea typeface="Montserrat"/>
                <a:cs typeface="Montserrat"/>
                <a:sym typeface="Montserrat"/>
              </a:rPr>
              <a:t>los casos</a:t>
            </a:r>
            <a:r>
              <a:rPr lang="es">
                <a:latin typeface="Montserrat"/>
                <a:ea typeface="Montserrat"/>
                <a:cs typeface="Montserrat"/>
                <a:sym typeface="Montserrat"/>
              </a:rPr>
              <a:t>, conformar un dataset con la cantidad suficiente de datos etiquetados y que estos tengan una </a:t>
            </a:r>
            <a:r>
              <a:rPr lang="es">
                <a:latin typeface="Montserrat"/>
                <a:ea typeface="Montserrat"/>
                <a:cs typeface="Montserrat"/>
                <a:sym typeface="Montserrat"/>
              </a:rPr>
              <a:t>distribución</a:t>
            </a:r>
            <a:r>
              <a:rPr lang="es">
                <a:latin typeface="Montserrat"/>
                <a:ea typeface="Montserrat"/>
                <a:cs typeface="Montserrat"/>
                <a:sym typeface="Montserrat"/>
              </a:rPr>
              <a:t> similar a los datos de testeo, resulta bastante </a:t>
            </a:r>
            <a:r>
              <a:rPr lang="es">
                <a:latin typeface="Montserrat"/>
                <a:ea typeface="Montserrat"/>
                <a:cs typeface="Montserrat"/>
                <a:sym typeface="Montserrat"/>
              </a:rPr>
              <a:t>complicado</a:t>
            </a:r>
            <a:r>
              <a:rPr lang="es">
                <a:latin typeface="Montserrat"/>
                <a:ea typeface="Montserrat"/>
                <a:cs typeface="Montserrat"/>
                <a:sym typeface="Montserrat"/>
              </a:rPr>
              <a:t> y costoso. Incluso, a veces, el simple hecho de conseguir los datos sin las etiquetas es todo un </a:t>
            </a:r>
            <a:r>
              <a:rPr lang="es">
                <a:latin typeface="Montserrat"/>
                <a:ea typeface="Montserrat"/>
                <a:cs typeface="Montserrat"/>
                <a:sym typeface="Montserrat"/>
              </a:rPr>
              <a:t>desafío</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Por estas razones, en la </a:t>
            </a:r>
            <a:r>
              <a:rPr lang="es">
                <a:latin typeface="Montserrat"/>
                <a:ea typeface="Montserrat"/>
                <a:cs typeface="Montserrat"/>
                <a:sym typeface="Montserrat"/>
              </a:rPr>
              <a:t>práctica</a:t>
            </a:r>
            <a:r>
              <a:rPr lang="es">
                <a:latin typeface="Montserrat"/>
                <a:ea typeface="Montserrat"/>
                <a:cs typeface="Montserrat"/>
                <a:sym typeface="Montserrat"/>
              </a:rPr>
              <a:t>, es muy </a:t>
            </a:r>
            <a:r>
              <a:rPr lang="es">
                <a:latin typeface="Montserrat"/>
                <a:ea typeface="Montserrat"/>
                <a:cs typeface="Montserrat"/>
                <a:sym typeface="Montserrat"/>
              </a:rPr>
              <a:t>común</a:t>
            </a:r>
            <a:r>
              <a:rPr lang="es">
                <a:latin typeface="Montserrat"/>
                <a:ea typeface="Montserrat"/>
                <a:cs typeface="Montserrat"/>
                <a:sym typeface="Montserrat"/>
              </a:rPr>
              <a:t> utilizar este tipo de </a:t>
            </a:r>
            <a:r>
              <a:rPr lang="es">
                <a:latin typeface="Montserrat"/>
                <a:ea typeface="Montserrat"/>
                <a:cs typeface="Montserrat"/>
                <a:sym typeface="Montserrat"/>
              </a:rPr>
              <a:t>técnicas</a:t>
            </a:r>
            <a:r>
              <a:rPr lang="es">
                <a:latin typeface="Montserrat"/>
                <a:ea typeface="Montserrat"/>
                <a:cs typeface="Montserrat"/>
                <a:sym typeface="Montserrat"/>
              </a:rPr>
              <a:t> para lograr modelos que resuelvan la tarea </a:t>
            </a:r>
            <a:r>
              <a:rPr lang="es">
                <a:latin typeface="Montserrat"/>
                <a:ea typeface="Montserrat"/>
                <a:cs typeface="Montserrat"/>
                <a:sym typeface="Montserrat"/>
              </a:rPr>
              <a:t>específica</a:t>
            </a:r>
            <a:r>
              <a:rPr lang="es">
                <a:latin typeface="Montserrat"/>
                <a:ea typeface="Montserrat"/>
                <a:cs typeface="Montserrat"/>
                <a:sym typeface="Montserrat"/>
              </a:rPr>
              <a:t> que nosotros requerimos.</a:t>
            </a:r>
            <a:endParaRPr>
              <a:latin typeface="Montserrat"/>
              <a:ea typeface="Montserrat"/>
              <a:cs typeface="Montserrat"/>
              <a:sym typeface="Montserrat"/>
            </a:endParaRPr>
          </a:p>
        </p:txBody>
      </p:sp>
      <p:sp>
        <p:nvSpPr>
          <p:cNvPr id="336" name="Google Shape;336;g14886726b53_0_7"/>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s" sz="1000">
                <a:latin typeface="Montserrat"/>
                <a:ea typeface="Montserrat"/>
                <a:cs typeface="Montserrat"/>
                <a:sym typeface="Montserrat"/>
              </a:rPr>
              <a:t>Ribani</a:t>
            </a:r>
            <a:r>
              <a:rPr b="0" i="0" lang="es" sz="1000" u="none" cap="none" strike="noStrike">
                <a:solidFill>
                  <a:srgbClr val="000000"/>
                </a:solidFill>
                <a:latin typeface="Montserrat"/>
                <a:ea typeface="Montserrat"/>
                <a:cs typeface="Montserrat"/>
                <a:sym typeface="Montserrat"/>
              </a:rPr>
              <a:t>, et al., 20</a:t>
            </a:r>
            <a:r>
              <a:rPr lang="es" sz="1000">
                <a:latin typeface="Montserrat"/>
                <a:ea typeface="Montserrat"/>
                <a:cs typeface="Montserrat"/>
                <a:sym typeface="Montserrat"/>
              </a:rPr>
              <a:t>19</a:t>
            </a:r>
            <a:r>
              <a:rPr b="0" i="0" lang="es" sz="1000" u="none" cap="none" strike="noStrike">
                <a:solidFill>
                  <a:srgbClr val="000000"/>
                </a:solidFill>
                <a:latin typeface="Montserrat"/>
                <a:ea typeface="Montserrat"/>
                <a:cs typeface="Montserrat"/>
                <a:sym typeface="Montserrat"/>
              </a:rPr>
              <a:t>. </a:t>
            </a:r>
            <a:r>
              <a:rPr lang="es" sz="1000">
                <a:latin typeface="Montserrat"/>
                <a:ea typeface="Montserrat"/>
                <a:cs typeface="Montserrat"/>
                <a:sym typeface="Montserrat"/>
              </a:rPr>
              <a:t>A Survey of Transfer Learning for Convolutional Neural Networks</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388a3f0bda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2" name="Google Shape;342;g1388a3f0bda_0_0"/>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Cuando se trabaja con </a:t>
            </a:r>
            <a:r>
              <a:rPr lang="es">
                <a:latin typeface="Montserrat"/>
                <a:ea typeface="Montserrat"/>
                <a:cs typeface="Montserrat"/>
                <a:sym typeface="Montserrat"/>
              </a:rPr>
              <a:t>imágenes</a:t>
            </a:r>
            <a:r>
              <a:rPr lang="es">
                <a:latin typeface="Montserrat"/>
                <a:ea typeface="Montserrat"/>
                <a:cs typeface="Montserrat"/>
                <a:sym typeface="Montserrat"/>
              </a:rPr>
              <a:t>, existen dos estrategias ampliamente utilizadas a la hora de realizar transfer learning:</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b="1" lang="es">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lang="es">
                <a:latin typeface="Montserrat"/>
                <a:ea typeface="Montserrat"/>
                <a:cs typeface="Montserrat"/>
                <a:sym typeface="Montserrat"/>
              </a:rPr>
              <a:t>Consiste en tomar un modelo ya preentrenado en </a:t>
            </a:r>
            <a:r>
              <a:rPr lang="es">
                <a:latin typeface="Montserrat"/>
                <a:ea typeface="Montserrat"/>
                <a:cs typeface="Montserrat"/>
                <a:sym typeface="Montserrat"/>
              </a:rPr>
              <a:t>algún</a:t>
            </a:r>
            <a:r>
              <a:rPr lang="es">
                <a:latin typeface="Montserrat"/>
                <a:ea typeface="Montserrat"/>
                <a:cs typeface="Montserrat"/>
                <a:sym typeface="Montserrat"/>
              </a:rPr>
              <a:t> dataset lo suficientemente </a:t>
            </a:r>
            <a:r>
              <a:rPr lang="es">
                <a:latin typeface="Montserrat"/>
                <a:ea typeface="Montserrat"/>
                <a:cs typeface="Montserrat"/>
                <a:sym typeface="Montserrat"/>
              </a:rPr>
              <a:t>genérico</a:t>
            </a:r>
            <a:r>
              <a:rPr lang="es">
                <a:latin typeface="Montserrat"/>
                <a:ea typeface="Montserrat"/>
                <a:cs typeface="Montserrat"/>
                <a:sym typeface="Montserrat"/>
              </a:rPr>
              <a:t> (Ej: ImageNet) y eliminar la </a:t>
            </a:r>
            <a:r>
              <a:rPr lang="es">
                <a:latin typeface="Montserrat"/>
                <a:ea typeface="Montserrat"/>
                <a:cs typeface="Montserrat"/>
                <a:sym typeface="Montserrat"/>
              </a:rPr>
              <a:t>última</a:t>
            </a:r>
            <a:r>
              <a:rPr lang="es">
                <a:latin typeface="Montserrat"/>
                <a:ea typeface="Montserrat"/>
                <a:cs typeface="Montserrat"/>
                <a:sym typeface="Montserrat"/>
              </a:rPr>
              <a:t> o </a:t>
            </a:r>
            <a:r>
              <a:rPr lang="es">
                <a:latin typeface="Montserrat"/>
                <a:ea typeface="Montserrat"/>
                <a:cs typeface="Montserrat"/>
                <a:sym typeface="Montserrat"/>
              </a:rPr>
              <a:t>últimas</a:t>
            </a:r>
            <a:r>
              <a:rPr lang="es">
                <a:latin typeface="Montserrat"/>
                <a:ea typeface="Montserrat"/>
                <a:cs typeface="Montserrat"/>
                <a:sym typeface="Montserrat"/>
              </a:rPr>
              <a:t> capas. Luego la nueva salida de la red se utiliza como vector de features para alimentar un nuevo algoritmo que realice la </a:t>
            </a:r>
            <a:r>
              <a:rPr lang="es">
                <a:latin typeface="Montserrat"/>
                <a:ea typeface="Montserrat"/>
                <a:cs typeface="Montserrat"/>
                <a:sym typeface="Montserrat"/>
              </a:rPr>
              <a:t>clasificación</a:t>
            </a:r>
            <a:r>
              <a:rPr lang="es">
                <a:latin typeface="Montserrat"/>
                <a:ea typeface="Montserrat"/>
                <a:cs typeface="Montserrat"/>
                <a:sym typeface="Montserrat"/>
              </a:rPr>
              <a:t> del problema objetivo.</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b="1" lang="es">
                <a:latin typeface="Montserrat"/>
                <a:ea typeface="Montserrat"/>
                <a:cs typeface="Montserrat"/>
                <a:sym typeface="Montserrat"/>
              </a:rPr>
              <a:t>Fine Tuning</a:t>
            </a:r>
            <a:endParaRPr b="1">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s">
                <a:latin typeface="Montserrat"/>
                <a:ea typeface="Montserrat"/>
                <a:cs typeface="Montserrat"/>
                <a:sym typeface="Montserrat"/>
              </a:rPr>
              <a:t>En este caso no solo se reemplaza la última o últimas capas de la red sino que el proceso de entrenamiento se realiza, también, sobre una porción de las capas ya pre entrenadas.</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4b0ed2676f_0_11"/>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48" name="Google Shape;348;g14b0ed2676f_0_11"/>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En términos generales las situaciones se pueden resumir en:</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AutoNum type="arabicPeriod"/>
            </a:pPr>
            <a:r>
              <a:rPr b="1" lang="es">
                <a:latin typeface="Montserrat"/>
                <a:ea typeface="Montserrat"/>
                <a:cs typeface="Montserrat"/>
                <a:sym typeface="Montserrat"/>
              </a:rPr>
              <a:t>Dataset pequeño y con datos similares:</a:t>
            </a:r>
            <a:r>
              <a:rPr lang="es">
                <a:latin typeface="Montserrat"/>
                <a:ea typeface="Montserrat"/>
                <a:cs typeface="Montserrat"/>
                <a:sym typeface="Montserrat"/>
              </a:rPr>
              <a:t> No es conveniente realizar fine tuning dado el riesgo de sobreentrenamiento por los pocos datos. Por lo general, se entrena un clasificador basado en las features extraídas de una de las últimas capas.</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AutoNum type="arabicPeriod"/>
            </a:pPr>
            <a:r>
              <a:rPr b="1" lang="es">
                <a:latin typeface="Montserrat"/>
                <a:ea typeface="Montserrat"/>
                <a:cs typeface="Montserrat"/>
                <a:sym typeface="Montserrat"/>
              </a:rPr>
              <a:t>Dataset pequeño y con datos distintos:</a:t>
            </a:r>
            <a:r>
              <a:rPr lang="es">
                <a:latin typeface="Montserrat"/>
                <a:ea typeface="Montserrat"/>
                <a:cs typeface="Montserrat"/>
                <a:sym typeface="Montserrat"/>
              </a:rPr>
              <a:t> Al igual que en el caso anterior, no es conveniente realizar fine tuning. Además, tampoco es recomendable extraer las features de alguna de las últimas capas dado que estas han aprendido características más específicas del dominio original.</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AutoNum type="arabicPeriod"/>
            </a:pPr>
            <a:r>
              <a:rPr b="1" lang="es">
                <a:latin typeface="Montserrat"/>
                <a:ea typeface="Montserrat"/>
                <a:cs typeface="Montserrat"/>
                <a:sym typeface="Montserrat"/>
              </a:rPr>
              <a:t>Dataset grande y con datos similares:</a:t>
            </a:r>
            <a:r>
              <a:rPr lang="es">
                <a:latin typeface="Montserrat"/>
                <a:ea typeface="Montserrat"/>
                <a:cs typeface="Montserrat"/>
                <a:sym typeface="Montserrat"/>
              </a:rPr>
              <a:t> Dado que hay mayor cantidad de datos podemos analizar el uso de fine tuning sin riesgo de caer en sobreentrenamiento.</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AutoNum type="arabicPeriod"/>
            </a:pPr>
            <a:r>
              <a:rPr b="1" lang="es">
                <a:latin typeface="Montserrat"/>
                <a:ea typeface="Montserrat"/>
                <a:cs typeface="Montserrat"/>
                <a:sym typeface="Montserrat"/>
              </a:rPr>
              <a:t>Dataset grande y con datos distintos:</a:t>
            </a:r>
            <a:r>
              <a:rPr lang="es">
                <a:latin typeface="Montserrat"/>
                <a:ea typeface="Montserrat"/>
                <a:cs typeface="Montserrat"/>
                <a:sym typeface="Montserrat"/>
              </a:rPr>
              <a:t> En este caso, el fine tuning se puede realizar reentrenando aún más capas. También se podría analizar realizar un entrenamiento con parámetros inicializados aleatoriamente.</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386f7e029b_0_293"/>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54" name="Google Shape;354;g1386f7e029b_0_293"/>
          <p:cNvSpPr txBox="1"/>
          <p:nvPr/>
        </p:nvSpPr>
        <p:spPr>
          <a:xfrm>
            <a:off x="814200" y="1414025"/>
            <a:ext cx="79263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Tips a tener en cuenta para su implementación: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Cuando se realiza transfer learning, el learning rate suele configurarse en valores más bajos comparados a los que se utilizan para entrenar desde cero el mismo modelo. Esto para evitar que los pesos de la red ya entrenados se modifiquen mucho.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Hay que tomar precauciones con respecto a la arquitectura de la red que se pretende usar sobre el nuevo dataset. Por ejemplo, ante un cambio en el tamaño de las imágenes de entrada, las capas convolucionales o de pooling no presentan mayores inconvenientes para adaptarse. Sin embargo, las capas densas, probablemente, deban ser reestructuradas en nuevas capas convolucionales.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También se debe tener en cuenta las dimensiones de las imágenes utilizadas durante el transfer learning para que la última capa convolucional o de pooling no devuelva dimensiones inválidas.</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388a3f0bda_0_12"/>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Few Shot Learning</a:t>
            </a:r>
            <a:endParaRPr>
              <a:latin typeface="Montserrat"/>
              <a:ea typeface="Montserrat"/>
              <a:cs typeface="Montserrat"/>
              <a:sym typeface="Montserrat"/>
            </a:endParaRPr>
          </a:p>
        </p:txBody>
      </p:sp>
      <p:sp>
        <p:nvSpPr>
          <p:cNvPr id="360" name="Google Shape;360;g1388a3f0bda_0_12"/>
          <p:cNvSpPr txBox="1"/>
          <p:nvPr/>
        </p:nvSpPr>
        <p:spPr>
          <a:xfrm>
            <a:off x="643475" y="1352875"/>
            <a:ext cx="8087100" cy="341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Cuando se cuenta con muy pocos datos de entrenamiento las </a:t>
            </a:r>
            <a:r>
              <a:rPr lang="es">
                <a:latin typeface="Montserrat"/>
                <a:ea typeface="Montserrat"/>
                <a:cs typeface="Montserrat"/>
                <a:sym typeface="Montserrat"/>
              </a:rPr>
              <a:t>técnicas</a:t>
            </a:r>
            <a:r>
              <a:rPr lang="es">
                <a:latin typeface="Montserrat"/>
                <a:ea typeface="Montserrat"/>
                <a:cs typeface="Montserrat"/>
                <a:sym typeface="Montserrat"/>
              </a:rPr>
              <a:t> tradiciones de Transfer Learning ya no nos sirven. Una forma de resolver este tipo de problemas es utilizar Few Shot Learning (FSL).</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Algunos</a:t>
            </a:r>
            <a:r>
              <a:rPr lang="es">
                <a:latin typeface="Montserrat"/>
                <a:ea typeface="Montserrat"/>
                <a:cs typeface="Montserrat"/>
                <a:sym typeface="Montserrat"/>
              </a:rPr>
              <a:t> casos especiales, dentro de las </a:t>
            </a:r>
            <a:r>
              <a:rPr lang="es">
                <a:latin typeface="Montserrat"/>
                <a:ea typeface="Montserrat"/>
                <a:cs typeface="Montserrat"/>
                <a:sym typeface="Montserrat"/>
              </a:rPr>
              <a:t>técnicas</a:t>
            </a:r>
            <a:r>
              <a:rPr lang="es">
                <a:latin typeface="Montserrat"/>
                <a:ea typeface="Montserrat"/>
                <a:cs typeface="Montserrat"/>
                <a:sym typeface="Montserrat"/>
              </a:rPr>
              <a:t> de este estilo son </a:t>
            </a:r>
            <a:r>
              <a:rPr b="1" lang="es">
                <a:latin typeface="Montserrat"/>
                <a:ea typeface="Montserrat"/>
                <a:cs typeface="Montserrat"/>
                <a:sym typeface="Montserrat"/>
              </a:rPr>
              <a:t>One Shot Learning</a:t>
            </a:r>
            <a:r>
              <a:rPr lang="es">
                <a:latin typeface="Montserrat"/>
                <a:ea typeface="Montserrat"/>
                <a:cs typeface="Montserrat"/>
                <a:sym typeface="Montserrat"/>
              </a:rPr>
              <a:t>, referido a cuando solo tenemos un ejemplo etiquetado de cada clase que queremos clasificar, y </a:t>
            </a:r>
            <a:r>
              <a:rPr b="1" lang="es">
                <a:latin typeface="Montserrat"/>
                <a:ea typeface="Montserrat"/>
                <a:cs typeface="Montserrat"/>
                <a:sym typeface="Montserrat"/>
              </a:rPr>
              <a:t>Zero Shot Learning</a:t>
            </a:r>
            <a:r>
              <a:rPr lang="es">
                <a:latin typeface="Montserrat"/>
                <a:ea typeface="Montserrat"/>
                <a:cs typeface="Montserrat"/>
                <a:sym typeface="Montserrat"/>
              </a:rPr>
              <a:t> para cuando no contamos con </a:t>
            </a:r>
            <a:r>
              <a:rPr lang="es">
                <a:latin typeface="Montserrat"/>
                <a:ea typeface="Montserrat"/>
                <a:cs typeface="Montserrat"/>
                <a:sym typeface="Montserrat"/>
              </a:rPr>
              <a:t>ningún</a:t>
            </a:r>
            <a:r>
              <a:rPr lang="es">
                <a:latin typeface="Montserrat"/>
                <a:ea typeface="Montserrat"/>
                <a:cs typeface="Montserrat"/>
                <a:sym typeface="Montserrat"/>
              </a:rPr>
              <a:t> dato etiquetado para que</a:t>
            </a:r>
            <a:r>
              <a:rPr lang="es">
                <a:latin typeface="Montserrat"/>
                <a:ea typeface="Montserrat"/>
                <a:cs typeface="Montserrat"/>
                <a:sym typeface="Montserrat"/>
              </a:rPr>
              <a:t> nuestro</a:t>
            </a:r>
            <a:r>
              <a:rPr lang="es">
                <a:latin typeface="Montserrat"/>
                <a:ea typeface="Montserrat"/>
                <a:cs typeface="Montserrat"/>
                <a:sym typeface="Montserrat"/>
              </a:rPr>
              <a:t> modelo aprenda.</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A diferencia de un problema tradicional, en donde intentamos que el modelo aprenda a clasificar a partir de los datos, en un problema de FSL vamos a buscar que el modelo aprenda a clasificar a partir de soluciones de tareas similares en donde los datos etiquetados son escasos. Este tipo de aprendizaje se lo denomina </a:t>
            </a:r>
            <a:r>
              <a:rPr b="1" lang="es">
                <a:latin typeface="Montserrat"/>
                <a:ea typeface="Montserrat"/>
                <a:cs typeface="Montserrat"/>
                <a:sym typeface="Montserrat"/>
              </a:rPr>
              <a:t>Meta Learning</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p:txBody>
      </p:sp>
      <p:sp>
        <p:nvSpPr>
          <p:cNvPr id="361" name="Google Shape;361;g1388a3f0bda_0_12"/>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s" sz="1000">
                <a:latin typeface="Montserrat"/>
                <a:ea typeface="Montserrat"/>
                <a:cs typeface="Montserrat"/>
                <a:sym typeface="Montserrat"/>
              </a:rPr>
              <a:t>Links de utilidad: </a:t>
            </a:r>
            <a:r>
              <a:rPr lang="es" sz="1000" u="sng">
                <a:solidFill>
                  <a:schemeClr val="hlink"/>
                </a:solidFill>
                <a:latin typeface="Montserrat"/>
                <a:ea typeface="Montserrat"/>
                <a:cs typeface="Montserrat"/>
                <a:sym typeface="Montserrat"/>
                <a:hlinkClick r:id="rId3"/>
              </a:rPr>
              <a:t>link</a:t>
            </a:r>
            <a:r>
              <a:rPr lang="es" sz="1000">
                <a:latin typeface="Montserrat"/>
                <a:ea typeface="Montserrat"/>
                <a:cs typeface="Montserrat"/>
                <a:sym typeface="Montserrat"/>
              </a:rPr>
              <a:t>, </a:t>
            </a:r>
            <a:r>
              <a:rPr lang="es" sz="1000" u="sng">
                <a:solidFill>
                  <a:schemeClr val="hlink"/>
                </a:solidFill>
                <a:latin typeface="Montserrat"/>
                <a:ea typeface="Montserrat"/>
                <a:cs typeface="Montserrat"/>
                <a:sym typeface="Montserrat"/>
                <a:hlinkClick r:id="rId4"/>
              </a:rPr>
              <a:t>link</a:t>
            </a:r>
            <a:r>
              <a:rPr lang="es" sz="1000">
                <a:latin typeface="Montserrat"/>
                <a:ea typeface="Montserrat"/>
                <a:cs typeface="Montserrat"/>
                <a:sym typeface="Montserrat"/>
              </a:rPr>
              <a:t> y </a:t>
            </a:r>
            <a:r>
              <a:rPr lang="es" sz="1000" u="sng">
                <a:solidFill>
                  <a:schemeClr val="hlink"/>
                </a:solidFill>
                <a:latin typeface="Montserrat"/>
                <a:ea typeface="Montserrat"/>
                <a:cs typeface="Montserrat"/>
                <a:sym typeface="Montserrat"/>
                <a:hlinkClick r:id="rId5"/>
              </a:rPr>
              <a:t>link</a:t>
            </a:r>
            <a:r>
              <a:rPr lang="es" sz="1000">
                <a:latin typeface="Montserrat"/>
                <a:ea typeface="Montserrat"/>
                <a:cs typeface="Montserrat"/>
                <a:sym typeface="Montserrat"/>
              </a:rPr>
              <a:t>  </a:t>
            </a:r>
            <a:r>
              <a:rPr lang="es" sz="1000">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86f7e029b_0_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0" name="Google Shape;100;g1386f7e029b_0_0"/>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a:t>
            </a:r>
            <a:r>
              <a:rPr lang="es">
                <a:latin typeface="Montserrat"/>
                <a:ea typeface="Montserrat"/>
                <a:cs typeface="Montserrat"/>
                <a:sym typeface="Montserrat"/>
              </a:rPr>
              <a:t>presentó</a:t>
            </a:r>
            <a:r>
              <a:rPr b="0" i="0" lang="es" sz="1400" u="none" cap="none" strike="noStrike">
                <a:solidFill>
                  <a:srgbClr val="000000"/>
                </a:solidFill>
                <a:latin typeface="Montserrat"/>
                <a:ea typeface="Montserrat"/>
                <a:cs typeface="Montserrat"/>
                <a:sym typeface="Montserrat"/>
              </a:rPr>
              <a:t>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1" name="Google Shape;101;g1386f7e029b_0_0"/>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2" name="Google Shape;102;g1386f7e029b_0_0"/>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388a3f0bda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367" name="Google Shape;367;g1388a3f0bda_0_6"/>
          <p:cNvSpPr txBox="1"/>
          <p:nvPr/>
        </p:nvSpPr>
        <p:spPr>
          <a:xfrm>
            <a:off x="643475" y="1352875"/>
            <a:ext cx="80871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Aparte de la dificultad de decidir </a:t>
            </a:r>
            <a:r>
              <a:rPr lang="es">
                <a:latin typeface="Montserrat"/>
                <a:ea typeface="Montserrat"/>
                <a:cs typeface="Montserrat"/>
                <a:sym typeface="Montserrat"/>
              </a:rPr>
              <a:t>cómo</a:t>
            </a:r>
            <a:r>
              <a:rPr lang="es">
                <a:latin typeface="Montserrat"/>
                <a:ea typeface="Montserrat"/>
                <a:cs typeface="Montserrat"/>
                <a:sym typeface="Montserrat"/>
              </a:rPr>
              <a:t> y </a:t>
            </a:r>
            <a:r>
              <a:rPr lang="es">
                <a:latin typeface="Montserrat"/>
                <a:ea typeface="Montserrat"/>
                <a:cs typeface="Montserrat"/>
                <a:sym typeface="Montserrat"/>
              </a:rPr>
              <a:t>cuánto</a:t>
            </a:r>
            <a:r>
              <a:rPr lang="es">
                <a:latin typeface="Montserrat"/>
                <a:ea typeface="Montserrat"/>
                <a:cs typeface="Montserrat"/>
                <a:sym typeface="Montserrat"/>
              </a:rPr>
              <a:t> transfer learning realizar, existe un </a:t>
            </a:r>
            <a:r>
              <a:rPr lang="es">
                <a:latin typeface="Montserrat"/>
                <a:ea typeface="Montserrat"/>
                <a:cs typeface="Montserrat"/>
                <a:sym typeface="Montserrat"/>
              </a:rPr>
              <a:t>fenómeno</a:t>
            </a:r>
            <a:r>
              <a:rPr lang="es">
                <a:latin typeface="Montserrat"/>
                <a:ea typeface="Montserrat"/>
                <a:cs typeface="Montserrat"/>
                <a:sym typeface="Montserrat"/>
              </a:rPr>
              <a:t> con el que debemos tener cuidado. El </a:t>
            </a:r>
            <a:r>
              <a:rPr b="1" lang="es">
                <a:latin typeface="Montserrat"/>
                <a:ea typeface="Montserrat"/>
                <a:cs typeface="Montserrat"/>
                <a:sym typeface="Montserrat"/>
              </a:rPr>
              <a:t>Negative Transfer</a:t>
            </a:r>
            <a:r>
              <a:rPr lang="es">
                <a:latin typeface="Montserrat"/>
                <a:ea typeface="Montserrat"/>
                <a:cs typeface="Montserrat"/>
                <a:sym typeface="Montserrat"/>
              </a:rPr>
              <a:t> hace referencia a las </a:t>
            </a:r>
            <a:r>
              <a:rPr lang="es">
                <a:latin typeface="Montserrat"/>
                <a:ea typeface="Montserrat"/>
                <a:cs typeface="Montserrat"/>
                <a:sym typeface="Montserrat"/>
              </a:rPr>
              <a:t>ocasiones</a:t>
            </a:r>
            <a:r>
              <a:rPr lang="es">
                <a:latin typeface="Montserrat"/>
                <a:ea typeface="Montserrat"/>
                <a:cs typeface="Montserrat"/>
                <a:sym typeface="Montserrat"/>
              </a:rPr>
              <a:t> en las que el proceso de transfer learning lleva a una </a:t>
            </a:r>
            <a:r>
              <a:rPr lang="es">
                <a:latin typeface="Montserrat"/>
                <a:ea typeface="Montserrat"/>
                <a:cs typeface="Montserrat"/>
                <a:sym typeface="Montserrat"/>
              </a:rPr>
              <a:t>disminución</a:t>
            </a:r>
            <a:r>
              <a:rPr lang="es">
                <a:latin typeface="Montserrat"/>
                <a:ea typeface="Montserrat"/>
                <a:cs typeface="Montserrat"/>
                <a:sym typeface="Montserrat"/>
              </a:rPr>
              <a:t> de la performance del modelo sobre la tarea objetivo, en </a:t>
            </a:r>
            <a:r>
              <a:rPr lang="es">
                <a:latin typeface="Montserrat"/>
                <a:ea typeface="Montserrat"/>
                <a:cs typeface="Montserrat"/>
                <a:sym typeface="Montserrat"/>
              </a:rPr>
              <a:t>comparación</a:t>
            </a:r>
            <a:r>
              <a:rPr lang="es">
                <a:latin typeface="Montserrat"/>
                <a:ea typeface="Montserrat"/>
                <a:cs typeface="Montserrat"/>
                <a:sym typeface="Montserrat"/>
              </a:rPr>
              <a:t> con las tareas originales para las que fue entrenado. Esto ocurre porque el conocimiento que ya se tiene puede interferir con las nuevas tareas que se intentan aprender o porque la forma en la que se realiza el transfer learning hace que dicho conocimiento no se transfiera </a:t>
            </a:r>
            <a:r>
              <a:rPr lang="es">
                <a:latin typeface="Montserrat"/>
                <a:ea typeface="Montserrat"/>
                <a:cs typeface="Montserrat"/>
                <a:sym typeface="Montserrat"/>
              </a:rPr>
              <a:t>correctamente</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p:txBody>
      </p:sp>
      <p:sp>
        <p:nvSpPr>
          <p:cNvPr id="368" name="Google Shape;368;g1388a3f0bda_0_6"/>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s" sz="1000">
                <a:latin typeface="Montserrat"/>
                <a:ea typeface="Montserrat"/>
                <a:cs typeface="Montserrat"/>
                <a:sym typeface="Montserrat"/>
              </a:rPr>
              <a:t>Wang</a:t>
            </a:r>
            <a:r>
              <a:rPr b="0" i="0" lang="es" sz="1000" u="none" cap="none" strike="noStrike">
                <a:solidFill>
                  <a:srgbClr val="000000"/>
                </a:solidFill>
                <a:latin typeface="Montserrat"/>
                <a:ea typeface="Montserrat"/>
                <a:cs typeface="Montserrat"/>
                <a:sym typeface="Montserrat"/>
              </a:rPr>
              <a:t>, et al., 20</a:t>
            </a:r>
            <a:r>
              <a:rPr lang="es" sz="1000">
                <a:latin typeface="Montserrat"/>
                <a:ea typeface="Montserrat"/>
                <a:cs typeface="Montserrat"/>
                <a:sym typeface="Montserrat"/>
              </a:rPr>
              <a:t>19</a:t>
            </a:r>
            <a:r>
              <a:rPr b="0" i="0" lang="es" sz="1000" u="none" cap="none" strike="noStrike">
                <a:solidFill>
                  <a:srgbClr val="000000"/>
                </a:solidFill>
                <a:latin typeface="Montserrat"/>
                <a:ea typeface="Montserrat"/>
                <a:cs typeface="Montserrat"/>
                <a:sym typeface="Montserrat"/>
              </a:rPr>
              <a:t>. </a:t>
            </a:r>
            <a:r>
              <a:rPr lang="es" sz="1000">
                <a:latin typeface="Montserrat"/>
                <a:ea typeface="Montserrat"/>
                <a:cs typeface="Montserrat"/>
                <a:sym typeface="Montserrat"/>
              </a:rPr>
              <a:t>Characterizing and Avoiding Negative Transfer</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386f7e029b_0_298"/>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74" name="Google Shape;374;g1386f7e029b_0_298"/>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375" name="Google Shape;375;g1386f7e029b_0_298"/>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Demostración de funcionamiento de redes profundas con y sin conexiones residuales.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3"/>
              </a:rPr>
              <a:t>Colab ResNet</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4"/>
              </a:rPr>
              <a:t>Colab Transfer Learning</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386f7e029b_0_381"/>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1" name="Google Shape;381;g1386f7e029b_0_381"/>
          <p:cNvSpPr txBox="1"/>
          <p:nvPr/>
        </p:nvSpPr>
        <p:spPr>
          <a:xfrm>
            <a:off x="675748" y="596050"/>
            <a:ext cx="6452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s" sz="2800">
                <a:solidFill>
                  <a:srgbClr val="1A1A1A"/>
                </a:solidFill>
                <a:latin typeface="Montserrat"/>
                <a:ea typeface="Montserrat"/>
                <a:cs typeface="Montserrat"/>
                <a:sym typeface="Montserrat"/>
              </a:rPr>
              <a:t>Trabajo Práctico Integrador</a:t>
            </a:r>
            <a:endParaRPr b="1" i="0" sz="2800" u="none" cap="none" strike="noStrike">
              <a:solidFill>
                <a:srgbClr val="1A1A1A"/>
              </a:solidFill>
              <a:latin typeface="Montserrat"/>
              <a:ea typeface="Montserrat"/>
              <a:cs typeface="Montserrat"/>
              <a:sym typeface="Montserrat"/>
            </a:endParaRPr>
          </a:p>
        </p:txBody>
      </p:sp>
      <p:sp>
        <p:nvSpPr>
          <p:cNvPr id="382" name="Google Shape;382;g1386f7e029b_0_381"/>
          <p:cNvSpPr txBox="1"/>
          <p:nvPr/>
        </p:nvSpPr>
        <p:spPr>
          <a:xfrm>
            <a:off x="703200" y="1384425"/>
            <a:ext cx="804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4b0ed2676f_0_43"/>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88" name="Google Shape;388;g14b0ed2676f_0_43"/>
          <p:cNvSpPr txBox="1"/>
          <p:nvPr/>
        </p:nvSpPr>
        <p:spPr>
          <a:xfrm>
            <a:off x="675748" y="596050"/>
            <a:ext cx="6452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s" sz="2800">
                <a:solidFill>
                  <a:srgbClr val="1A1A1A"/>
                </a:solidFill>
                <a:latin typeface="Montserrat"/>
                <a:ea typeface="Montserrat"/>
                <a:cs typeface="Montserrat"/>
                <a:sym typeface="Montserrat"/>
              </a:rPr>
              <a:t>Encuesta de clase</a:t>
            </a:r>
            <a:endParaRPr b="1" i="0" sz="2800" u="none" cap="none" strike="noStrike">
              <a:solidFill>
                <a:srgbClr val="1A1A1A"/>
              </a:solidFill>
              <a:latin typeface="Montserrat"/>
              <a:ea typeface="Montserrat"/>
              <a:cs typeface="Montserrat"/>
              <a:sym typeface="Montserrat"/>
            </a:endParaRPr>
          </a:p>
        </p:txBody>
      </p:sp>
      <p:sp>
        <p:nvSpPr>
          <p:cNvPr id="389" name="Google Shape;389;g14b0ed2676f_0_43"/>
          <p:cNvSpPr txBox="1"/>
          <p:nvPr/>
        </p:nvSpPr>
        <p:spPr>
          <a:xfrm>
            <a:off x="703200" y="1384425"/>
            <a:ext cx="804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90" name="Google Shape;390;g14b0ed2676f_0_43"/>
          <p:cNvSpPr txBox="1"/>
          <p:nvPr/>
        </p:nvSpPr>
        <p:spPr>
          <a:xfrm>
            <a:off x="752700" y="1492200"/>
            <a:ext cx="61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rgbClr val="1A1A1A"/>
                </a:solidFill>
                <a:latin typeface="Montserrat"/>
                <a:ea typeface="Montserrat"/>
                <a:cs typeface="Montserrat"/>
                <a:sym typeface="Montserrat"/>
                <a:hlinkClick r:id="rId3">
                  <a:extLst>
                    <a:ext uri="{A12FA001-AC4F-418D-AE19-62706E023703}">
                      <ahyp:hlinkClr val="tx"/>
                    </a:ext>
                  </a:extLst>
                </a:hlinkClick>
              </a:rPr>
              <a:t>link</a:t>
            </a:r>
            <a:r>
              <a:rPr lang="es">
                <a:solidFill>
                  <a:srgbClr val="1A1A1A"/>
                </a:solidFill>
                <a:latin typeface="Montserrat"/>
                <a:ea typeface="Montserrat"/>
                <a:cs typeface="Montserrat"/>
                <a:sym typeface="Montserrat"/>
              </a:rPr>
              <a:t> </a:t>
            </a:r>
            <a:endParaRPr>
              <a:solidFill>
                <a:srgbClr val="1A1A1A"/>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86f7e029b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8" name="Google Shape;108;g1386f7e029b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6,7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386f7e029b_0_12"/>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14" name="Google Shape;114;g1386f7e029b_0_12"/>
          <p:cNvSpPr txBox="1"/>
          <p:nvPr/>
        </p:nvSpPr>
        <p:spPr>
          <a:xfrm>
            <a:off x="175575" y="1435625"/>
            <a:ext cx="5148000" cy="3509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15" name="Google Shape;115;g1386f7e029b_0_12"/>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16" name="Google Shape;116;g1386f7e029b_0_12"/>
          <p:cNvSpPr txBox="1"/>
          <p:nvPr/>
        </p:nvSpPr>
        <p:spPr>
          <a:xfrm>
            <a:off x="6961300" y="3036500"/>
            <a:ext cx="785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17" name="Google Shape;117;g1386f7e029b_0_12"/>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386f7e029b_0_20"/>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23" name="Google Shape;123;g1386f7e029b_0_20"/>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24" name="Google Shape;124;g1386f7e029b_0_20"/>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386f7e029b_0_20"/>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g1386f7e029b_0_20"/>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27" name="Google Shape;127;g1386f7e029b_0_20"/>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28" name="Google Shape;128;g1386f7e029b_0_20"/>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29" name="Google Shape;129;g1386f7e029b_0_20"/>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0" name="Google Shape;130;g1386f7e029b_0_20"/>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1" name="Google Shape;131;g1386f7e029b_0_20"/>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386f7e029b_0_3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37" name="Google Shape;137;g1386f7e029b_0_33"/>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38" name="Google Shape;138;g1386f7e029b_0_33"/>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39" name="Google Shape;139;g1386f7e029b_0_33"/>
          <p:cNvGrpSpPr/>
          <p:nvPr/>
        </p:nvGrpSpPr>
        <p:grpSpPr>
          <a:xfrm>
            <a:off x="793675" y="2231688"/>
            <a:ext cx="1257600" cy="1514675"/>
            <a:chOff x="1597675" y="2245800"/>
            <a:chExt cx="1257600" cy="1514675"/>
          </a:xfrm>
        </p:grpSpPr>
        <p:sp>
          <p:nvSpPr>
            <p:cNvPr id="140" name="Google Shape;140;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2" name="Google Shape;142;g1386f7e029b_0_33"/>
          <p:cNvGrpSpPr/>
          <p:nvPr/>
        </p:nvGrpSpPr>
        <p:grpSpPr>
          <a:xfrm>
            <a:off x="6844250" y="1897800"/>
            <a:ext cx="1484400" cy="1892700"/>
            <a:chOff x="5318725" y="1897800"/>
            <a:chExt cx="1484400" cy="1892700"/>
          </a:xfrm>
        </p:grpSpPr>
        <p:sp>
          <p:nvSpPr>
            <p:cNvPr id="143" name="Google Shape;143;g1386f7e029b_0_33"/>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386f7e029b_0_33"/>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45" name="Google Shape;145;g1386f7e029b_0_33"/>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46" name="Google Shape;146;g1386f7e029b_0_33"/>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47" name="Google Shape;147;g1386f7e029b_0_33"/>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48" name="Google Shape;148;g1386f7e029b_0_33"/>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49" name="Google Shape;149;g1386f7e029b_0_33"/>
          <p:cNvGrpSpPr/>
          <p:nvPr/>
        </p:nvGrpSpPr>
        <p:grpSpPr>
          <a:xfrm>
            <a:off x="3746750" y="2154475"/>
            <a:ext cx="1257600" cy="1514675"/>
            <a:chOff x="1597675" y="2245800"/>
            <a:chExt cx="1257600" cy="1514675"/>
          </a:xfrm>
        </p:grpSpPr>
        <p:sp>
          <p:nvSpPr>
            <p:cNvPr id="150" name="Google Shape;150;g1386f7e029b_0_33"/>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386f7e029b_0_33"/>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2" name="Google Shape;152;g1386f7e029b_0_33"/>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3" name="Google Shape;153;g1386f7e029b_0_33"/>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49337a4fb8_0_1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59" name="Google Shape;159;g149337a4fb8_0_14"/>
          <p:cNvSpPr txBox="1"/>
          <p:nvPr/>
        </p:nvSpPr>
        <p:spPr>
          <a:xfrm>
            <a:off x="727500" y="1294825"/>
            <a:ext cx="7983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La </a:t>
            </a:r>
            <a:r>
              <a:rPr lang="es">
                <a:latin typeface="Montserrat"/>
                <a:ea typeface="Montserrat"/>
                <a:cs typeface="Montserrat"/>
                <a:sym typeface="Montserrat"/>
              </a:rPr>
              <a:t>convolución</a:t>
            </a:r>
            <a:r>
              <a:rPr lang="es">
                <a:latin typeface="Montserrat"/>
                <a:ea typeface="Montserrat"/>
                <a:cs typeface="Montserrat"/>
                <a:sym typeface="Montserrat"/>
              </a:rPr>
              <a:t> de cada filtro de 1x1 se </a:t>
            </a:r>
            <a:r>
              <a:rPr lang="es">
                <a:latin typeface="Montserrat"/>
                <a:ea typeface="Montserrat"/>
                <a:cs typeface="Montserrat"/>
                <a:sym typeface="Montserrat"/>
              </a:rPr>
              <a:t>puede</a:t>
            </a:r>
            <a:r>
              <a:rPr lang="es">
                <a:latin typeface="Montserrat"/>
                <a:ea typeface="Montserrat"/>
                <a:cs typeface="Montserrat"/>
                <a:sym typeface="Montserrat"/>
              </a:rPr>
              <a:t> interpretar como aplicar la misma capa FC a cada </a:t>
            </a:r>
            <a:r>
              <a:rPr lang="es">
                <a:latin typeface="Montserrat"/>
                <a:ea typeface="Montserrat"/>
                <a:cs typeface="Montserrat"/>
                <a:sym typeface="Montserrat"/>
              </a:rPr>
              <a:t>píxel</a:t>
            </a:r>
            <a:r>
              <a:rPr lang="es">
                <a:latin typeface="Montserrat"/>
                <a:ea typeface="Montserrat"/>
                <a:cs typeface="Montserrat"/>
                <a:sym typeface="Montserrat"/>
              </a:rPr>
              <a:t> de entrada. </a:t>
            </a:r>
            <a:r>
              <a:rPr lang="es">
                <a:latin typeface="Montserrat"/>
                <a:ea typeface="Montserrat"/>
                <a:cs typeface="Montserrat"/>
                <a:sym typeface="Montserrat"/>
              </a:rPr>
              <a:t>Estas</a:t>
            </a:r>
            <a:r>
              <a:rPr lang="es">
                <a:latin typeface="Montserrat"/>
                <a:ea typeface="Montserrat"/>
                <a:cs typeface="Montserrat"/>
                <a:sym typeface="Montserrat"/>
              </a:rPr>
              <a:t> convoluciones preservan las dimensiones horizontal y vertical </a:t>
            </a:r>
            <a:r>
              <a:rPr lang="es">
                <a:latin typeface="Montserrat"/>
                <a:ea typeface="Montserrat"/>
                <a:cs typeface="Montserrat"/>
                <a:sym typeface="Montserrat"/>
              </a:rPr>
              <a:t>pero</a:t>
            </a:r>
            <a:r>
              <a:rPr lang="es">
                <a:latin typeface="Montserrat"/>
                <a:ea typeface="Montserrat"/>
                <a:cs typeface="Montserrat"/>
                <a:sym typeface="Montserrat"/>
              </a:rPr>
              <a:t> reducen la dimensionalidad en profundidad combinando las features </a:t>
            </a:r>
            <a:r>
              <a:rPr lang="es">
                <a:latin typeface="Montserrat"/>
                <a:ea typeface="Montserrat"/>
                <a:cs typeface="Montserrat"/>
                <a:sym typeface="Montserrat"/>
              </a:rPr>
              <a:t>extraídas</a:t>
            </a:r>
            <a:r>
              <a:rPr lang="es">
                <a:latin typeface="Montserrat"/>
                <a:ea typeface="Montserrat"/>
                <a:cs typeface="Montserrat"/>
                <a:sym typeface="Montserrat"/>
              </a:rPr>
              <a:t> anteriormente.</a:t>
            </a:r>
            <a:endParaRPr b="0" i="0" sz="1400" u="none" cap="none" strike="noStrike">
              <a:solidFill>
                <a:srgbClr val="000000"/>
              </a:solidFill>
              <a:latin typeface="Montserrat"/>
              <a:ea typeface="Montserrat"/>
              <a:cs typeface="Montserrat"/>
              <a:sym typeface="Montserrat"/>
            </a:endParaRPr>
          </a:p>
        </p:txBody>
      </p:sp>
      <p:grpSp>
        <p:nvGrpSpPr>
          <p:cNvPr id="160" name="Google Shape;160;g149337a4fb8_0_14"/>
          <p:cNvGrpSpPr/>
          <p:nvPr/>
        </p:nvGrpSpPr>
        <p:grpSpPr>
          <a:xfrm>
            <a:off x="1390663" y="3146305"/>
            <a:ext cx="1545891" cy="1932658"/>
            <a:chOff x="1597675" y="1827817"/>
            <a:chExt cx="1545891" cy="1932658"/>
          </a:xfrm>
        </p:grpSpPr>
        <p:sp>
          <p:nvSpPr>
            <p:cNvPr id="161" name="Google Shape;161;g149337a4fb8_0_14"/>
            <p:cNvSpPr/>
            <p:nvPr/>
          </p:nvSpPr>
          <p:spPr>
            <a:xfrm>
              <a:off x="1680166" y="1827817"/>
              <a:ext cx="1463400" cy="1417800"/>
            </a:xfrm>
            <a:prstGeom prst="cube">
              <a:avLst>
                <a:gd fmla="val 4566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cxnSp>
        <p:nvCxnSpPr>
          <p:cNvPr id="163" name="Google Shape;163;g149337a4fb8_0_14"/>
          <p:cNvCxnSpPr/>
          <p:nvPr/>
        </p:nvCxnSpPr>
        <p:spPr>
          <a:xfrm>
            <a:off x="3048600" y="4303075"/>
            <a:ext cx="3052500" cy="18300"/>
          </a:xfrm>
          <a:prstGeom prst="straightConnector1">
            <a:avLst/>
          </a:prstGeom>
          <a:noFill/>
          <a:ln cap="flat" cmpd="sng" w="9525">
            <a:solidFill>
              <a:schemeClr val="dk2"/>
            </a:solidFill>
            <a:prstDash val="solid"/>
            <a:round/>
            <a:headEnd len="sm" w="sm" type="none"/>
            <a:tailEnd len="med" w="med" type="triangle"/>
          </a:ln>
        </p:spPr>
      </p:cxnSp>
      <p:grpSp>
        <p:nvGrpSpPr>
          <p:cNvPr id="164" name="Google Shape;164;g149337a4fb8_0_14"/>
          <p:cNvGrpSpPr/>
          <p:nvPr/>
        </p:nvGrpSpPr>
        <p:grpSpPr>
          <a:xfrm>
            <a:off x="6276988" y="3355300"/>
            <a:ext cx="1257600" cy="1514675"/>
            <a:chOff x="1597675" y="2245800"/>
            <a:chExt cx="1257600" cy="1514675"/>
          </a:xfrm>
        </p:grpSpPr>
        <p:sp>
          <p:nvSpPr>
            <p:cNvPr id="165" name="Google Shape;165;g149337a4fb8_0_14"/>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49337a4fb8_0_14"/>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67" name="Google Shape;167;g149337a4fb8_0_14"/>
          <p:cNvSpPr txBox="1"/>
          <p:nvPr/>
        </p:nvSpPr>
        <p:spPr>
          <a:xfrm>
            <a:off x="3906713" y="3836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68" name="Google Shape;168;g149337a4fb8_0_14"/>
          <p:cNvSpPr txBox="1"/>
          <p:nvPr/>
        </p:nvSpPr>
        <p:spPr>
          <a:xfrm>
            <a:off x="3906713" y="44418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
        <p:nvSpPr>
          <p:cNvPr id="169" name="Google Shape;169;g149337a4fb8_0_14"/>
          <p:cNvSpPr/>
          <p:nvPr/>
        </p:nvSpPr>
        <p:spPr>
          <a:xfrm>
            <a:off x="3593825" y="2176113"/>
            <a:ext cx="617700" cy="615600"/>
          </a:xfrm>
          <a:prstGeom prst="cube">
            <a:avLst>
              <a:gd fmla="val 835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49337a4fb8_0_14"/>
          <p:cNvSpPr/>
          <p:nvPr/>
        </p:nvSpPr>
        <p:spPr>
          <a:xfrm>
            <a:off x="5453025" y="2388646"/>
            <a:ext cx="398100" cy="400200"/>
          </a:xfrm>
          <a:prstGeom prst="cube">
            <a:avLst>
              <a:gd fmla="val 71196"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49337a4fb8_0_14"/>
          <p:cNvSpPr txBox="1"/>
          <p:nvPr/>
        </p:nvSpPr>
        <p:spPr>
          <a:xfrm>
            <a:off x="3093413" y="2862438"/>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s">
                <a:latin typeface="Cambria"/>
                <a:ea typeface="Cambria"/>
                <a:cs typeface="Cambria"/>
                <a:sym typeface="Cambria"/>
              </a:rPr>
              <a:t>1</a:t>
            </a:r>
            <a:r>
              <a:rPr b="0" i="0" lang="es" sz="1400" u="none" cap="none" strike="noStrike">
                <a:solidFill>
                  <a:srgbClr val="000000"/>
                </a:solidFill>
                <a:latin typeface="Cambria"/>
                <a:ea typeface="Cambria"/>
                <a:cs typeface="Cambria"/>
                <a:sym typeface="Cambria"/>
              </a:rPr>
              <a:t>x</a:t>
            </a:r>
            <a:r>
              <a:rPr lang="es">
                <a:latin typeface="Cambria"/>
                <a:ea typeface="Cambria"/>
                <a:cs typeface="Cambria"/>
                <a:sym typeface="Cambria"/>
              </a:rPr>
              <a:t>1</a:t>
            </a:r>
            <a:r>
              <a:rPr b="0" i="0" lang="es" sz="1400" u="none" cap="none" strike="noStrike">
                <a:solidFill>
                  <a:srgbClr val="000000"/>
                </a:solidFill>
                <a:latin typeface="Cambria"/>
                <a:ea typeface="Cambria"/>
                <a:cs typeface="Cambria"/>
                <a:sym typeface="Cambria"/>
              </a:rPr>
              <a:t>x100</a:t>
            </a:r>
            <a:endParaRPr b="0" i="0" sz="1400" u="none" cap="none" strike="noStrike">
              <a:solidFill>
                <a:srgbClr val="000000"/>
              </a:solidFill>
              <a:latin typeface="Cambria"/>
              <a:ea typeface="Cambria"/>
              <a:cs typeface="Cambria"/>
              <a:sym typeface="Cambria"/>
            </a:endParaRPr>
          </a:p>
        </p:txBody>
      </p:sp>
      <p:sp>
        <p:nvSpPr>
          <p:cNvPr id="172" name="Google Shape;172;g149337a4fb8_0_14"/>
          <p:cNvSpPr txBox="1"/>
          <p:nvPr/>
        </p:nvSpPr>
        <p:spPr>
          <a:xfrm>
            <a:off x="4915513" y="286245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s">
                <a:latin typeface="Cambria"/>
                <a:ea typeface="Cambria"/>
                <a:cs typeface="Cambria"/>
                <a:sym typeface="Cambria"/>
              </a:rPr>
              <a:t>1</a:t>
            </a:r>
            <a:r>
              <a:rPr b="0" i="0" lang="es" sz="1400" u="none" cap="none" strike="noStrike">
                <a:solidFill>
                  <a:srgbClr val="000000"/>
                </a:solidFill>
                <a:latin typeface="Cambria"/>
                <a:ea typeface="Cambria"/>
                <a:cs typeface="Cambria"/>
                <a:sym typeface="Cambria"/>
              </a:rPr>
              <a:t>x</a:t>
            </a:r>
            <a:r>
              <a:rPr lang="es">
                <a:latin typeface="Cambria"/>
                <a:ea typeface="Cambria"/>
                <a:cs typeface="Cambria"/>
                <a:sym typeface="Cambria"/>
              </a:rPr>
              <a:t>1</a:t>
            </a:r>
            <a:r>
              <a:rPr b="0" i="0" lang="es" sz="1400" u="none" cap="none" strike="noStrike">
                <a:solidFill>
                  <a:srgbClr val="000000"/>
                </a:solidFill>
                <a:latin typeface="Cambria"/>
                <a:ea typeface="Cambria"/>
                <a:cs typeface="Cambria"/>
                <a:sym typeface="Cambria"/>
              </a:rPr>
              <a:t>x64</a:t>
            </a:r>
            <a:endParaRPr b="0" i="0" sz="1400" u="none" cap="none" strike="noStrike">
              <a:solidFill>
                <a:srgbClr val="000000"/>
              </a:solidFill>
              <a:latin typeface="Cambria"/>
              <a:ea typeface="Cambria"/>
              <a:cs typeface="Cambria"/>
              <a:sym typeface="Cambria"/>
            </a:endParaRPr>
          </a:p>
        </p:txBody>
      </p:sp>
      <p:cxnSp>
        <p:nvCxnSpPr>
          <p:cNvPr id="173" name="Google Shape;173;g149337a4fb8_0_14"/>
          <p:cNvCxnSpPr/>
          <p:nvPr/>
        </p:nvCxnSpPr>
        <p:spPr>
          <a:xfrm>
            <a:off x="4286250" y="2635600"/>
            <a:ext cx="866400" cy="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g149337a4fb8_0_14"/>
          <p:cNvSpPr txBox="1"/>
          <p:nvPr/>
        </p:nvSpPr>
        <p:spPr>
          <a:xfrm>
            <a:off x="4090638" y="21704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s">
                <a:latin typeface="Cambria"/>
                <a:ea typeface="Cambria"/>
                <a:cs typeface="Cambria"/>
                <a:sym typeface="Cambria"/>
              </a:rPr>
              <a:t>FC</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386f7e029b_0_54"/>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80" name="Google Shape;180;g1386f7e029b_0_5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81" name="Google Shape;181;g1386f7e029b_0_54"/>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