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8c5d6431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38c5d6431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8c5d643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8c5d643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c5d643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8c5d643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c5d643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8c5d643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c5d643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8c5d643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c5d6431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8c5d643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8c5d643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8c5d643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c5d6431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8c5d6431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8c5d6431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8c5d6431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uanignaciocavalieri@gmail.com" TargetMode="External"/><Relationship Id="rId4" Type="http://schemas.openxmlformats.org/officeDocument/2006/relationships/hyperlink" Target="mailto:juanignaciocornet@gmail.com" TargetMode="External"/><Relationship Id="rId5" Type="http://schemas.openxmlformats.org/officeDocument/2006/relationships/hyperlink" Target="mailto:khodadad.pakdaman@gmail.com" TargetMode="External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ompetitions/flower-classification-with-tpus/over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396150" y="1180300"/>
            <a:ext cx="8530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Trabajo práctico - VPC2</a:t>
            </a:r>
            <a:endParaRPr b="1" sz="2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96150" y="3722100"/>
            <a:ext cx="8108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Profesores: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Cavalieri Juan Ignacio - </a:t>
            </a:r>
            <a:r>
              <a:rPr b="0" i="0" lang="es" sz="1700" u="sng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juanignaciocavalieri@gmail.com</a:t>
            </a:r>
            <a:endParaRPr b="0" i="0" sz="17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Cornet Juan Ignacio - </a:t>
            </a:r>
            <a:r>
              <a:rPr b="0" i="0" lang="es" sz="1700" u="sng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juanignaciocornet@gmail.com</a:t>
            </a:r>
            <a:endParaRPr b="0" i="0" sz="17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Seyed Pakdaman - </a:t>
            </a:r>
            <a:r>
              <a:rPr b="0" i="0" lang="es" sz="1700" u="sng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khodadad.pakdaman@gmail.com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28025" y="2193875"/>
            <a:ext cx="306705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29627" y="1725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CONSIGNA Y EJEMPLO MÍNIMO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 del trabajo </a:t>
            </a:r>
            <a:r>
              <a:rPr lang="es"/>
              <a:t>práctico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1367000"/>
            <a:ext cx="7688700" cy="29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Trabajo </a:t>
            </a:r>
            <a:r>
              <a:rPr lang="es"/>
              <a:t>práctico</a:t>
            </a:r>
            <a:r>
              <a:rPr lang="es"/>
              <a:t> debe contener los siguientes apartados: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Descripción</a:t>
            </a:r>
            <a:r>
              <a:rPr lang="es"/>
              <a:t> del problema. (para la clase 4 - 16/09/2022)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Análisis exploratorio del conjunto de datos. (para la clase 4 - 16/09/2022)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Tarea de </a:t>
            </a:r>
            <a:r>
              <a:rPr lang="es"/>
              <a:t>visión</a:t>
            </a:r>
            <a:r>
              <a:rPr lang="es"/>
              <a:t> por computadora a resolver. </a:t>
            </a:r>
            <a:r>
              <a:rPr lang="es"/>
              <a:t>(para la clase 4 - 16/09/2022)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Experimentos a realizar. </a:t>
            </a:r>
            <a:r>
              <a:rPr lang="es"/>
              <a:t>(para la clase 5 - 23/09/2022)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Resultados y conclusiones.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Fecha de </a:t>
            </a:r>
            <a:r>
              <a:rPr lang="es"/>
              <a:t>presentación</a:t>
            </a:r>
            <a:r>
              <a:rPr lang="es"/>
              <a:t>: </a:t>
            </a:r>
            <a:r>
              <a:rPr b="1" lang="es"/>
              <a:t>14/10/2022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Duración</a:t>
            </a:r>
            <a:r>
              <a:rPr lang="es"/>
              <a:t> de las presentaciones: ~</a:t>
            </a:r>
            <a:r>
              <a:rPr b="1" lang="es"/>
              <a:t>15 min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Entregables:</a:t>
            </a:r>
            <a:r>
              <a:rPr b="1" lang="es"/>
              <a:t> diapositivas, conjunto de datos, notebooks con desarrollo y resultados.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 del problema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 el mundo hay una asombrosa diversidad de flores, llegando a superar el </a:t>
            </a:r>
            <a:r>
              <a:rPr lang="es" sz="1800"/>
              <a:t>número</a:t>
            </a:r>
            <a:r>
              <a:rPr lang="es" sz="1800"/>
              <a:t> de 400000 especies </a:t>
            </a:r>
            <a:r>
              <a:rPr lang="es" sz="1800"/>
              <a:t>diferentes.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/>
              <a:t>Se desean identificar diferentes especies de flores en base a </a:t>
            </a:r>
            <a:r>
              <a:rPr lang="es" sz="1800"/>
              <a:t>imágenes posiblemente capturadas con diferentes fuentes.</a:t>
            </a:r>
            <a:r>
              <a:rPr lang="es" sz="1800"/>
              <a:t> </a:t>
            </a:r>
            <a:endParaRPr sz="1800"/>
          </a:p>
        </p:txBody>
      </p:sp>
      <p:sp>
        <p:nvSpPr>
          <p:cNvPr id="102" name="Google Shape;102;p15"/>
          <p:cNvSpPr txBox="1"/>
          <p:nvPr/>
        </p:nvSpPr>
        <p:spPr>
          <a:xfrm>
            <a:off x="265050" y="4527450"/>
            <a:ext cx="851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Lato"/>
                <a:ea typeface="Lato"/>
                <a:cs typeface="Lato"/>
                <a:sym typeface="Lato"/>
              </a:rPr>
              <a:t>Se toma como ejemplo el desafio de Kaggle:  </a:t>
            </a:r>
            <a:r>
              <a:rPr lang="es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https://www.kaggle.com/competitions/flower-classification-with-tpus/overview</a:t>
            </a:r>
            <a:r>
              <a:rPr lang="es" sz="1100"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Conjunto de datos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577050" y="1361100"/>
            <a:ext cx="3222300" cy="3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dataset </a:t>
            </a:r>
            <a:r>
              <a:rPr lang="es"/>
              <a:t>está</a:t>
            </a:r>
            <a:r>
              <a:rPr lang="es"/>
              <a:t> compuesto por </a:t>
            </a:r>
            <a:r>
              <a:rPr lang="es"/>
              <a:t>imágenes</a:t>
            </a:r>
            <a:r>
              <a:rPr lang="es"/>
              <a:t> RGB cuadradas con flores en </a:t>
            </a:r>
            <a:r>
              <a:rPr lang="es"/>
              <a:t>diferentes</a:t>
            </a:r>
            <a:r>
              <a:rPr lang="es"/>
              <a:t> entornos.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Posee 100 clases, entre las cuales podemos encontrar: </a:t>
            </a:r>
            <a:r>
              <a:rPr b="1" lang="es"/>
              <a:t>{</a:t>
            </a:r>
            <a:r>
              <a:rPr b="1" lang="es"/>
              <a:t>'pink_primrose',    'hard-leaved pocket orchid', ‘canterbury bells', 'sweet_pea', 'wild_geranium',     'tiger_lily', 'moon_orchid',              'bird_of_paradise', 'monkshood',        'globe_thistle', …}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Resolución</a:t>
            </a:r>
            <a:r>
              <a:rPr lang="es"/>
              <a:t> de las </a:t>
            </a:r>
            <a:r>
              <a:rPr lang="es"/>
              <a:t>imágenes</a:t>
            </a:r>
            <a:r>
              <a:rPr lang="es"/>
              <a:t>: 224x224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conjunto de datos </a:t>
            </a:r>
            <a:r>
              <a:rPr lang="es"/>
              <a:t>está</a:t>
            </a:r>
            <a:r>
              <a:rPr lang="es"/>
              <a:t> dividido en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train:12753 img, test: 3712img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450" y="1277250"/>
            <a:ext cx="4694900" cy="37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r>
              <a:rPr lang="es"/>
              <a:t> propuesta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1411250"/>
            <a:ext cx="76887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Entrenar un clasificador de </a:t>
            </a:r>
            <a:r>
              <a:rPr lang="es" sz="1800"/>
              <a:t>imágenes multiclase</a:t>
            </a:r>
            <a:r>
              <a:rPr lang="es" sz="1800"/>
              <a:t>, que debiera poder generalizar para </a:t>
            </a:r>
            <a:r>
              <a:rPr lang="es" sz="1800"/>
              <a:t>imágenes</a:t>
            </a:r>
            <a:r>
              <a:rPr lang="es" sz="1800"/>
              <a:t> con diferentes </a:t>
            </a:r>
            <a:r>
              <a:rPr lang="es" sz="1800"/>
              <a:t>orígenes</a:t>
            </a:r>
            <a:r>
              <a:rPr lang="es" sz="1800"/>
              <a:t>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/>
              <a:t>Para salvar los </a:t>
            </a:r>
            <a:r>
              <a:rPr lang="es" sz="1800"/>
              <a:t>pequeños</a:t>
            </a:r>
            <a:r>
              <a:rPr lang="es" sz="1800"/>
              <a:t> desbalances que presenta el dataset, la </a:t>
            </a:r>
            <a:r>
              <a:rPr lang="es" sz="1800"/>
              <a:t>métrica</a:t>
            </a:r>
            <a:r>
              <a:rPr lang="es" sz="1800"/>
              <a:t> que se </a:t>
            </a:r>
            <a:r>
              <a:rPr lang="es" sz="1800"/>
              <a:t>utilizará</a:t>
            </a:r>
            <a:r>
              <a:rPr lang="es" sz="1800"/>
              <a:t> para evaluar la performance del modelo entrenado </a:t>
            </a:r>
            <a:r>
              <a:rPr lang="es" sz="1800"/>
              <a:t>será</a:t>
            </a:r>
            <a:r>
              <a:rPr lang="es" sz="1800"/>
              <a:t> </a:t>
            </a:r>
            <a:r>
              <a:rPr b="1" lang="es" sz="1800"/>
              <a:t>Balanced Accuracy</a:t>
            </a:r>
            <a:r>
              <a:rPr lang="es" sz="1800"/>
              <a:t>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/>
              <a:t>La </a:t>
            </a:r>
            <a:r>
              <a:rPr lang="es" sz="1800"/>
              <a:t>solución</a:t>
            </a:r>
            <a:r>
              <a:rPr lang="es" sz="1800"/>
              <a:t> </a:t>
            </a:r>
            <a:r>
              <a:rPr lang="es" sz="1800"/>
              <a:t>deberá</a:t>
            </a:r>
            <a:r>
              <a:rPr lang="es" sz="1800"/>
              <a:t> devolver el nombre de la clase correspondiente para cada imagen de entrada.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a entrenar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808250" y="1475700"/>
            <a:ext cx="33108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Listado de modelos a entrenar: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VGG16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ResNet50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InceptionV3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Data Augmentation: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Random Rotation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Width Shift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Height Shift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Random Zoom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Horizontal Flip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963425" y="1475700"/>
            <a:ext cx="33108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Manejo del conjunto de datos. Codificaciones.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Preprocesamiento de las </a:t>
            </a:r>
            <a:r>
              <a:rPr lang="es">
                <a:solidFill>
                  <a:srgbClr val="FF0000"/>
                </a:solidFill>
              </a:rPr>
              <a:t>imágenes</a:t>
            </a:r>
            <a:r>
              <a:rPr lang="es">
                <a:solidFill>
                  <a:srgbClr val="FF0000"/>
                </a:solidFill>
              </a:rPr>
              <a:t>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Optimización</a:t>
            </a:r>
            <a:r>
              <a:rPr lang="es">
                <a:solidFill>
                  <a:srgbClr val="FF0000"/>
                </a:solidFill>
              </a:rPr>
              <a:t> de hiperparametros.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Deployment.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ResNet50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7150" y="2919050"/>
            <a:ext cx="5610300" cy="18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</a:t>
            </a:r>
            <a:r>
              <a:rPr lang="es"/>
              <a:t>entrenó</a:t>
            </a:r>
            <a:r>
              <a:rPr lang="es"/>
              <a:t> el modelo </a:t>
            </a:r>
            <a:r>
              <a:rPr b="1" lang="es"/>
              <a:t>ResNet50</a:t>
            </a:r>
            <a:r>
              <a:rPr lang="es"/>
              <a:t> con y sin data augmentation.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primer lugar se </a:t>
            </a:r>
            <a:r>
              <a:rPr lang="es"/>
              <a:t>entrenó</a:t>
            </a:r>
            <a:r>
              <a:rPr lang="es"/>
              <a:t> partiendo de un </a:t>
            </a:r>
            <a:r>
              <a:rPr lang="es"/>
              <a:t>pre entrenamiento</a:t>
            </a:r>
            <a:r>
              <a:rPr lang="es"/>
              <a:t> en ImageNet, haciendo transfer learning para el problema que abordamos.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segundo lugar se </a:t>
            </a:r>
            <a:r>
              <a:rPr lang="es"/>
              <a:t>entrenó</a:t>
            </a:r>
            <a:r>
              <a:rPr lang="es"/>
              <a:t> partiendo de un estado inicial random.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ayudar a la convergencia del entrenamiento se </a:t>
            </a:r>
            <a:r>
              <a:rPr lang="es"/>
              <a:t>utilizó</a:t>
            </a:r>
            <a:r>
              <a:rPr lang="es"/>
              <a:t> un scheduler para disminuir exponencialmente el</a:t>
            </a:r>
            <a:r>
              <a:rPr b="1" lang="es"/>
              <a:t> learning rate</a:t>
            </a:r>
            <a:r>
              <a:rPr lang="es"/>
              <a:t> durante el entrenamiento.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50" y="1225175"/>
            <a:ext cx="5256151" cy="16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9850" y="787050"/>
            <a:ext cx="2568949" cy="163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9850" y="2872545"/>
            <a:ext cx="2568948" cy="166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6282525" y="2515725"/>
            <a:ext cx="227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Entrenamiento sin DA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191350" y="4591900"/>
            <a:ext cx="227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Lato"/>
                <a:ea typeface="Lato"/>
                <a:cs typeface="Lato"/>
                <a:sym typeface="Lato"/>
              </a:rPr>
              <a:t>Entrenamiento con DA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…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58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y resultados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transfer learning realizado ha logrado disminuir en gran medida el tiempo de entrenamiento necesario.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modelo CCT tiene una muy buena </a:t>
            </a:r>
            <a:r>
              <a:rPr lang="es"/>
              <a:t>relación</a:t>
            </a:r>
            <a:r>
              <a:rPr lang="es"/>
              <a:t> de accuracy alcanzado en </a:t>
            </a:r>
            <a:r>
              <a:rPr lang="es"/>
              <a:t>función</a:t>
            </a:r>
            <a:r>
              <a:rPr lang="es"/>
              <a:t> de la cantidad de </a:t>
            </a:r>
            <a:r>
              <a:rPr lang="es"/>
              <a:t>parámetros</a:t>
            </a:r>
            <a:r>
              <a:rPr lang="es"/>
              <a:t> totales del modelo.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data augmentation produjo mejoras solamente en algunos de los modelos. Posiblemente se deba a una escasa </a:t>
            </a:r>
            <a:r>
              <a:rPr lang="es"/>
              <a:t>duración</a:t>
            </a:r>
            <a:r>
              <a:rPr lang="es"/>
              <a:t> del entrenamiento.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00" y="3296325"/>
            <a:ext cx="5558751" cy="11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625" y="4792675"/>
            <a:ext cx="22764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 rotWithShape="1">
          <a:blip r:embed="rId5">
            <a:alphaModFix/>
          </a:blip>
          <a:srcRect b="0" l="2553" r="0" t="0"/>
          <a:stretch/>
        </p:blipFill>
        <p:spPr>
          <a:xfrm>
            <a:off x="6655025" y="2778050"/>
            <a:ext cx="1915675" cy="19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