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8" r:id="rId10"/>
    <p:sldId id="266" r:id="rId11"/>
    <p:sldId id="269" r:id="rId12"/>
    <p:sldId id="270" r:id="rId13"/>
    <p:sldId id="27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jamila MEZIOUD" initials="DM" lastIdx="3" clrIdx="0">
    <p:extLst>
      <p:ext uri="{19B8F6BF-5375-455C-9EA6-DF929625EA0E}">
        <p15:presenceInfo xmlns:p15="http://schemas.microsoft.com/office/powerpoint/2012/main" userId="S-1-5-21-602162358-484763869-725345543-1030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131" d="100"/>
          <a:sy n="131" d="100"/>
        </p:scale>
        <p:origin x="77" y="-1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16:26:43.179" idx="1">
    <p:pos x="10" y="10"/>
    <p:text>on peut afficher la moyenne pour les température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3T19:18:57.180" idx="2">
    <p:pos x="10" y="10"/>
    <p:text>modifier sur figma et affiché les graphe sur le demonstrateur</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4T11:01:13.400" idx="3">
    <p:pos x="10" y="10"/>
    <p:text>à supprimer</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2899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21239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290736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1370635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137770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4508A8F-A610-4ADF-9987-15A2D6363836}" type="datetimeFigureOut">
              <a:rPr lang="fr-FR" smtClean="0"/>
              <a:t>19/03/2025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198481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4508A8F-A610-4ADF-9987-15A2D6363836}" type="datetimeFigureOut">
              <a:rPr lang="fr-FR" smtClean="0"/>
              <a:t>19/03/2025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2959428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4508A8F-A610-4ADF-9987-15A2D6363836}" type="datetimeFigureOut">
              <a:rPr lang="fr-FR" smtClean="0"/>
              <a:t>19/03/2025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137934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4508A8F-A610-4ADF-9987-15A2D6363836}" type="datetimeFigureOut">
              <a:rPr lang="fr-FR" smtClean="0"/>
              <a:t>19/03/2025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52135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4508A8F-A610-4ADF-9987-15A2D6363836}" type="datetimeFigureOut">
              <a:rPr lang="fr-FR" smtClean="0"/>
              <a:t>19/03/2025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380254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4508A8F-A610-4ADF-9987-15A2D6363836}" type="datetimeFigureOut">
              <a:rPr lang="fr-FR" smtClean="0"/>
              <a:t>19/03/2025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AE054AF-9505-411B-955D-B1E9414E5D54}" type="slidenum">
              <a:rPr lang="fr-FR" smtClean="0"/>
              <a:t>‹N°›</a:t>
            </a:fld>
            <a:endParaRPr lang="fr-FR"/>
          </a:p>
        </p:txBody>
      </p:sp>
    </p:spTree>
    <p:extLst>
      <p:ext uri="{BB962C8B-B14F-4D97-AF65-F5344CB8AC3E}">
        <p14:creationId xmlns:p14="http://schemas.microsoft.com/office/powerpoint/2010/main" val="149131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08A8F-A610-4ADF-9987-15A2D6363836}" type="datetimeFigureOut">
              <a:rPr lang="fr-FR" smtClean="0"/>
              <a:t>19/03/2025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054AF-9505-411B-955D-B1E9414E5D54}" type="slidenum">
              <a:rPr lang="fr-FR" smtClean="0"/>
              <a:t>‹N°›</a:t>
            </a:fld>
            <a:endParaRPr lang="fr-FR"/>
          </a:p>
        </p:txBody>
      </p:sp>
    </p:spTree>
    <p:extLst>
      <p:ext uri="{BB962C8B-B14F-4D97-AF65-F5344CB8AC3E}">
        <p14:creationId xmlns:p14="http://schemas.microsoft.com/office/powerpoint/2010/main" val="307548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8724181" cy="1758860"/>
          </a:xfrm>
        </p:spPr>
        <p:txBody>
          <a:bodyPr>
            <a:normAutofit/>
          </a:bodyPr>
          <a:lstStyle/>
          <a:p>
            <a:r>
              <a:rPr lang="fr-FR" sz="4800" dirty="0" smtClean="0"/>
              <a:t>Optimisation thermique et énergétique </a:t>
            </a:r>
            <a:endParaRPr lang="fr-FR" sz="4800" dirty="0"/>
          </a:p>
        </p:txBody>
      </p:sp>
      <p:sp>
        <p:nvSpPr>
          <p:cNvPr id="3" name="Sous-titre 2"/>
          <p:cNvSpPr>
            <a:spLocks noGrp="1"/>
          </p:cNvSpPr>
          <p:nvPr>
            <p:ph type="subTitle" idx="1"/>
          </p:nvPr>
        </p:nvSpPr>
        <p:spPr/>
        <p:txBody>
          <a:bodyPr/>
          <a:lstStyle/>
          <a:p>
            <a:r>
              <a:rPr lang="fr-FR" dirty="0" smtClean="0"/>
              <a:t>Projet EBUS</a:t>
            </a:r>
          </a:p>
          <a:p>
            <a:r>
              <a:rPr lang="fr-FR" dirty="0" smtClean="0"/>
              <a:t>Démonstrateur pour modéliser le comportement thermique et énergétique du bus électrique </a:t>
            </a:r>
            <a:endParaRPr lang="fr-FR" dirty="0"/>
          </a:p>
        </p:txBody>
      </p:sp>
      <p:sp>
        <p:nvSpPr>
          <p:cNvPr id="5" name="Rectangle 4"/>
          <p:cNvSpPr/>
          <p:nvPr/>
        </p:nvSpPr>
        <p:spPr>
          <a:xfrm>
            <a:off x="873822" y="6056545"/>
            <a:ext cx="1300356" cy="369332"/>
          </a:xfrm>
          <a:prstGeom prst="rect">
            <a:avLst/>
          </a:prstGeom>
        </p:spPr>
        <p:txBody>
          <a:bodyPr wrap="none">
            <a:spAutoFit/>
          </a:bodyPr>
          <a:lstStyle/>
          <a:p>
            <a:r>
              <a:rPr lang="fr-FR" dirty="0" smtClean="0"/>
              <a:t>00/03/2025</a:t>
            </a:r>
            <a:endParaRPr lang="fr-FR" dirty="0"/>
          </a:p>
        </p:txBody>
      </p:sp>
    </p:spTree>
    <p:extLst>
      <p:ext uri="{BB962C8B-B14F-4D97-AF65-F5344CB8AC3E}">
        <p14:creationId xmlns:p14="http://schemas.microsoft.com/office/powerpoint/2010/main" val="83734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22213" cy="914400"/>
          </a:xfrm>
        </p:spPr>
        <p:txBody>
          <a:bodyPr>
            <a:normAutofit/>
          </a:bodyPr>
          <a:lstStyle/>
          <a:p>
            <a:r>
              <a:rPr lang="fr-FR" sz="2800" b="1" dirty="0">
                <a:solidFill>
                  <a:schemeClr val="accent1">
                    <a:lumMod val="50000"/>
                  </a:schemeClr>
                </a:solidFill>
                <a:latin typeface="+mn-lt"/>
              </a:rPr>
              <a:t>Simulation sur </a:t>
            </a:r>
            <a:r>
              <a:rPr lang="fr-FR" sz="2800" b="1" dirty="0" smtClean="0">
                <a:solidFill>
                  <a:schemeClr val="accent1">
                    <a:lumMod val="50000"/>
                  </a:schemeClr>
                </a:solidFill>
                <a:latin typeface="+mn-lt"/>
              </a:rPr>
              <a:t>l’optimisation de la température de la batterie</a:t>
            </a:r>
            <a:endParaRPr lang="fr-FR" sz="2800" b="1" dirty="0">
              <a:solidFill>
                <a:schemeClr val="accent1">
                  <a:lumMod val="50000"/>
                </a:schemeClr>
              </a:solidFill>
              <a:latin typeface="+mn-lt"/>
            </a:endParaRPr>
          </a:p>
        </p:txBody>
      </p:sp>
      <p:sp>
        <p:nvSpPr>
          <p:cNvPr id="13" name="Espace réservé du texte 12"/>
          <p:cNvSpPr>
            <a:spLocks noGrp="1"/>
          </p:cNvSpPr>
          <p:nvPr>
            <p:ph type="body" sz="half" idx="2"/>
          </p:nvPr>
        </p:nvSpPr>
        <p:spPr/>
        <p:txBody>
          <a:bodyPr/>
          <a:lstStyle/>
          <a:p>
            <a:endParaRPr lang="fr-FR"/>
          </a:p>
        </p:txBody>
      </p:sp>
      <p:pic>
        <p:nvPicPr>
          <p:cNvPr id="7" name="Image 6"/>
          <p:cNvPicPr>
            <a:picLocks noChangeAspect="1"/>
          </p:cNvPicPr>
          <p:nvPr/>
        </p:nvPicPr>
        <p:blipFill>
          <a:blip r:embed="rId2"/>
          <a:stretch>
            <a:fillRect/>
          </a:stretch>
        </p:blipFill>
        <p:spPr>
          <a:xfrm>
            <a:off x="442406" y="1264597"/>
            <a:ext cx="6940888" cy="4706160"/>
          </a:xfrm>
          <a:prstGeom prst="rect">
            <a:avLst/>
          </a:prstGeom>
        </p:spPr>
      </p:pic>
      <p:sp>
        <p:nvSpPr>
          <p:cNvPr id="15" name="Rectangle 14"/>
          <p:cNvSpPr/>
          <p:nvPr/>
        </p:nvSpPr>
        <p:spPr>
          <a:xfrm>
            <a:off x="7451388" y="1566153"/>
            <a:ext cx="3949430" cy="646331"/>
          </a:xfrm>
          <a:prstGeom prst="rect">
            <a:avLst/>
          </a:prstGeom>
        </p:spPr>
        <p:txBody>
          <a:bodyPr wrap="square">
            <a:spAutoFit/>
          </a:bodyPr>
          <a:lstStyle/>
          <a:p>
            <a:endParaRPr lang="fr-FR" dirty="0" smtClean="0"/>
          </a:p>
          <a:p>
            <a:endParaRPr lang="fr-FR" altLang="fr-FR" dirty="0"/>
          </a:p>
        </p:txBody>
      </p:sp>
      <p:sp>
        <p:nvSpPr>
          <p:cNvPr id="17" name="Rectangle 16"/>
          <p:cNvSpPr/>
          <p:nvPr/>
        </p:nvSpPr>
        <p:spPr>
          <a:xfrm>
            <a:off x="7305473" y="2305456"/>
            <a:ext cx="4387174" cy="2862322"/>
          </a:xfrm>
          <a:prstGeom prst="rect">
            <a:avLst/>
          </a:prstGeom>
        </p:spPr>
        <p:txBody>
          <a:bodyPr wrap="square">
            <a:spAutoFit/>
          </a:bodyPr>
          <a:lstStyle/>
          <a:p>
            <a:r>
              <a:rPr lang="fr-FR" b="1" dirty="0"/>
              <a:t>La température de la batterie reste sous contrôle</a:t>
            </a:r>
            <a:r>
              <a:rPr lang="fr-FR" dirty="0"/>
              <a:t>, suggérant une régulation efficace.</a:t>
            </a:r>
          </a:p>
          <a:p>
            <a:endParaRPr lang="fr-FR" b="1" dirty="0" smtClean="0"/>
          </a:p>
          <a:p>
            <a:r>
              <a:rPr lang="fr-FR" b="1" dirty="0" smtClean="0"/>
              <a:t>Le </a:t>
            </a:r>
            <a:r>
              <a:rPr lang="fr-FR" b="1" dirty="0"/>
              <a:t>confort thermique s’améliore</a:t>
            </a:r>
            <a:r>
              <a:rPr lang="fr-FR" dirty="0"/>
              <a:t>, passant d’un état très inconfortable à un niveau plus acceptable.</a:t>
            </a:r>
          </a:p>
          <a:p>
            <a:endParaRPr lang="fr-FR" dirty="0"/>
          </a:p>
          <a:p>
            <a:r>
              <a:rPr lang="fr-FR" b="1" dirty="0"/>
              <a:t>La consommation </a:t>
            </a:r>
            <a:r>
              <a:rPr lang="fr-FR" b="1" dirty="0" smtClean="0"/>
              <a:t>énergétique: </a:t>
            </a:r>
            <a:r>
              <a:rPr lang="fr-FR" dirty="0" smtClean="0"/>
              <a:t>monte a cause du système du refroidissement de la batterie et le confort </a:t>
            </a:r>
            <a:r>
              <a:rPr lang="fr-FR" dirty="0" err="1" smtClean="0"/>
              <a:t>termique</a:t>
            </a:r>
            <a:r>
              <a:rPr lang="fr-FR" dirty="0" smtClean="0"/>
              <a:t>  </a:t>
            </a:r>
            <a:endParaRPr lang="fr-FR" dirty="0"/>
          </a:p>
        </p:txBody>
      </p:sp>
    </p:spTree>
    <p:extLst>
      <p:ext uri="{BB962C8B-B14F-4D97-AF65-F5344CB8AC3E}">
        <p14:creationId xmlns:p14="http://schemas.microsoft.com/office/powerpoint/2010/main" val="254420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22213" cy="914400"/>
          </a:xfrm>
        </p:spPr>
        <p:txBody>
          <a:bodyPr>
            <a:normAutofit/>
          </a:bodyPr>
          <a:lstStyle/>
          <a:p>
            <a:r>
              <a:rPr lang="fr-FR" sz="2800" b="1" dirty="0">
                <a:solidFill>
                  <a:schemeClr val="accent1">
                    <a:lumMod val="50000"/>
                  </a:schemeClr>
                </a:solidFill>
                <a:latin typeface="+mn-lt"/>
              </a:rPr>
              <a:t>Simulation sur </a:t>
            </a:r>
            <a:r>
              <a:rPr lang="fr-FR" sz="2800" b="1" dirty="0" smtClean="0">
                <a:solidFill>
                  <a:schemeClr val="accent1">
                    <a:lumMod val="50000"/>
                  </a:schemeClr>
                </a:solidFill>
                <a:latin typeface="+mn-lt"/>
              </a:rPr>
              <a:t>l’optimisation de la température de la batterie</a:t>
            </a:r>
            <a:endParaRPr lang="fr-FR" sz="2800" b="1" dirty="0">
              <a:solidFill>
                <a:schemeClr val="accent1">
                  <a:lumMod val="50000"/>
                </a:schemeClr>
              </a:solidFill>
              <a:latin typeface="+mn-lt"/>
            </a:endParaRPr>
          </a:p>
        </p:txBody>
      </p:sp>
      <p:sp>
        <p:nvSpPr>
          <p:cNvPr id="15" name="Rectangle 14"/>
          <p:cNvSpPr/>
          <p:nvPr/>
        </p:nvSpPr>
        <p:spPr>
          <a:xfrm>
            <a:off x="7451388" y="1566153"/>
            <a:ext cx="4270442" cy="400110"/>
          </a:xfrm>
          <a:prstGeom prst="rect">
            <a:avLst/>
          </a:prstGeom>
        </p:spPr>
        <p:txBody>
          <a:bodyPr wrap="square">
            <a:spAutoFit/>
          </a:bodyPr>
          <a:lstStyle/>
          <a:p>
            <a:r>
              <a:rPr lang="fr-FR" sz="2000" dirty="0" smtClean="0"/>
              <a:t>En </a:t>
            </a:r>
            <a:r>
              <a:rPr lang="fr-FR" sz="2000" dirty="0"/>
              <a:t>conclusion, ces résultats </a:t>
            </a:r>
            <a:r>
              <a:rPr lang="fr-FR" sz="2000" dirty="0" smtClean="0"/>
              <a:t>montrent</a:t>
            </a:r>
            <a:endParaRPr lang="fr-FR" altLang="fr-FR" dirty="0"/>
          </a:p>
        </p:txBody>
      </p:sp>
      <p:pic>
        <p:nvPicPr>
          <p:cNvPr id="3" name="Image 2"/>
          <p:cNvPicPr>
            <a:picLocks noChangeAspect="1"/>
          </p:cNvPicPr>
          <p:nvPr/>
        </p:nvPicPr>
        <p:blipFill>
          <a:blip r:embed="rId2"/>
          <a:stretch>
            <a:fillRect/>
          </a:stretch>
        </p:blipFill>
        <p:spPr>
          <a:xfrm>
            <a:off x="133047" y="1183681"/>
            <a:ext cx="7318341" cy="4711686"/>
          </a:xfrm>
          <a:prstGeom prst="rect">
            <a:avLst/>
          </a:prstGeom>
        </p:spPr>
      </p:pic>
    </p:spTree>
    <p:extLst>
      <p:ext uri="{BB962C8B-B14F-4D97-AF65-F5344CB8AC3E}">
        <p14:creationId xmlns:p14="http://schemas.microsoft.com/office/powerpoint/2010/main" val="331687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22213" cy="914400"/>
          </a:xfrm>
        </p:spPr>
        <p:txBody>
          <a:bodyPr>
            <a:normAutofit/>
          </a:bodyPr>
          <a:lstStyle/>
          <a:p>
            <a:r>
              <a:rPr lang="fr-FR" sz="2800" b="1" dirty="0">
                <a:solidFill>
                  <a:schemeClr val="accent1">
                    <a:lumMod val="50000"/>
                  </a:schemeClr>
                </a:solidFill>
                <a:latin typeface="+mn-lt"/>
              </a:rPr>
              <a:t>Simulation sur </a:t>
            </a:r>
            <a:r>
              <a:rPr lang="fr-FR" sz="2800" b="1" dirty="0" smtClean="0">
                <a:solidFill>
                  <a:schemeClr val="accent1">
                    <a:lumMod val="50000"/>
                  </a:schemeClr>
                </a:solidFill>
                <a:latin typeface="+mn-lt"/>
              </a:rPr>
              <a:t>l’optimisation Optimale </a:t>
            </a:r>
            <a:endParaRPr lang="fr-FR" sz="2800" b="1" dirty="0">
              <a:solidFill>
                <a:schemeClr val="accent1">
                  <a:lumMod val="50000"/>
                </a:schemeClr>
              </a:solidFill>
              <a:latin typeface="+mn-lt"/>
            </a:endParaRPr>
          </a:p>
        </p:txBody>
      </p:sp>
      <p:sp>
        <p:nvSpPr>
          <p:cNvPr id="15" name="Rectangle 14"/>
          <p:cNvSpPr/>
          <p:nvPr/>
        </p:nvSpPr>
        <p:spPr>
          <a:xfrm>
            <a:off x="7451388" y="1566153"/>
            <a:ext cx="3949430" cy="3693319"/>
          </a:xfrm>
          <a:prstGeom prst="rect">
            <a:avLst/>
          </a:prstGeom>
        </p:spPr>
        <p:txBody>
          <a:bodyPr wrap="square">
            <a:spAutoFit/>
          </a:bodyPr>
          <a:lstStyle/>
          <a:p>
            <a:r>
              <a:rPr lang="fr-FR" b="1" dirty="0" smtClean="0"/>
              <a:t>Le </a:t>
            </a:r>
            <a:r>
              <a:rPr lang="fr-FR" b="1" dirty="0"/>
              <a:t>confort thermique s’améliore</a:t>
            </a:r>
            <a:r>
              <a:rPr lang="fr-FR" dirty="0"/>
              <a:t>, passant d’un état très inconfortable à un niveau plus acceptable</a:t>
            </a:r>
            <a:r>
              <a:rPr lang="fr-FR" dirty="0" smtClean="0"/>
              <a:t>.</a:t>
            </a:r>
          </a:p>
          <a:p>
            <a:endParaRPr lang="fr-FR" dirty="0" smtClean="0"/>
          </a:p>
          <a:p>
            <a:r>
              <a:rPr lang="fr-FR" b="1" dirty="0"/>
              <a:t>La consommation énergétique suit une progression logique</a:t>
            </a:r>
            <a:r>
              <a:rPr lang="fr-FR" dirty="0"/>
              <a:t>, mais reste dans des valeurs maîtrisées</a:t>
            </a:r>
            <a:r>
              <a:rPr lang="fr-FR" dirty="0" smtClean="0"/>
              <a:t>.</a:t>
            </a:r>
          </a:p>
          <a:p>
            <a:endParaRPr lang="fr-FR" dirty="0"/>
          </a:p>
          <a:p>
            <a:r>
              <a:rPr lang="fr-FR" b="1" dirty="0"/>
              <a:t>La température de la batterie reste sous contrôle</a:t>
            </a:r>
            <a:r>
              <a:rPr lang="fr-FR" dirty="0"/>
              <a:t>, suggérant une régulation efficace.</a:t>
            </a:r>
          </a:p>
          <a:p>
            <a:endParaRPr lang="fr-FR" dirty="0" smtClean="0"/>
          </a:p>
          <a:p>
            <a:endParaRPr lang="fr-FR" altLang="fr-FR" dirty="0"/>
          </a:p>
        </p:txBody>
      </p:sp>
      <p:pic>
        <p:nvPicPr>
          <p:cNvPr id="3" name="Image 2"/>
          <p:cNvPicPr>
            <a:picLocks noChangeAspect="1"/>
          </p:cNvPicPr>
          <p:nvPr/>
        </p:nvPicPr>
        <p:blipFill>
          <a:blip r:embed="rId2"/>
          <a:stretch>
            <a:fillRect/>
          </a:stretch>
        </p:blipFill>
        <p:spPr>
          <a:xfrm>
            <a:off x="506344" y="1089498"/>
            <a:ext cx="6974600" cy="4512544"/>
          </a:xfrm>
          <a:prstGeom prst="rect">
            <a:avLst/>
          </a:prstGeom>
        </p:spPr>
      </p:pic>
    </p:spTree>
    <p:extLst>
      <p:ext uri="{BB962C8B-B14F-4D97-AF65-F5344CB8AC3E}">
        <p14:creationId xmlns:p14="http://schemas.microsoft.com/office/powerpoint/2010/main" val="240344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922213" cy="914400"/>
          </a:xfrm>
        </p:spPr>
        <p:txBody>
          <a:bodyPr>
            <a:normAutofit/>
          </a:bodyPr>
          <a:lstStyle/>
          <a:p>
            <a:r>
              <a:rPr lang="fr-FR" sz="2800" b="1" dirty="0">
                <a:solidFill>
                  <a:schemeClr val="accent1">
                    <a:lumMod val="50000"/>
                  </a:schemeClr>
                </a:solidFill>
                <a:latin typeface="+mn-lt"/>
              </a:rPr>
              <a:t>Simulation sur </a:t>
            </a:r>
            <a:r>
              <a:rPr lang="fr-FR" sz="2800" b="1" dirty="0" smtClean="0">
                <a:solidFill>
                  <a:schemeClr val="accent1">
                    <a:lumMod val="50000"/>
                  </a:schemeClr>
                </a:solidFill>
                <a:latin typeface="+mn-lt"/>
              </a:rPr>
              <a:t>l’optimisation Optimale</a:t>
            </a:r>
            <a:endParaRPr lang="fr-FR" sz="2800" b="1" dirty="0">
              <a:solidFill>
                <a:schemeClr val="accent1">
                  <a:lumMod val="50000"/>
                </a:schemeClr>
              </a:solidFill>
              <a:latin typeface="+mn-lt"/>
            </a:endParaRPr>
          </a:p>
        </p:txBody>
      </p:sp>
      <p:sp>
        <p:nvSpPr>
          <p:cNvPr id="15" name="Rectangle 14"/>
          <p:cNvSpPr/>
          <p:nvPr/>
        </p:nvSpPr>
        <p:spPr>
          <a:xfrm>
            <a:off x="7607031" y="1976070"/>
            <a:ext cx="4270442" cy="3139321"/>
          </a:xfrm>
          <a:prstGeom prst="rect">
            <a:avLst/>
          </a:prstGeom>
        </p:spPr>
        <p:txBody>
          <a:bodyPr wrap="square">
            <a:spAutoFit/>
          </a:bodyPr>
          <a:lstStyle/>
          <a:p>
            <a:r>
              <a:rPr lang="fr-FR" sz="2000" dirty="0" smtClean="0"/>
              <a:t>En </a:t>
            </a:r>
            <a:r>
              <a:rPr lang="fr-FR" sz="2000" dirty="0"/>
              <a:t>conclusion, ces résultats montrent que la gestion thermique a un impact direct sur le confort et l’efficacité énergétique. Un bon équilibre entre performance thermique et consommation énergétique est donc crucial pour optimiser l’expérience utilisateur et la durée de vie du véhicule électrique.</a:t>
            </a:r>
            <a:endParaRPr lang="fr-FR" sz="2000" dirty="0" smtClean="0"/>
          </a:p>
          <a:p>
            <a:endParaRPr lang="fr-FR" altLang="fr-FR" dirty="0"/>
          </a:p>
        </p:txBody>
      </p:sp>
      <p:pic>
        <p:nvPicPr>
          <p:cNvPr id="4" name="Image 3"/>
          <p:cNvPicPr>
            <a:picLocks noChangeAspect="1"/>
          </p:cNvPicPr>
          <p:nvPr/>
        </p:nvPicPr>
        <p:blipFill>
          <a:blip r:embed="rId2"/>
          <a:stretch>
            <a:fillRect/>
          </a:stretch>
        </p:blipFill>
        <p:spPr>
          <a:xfrm>
            <a:off x="324256" y="1312119"/>
            <a:ext cx="7010400" cy="4467225"/>
          </a:xfrm>
          <a:prstGeom prst="rect">
            <a:avLst/>
          </a:prstGeom>
        </p:spPr>
      </p:pic>
    </p:spTree>
    <p:extLst>
      <p:ext uri="{BB962C8B-B14F-4D97-AF65-F5344CB8AC3E}">
        <p14:creationId xmlns:p14="http://schemas.microsoft.com/office/powerpoint/2010/main" val="27697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365125"/>
            <a:ext cx="10439400" cy="885705"/>
          </a:xfrm>
        </p:spPr>
        <p:txBody>
          <a:bodyPr>
            <a:normAutofit/>
          </a:bodyPr>
          <a:lstStyle/>
          <a:p>
            <a:r>
              <a:rPr lang="fr-FR" sz="2800" b="1" dirty="0" smtClean="0">
                <a:solidFill>
                  <a:schemeClr val="accent1">
                    <a:lumMod val="50000"/>
                  </a:schemeClr>
                </a:solidFill>
                <a:latin typeface="+mn-lt"/>
              </a:rPr>
              <a:t>Modéliser l’évolution thermique dans le bus et de la batterie </a:t>
            </a:r>
            <a:r>
              <a:rPr lang="fr-FR" sz="2400" b="1" dirty="0" smtClean="0"/>
              <a:t/>
            </a:r>
            <a:br>
              <a:rPr lang="fr-FR" sz="2400" b="1" dirty="0" smtClean="0"/>
            </a:br>
            <a:endParaRPr lang="fr-FR" sz="2400" b="1" dirty="0"/>
          </a:p>
        </p:txBody>
      </p:sp>
      <p:sp>
        <p:nvSpPr>
          <p:cNvPr id="6" name="ZoneTexte 5"/>
          <p:cNvSpPr txBox="1"/>
          <p:nvPr/>
        </p:nvSpPr>
        <p:spPr>
          <a:xfrm>
            <a:off x="7306489" y="2072639"/>
            <a:ext cx="4374971" cy="3120391"/>
          </a:xfrm>
          <a:prstGeom prst="rect">
            <a:avLst/>
          </a:prstGeom>
          <a:noFill/>
        </p:spPr>
        <p:txBody>
          <a:bodyPr wrap="square" rtlCol="0">
            <a:spAutoFit/>
          </a:bodyPr>
          <a:lstStyle/>
          <a:p>
            <a:pPr algn="just"/>
            <a:endParaRPr lang="fr-FR" dirty="0"/>
          </a:p>
          <a:p>
            <a:pPr marL="285750" indent="-285750" algn="just">
              <a:buFontTx/>
              <a:buChar char="-"/>
            </a:pPr>
            <a:r>
              <a:rPr lang="fr-FR" sz="2000" dirty="0" smtClean="0"/>
              <a:t>En utilisant les données déjà rentrés dans le démonstrateur on peut cliquer sur le bouton « Simuler » pour afficher en </a:t>
            </a:r>
            <a:r>
              <a:rPr lang="fr-FR" sz="2000" dirty="0" err="1" smtClean="0"/>
              <a:t>out-put</a:t>
            </a:r>
            <a:r>
              <a:rPr lang="fr-FR" sz="2000" dirty="0" smtClean="0"/>
              <a:t> les informations sur l’</a:t>
            </a:r>
            <a:r>
              <a:rPr lang="fr-FR" sz="2000" dirty="0"/>
              <a:t>é</a:t>
            </a:r>
            <a:r>
              <a:rPr lang="fr-FR" sz="2000" dirty="0" smtClean="0"/>
              <a:t>volution de la température du Bus (confort thermique), mais aussi l’</a:t>
            </a:r>
            <a:r>
              <a:rPr lang="fr-FR" sz="2000" dirty="0"/>
              <a:t>é</a:t>
            </a:r>
            <a:r>
              <a:rPr lang="fr-FR" sz="2000" dirty="0" smtClean="0"/>
              <a:t>volution de la température de la batterie et la consommation énergétique </a:t>
            </a:r>
            <a:endParaRPr lang="fr-FR" sz="2000" dirty="0"/>
          </a:p>
        </p:txBody>
      </p:sp>
      <p:pic>
        <p:nvPicPr>
          <p:cNvPr id="4" name="Espace réservé du contenu 3"/>
          <p:cNvPicPr>
            <a:picLocks noGrp="1" noChangeAspect="1"/>
          </p:cNvPicPr>
          <p:nvPr>
            <p:ph idx="1"/>
          </p:nvPr>
        </p:nvPicPr>
        <p:blipFill>
          <a:blip r:embed="rId2"/>
          <a:stretch>
            <a:fillRect/>
          </a:stretch>
        </p:blipFill>
        <p:spPr>
          <a:xfrm>
            <a:off x="699325" y="1689438"/>
            <a:ext cx="6805009" cy="4351338"/>
          </a:xfrm>
          <a:prstGeom prst="rect">
            <a:avLst/>
          </a:prstGeom>
        </p:spPr>
      </p:pic>
    </p:spTree>
    <p:extLst>
      <p:ext uri="{BB962C8B-B14F-4D97-AF65-F5344CB8AC3E}">
        <p14:creationId xmlns:p14="http://schemas.microsoft.com/office/powerpoint/2010/main" val="329099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365125"/>
            <a:ext cx="10579510" cy="885705"/>
          </a:xfrm>
        </p:spPr>
        <p:txBody>
          <a:bodyPr>
            <a:normAutofit fontScale="90000"/>
          </a:bodyPr>
          <a:lstStyle/>
          <a:p>
            <a:r>
              <a:rPr lang="fr-FR" sz="3100" b="1" dirty="0" smtClean="0">
                <a:solidFill>
                  <a:schemeClr val="accent1">
                    <a:lumMod val="50000"/>
                  </a:schemeClr>
                </a:solidFill>
                <a:latin typeface="+mn-lt"/>
              </a:rPr>
              <a:t>Modéliser l’</a:t>
            </a:r>
            <a:r>
              <a:rPr lang="fr-FR" sz="3100" b="1" dirty="0">
                <a:solidFill>
                  <a:schemeClr val="accent1">
                    <a:lumMod val="50000"/>
                  </a:schemeClr>
                </a:solidFill>
                <a:latin typeface="+mn-lt"/>
              </a:rPr>
              <a:t>é</a:t>
            </a:r>
            <a:r>
              <a:rPr lang="fr-FR" sz="3100" b="1" dirty="0" smtClean="0">
                <a:solidFill>
                  <a:schemeClr val="accent1">
                    <a:lumMod val="50000"/>
                  </a:schemeClr>
                </a:solidFill>
                <a:latin typeface="+mn-lt"/>
              </a:rPr>
              <a:t>volution thermique dans le bus, de la batterie et la consommation énergétique sans système de refroidissement  </a:t>
            </a:r>
            <a:r>
              <a:rPr lang="fr-FR" sz="2400" b="1" dirty="0" smtClean="0"/>
              <a:t/>
            </a:r>
            <a:br>
              <a:rPr lang="fr-FR" sz="2400" b="1" dirty="0" smtClean="0"/>
            </a:br>
            <a:endParaRPr lang="fr-FR" sz="2400" b="1" dirty="0"/>
          </a:p>
        </p:txBody>
      </p:sp>
      <p:sp>
        <p:nvSpPr>
          <p:cNvPr id="6" name="ZoneTexte 5"/>
          <p:cNvSpPr txBox="1"/>
          <p:nvPr/>
        </p:nvSpPr>
        <p:spPr>
          <a:xfrm>
            <a:off x="6957157" y="1659053"/>
            <a:ext cx="4649667" cy="2954655"/>
          </a:xfrm>
          <a:prstGeom prst="rect">
            <a:avLst/>
          </a:prstGeom>
          <a:noFill/>
        </p:spPr>
        <p:txBody>
          <a:bodyPr wrap="square" rtlCol="0">
            <a:spAutoFit/>
          </a:bodyPr>
          <a:lstStyle/>
          <a:p>
            <a:pPr algn="just"/>
            <a:endParaRPr lang="fr-FR" dirty="0"/>
          </a:p>
          <a:p>
            <a:pPr marL="285750" indent="-285750" algn="just">
              <a:buFontTx/>
              <a:buChar char="-"/>
            </a:pPr>
            <a:r>
              <a:rPr lang="fr-FR" sz="2400" dirty="0" smtClean="0"/>
              <a:t>la température du Bus (confort thermique), la température de la batterie et la consommation énergétique évoluent tout le long du trajet , le démonstrateur peut affiché ces </a:t>
            </a:r>
            <a:r>
              <a:rPr lang="fr-FR" sz="2400" dirty="0" err="1" smtClean="0"/>
              <a:t>out-put</a:t>
            </a:r>
            <a:r>
              <a:rPr lang="fr-FR" sz="2400" dirty="0" smtClean="0"/>
              <a:t> avec une simple simulation </a:t>
            </a:r>
            <a:endParaRPr lang="fr-FR" sz="2400" dirty="0"/>
          </a:p>
        </p:txBody>
      </p:sp>
      <p:pic>
        <p:nvPicPr>
          <p:cNvPr id="3" name="Image 2"/>
          <p:cNvPicPr>
            <a:picLocks noChangeAspect="1"/>
          </p:cNvPicPr>
          <p:nvPr/>
        </p:nvPicPr>
        <p:blipFill>
          <a:blip r:embed="rId2"/>
          <a:stretch>
            <a:fillRect/>
          </a:stretch>
        </p:blipFill>
        <p:spPr>
          <a:xfrm>
            <a:off x="354725" y="1490117"/>
            <a:ext cx="6602432" cy="4221804"/>
          </a:xfrm>
          <a:prstGeom prst="rect">
            <a:avLst/>
          </a:prstGeom>
        </p:spPr>
      </p:pic>
      <p:sp>
        <p:nvSpPr>
          <p:cNvPr id="4" name="Rectangle 3"/>
          <p:cNvSpPr/>
          <p:nvPr/>
        </p:nvSpPr>
        <p:spPr>
          <a:xfrm>
            <a:off x="1603142" y="4153596"/>
            <a:ext cx="5048656" cy="8143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050" b="1" dirty="0" smtClean="0">
                <a:solidFill>
                  <a:srgbClr val="FF0000"/>
                </a:solidFill>
              </a:rPr>
              <a:t>Température Batterie    </a:t>
            </a:r>
            <a:r>
              <a:rPr lang="fr-FR" sz="1050" b="1" dirty="0" smtClean="0">
                <a:solidFill>
                  <a:srgbClr val="FFC000"/>
                </a:solidFill>
              </a:rPr>
              <a:t>Confort thermique        </a:t>
            </a:r>
            <a:r>
              <a:rPr lang="fr-FR" sz="1050" b="1" dirty="0" smtClean="0">
                <a:solidFill>
                  <a:srgbClr val="0070C0"/>
                </a:solidFill>
              </a:rPr>
              <a:t>Consommation             </a:t>
            </a:r>
            <a:r>
              <a:rPr lang="fr-FR" sz="1050" b="1" dirty="0" smtClean="0">
                <a:solidFill>
                  <a:srgbClr val="00B050"/>
                </a:solidFill>
              </a:rPr>
              <a:t>Estimation SOH</a:t>
            </a:r>
          </a:p>
          <a:p>
            <a:pPr algn="ctr"/>
            <a:r>
              <a:rPr lang="fr-FR" sz="1050" dirty="0">
                <a:solidFill>
                  <a:srgbClr val="FF0000"/>
                </a:solidFill>
              </a:rPr>
              <a:t>XX °                                </a:t>
            </a:r>
            <a:r>
              <a:rPr lang="fr-FR" sz="1050" dirty="0">
                <a:solidFill>
                  <a:srgbClr val="FFC000"/>
                </a:solidFill>
              </a:rPr>
              <a:t>XX °</a:t>
            </a:r>
            <a:r>
              <a:rPr lang="fr-FR" sz="1050" dirty="0"/>
              <a:t>                               </a:t>
            </a:r>
            <a:r>
              <a:rPr lang="fr-FR" sz="1050" dirty="0">
                <a:solidFill>
                  <a:srgbClr val="0070C0"/>
                </a:solidFill>
              </a:rPr>
              <a:t>  XX KW                                  </a:t>
            </a:r>
            <a:r>
              <a:rPr lang="fr-FR" sz="1050" dirty="0">
                <a:solidFill>
                  <a:srgbClr val="00B050"/>
                </a:solidFill>
              </a:rPr>
              <a:t>%</a:t>
            </a:r>
          </a:p>
          <a:p>
            <a:pPr algn="ctr"/>
            <a:endParaRPr lang="fr-FR" sz="1050" b="1" dirty="0">
              <a:solidFill>
                <a:srgbClr val="00B050"/>
              </a:solidFill>
            </a:endParaRPr>
          </a:p>
        </p:txBody>
      </p:sp>
    </p:spTree>
    <p:extLst>
      <p:ext uri="{BB962C8B-B14F-4D97-AF65-F5344CB8AC3E}">
        <p14:creationId xmlns:p14="http://schemas.microsoft.com/office/powerpoint/2010/main" val="208051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86581" y="303569"/>
            <a:ext cx="10579510" cy="885705"/>
          </a:xfrm>
        </p:spPr>
        <p:txBody>
          <a:bodyPr>
            <a:normAutofit fontScale="90000"/>
          </a:bodyPr>
          <a:lstStyle/>
          <a:p>
            <a:r>
              <a:rPr lang="fr-FR" sz="3100" b="1" dirty="0" smtClean="0">
                <a:solidFill>
                  <a:schemeClr val="accent1">
                    <a:lumMod val="50000"/>
                  </a:schemeClr>
                </a:solidFill>
                <a:latin typeface="+mn-lt"/>
              </a:rPr>
              <a:t>Impact des Conditions Thermiques et du Profil de Charge sur la Dégradation de la Batterie </a:t>
            </a:r>
            <a:r>
              <a:rPr lang="fr-FR" sz="2400" b="1" dirty="0" smtClean="0">
                <a:solidFill>
                  <a:schemeClr val="accent1">
                    <a:lumMod val="50000"/>
                  </a:schemeClr>
                </a:solidFill>
              </a:rPr>
              <a:t/>
            </a:r>
            <a:br>
              <a:rPr lang="fr-FR" sz="2400" b="1" dirty="0" smtClean="0">
                <a:solidFill>
                  <a:schemeClr val="accent1">
                    <a:lumMod val="50000"/>
                  </a:schemeClr>
                </a:solidFill>
              </a:rPr>
            </a:br>
            <a:r>
              <a:rPr lang="fr-FR" sz="2400" b="1" dirty="0" smtClean="0"/>
              <a:t/>
            </a:r>
            <a:br>
              <a:rPr lang="fr-FR" sz="2400" b="1" dirty="0" smtClean="0"/>
            </a:br>
            <a:endParaRPr lang="fr-FR" sz="2400" b="1" dirty="0"/>
          </a:p>
        </p:txBody>
      </p:sp>
      <p:sp>
        <p:nvSpPr>
          <p:cNvPr id="10" name="Rectangle 3"/>
          <p:cNvSpPr>
            <a:spLocks noGrp="1" noChangeArrowheads="1"/>
          </p:cNvSpPr>
          <p:nvPr>
            <p:ph idx="1"/>
          </p:nvPr>
        </p:nvSpPr>
        <p:spPr bwMode="auto">
          <a:xfrm>
            <a:off x="7198730" y="1236360"/>
            <a:ext cx="474662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kumimoji="0" lang="fr-FR" altLang="fr-FR" sz="1800" b="1" i="0" u="none" strike="noStrike" cap="none" normalizeH="0" baseline="0" dirty="0" smtClean="0">
                <a:ln>
                  <a:noFill/>
                </a:ln>
                <a:solidFill>
                  <a:schemeClr val="tx1"/>
                </a:solidFill>
              </a:rPr>
              <a:t>Température de la batterie </a:t>
            </a:r>
            <a:r>
              <a:rPr kumimoji="0" lang="fr-FR" altLang="fr-FR" sz="1800" i="0" u="none" strike="noStrike" cap="none" normalizeH="0" baseline="0" dirty="0" smtClean="0">
                <a:ln>
                  <a:noFill/>
                </a:ln>
                <a:solidFill>
                  <a:srgbClr val="FF0000"/>
                </a:solidFill>
              </a:rPr>
              <a:t>🔥</a:t>
            </a:r>
            <a:r>
              <a:rPr kumimoji="0" lang="fr-FR" altLang="fr-FR" sz="1800" i="0" u="none" strike="noStrike" cap="none" normalizeH="0" baseline="0" dirty="0" smtClean="0">
                <a:ln>
                  <a:noFill/>
                </a:ln>
                <a:solidFill>
                  <a:schemeClr val="tx1"/>
                </a:solidFill>
              </a:rPr>
              <a:t> : Augmente progressivement, accélérant sa dégradation.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i="0" u="none" strike="noStrike" cap="none" normalizeH="0" baseline="0" dirty="0" smtClean="0">
              <a:ln>
                <a:noFill/>
              </a:ln>
              <a:solidFill>
                <a:schemeClr val="tx1"/>
              </a:solidFill>
            </a:endParaRPr>
          </a:p>
          <a:p>
            <a:pPr marL="0" lvl="0" indent="0" eaLnBrk="0" fontAlgn="base" hangingPunct="0">
              <a:lnSpc>
                <a:spcPct val="100000"/>
              </a:lnSpc>
              <a:spcBef>
                <a:spcPct val="0"/>
              </a:spcBef>
              <a:spcAft>
                <a:spcPct val="0"/>
              </a:spcAft>
              <a:buFontTx/>
              <a:buChar char="•"/>
            </a:pPr>
            <a:r>
              <a:rPr lang="fr-FR" altLang="fr-FR" sz="1800" b="1" dirty="0" smtClean="0"/>
              <a:t>Confort thermique </a:t>
            </a:r>
            <a:r>
              <a:rPr kumimoji="0" lang="fr-FR" altLang="fr-FR" sz="1800" i="0" u="none" strike="noStrike" cap="none" normalizeH="0" baseline="0" dirty="0" smtClean="0">
                <a:ln>
                  <a:noFill/>
                </a:ln>
                <a:solidFill>
                  <a:schemeClr val="tx1"/>
                </a:solidFill>
              </a:rPr>
              <a:t>: Suit une tendance similaire, affectant le confort des passagers.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i="0" u="none" strike="noStrike" cap="none" normalizeH="0" baseline="0" dirty="0" smtClean="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smtClean="0">
                <a:ln>
                  <a:noFill/>
                </a:ln>
                <a:solidFill>
                  <a:schemeClr val="tx1"/>
                </a:solidFill>
              </a:rPr>
              <a:t>Consommation énergétique </a:t>
            </a:r>
            <a:r>
              <a:rPr kumimoji="0" lang="fr-FR" altLang="fr-FR" sz="1800" b="1" i="0" u="none" strike="noStrike" cap="none" normalizeH="0" baseline="0" dirty="0" smtClean="0">
                <a:ln>
                  <a:noFill/>
                </a:ln>
                <a:solidFill>
                  <a:srgbClr val="0070C0"/>
                </a:solidFill>
              </a:rPr>
              <a:t>⚡ </a:t>
            </a:r>
            <a:r>
              <a:rPr kumimoji="0" lang="fr-FR" altLang="fr-FR" sz="1800" i="0" u="none" strike="noStrike" cap="none" normalizeH="0" baseline="0" dirty="0" smtClean="0">
                <a:ln>
                  <a:noFill/>
                </a:ln>
                <a:solidFill>
                  <a:schemeClr val="tx1"/>
                </a:solidFill>
              </a:rPr>
              <a:t>: Croît linéairement avec la distance, influencée par la gestion thermique</a:t>
            </a:r>
            <a:r>
              <a:rPr kumimoji="0" lang="fr-FR" altLang="fr-FR" sz="1800" i="0" u="none" strike="noStrike" cap="none" normalizeH="0" dirty="0" smtClean="0">
                <a:ln>
                  <a:noFill/>
                </a:ln>
                <a:solidFill>
                  <a:schemeClr val="tx1"/>
                </a:solidFill>
              </a:rPr>
              <a:t> et le profil charge </a:t>
            </a:r>
            <a:r>
              <a:rPr kumimoji="0" lang="fr-FR" altLang="fr-FR" sz="1800" i="0" u="none" strike="noStrike" cap="none" normalizeH="0" dirty="0" err="1" smtClean="0">
                <a:ln>
                  <a:noFill/>
                </a:ln>
                <a:solidFill>
                  <a:schemeClr val="tx1"/>
                </a:solidFill>
              </a:rPr>
              <a:t>decharge</a:t>
            </a:r>
            <a:r>
              <a:rPr kumimoji="0" lang="fr-FR" altLang="fr-FR" sz="1800" i="0" u="none" strike="noStrike" cap="none" normalizeH="0" dirty="0" smtClean="0">
                <a:ln>
                  <a:noFill/>
                </a:ln>
                <a:solidFill>
                  <a:schemeClr val="tx1"/>
                </a:solidFill>
              </a:rPr>
              <a:t> </a:t>
            </a:r>
            <a:endParaRPr kumimoji="0" lang="fr-FR" altLang="fr-FR" sz="1800" i="0" u="none" strike="noStrike" cap="none" normalizeH="0" baseline="0" dirty="0" smtClean="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i="0" u="none" strike="noStrike" cap="none" normalizeH="0" baseline="0" dirty="0" smtClean="0">
              <a:ln>
                <a:noFill/>
              </a:ln>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smtClean="0">
                <a:ln>
                  <a:noFill/>
                </a:ln>
                <a:solidFill>
                  <a:schemeClr val="tx1"/>
                </a:solidFill>
              </a:rPr>
              <a:t>État de santé de la batterie (</a:t>
            </a:r>
            <a:r>
              <a:rPr kumimoji="0" lang="fr-FR" altLang="fr-FR" sz="1800" b="1" i="0" u="none" strike="noStrike" cap="none" normalizeH="0" baseline="0" dirty="0" err="1" smtClean="0">
                <a:ln>
                  <a:noFill/>
                </a:ln>
                <a:solidFill>
                  <a:schemeClr val="tx1"/>
                </a:solidFill>
              </a:rPr>
              <a:t>SoH</a:t>
            </a:r>
            <a:r>
              <a:rPr kumimoji="0" lang="fr-FR" altLang="fr-FR" sz="1800" b="1" i="0" u="none" strike="noStrike" cap="none" normalizeH="0" baseline="0" dirty="0" smtClean="0">
                <a:ln>
                  <a:noFill/>
                </a:ln>
                <a:solidFill>
                  <a:schemeClr val="tx1"/>
                </a:solidFill>
              </a:rPr>
              <a:t>) </a:t>
            </a:r>
            <a:r>
              <a:rPr kumimoji="0" lang="fr-FR" altLang="fr-FR" sz="1800" i="0" u="none" strike="noStrike" cap="none" normalizeH="0" baseline="0" dirty="0" smtClean="0">
                <a:ln>
                  <a:noFill/>
                </a:ln>
                <a:solidFill>
                  <a:schemeClr val="accent6">
                    <a:lumMod val="75000"/>
                  </a:schemeClr>
                </a:solidFill>
              </a:rPr>
              <a:t>🔋📉</a:t>
            </a:r>
            <a:r>
              <a:rPr kumimoji="0" lang="fr-FR" altLang="fr-FR" sz="1800" i="0" u="none" strike="noStrike" cap="none" normalizeH="0" baseline="0" dirty="0" smtClean="0">
                <a:ln>
                  <a:noFill/>
                </a:ln>
                <a:solidFill>
                  <a:schemeClr val="tx1"/>
                </a:solidFill>
              </a:rPr>
              <a:t> : Diminue plus rapidement en l’absence d’un système de refroidissement</a:t>
            </a:r>
            <a:r>
              <a:rPr kumimoji="0" lang="fr-FR" altLang="fr-FR" sz="1800" i="0" u="none" strike="noStrike" cap="none" normalizeH="0" dirty="0" smtClean="0">
                <a:ln>
                  <a:noFill/>
                </a:ln>
                <a:solidFill>
                  <a:schemeClr val="tx1"/>
                </a:solidFill>
              </a:rPr>
              <a:t> et une optimisation du profile charge decharge</a:t>
            </a:r>
            <a:r>
              <a:rPr lang="fr-FR" altLang="fr-FR" sz="1800" dirty="0"/>
              <a:t>,</a:t>
            </a:r>
            <a:r>
              <a:rPr kumimoji="0" lang="fr-FR" altLang="fr-FR" sz="1800" i="0" u="none" strike="noStrike" cap="none" normalizeH="0" baseline="0" dirty="0" smtClean="0">
                <a:ln>
                  <a:noFill/>
                </a:ln>
                <a:solidFill>
                  <a:schemeClr val="tx1"/>
                </a:solidFill>
              </a:rPr>
              <a:t>réduisant la durée de vie de la batterie. </a:t>
            </a:r>
          </a:p>
        </p:txBody>
      </p:sp>
      <p:pic>
        <p:nvPicPr>
          <p:cNvPr id="12" name="Image 11"/>
          <p:cNvPicPr>
            <a:picLocks noChangeAspect="1"/>
          </p:cNvPicPr>
          <p:nvPr/>
        </p:nvPicPr>
        <p:blipFill>
          <a:blip r:embed="rId2"/>
          <a:stretch>
            <a:fillRect/>
          </a:stretch>
        </p:blipFill>
        <p:spPr>
          <a:xfrm>
            <a:off x="9133585" y="2489829"/>
            <a:ext cx="101855" cy="363556"/>
          </a:xfrm>
          <a:prstGeom prst="rect">
            <a:avLst/>
          </a:prstGeom>
        </p:spPr>
      </p:pic>
      <p:pic>
        <p:nvPicPr>
          <p:cNvPr id="3" name="Image 2"/>
          <p:cNvPicPr>
            <a:picLocks noChangeAspect="1"/>
          </p:cNvPicPr>
          <p:nvPr/>
        </p:nvPicPr>
        <p:blipFill>
          <a:blip r:embed="rId3"/>
          <a:stretch>
            <a:fillRect/>
          </a:stretch>
        </p:blipFill>
        <p:spPr>
          <a:xfrm>
            <a:off x="511323" y="1296944"/>
            <a:ext cx="6687407" cy="4126148"/>
          </a:xfrm>
          <a:prstGeom prst="rect">
            <a:avLst/>
          </a:prstGeom>
        </p:spPr>
      </p:pic>
    </p:spTree>
    <p:extLst>
      <p:ext uri="{BB962C8B-B14F-4D97-AF65-F5344CB8AC3E}">
        <p14:creationId xmlns:p14="http://schemas.microsoft.com/office/powerpoint/2010/main" val="374919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544233" y="1661653"/>
            <a:ext cx="3175820" cy="3411792"/>
          </a:xfrm>
        </p:spPr>
        <p:txBody>
          <a:bodyPr>
            <a:normAutofit/>
          </a:bodyPr>
          <a:lstStyle/>
          <a:p>
            <a:pPr algn="l">
              <a:lnSpc>
                <a:spcPct val="150000"/>
              </a:lnSpc>
            </a:pPr>
            <a:r>
              <a:rPr lang="fr-FR" sz="2000" dirty="0" smtClean="0">
                <a:latin typeface="+mn-lt"/>
                <a:ea typeface="+mn-ea"/>
                <a:cs typeface="+mn-cs"/>
              </a:rPr>
              <a:t>On peut également affiché un graphe qui regroupe les différents modules ce qui nous permet de voir directement l’impact sur le </a:t>
            </a:r>
            <a:r>
              <a:rPr lang="fr-FR" sz="2000" dirty="0" err="1" smtClean="0">
                <a:latin typeface="+mn-lt"/>
                <a:ea typeface="+mn-ea"/>
                <a:cs typeface="+mn-cs"/>
              </a:rPr>
              <a:t>SoH</a:t>
            </a:r>
            <a:r>
              <a:rPr lang="fr-FR" sz="2000" dirty="0" smtClean="0">
                <a:latin typeface="+mn-lt"/>
                <a:ea typeface="+mn-ea"/>
                <a:cs typeface="+mn-cs"/>
              </a:rPr>
              <a:t> </a:t>
            </a:r>
            <a:r>
              <a:rPr lang="fr-FR" sz="1800" dirty="0">
                <a:latin typeface="+mn-lt"/>
                <a:ea typeface="+mn-ea"/>
                <a:cs typeface="+mn-cs"/>
              </a:rPr>
              <a:t/>
            </a:r>
            <a:br>
              <a:rPr lang="fr-FR" sz="1800" dirty="0">
                <a:latin typeface="+mn-lt"/>
                <a:ea typeface="+mn-ea"/>
                <a:cs typeface="+mn-cs"/>
              </a:rPr>
            </a:br>
            <a:endParaRPr lang="fr-FR" sz="1800" dirty="0">
              <a:latin typeface="+mn-lt"/>
              <a:ea typeface="+mn-ea"/>
              <a:cs typeface="+mn-cs"/>
            </a:endParaRPr>
          </a:p>
        </p:txBody>
      </p:sp>
      <p:sp>
        <p:nvSpPr>
          <p:cNvPr id="3" name="Sous-titre 2"/>
          <p:cNvSpPr>
            <a:spLocks noGrp="1"/>
          </p:cNvSpPr>
          <p:nvPr>
            <p:ph type="subTitle" idx="1"/>
          </p:nvPr>
        </p:nvSpPr>
        <p:spPr>
          <a:xfrm>
            <a:off x="511278" y="451799"/>
            <a:ext cx="10127225" cy="619918"/>
          </a:xfrm>
        </p:spPr>
        <p:txBody>
          <a:bodyPr>
            <a:noAutofit/>
          </a:bodyPr>
          <a:lstStyle/>
          <a:p>
            <a:pPr algn="l"/>
            <a:r>
              <a:rPr lang="fr-FR" sz="2800" b="1" dirty="0" smtClean="0">
                <a:solidFill>
                  <a:schemeClr val="accent1">
                    <a:lumMod val="50000"/>
                  </a:schemeClr>
                </a:solidFill>
              </a:rPr>
              <a:t>Impact des Conditions Thermiques et du Profil de Charge sur la Dégradation de la Batterie </a:t>
            </a:r>
            <a:endParaRPr lang="fr-FR" sz="2800" b="1" dirty="0">
              <a:solidFill>
                <a:schemeClr val="accent1">
                  <a:lumMod val="50000"/>
                </a:schemeClr>
              </a:solidFill>
            </a:endParaRPr>
          </a:p>
        </p:txBody>
      </p:sp>
      <p:pic>
        <p:nvPicPr>
          <p:cNvPr id="4" name="Image 3"/>
          <p:cNvPicPr>
            <a:picLocks noChangeAspect="1"/>
          </p:cNvPicPr>
          <p:nvPr/>
        </p:nvPicPr>
        <p:blipFill>
          <a:blip r:embed="rId2"/>
          <a:stretch>
            <a:fillRect/>
          </a:stretch>
        </p:blipFill>
        <p:spPr>
          <a:xfrm>
            <a:off x="511278" y="1470785"/>
            <a:ext cx="7737777" cy="4859538"/>
          </a:xfrm>
          <a:prstGeom prst="rect">
            <a:avLst/>
          </a:prstGeom>
        </p:spPr>
      </p:pic>
    </p:spTree>
    <p:extLst>
      <p:ext uri="{BB962C8B-B14F-4D97-AF65-F5344CB8AC3E}">
        <p14:creationId xmlns:p14="http://schemas.microsoft.com/office/powerpoint/2010/main" val="56318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accent1">
                    <a:lumMod val="50000"/>
                  </a:schemeClr>
                </a:solidFill>
                <a:latin typeface="+mn-lt"/>
              </a:rPr>
              <a:t>Optimisation Thermique et Gestion de la Batterie : Enjeux et Perspectives</a:t>
            </a:r>
            <a:endParaRPr lang="fr-FR" sz="2800" b="1" dirty="0">
              <a:solidFill>
                <a:schemeClr val="accent1">
                  <a:lumMod val="50000"/>
                </a:schemeClr>
              </a:solidFill>
              <a:latin typeface="+mn-lt"/>
            </a:endParaRPr>
          </a:p>
        </p:txBody>
      </p:sp>
      <p:sp>
        <p:nvSpPr>
          <p:cNvPr id="3" name="Espace réservé du contenu 2"/>
          <p:cNvSpPr>
            <a:spLocks noGrp="1"/>
          </p:cNvSpPr>
          <p:nvPr>
            <p:ph idx="1"/>
          </p:nvPr>
        </p:nvSpPr>
        <p:spPr>
          <a:xfrm>
            <a:off x="838200" y="1858297"/>
            <a:ext cx="8944896" cy="3777891"/>
          </a:xfrm>
        </p:spPr>
        <p:txBody>
          <a:bodyPr>
            <a:normAutofit fontScale="92500"/>
          </a:bodyPr>
          <a:lstStyle/>
          <a:p>
            <a:r>
              <a:rPr lang="fr-FR" sz="2400" dirty="0" smtClean="0"/>
              <a:t> </a:t>
            </a:r>
            <a:r>
              <a:rPr lang="fr-FR" sz="2400" b="1" dirty="0" smtClean="0"/>
              <a:t>Enjeu :</a:t>
            </a:r>
            <a:r>
              <a:rPr lang="fr-FR" sz="2400" dirty="0" smtClean="0"/>
              <a:t/>
            </a:r>
            <a:br>
              <a:rPr lang="fr-FR" sz="2400" dirty="0" smtClean="0"/>
            </a:br>
            <a:r>
              <a:rPr lang="fr-FR" sz="2400" dirty="0" smtClean="0"/>
              <a:t>Sans une gestion thermique efficace, et une optimisation profil de charge décharge, la </a:t>
            </a:r>
            <a:r>
              <a:rPr lang="fr-FR" sz="2400" b="1" dirty="0" smtClean="0"/>
              <a:t>batterie surchauffe et se dégrade plus vite</a:t>
            </a:r>
            <a:r>
              <a:rPr lang="fr-FR" sz="2400" dirty="0" smtClean="0"/>
              <a:t>, entraînant une perte de performance et une augmentation des coûts de maintenance.</a:t>
            </a:r>
          </a:p>
          <a:p>
            <a:pPr marL="0" indent="0">
              <a:buNone/>
            </a:pPr>
            <a:endParaRPr lang="fr-FR" sz="2400" dirty="0" smtClean="0"/>
          </a:p>
          <a:p>
            <a:r>
              <a:rPr lang="fr-FR" sz="2400" dirty="0" smtClean="0"/>
              <a:t> </a:t>
            </a:r>
            <a:r>
              <a:rPr lang="fr-FR" sz="2400" b="1" dirty="0" smtClean="0"/>
              <a:t>Prochaines étapes :</a:t>
            </a:r>
            <a:endParaRPr lang="fr-FR" sz="2400" dirty="0" smtClean="0"/>
          </a:p>
          <a:p>
            <a:r>
              <a:rPr lang="fr-FR" sz="2400" b="1" dirty="0" smtClean="0"/>
              <a:t>Évaluer l’impact d’un système de refroidissement</a:t>
            </a:r>
            <a:r>
              <a:rPr lang="fr-FR" sz="2400" dirty="0" smtClean="0"/>
              <a:t> pour optimiser la durée de vie de la batterie.</a:t>
            </a:r>
          </a:p>
          <a:p>
            <a:r>
              <a:rPr lang="fr-FR" sz="2400" b="1" dirty="0" smtClean="0"/>
              <a:t>Analyser la consommation énergétique</a:t>
            </a:r>
            <a:r>
              <a:rPr lang="fr-FR" sz="2400" dirty="0" smtClean="0"/>
              <a:t> avec et sans refroidissement pour une meilleure efficacité du véhicule.</a:t>
            </a:r>
          </a:p>
          <a:p>
            <a:endParaRPr lang="fr-FR" dirty="0"/>
          </a:p>
        </p:txBody>
      </p:sp>
    </p:spTree>
    <p:extLst>
      <p:ext uri="{BB962C8B-B14F-4D97-AF65-F5344CB8AC3E}">
        <p14:creationId xmlns:p14="http://schemas.microsoft.com/office/powerpoint/2010/main" val="297392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accent1">
                    <a:lumMod val="50000"/>
                  </a:schemeClr>
                </a:solidFill>
              </a:rPr>
              <a:t>Le rôle du démonstrateur </a:t>
            </a:r>
            <a:endParaRPr lang="fr-FR" b="1" dirty="0">
              <a:solidFill>
                <a:schemeClr val="accent1">
                  <a:lumMod val="50000"/>
                </a:schemeClr>
              </a:solidFill>
            </a:endParaRPr>
          </a:p>
        </p:txBody>
      </p:sp>
      <p:sp>
        <p:nvSpPr>
          <p:cNvPr id="3" name="Espace réservé du contenu 2"/>
          <p:cNvSpPr>
            <a:spLocks noGrp="1"/>
          </p:cNvSpPr>
          <p:nvPr>
            <p:ph idx="1"/>
          </p:nvPr>
        </p:nvSpPr>
        <p:spPr>
          <a:xfrm>
            <a:off x="700548" y="1530658"/>
            <a:ext cx="10515600" cy="4351338"/>
          </a:xfrm>
        </p:spPr>
        <p:txBody>
          <a:bodyPr>
            <a:normAutofit/>
          </a:bodyPr>
          <a:lstStyle/>
          <a:p>
            <a:pPr marL="0" indent="0">
              <a:buNone/>
            </a:pPr>
            <a:r>
              <a:rPr lang="fr-FR" sz="2400" dirty="0" smtClean="0"/>
              <a:t>     Le démonstrateur se distingue par sa simplicité et son efficacité : en quelques clics, il permet de simuler et comparer les différents modes de refroidissement et d’identifier le plus adapté.</a:t>
            </a:r>
          </a:p>
          <a:p>
            <a:pPr marL="0" indent="0">
              <a:buNone/>
            </a:pPr>
            <a:endParaRPr lang="fr-FR" sz="2400" dirty="0"/>
          </a:p>
          <a:p>
            <a:pPr marL="0" indent="0">
              <a:buNone/>
            </a:pPr>
            <a:r>
              <a:rPr lang="fr-FR" sz="2400" dirty="0" smtClean="0"/>
              <a:t>     Mais ce n’est pas tout ! Il aide aussi à suivre en temps réel le profil de charge et de décharge de la batterie, ce qui permet de mieux l’optimiser. Donc on peut placer les bornes de recharge aux endroits stratégiques et ajuster leur puissance pour une efficacité maximale.</a:t>
            </a:r>
            <a:endParaRPr lang="fr-FR" sz="2400" dirty="0"/>
          </a:p>
        </p:txBody>
      </p:sp>
    </p:spTree>
    <p:extLst>
      <p:ext uri="{BB962C8B-B14F-4D97-AF65-F5344CB8AC3E}">
        <p14:creationId xmlns:p14="http://schemas.microsoft.com/office/powerpoint/2010/main" val="254959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9968" y="230153"/>
            <a:ext cx="10515600" cy="1325563"/>
          </a:xfrm>
        </p:spPr>
        <p:txBody>
          <a:bodyPr>
            <a:normAutofit/>
          </a:bodyPr>
          <a:lstStyle/>
          <a:p>
            <a:r>
              <a:rPr lang="fr-FR" sz="2800" b="1" dirty="0" smtClean="0">
                <a:solidFill>
                  <a:schemeClr val="accent1">
                    <a:lumMod val="50000"/>
                  </a:schemeClr>
                </a:solidFill>
                <a:latin typeface="+mn-lt"/>
              </a:rPr>
              <a:t>Simulation sur l’optimisation du confort thermique </a:t>
            </a:r>
            <a:endParaRPr lang="fr-FR" sz="2800" dirty="0">
              <a:latin typeface="+mn-lt"/>
            </a:endParaRPr>
          </a:p>
        </p:txBody>
      </p:sp>
      <p:sp>
        <p:nvSpPr>
          <p:cNvPr id="5" name="Rectangle 3"/>
          <p:cNvSpPr txBox="1">
            <a:spLocks noChangeArrowheads="1"/>
          </p:cNvSpPr>
          <p:nvPr/>
        </p:nvSpPr>
        <p:spPr bwMode="auto">
          <a:xfrm>
            <a:off x="7173759" y="2279796"/>
            <a:ext cx="4746625"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fr-FR" altLang="fr-FR" sz="1600" b="1" dirty="0" smtClean="0"/>
              <a:t>Confort thermique  : </a:t>
            </a:r>
            <a:r>
              <a:rPr lang="fr-FR" altLang="fr-FR" sz="1600" dirty="0" smtClean="0"/>
              <a:t>La courbe tend vers la zone « confortable »  grâce à un meilleur contrôle de la température intérieur du Bus </a:t>
            </a:r>
          </a:p>
          <a:p>
            <a:pPr marL="0" indent="0" eaLnBrk="0" fontAlgn="base" hangingPunct="0">
              <a:lnSpc>
                <a:spcPct val="100000"/>
              </a:lnSpc>
              <a:spcBef>
                <a:spcPct val="0"/>
              </a:spcBef>
              <a:spcAft>
                <a:spcPct val="0"/>
              </a:spcAft>
              <a:buNone/>
            </a:pPr>
            <a:endParaRPr lang="fr-FR" altLang="fr-FR" sz="1600" dirty="0" smtClean="0"/>
          </a:p>
          <a:p>
            <a:pPr marL="0" indent="0" eaLnBrk="0" fontAlgn="base" hangingPunct="0">
              <a:lnSpc>
                <a:spcPct val="100000"/>
              </a:lnSpc>
              <a:spcBef>
                <a:spcPct val="0"/>
              </a:spcBef>
              <a:spcAft>
                <a:spcPct val="0"/>
              </a:spcAft>
              <a:buFontTx/>
              <a:buChar char="•"/>
            </a:pPr>
            <a:r>
              <a:rPr lang="fr-FR" altLang="fr-FR" sz="1600" b="1" dirty="0" smtClean="0"/>
              <a:t>Température de la batterie </a:t>
            </a:r>
            <a:r>
              <a:rPr lang="fr-FR" altLang="fr-FR" sz="1600" dirty="0" smtClean="0">
                <a:solidFill>
                  <a:srgbClr val="FF0000"/>
                </a:solidFill>
              </a:rPr>
              <a:t>🔥</a:t>
            </a:r>
            <a:r>
              <a:rPr lang="fr-FR" altLang="fr-FR" sz="1600" dirty="0" smtClean="0"/>
              <a:t> : La température de la batterie montent car elle est solliciter aussi pour réguler le confort thermique;</a:t>
            </a:r>
          </a:p>
          <a:p>
            <a:pPr marL="0" indent="0" eaLnBrk="0" fontAlgn="base" hangingPunct="0">
              <a:lnSpc>
                <a:spcPct val="100000"/>
              </a:lnSpc>
              <a:spcBef>
                <a:spcPct val="0"/>
              </a:spcBef>
              <a:spcAft>
                <a:spcPct val="0"/>
              </a:spcAft>
              <a:buNone/>
            </a:pPr>
            <a:endParaRPr lang="fr-FR" altLang="fr-FR" sz="1600" dirty="0" smtClean="0"/>
          </a:p>
          <a:p>
            <a:pPr marL="0" indent="0" eaLnBrk="0" fontAlgn="base" hangingPunct="0">
              <a:lnSpc>
                <a:spcPct val="100000"/>
              </a:lnSpc>
              <a:spcBef>
                <a:spcPct val="0"/>
              </a:spcBef>
              <a:spcAft>
                <a:spcPct val="0"/>
              </a:spcAft>
              <a:buFontTx/>
              <a:buChar char="•"/>
            </a:pPr>
            <a:r>
              <a:rPr lang="fr-FR" altLang="fr-FR" sz="1600" b="1" dirty="0" smtClean="0"/>
              <a:t>Consommation énergétique </a:t>
            </a:r>
            <a:r>
              <a:rPr lang="fr-FR" altLang="fr-FR" sz="1600" b="1" dirty="0" smtClean="0">
                <a:solidFill>
                  <a:srgbClr val="0070C0"/>
                </a:solidFill>
              </a:rPr>
              <a:t>⚡ </a:t>
            </a:r>
            <a:r>
              <a:rPr lang="fr-FR" altLang="fr-FR" sz="1600" dirty="0" smtClean="0"/>
              <a:t>:</a:t>
            </a:r>
            <a:r>
              <a:rPr lang="fr-FR" sz="1600" dirty="0" smtClean="0"/>
              <a:t>Elle augmente en raison de l’activation du système de refroidissement.</a:t>
            </a:r>
            <a:br>
              <a:rPr lang="fr-FR" sz="1600" dirty="0" smtClean="0"/>
            </a:br>
            <a:r>
              <a:rPr lang="fr-FR" sz="1600" dirty="0" smtClean="0"/>
              <a:t>→ Plus on veut stabiliser la température pour le confort des passagers, plus la consommation d’énergie monte </a:t>
            </a:r>
            <a:endParaRPr lang="fr-FR" altLang="fr-FR" sz="1800" dirty="0" smtClean="0"/>
          </a:p>
        </p:txBody>
      </p:sp>
      <p:pic>
        <p:nvPicPr>
          <p:cNvPr id="3" name="Image 2"/>
          <p:cNvPicPr>
            <a:picLocks noChangeAspect="1"/>
          </p:cNvPicPr>
          <p:nvPr/>
        </p:nvPicPr>
        <p:blipFill>
          <a:blip r:embed="rId2"/>
          <a:stretch>
            <a:fillRect/>
          </a:stretch>
        </p:blipFill>
        <p:spPr>
          <a:xfrm>
            <a:off x="137302" y="1874172"/>
            <a:ext cx="7036457" cy="4331264"/>
          </a:xfrm>
          <a:prstGeom prst="rect">
            <a:avLst/>
          </a:prstGeom>
        </p:spPr>
      </p:pic>
    </p:spTree>
    <p:extLst>
      <p:ext uri="{BB962C8B-B14F-4D97-AF65-F5344CB8AC3E}">
        <p14:creationId xmlns:p14="http://schemas.microsoft.com/office/powerpoint/2010/main" val="221323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802" y="152332"/>
            <a:ext cx="10515600" cy="1325563"/>
          </a:xfrm>
        </p:spPr>
        <p:txBody>
          <a:bodyPr>
            <a:normAutofit/>
          </a:bodyPr>
          <a:lstStyle/>
          <a:p>
            <a:r>
              <a:rPr lang="fr-FR" sz="2800" b="1" dirty="0" smtClean="0">
                <a:solidFill>
                  <a:schemeClr val="accent1">
                    <a:lumMod val="50000"/>
                  </a:schemeClr>
                </a:solidFill>
                <a:latin typeface="+mn-lt"/>
              </a:rPr>
              <a:t>Simulation sur l’optimisation du confort thermique </a:t>
            </a:r>
            <a:endParaRPr lang="fr-FR" sz="2800" dirty="0">
              <a:latin typeface="+mn-lt"/>
            </a:endParaRPr>
          </a:p>
        </p:txBody>
      </p:sp>
      <p:pic>
        <p:nvPicPr>
          <p:cNvPr id="4" name="Image 3"/>
          <p:cNvPicPr>
            <a:picLocks noChangeAspect="1"/>
          </p:cNvPicPr>
          <p:nvPr/>
        </p:nvPicPr>
        <p:blipFill>
          <a:blip r:embed="rId2"/>
          <a:stretch>
            <a:fillRect/>
          </a:stretch>
        </p:blipFill>
        <p:spPr>
          <a:xfrm>
            <a:off x="399239" y="1265209"/>
            <a:ext cx="6993782" cy="4606346"/>
          </a:xfrm>
          <a:prstGeom prst="rect">
            <a:avLst/>
          </a:prstGeom>
        </p:spPr>
      </p:pic>
      <p:sp>
        <p:nvSpPr>
          <p:cNvPr id="6" name="Rectangle 5"/>
          <p:cNvSpPr/>
          <p:nvPr/>
        </p:nvSpPr>
        <p:spPr>
          <a:xfrm>
            <a:off x="7245199" y="1926077"/>
            <a:ext cx="4680912" cy="2308324"/>
          </a:xfrm>
          <a:prstGeom prst="rect">
            <a:avLst/>
          </a:prstGeom>
        </p:spPr>
        <p:txBody>
          <a:bodyPr wrap="square">
            <a:spAutoFit/>
          </a:bodyPr>
          <a:lstStyle/>
          <a:p>
            <a:r>
              <a:rPr lang="fr-FR" dirty="0"/>
              <a:t>L'optimisation du confort améliore les conditions à l'intérieur du bus.</a:t>
            </a:r>
          </a:p>
          <a:p>
            <a:r>
              <a:rPr lang="fr-FR" dirty="0"/>
              <a:t>Mais elle entraîne une hausse de la consommation énergétique et une montée de température qu'il faut surveiller.</a:t>
            </a:r>
          </a:p>
          <a:p>
            <a:endParaRPr lang="fr-FR" dirty="0"/>
          </a:p>
          <a:p>
            <a:r>
              <a:rPr lang="fr-FR" dirty="0"/>
              <a:t>Donc </a:t>
            </a:r>
            <a:r>
              <a:rPr lang="fr-FR" altLang="fr-FR" dirty="0"/>
              <a:t>On peut privilégier le confort thermique mais avec un compromis énergétique </a:t>
            </a:r>
          </a:p>
        </p:txBody>
      </p:sp>
    </p:spTree>
    <p:extLst>
      <p:ext uri="{BB962C8B-B14F-4D97-AF65-F5344CB8AC3E}">
        <p14:creationId xmlns:p14="http://schemas.microsoft.com/office/powerpoint/2010/main" val="36594852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5988</TotalTime>
  <Words>582</Words>
  <Application>Microsoft Office PowerPoint</Application>
  <PresentationFormat>Grand écran</PresentationFormat>
  <Paragraphs>59</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Calibri Light</vt:lpstr>
      <vt:lpstr>Thème Office</vt:lpstr>
      <vt:lpstr>Optimisation thermique et énergétique </vt:lpstr>
      <vt:lpstr>Modéliser l’évolution thermique dans le bus et de la batterie  </vt:lpstr>
      <vt:lpstr>Modéliser l’évolution thermique dans le bus, de la batterie et la consommation énergétique sans système de refroidissement   </vt:lpstr>
      <vt:lpstr>Impact des Conditions Thermiques et du Profil de Charge sur la Dégradation de la Batterie   </vt:lpstr>
      <vt:lpstr>On peut également affiché un graphe qui regroupe les différents modules ce qui nous permet de voir directement l’impact sur le SoH  </vt:lpstr>
      <vt:lpstr>Optimisation Thermique et Gestion de la Batterie : Enjeux et Perspectives</vt:lpstr>
      <vt:lpstr>Le rôle du démonstrateur </vt:lpstr>
      <vt:lpstr>Simulation sur l’optimisation du confort thermique </vt:lpstr>
      <vt:lpstr>Simulation sur l’optimisation du confort thermique </vt:lpstr>
      <vt:lpstr>Simulation sur l’optimisation de la température de la batterie</vt:lpstr>
      <vt:lpstr>Simulation sur l’optimisation de la température de la batterie</vt:lpstr>
      <vt:lpstr>Simulation sur l’optimisation Optimale </vt:lpstr>
      <vt:lpstr>Simulation sur l’optimisation Optimale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parcours utilisateur</dc:title>
  <dc:creator>Djamila MEZIOUD</dc:creator>
  <cp:lastModifiedBy>Djamila MEZIOUD</cp:lastModifiedBy>
  <cp:revision>44</cp:revision>
  <dcterms:created xsi:type="dcterms:W3CDTF">2025-03-13T14:23:29Z</dcterms:created>
  <dcterms:modified xsi:type="dcterms:W3CDTF">2025-03-19T09:45:22Z</dcterms:modified>
</cp:coreProperties>
</file>