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75" r:id="rId3"/>
    <p:sldId id="257" r:id="rId4"/>
    <p:sldId id="261" r:id="rId5"/>
    <p:sldId id="274" r:id="rId6"/>
    <p:sldId id="260" r:id="rId7"/>
    <p:sldId id="268" r:id="rId8"/>
    <p:sldId id="277" r:id="rId9"/>
    <p:sldId id="265" r:id="rId10"/>
    <p:sldId id="267" r:id="rId11"/>
    <p:sldId id="276" r:id="rId12"/>
    <p:sldId id="258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97"/>
  </p:normalViewPr>
  <p:slideViewPr>
    <p:cSldViewPr snapToGrid="0">
      <p:cViewPr varScale="1">
        <p:scale>
          <a:sx n="108" d="100"/>
          <a:sy n="108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ED0230E-20F5-2285-39DB-A41AD5CA87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DE52FB-E0ED-B6DD-6F38-0FD74C42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91F8-53D9-E949-82CE-479A6E75E19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379A41-D9C8-09DF-20FD-CA0FCDD06D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0D4092-47C7-3626-639C-B537F76EE6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C4809-4028-7A43-B35C-E02EABA16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191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FD2B-91EE-2042-90D2-C70962D910E3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E8F5F-4894-D046-B639-EBEFB0223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998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E8F5F-4894-D046-B639-EBEFB0223F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90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E85B-BD40-3C40-BA73-6C83310C7D0C}" type="datetime1">
              <a:rPr lang="de-AT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A3FA-C24E-E14F-BB38-D3FB6BB829A4}" type="datetime1">
              <a:rPr lang="de-AT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F1E-665D-F648-9008-688FF16D35BD}" type="datetime1">
              <a:rPr lang="de-AT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F931-E53B-4744-ACD8-0FEF73F57AB5}" type="datetime1">
              <a:rPr lang="de-AT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2E34-721A-7440-AC20-9A6981C6352E}" type="datetime1">
              <a:rPr lang="de-AT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FDF6-2A4D-DF43-B8E3-860322BF4282}" type="datetime1">
              <a:rPr lang="de-AT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32FF-FC71-D545-B175-AF8FFFFF33E2}" type="datetime1">
              <a:rPr lang="de-AT" smtClean="0"/>
              <a:t>28.11.23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8057-C354-B44D-B6D9-EB0850B89211}" type="datetime1">
              <a:rPr lang="de-AT" smtClean="0"/>
              <a:t>28.11.23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41C-52AF-0249-AEE4-06E87D130032}" type="datetime1">
              <a:rPr lang="de-AT" smtClean="0"/>
              <a:t>28.11.23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96EB-1A9D-684F-B89C-A306EFF73586}" type="datetime1">
              <a:rPr lang="de-AT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8105-436F-5B44-AC57-6D57FA1E523C}" type="datetime1">
              <a:rPr lang="de-AT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Petautschnig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31F1-9651-9A42-8C38-9545A3300467}" type="datetime1">
              <a:rPr lang="de-AT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Petautschnig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444" y="3428999"/>
            <a:ext cx="5827086" cy="838831"/>
          </a:xfrm>
        </p:spPr>
        <p:txBody>
          <a:bodyPr anchor="b">
            <a:noAutofit/>
          </a:bodyPr>
          <a:lstStyle/>
          <a:p>
            <a:pPr algn="l"/>
            <a:r>
              <a:rPr lang="de-DE" sz="2800" dirty="0" err="1">
                <a:solidFill>
                  <a:schemeClr val="tx2"/>
                </a:solidFill>
              </a:rPr>
              <a:t>Developing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Backends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with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Actix</a:t>
            </a:r>
            <a:r>
              <a:rPr lang="de-DE" sz="2800" dirty="0">
                <a:solidFill>
                  <a:schemeClr val="tx2"/>
                </a:solidFill>
              </a:rPr>
              <a:t> Web</a:t>
            </a:r>
            <a:endParaRPr lang="de-AT" sz="2800" dirty="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FF212B22-E277-E47C-F0DB-7940A99C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1523" y="4271019"/>
            <a:ext cx="4114800" cy="365125"/>
          </a:xfrm>
        </p:spPr>
        <p:txBody>
          <a:bodyPr/>
          <a:lstStyle/>
          <a:p>
            <a:pPr algn="l"/>
            <a:r>
              <a:rPr lang="de-DE" sz="2400" dirty="0"/>
              <a:t>Florian Petautschnig</a:t>
            </a:r>
          </a:p>
        </p:txBody>
      </p: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>
                <a:solidFill>
                  <a:schemeClr val="accent2"/>
                </a:solidFill>
                <a:latin typeface="Consolas" panose="020B0609020204030204" pitchFamily="49" charset="0"/>
              </a:rPr>
              <a:t>build</a:t>
            </a:r>
            <a:r>
              <a:rPr lang="de-AT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508-FB0F-5FFB-9F5A-7406A10F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BB639-1270-6FC3-AC96-239D018F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</a:t>
            </a:r>
            <a:r>
              <a:rPr lang="de-DE" sz="1800" dirty="0"/>
              <a:t> 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files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actix</a:t>
            </a:r>
            <a:r>
              <a:rPr lang="de-DE" sz="1800" dirty="0"/>
              <a:t>-files </a:t>
            </a:r>
            <a:r>
              <a:rPr lang="de-DE" sz="1800" dirty="0" err="1"/>
              <a:t>crate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/>
              <a:t>Cargo.toml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CE9178"/>
                </a:solidFill>
                <a:latin typeface="Menlo" panose="020B0609030804020204" pitchFamily="49" charset="0"/>
              </a:rPr>
              <a:t>[</a:t>
            </a:r>
            <a:r>
              <a:rPr lang="de-DE" sz="1800" dirty="0" err="1">
                <a:solidFill>
                  <a:srgbClr val="CE9178"/>
                </a:solidFill>
                <a:latin typeface="Menlo" panose="020B0609030804020204" pitchFamily="49" charset="0"/>
              </a:rPr>
              <a:t>dependencies</a:t>
            </a:r>
            <a:r>
              <a:rPr lang="de-DE" sz="1800" dirty="0">
                <a:solidFill>
                  <a:srgbClr val="CE9178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CE9178"/>
                </a:solidFill>
                <a:latin typeface="Menlo" panose="020B0609030804020204" pitchFamily="49" charset="0"/>
              </a:rPr>
              <a:t>actix</a:t>
            </a:r>
            <a:r>
              <a:rPr lang="de-DE" sz="1800" dirty="0">
                <a:solidFill>
                  <a:srgbClr val="CE9178"/>
                </a:solidFill>
                <a:latin typeface="Menlo" panose="020B0609030804020204" pitchFamily="49" charset="0"/>
              </a:rPr>
              <a:t>-files = "0.6.2"</a:t>
            </a:r>
          </a:p>
          <a:p>
            <a:pPr marL="0" indent="0">
              <a:buNone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err="1"/>
              <a:t>Example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endParaRPr lang="de-AT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.</a:t>
            </a:r>
            <a:r>
              <a:rPr lang="de-AT" sz="1800" dirty="0" err="1">
                <a:solidFill>
                  <a:srgbClr val="CE9178"/>
                </a:solidFill>
                <a:latin typeface="Menlo" panose="020B0609030804020204" pitchFamily="49" charset="0"/>
              </a:rPr>
              <a:t>service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actix_files</a:t>
            </a:r>
            <a:r>
              <a:rPr lang="de-AT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Files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::</a:t>
            </a:r>
            <a:r>
              <a:rPr lang="de-AT" sz="1800" dirty="0" err="1">
                <a:solidFill>
                  <a:srgbClr val="CE9178"/>
                </a:solidFill>
                <a:latin typeface="Menlo" panose="020B0609030804020204" pitchFamily="49" charset="0"/>
              </a:rPr>
              <a:t>new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,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).</a:t>
            </a:r>
            <a:r>
              <a:rPr lang="de-AT" sz="1800" dirty="0" err="1">
                <a:solidFill>
                  <a:srgbClr val="CE9178"/>
                </a:solidFill>
                <a:latin typeface="Menlo" panose="020B0609030804020204" pitchFamily="49" charset="0"/>
              </a:rPr>
              <a:t>show_files_listing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7C690-BC54-1084-53C8-A1BB98E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6C0B8-F904-DB78-748D-9EB2175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Cargo.toml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dependencies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actix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-web = {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= "4",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= ["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cookies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28362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dirty="0">
                <a:solidFill>
                  <a:srgbClr val="CE9178"/>
                </a:solidFill>
                <a:latin typeface="Menlo" panose="020B0609030804020204" pitchFamily="49" charset="0"/>
              </a:rPr>
              <a:t>URI-Path </a:t>
            </a:r>
            <a:r>
              <a:rPr lang="de-AT" sz="24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main</a:t>
            </a: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&lt;(),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new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new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Register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	 </a:t>
            </a:r>
            <a:r>
              <a:rPr lang="de-AT" sz="2300" dirty="0">
                <a:solidFill>
                  <a:srgbClr val="CE9178"/>
                </a:solidFill>
                <a:latin typeface="Menlo" panose="020B0609030804020204" pitchFamily="49" charset="0"/>
              </a:rPr>
              <a:t>.route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AT" sz="2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3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de-AT" sz="2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3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to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handler_function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de-AT" sz="2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endParaRPr lang="de-AT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.</a:t>
            </a:r>
            <a:r>
              <a:rPr lang="de-AT" sz="2300" dirty="0">
                <a:solidFill>
                  <a:srgbClr val="CE9178"/>
                </a:solidFill>
                <a:latin typeface="Menlo" panose="020B0609030804020204" pitchFamily="49" charset="0"/>
              </a:rPr>
              <a:t>bind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)).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unwrap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de-AT" sz="2300" dirty="0" err="1">
                <a:solidFill>
                  <a:srgbClr val="CE9178"/>
                </a:solidFill>
                <a:latin typeface="Menlo" panose="020B0609030804020204" pitchFamily="49" charset="0"/>
              </a:rPr>
              <a:t>run</a:t>
            </a: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329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26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6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AT" sz="2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26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de-AT" sz="26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endParaRPr lang="de-AT" sz="26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						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                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3200" dirty="0"/>
              <a:t>… </a:t>
            </a:r>
            <a:r>
              <a:rPr lang="de-DE" sz="3200" dirty="0" err="1"/>
              <a:t>or</a:t>
            </a:r>
            <a:r>
              <a:rPr lang="de-DE" sz="3200" dirty="0"/>
              <a:t> </a:t>
            </a:r>
            <a:r>
              <a:rPr lang="de-DE" sz="3200" dirty="0" err="1"/>
              <a:t>use</a:t>
            </a:r>
            <a:r>
              <a:rPr lang="de-DE" sz="3200" dirty="0"/>
              <a:t> a </a:t>
            </a:r>
            <a:r>
              <a:rPr lang="de-DE" sz="3200" dirty="0" err="1"/>
              <a:t>procedural</a:t>
            </a:r>
            <a:r>
              <a:rPr lang="de-DE" sz="3200" dirty="0"/>
              <a:t> </a:t>
            </a:r>
            <a:r>
              <a:rPr lang="de-DE" sz="3200" dirty="0" err="1"/>
              <a:t>macro</a:t>
            </a:r>
            <a:r>
              <a:rPr lang="de-DE" sz="3200" dirty="0"/>
              <a:t> e.g. </a:t>
            </a:r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r>
              <a:rPr lang="de-AT" sz="23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23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3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3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3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endParaRPr lang="de-AT" sz="19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3200" dirty="0"/>
              <a:t>and </a:t>
            </a:r>
            <a:r>
              <a:rPr lang="de-DE" sz="3200" dirty="0" err="1"/>
              <a:t>call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service</a:t>
            </a:r>
            <a:r>
              <a:rPr lang="de-DE" sz="3200" dirty="0"/>
              <a:t> </a:t>
            </a:r>
            <a:r>
              <a:rPr lang="de-DE" sz="3200" dirty="0" err="1"/>
              <a:t>method</a:t>
            </a:r>
            <a:r>
              <a:rPr lang="de-DE" sz="3200" dirty="0"/>
              <a:t>: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AT" sz="23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2F4350E-0158-7B6F-7484-739B1AC8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CE9178"/>
                </a:solidFill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sz="2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dirty="0" err="1">
                <a:solidFill>
                  <a:srgbClr val="CE9178"/>
                </a:solidFill>
                <a:latin typeface="Menlo" panose="020B0609030804020204" pitchFamily="49" charset="0"/>
              </a:rPr>
              <a:t>scope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)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AT" sz="26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.</a:t>
            </a:r>
            <a:r>
              <a:rPr lang="de-AT" sz="2600" dirty="0">
                <a:solidFill>
                  <a:srgbClr val="CE9178"/>
                </a:solidFill>
                <a:latin typeface="Menlo" panose="020B0609030804020204" pitchFamily="49" charset="0"/>
              </a:rPr>
              <a:t>route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,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::</a:t>
            </a:r>
            <a:r>
              <a:rPr lang="de-AT" sz="2600" dirty="0" err="1">
                <a:solidFill>
                  <a:srgbClr val="CE9178"/>
                </a:solidFill>
                <a:latin typeface="Menlo" panose="020B0609030804020204" pitchFamily="49" charset="0"/>
              </a:rPr>
              <a:t>to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(||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{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sz="26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.</a:t>
            </a:r>
            <a:r>
              <a:rPr lang="de-AT" sz="2600" dirty="0">
                <a:solidFill>
                  <a:srgbClr val="CE9178"/>
                </a:solidFill>
                <a:latin typeface="Menlo" panose="020B0609030804020204" pitchFamily="49" charset="0"/>
              </a:rPr>
              <a:t>route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,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::</a:t>
            </a:r>
            <a:r>
              <a:rPr lang="de-AT" sz="2600" dirty="0" err="1">
                <a:solidFill>
                  <a:srgbClr val="CE9178"/>
                </a:solidFill>
                <a:latin typeface="Menlo" panose="020B0609030804020204" pitchFamily="49" charset="0"/>
              </a:rPr>
              <a:t>to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(||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{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21389-8EDF-F6D4-4B1B-BCB8885B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53265F-31E4-C5E6-FD2E-306959A2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9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get</a:t>
            </a:r>
            <a:r>
              <a:rPr lang="de-AT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}/{</a:t>
            </a:r>
            <a:r>
              <a:rPr lang="de-AT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}/{</a:t>
            </a:r>
            <a:r>
              <a:rPr lang="de-AT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de-AT" sz="19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)]</a:t>
            </a:r>
            <a:endParaRPr lang="de-AT" sz="19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extract_name_id</a:t>
            </a:r>
            <a:r>
              <a:rPr lang="de-AT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req</a:t>
            </a:r>
            <a:r>
              <a:rPr lang="de-AT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: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) -&gt;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req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.match_info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().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query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req</a:t>
            </a:r>
            <a:r>
              <a:rPr lang="de-AT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match_info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().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query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req</a:t>
            </a:r>
            <a:r>
              <a:rPr lang="de-A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.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match_info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()</a:t>
            </a:r>
            <a:r>
              <a:rPr lang="de-AT" sz="1900" dirty="0">
                <a:solidFill>
                  <a:srgbClr val="CE9178"/>
                </a:solidFill>
                <a:latin typeface="Menlo" panose="020B0609030804020204" pitchFamily="49" charset="0"/>
              </a:rPr>
              <a:t>.</a:t>
            </a:r>
            <a:r>
              <a:rPr lang="de-AT" sz="1900" dirty="0" err="1">
                <a:solidFill>
                  <a:srgbClr val="CE9178"/>
                </a:solidFill>
                <a:latin typeface="Menlo" panose="020B0609030804020204" pitchFamily="49" charset="0"/>
              </a:rPr>
              <a:t>query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,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name</a:t>
            </a:r>
            <a:r>
              <a:rPr lang="de-AT" sz="1800" dirty="0">
                <a:solidFill>
                  <a:srgbClr val="C00000"/>
                </a:solidFill>
                <a:latin typeface="Menlo" panose="020B0609030804020204" pitchFamily="49" charset="0"/>
              </a:rPr>
              <a:t>,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message</a:t>
            </a:r>
            <a:r>
              <a:rPr lang="de-AT" sz="1800" dirty="0">
                <a:solidFill>
                  <a:srgbClr val="C00000"/>
                </a:solidFill>
                <a:latin typeface="Menlo" panose="020B0609030804020204" pitchFamily="49" charset="0"/>
              </a:rPr>
              <a:t>, </a:t>
            </a:r>
            <a:r>
              <a:rPr lang="de-AT" sz="1800" dirty="0" err="1">
                <a:solidFill>
                  <a:srgbClr val="C00000"/>
                </a:solidFill>
                <a:latin typeface="Menlo" panose="020B0609030804020204" pitchFamily="49" charset="0"/>
              </a:rPr>
              <a:t>id</a:t>
            </a: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838200" y="1995130"/>
            <a:ext cx="845667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Deserialize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  <a:p>
            <a:endParaRPr lang="de-DE" sz="2000" dirty="0"/>
          </a:p>
          <a:p>
            <a:r>
              <a:rPr lang="de-DE" sz="2000" dirty="0" err="1"/>
              <a:t>Cargo.toml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dirty="0">
                <a:solidFill>
                  <a:srgbClr val="CE9178"/>
                </a:solidFill>
                <a:latin typeface="Menlo" panose="020B0609030804020204" pitchFamily="49" charset="0"/>
              </a:rPr>
              <a:t>[</a:t>
            </a:r>
            <a:r>
              <a:rPr lang="de-DE" dirty="0" err="1">
                <a:solidFill>
                  <a:srgbClr val="CE9178"/>
                </a:solidFill>
                <a:latin typeface="Menlo" panose="020B0609030804020204" pitchFamily="49" charset="0"/>
              </a:rPr>
              <a:t>dependencies</a:t>
            </a:r>
            <a:r>
              <a:rPr lang="de-DE" dirty="0">
                <a:solidFill>
                  <a:srgbClr val="CE9178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de-DE" dirty="0" err="1">
                <a:solidFill>
                  <a:srgbClr val="CE9178"/>
                </a:solidFill>
                <a:latin typeface="Menlo" panose="020B0609030804020204" pitchFamily="49" charset="0"/>
              </a:rPr>
              <a:t>serde</a:t>
            </a:r>
            <a:r>
              <a:rPr lang="de-DE" dirty="0">
                <a:solidFill>
                  <a:srgbClr val="CE9178"/>
                </a:solidFill>
                <a:latin typeface="Menlo" panose="020B0609030804020204" pitchFamily="49" charset="0"/>
              </a:rPr>
              <a:t> = {</a:t>
            </a:r>
            <a:r>
              <a:rPr lang="de-DE" dirty="0" err="1">
                <a:solidFill>
                  <a:srgbClr val="CE9178"/>
                </a:solidFill>
                <a:latin typeface="Menlo" panose="020B0609030804020204" pitchFamily="49" charset="0"/>
              </a:rPr>
              <a:t>version</a:t>
            </a:r>
            <a:r>
              <a:rPr lang="de-DE" dirty="0">
                <a:solidFill>
                  <a:srgbClr val="CE9178"/>
                </a:solidFill>
                <a:latin typeface="Menlo" panose="020B0609030804020204" pitchFamily="49" charset="0"/>
              </a:rPr>
              <a:t> = "1.0.193", </a:t>
            </a:r>
            <a:r>
              <a:rPr lang="de-DE" dirty="0" err="1">
                <a:solidFill>
                  <a:srgbClr val="CE9178"/>
                </a:solidFill>
                <a:latin typeface="Menlo" panose="020B0609030804020204" pitchFamily="49" charset="0"/>
              </a:rPr>
              <a:t>features</a:t>
            </a:r>
            <a:r>
              <a:rPr lang="de-DE" dirty="0">
                <a:solidFill>
                  <a:srgbClr val="CE9178"/>
                </a:solidFill>
                <a:latin typeface="Menlo" panose="020B0609030804020204" pitchFamily="49" charset="0"/>
              </a:rPr>
              <a:t> = ["</a:t>
            </a:r>
            <a:r>
              <a:rPr lang="de-DE" dirty="0" err="1">
                <a:solidFill>
                  <a:srgbClr val="CE9178"/>
                </a:solidFill>
                <a:latin typeface="Menlo" panose="020B0609030804020204" pitchFamily="49" charset="0"/>
              </a:rPr>
              <a:t>derive</a:t>
            </a:r>
            <a:r>
              <a:rPr lang="de-DE" dirty="0">
                <a:solidFill>
                  <a:srgbClr val="CE9178"/>
                </a:solidFill>
                <a:latin typeface="Menlo" panose="020B0609030804020204" pitchFamily="49" charset="0"/>
              </a:rPr>
              <a:t>"]}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Macintosh PowerPoint</Application>
  <PresentationFormat>Breitbild</PresentationFormat>
  <Paragraphs>104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Using Actix Web</vt:lpstr>
      <vt:lpstr>PowerPoint-Präsentation</vt:lpstr>
      <vt:lpstr>PowerPoint-Präsentation</vt:lpstr>
      <vt:lpstr>PowerPoint-Präsentation</vt:lpstr>
      <vt:lpstr>Handler Function</vt:lpstr>
      <vt:lpstr>Defining a scope</vt:lpstr>
      <vt:lpstr>Extract data from request</vt:lpstr>
      <vt:lpstr>Extract data from request</vt:lpstr>
      <vt:lpstr>Customize a HttpResponse</vt:lpstr>
      <vt:lpstr>Serve static files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167</cp:revision>
  <dcterms:created xsi:type="dcterms:W3CDTF">2023-11-19T15:04:35Z</dcterms:created>
  <dcterms:modified xsi:type="dcterms:W3CDTF">2023-11-28T20:32:33Z</dcterms:modified>
</cp:coreProperties>
</file>