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61" r:id="rId4"/>
    <p:sldId id="257" r:id="rId5"/>
    <p:sldId id="272" r:id="rId6"/>
    <p:sldId id="258" r:id="rId7"/>
    <p:sldId id="262" r:id="rId8"/>
    <p:sldId id="263" r:id="rId9"/>
    <p:sldId id="270" r:id="rId10"/>
    <p:sldId id="265" r:id="rId11"/>
    <p:sldId id="266" r:id="rId12"/>
    <p:sldId id="273" r:id="rId13"/>
    <p:sldId id="264" r:id="rId14"/>
    <p:sldId id="271" r:id="rId15"/>
    <p:sldId id="267" r:id="rId16"/>
    <p:sldId id="268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2792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D525-FEA6-4C46-A836-18AB099A0B80}" type="datetimeFigureOut">
              <a:rPr lang="en-US" smtClean="0"/>
              <a:pPr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4926-63EB-4746-BA1D-DEED820DE9EA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DR433b0HJY" TargetMode="External"/><Relationship Id="rId4" Type="http://schemas.openxmlformats.org/officeDocument/2006/relationships/hyperlink" Target="https://www.youtube.com/watch?v=4XpnKHJAok8" TargetMode="External"/><Relationship Id="rId5" Type="http://schemas.openxmlformats.org/officeDocument/2006/relationships/hyperlink" Target="http://git-scm.com/book/en/v2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flosopher/gittal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571625" y="384086"/>
            <a:ext cx="5842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Introduction to Version control with </a:t>
            </a:r>
            <a:r>
              <a:rPr lang="en-US" sz="2400" dirty="0" err="1" smtClean="0"/>
              <a:t>Git</a:t>
            </a:r>
            <a:endParaRPr lang="en-US" sz="2400" dirty="0" smtClean="0"/>
          </a:p>
          <a:p>
            <a:pPr algn="ctr"/>
            <a:r>
              <a:rPr lang="en-US" sz="2400" dirty="0"/>
              <a:t>b</a:t>
            </a:r>
            <a:r>
              <a:rPr lang="en-US" sz="2400" dirty="0" smtClean="0"/>
              <a:t>y</a:t>
            </a:r>
          </a:p>
          <a:p>
            <a:pPr algn="ctr"/>
            <a:r>
              <a:rPr lang="en-US" sz="2400" dirty="0" smtClean="0"/>
              <a:t>Katharina Albers and Florian Richter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476250" y="2560568"/>
            <a:ext cx="646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A bit of theory behind version control (FR)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Practical </a:t>
            </a:r>
            <a:r>
              <a:rPr lang="en-US" sz="2000" dirty="0" err="1" smtClean="0"/>
              <a:t>Git</a:t>
            </a:r>
            <a:r>
              <a:rPr lang="en-US" sz="2000" dirty="0" smtClean="0"/>
              <a:t> (KA)</a:t>
            </a:r>
            <a:endParaRPr lang="en-US" sz="2000" dirty="0"/>
          </a:p>
        </p:txBody>
      </p:sp>
      <p:sp>
        <p:nvSpPr>
          <p:cNvPr id="11" name="Textfeld 10"/>
          <p:cNvSpPr txBox="1"/>
          <p:nvPr/>
        </p:nvSpPr>
        <p:spPr>
          <a:xfrm>
            <a:off x="333375" y="4857750"/>
            <a:ext cx="82867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References: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https://github.com/flosopher/</a:t>
            </a:r>
            <a:r>
              <a:rPr lang="en-US" dirty="0" smtClean="0">
                <a:hlinkClick r:id="rId2"/>
              </a:rPr>
              <a:t>gittalk</a:t>
            </a:r>
            <a:r>
              <a:rPr lang="en-US" dirty="0" smtClean="0"/>
              <a:t>                                (this presentation)</a:t>
            </a:r>
            <a:endParaRPr lang="en-US" u="sng" dirty="0" smtClean="0"/>
          </a:p>
          <a:p>
            <a:r>
              <a:rPr lang="en-US" dirty="0">
                <a:hlinkClick r:id="rId3"/>
              </a:rPr>
              <a:t>https://www.youtube.com/watch?v=</a:t>
            </a:r>
            <a:r>
              <a:rPr lang="en-US" dirty="0" smtClean="0">
                <a:hlinkClick r:id="rId3"/>
              </a:rPr>
              <a:t>ZDR433b0HJY</a:t>
            </a:r>
            <a:r>
              <a:rPr lang="en-US" dirty="0" smtClean="0"/>
              <a:t>      (intro to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u="sng" dirty="0">
                <a:hlinkClick r:id="rId4"/>
              </a:rPr>
              <a:t>https://www.youtube.com/watch?v=</a:t>
            </a:r>
            <a:r>
              <a:rPr lang="en-US" u="sng" dirty="0" smtClean="0">
                <a:hlinkClick r:id="rId4"/>
              </a:rPr>
              <a:t>4XpnKHJAok8</a:t>
            </a:r>
            <a:r>
              <a:rPr lang="en-US" u="sng" dirty="0" smtClean="0"/>
              <a:t> </a:t>
            </a:r>
            <a:r>
              <a:rPr lang="en-US" dirty="0" smtClean="0"/>
              <a:t>     (</a:t>
            </a:r>
            <a:r>
              <a:rPr lang="en-US" dirty="0" err="1" smtClean="0"/>
              <a:t>git</a:t>
            </a:r>
            <a:r>
              <a:rPr lang="en-US" dirty="0" smtClean="0"/>
              <a:t> philosophy)</a:t>
            </a:r>
            <a:endParaRPr lang="en-US" dirty="0"/>
          </a:p>
          <a:p>
            <a:r>
              <a:rPr lang="en-US" dirty="0">
                <a:hlinkClick r:id="rId5"/>
              </a:rPr>
              <a:t>http://git-scm.com/book/en/v2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                                      (free book)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650875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‘branch’ is essentially a complete copy of the whole repository</a:t>
            </a:r>
            <a:br>
              <a:rPr lang="en-US" dirty="0" smtClean="0"/>
            </a:br>
            <a:r>
              <a:rPr lang="en-US" dirty="0" smtClean="0"/>
              <a:t>	(when creating a branch, a repository copy is created in the VCS database*)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In a branched repository, there is no more linear commit repository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-&gt; Problem 1: </a:t>
            </a:r>
            <a:r>
              <a:rPr lang="en-US" dirty="0" smtClean="0"/>
              <a:t>commits </a:t>
            </a:r>
            <a:r>
              <a:rPr lang="en-US" dirty="0" smtClean="0"/>
              <a:t>can’t be saved </a:t>
            </a:r>
            <a:r>
              <a:rPr lang="en-US" dirty="0" smtClean="0"/>
              <a:t>as</a:t>
            </a:r>
            <a:r>
              <a:rPr lang="en-US" dirty="0" smtClean="0"/>
              <a:t> </a:t>
            </a:r>
            <a:r>
              <a:rPr lang="en-US" dirty="0" smtClean="0"/>
              <a:t>‘V1’, ‘V2’, ‘V3’, etc..</a:t>
            </a:r>
          </a:p>
          <a:p>
            <a:r>
              <a:rPr lang="en-US" dirty="0" smtClean="0"/>
              <a:t>-&gt; Problem 2: it’s still necessary to know how commits are related (for reasons explained later)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14" y="5042118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Modern VCS like </a:t>
            </a:r>
            <a:r>
              <a:rPr lang="en-US" dirty="0" err="1" smtClean="0"/>
              <a:t>Git</a:t>
            </a:r>
            <a:r>
              <a:rPr lang="en-US" dirty="0" smtClean="0"/>
              <a:t> solve these two problems by: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Assigning a unique identifier each commit (instead of a linear number)</a:t>
            </a:r>
            <a:endParaRPr lang="en-US" sz="1400" dirty="0" smtClean="0"/>
          </a:p>
          <a:p>
            <a:pPr marL="342900" indent="-342900">
              <a:buAutoNum type="arabicParenR"/>
            </a:pPr>
            <a:r>
              <a:rPr lang="en-US" dirty="0" smtClean="0"/>
              <a:t>Every commit contains a pointer to its parent commit </a:t>
            </a:r>
          </a:p>
          <a:p>
            <a:pPr marL="342900" indent="-342900"/>
            <a:endParaRPr lang="en-US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1690115" y="3078063"/>
            <a:ext cx="5978879" cy="1501235"/>
            <a:chOff x="291745" y="2324268"/>
            <a:chExt cx="7518755" cy="2889392"/>
          </a:xfrm>
        </p:grpSpPr>
        <p:sp>
          <p:nvSpPr>
            <p:cNvPr id="7" name="TextBox 6"/>
            <p:cNvSpPr txBox="1"/>
            <p:nvPr/>
          </p:nvSpPr>
          <p:spPr>
            <a:xfrm>
              <a:off x="291745" y="3141365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V1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28716" y="3141365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V2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31503" y="3141365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5704" y="2324268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V4?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36146" y="2324268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V5?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01186" y="2324268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V6?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96390" y="3969682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V4?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45462" y="3969682"/>
              <a:ext cx="709314" cy="12439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V5?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5" name="Straight Arrow Connector 14"/>
            <p:cNvCxnSpPr>
              <a:stCxn id="9" idx="3"/>
              <a:endCxn id="10" idx="1"/>
            </p:cNvCxnSpPr>
            <p:nvPr/>
          </p:nvCxnSpPr>
          <p:spPr>
            <a:xfrm flipV="1">
              <a:off x="2840817" y="2946258"/>
              <a:ext cx="1064887" cy="8170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1"/>
            </p:cNvCxnSpPr>
            <p:nvPr/>
          </p:nvCxnSpPr>
          <p:spPr>
            <a:xfrm>
              <a:off x="1001059" y="3763355"/>
              <a:ext cx="227656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9" idx="1"/>
            </p:cNvCxnSpPr>
            <p:nvPr/>
          </p:nvCxnSpPr>
          <p:spPr>
            <a:xfrm>
              <a:off x="1938030" y="3763355"/>
              <a:ext cx="193473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3" idx="1"/>
            </p:cNvCxnSpPr>
            <p:nvPr/>
          </p:nvCxnSpPr>
          <p:spPr>
            <a:xfrm>
              <a:off x="2840817" y="3763355"/>
              <a:ext cx="355573" cy="8283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2" idx="1"/>
            </p:cNvCxnSpPr>
            <p:nvPr/>
          </p:nvCxnSpPr>
          <p:spPr>
            <a:xfrm>
              <a:off x="5745460" y="2946258"/>
              <a:ext cx="1355726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3"/>
              <a:endCxn id="11" idx="1"/>
            </p:cNvCxnSpPr>
            <p:nvPr/>
          </p:nvCxnSpPr>
          <p:spPr>
            <a:xfrm>
              <a:off x="4615017" y="2946258"/>
              <a:ext cx="421129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14" idx="1"/>
            </p:cNvCxnSpPr>
            <p:nvPr/>
          </p:nvCxnSpPr>
          <p:spPr>
            <a:xfrm>
              <a:off x="3905704" y="4591672"/>
              <a:ext cx="1839758" cy="3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18974" y="6519446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278185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250" y="0"/>
            <a:ext cx="858051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Branching problem 1: Assigning a unique identifier to each commit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In some open source projects, 100s of developers make 10000s of commits</a:t>
            </a:r>
          </a:p>
          <a:p>
            <a:r>
              <a:rPr lang="en-US" dirty="0" smtClean="0"/>
              <a:t>	</a:t>
            </a:r>
            <a:r>
              <a:rPr lang="en-US" sz="1400" i="1" dirty="0" smtClean="0"/>
              <a:t>(on their local machines, without knowing of each other)</a:t>
            </a:r>
            <a:endParaRPr lang="en-US" sz="1400" dirty="0" smtClean="0"/>
          </a:p>
          <a:p>
            <a:endParaRPr lang="en-US" sz="1600" i="1" dirty="0" smtClean="0"/>
          </a:p>
          <a:p>
            <a:pPr>
              <a:buFont typeface="Arial"/>
              <a:buChar char="•"/>
            </a:pPr>
            <a:r>
              <a:rPr lang="en-US" dirty="0" smtClean="0"/>
              <a:t>Solution: use an algorithm that takes the </a:t>
            </a:r>
            <a:r>
              <a:rPr lang="en-US" i="1" dirty="0" smtClean="0"/>
              <a:t>content</a:t>
            </a:r>
            <a:r>
              <a:rPr lang="en-US" dirty="0" smtClean="0"/>
              <a:t> of the commit as input and generates a string/number based on it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400" i="1" dirty="0" smtClean="0"/>
              <a:t>(the probability that the algorithm returns the same number given different commits needs to be extremely low) </a:t>
            </a:r>
            <a:r>
              <a:rPr lang="en-US" sz="1600" i="1" dirty="0" smtClean="0"/>
              <a:t>	</a:t>
            </a:r>
          </a:p>
          <a:p>
            <a:pPr>
              <a:buFont typeface="Arial"/>
              <a:buChar char="•"/>
            </a:pPr>
            <a:r>
              <a:rPr lang="en-US" dirty="0" smtClean="0"/>
              <a:t>This number becomes the commit identifier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twocommits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3714750"/>
            <a:ext cx="4381500" cy="248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2250" y="3095625"/>
            <a:ext cx="606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uses ‘SHA-1 hashes’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3750" y="3984625"/>
            <a:ext cx="45402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SHA-1 </a:t>
            </a:r>
            <a:r>
              <a:rPr lang="en-US" i="1" dirty="0" smtClean="0"/>
              <a:t>(Secure Hash Algorithm)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takes any digital data and generates 40-digit hexadecimal numbers based on it</a:t>
            </a:r>
          </a:p>
          <a:p>
            <a:r>
              <a:rPr lang="en-US" dirty="0" smtClean="0"/>
              <a:t>(160bit -&gt; 2</a:t>
            </a:r>
            <a:r>
              <a:rPr lang="en-US" baseline="30000" dirty="0" smtClean="0"/>
              <a:t>160</a:t>
            </a:r>
            <a:r>
              <a:rPr lang="en-US" dirty="0" smtClean="0"/>
              <a:t> potential values)</a:t>
            </a:r>
          </a:p>
          <a:p>
            <a:endParaRPr lang="en-US" dirty="0" smtClean="0"/>
          </a:p>
          <a:p>
            <a:r>
              <a:rPr lang="en-US" dirty="0" smtClean="0"/>
              <a:t>http://en.wikipedia.org/wiki/SHA-1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511149" y="3590648"/>
            <a:ext cx="248204" cy="158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1168886" y="3464957"/>
            <a:ext cx="1466365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222250" y="64135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Numbers of different commits are not related in any way! </a:t>
            </a:r>
            <a:r>
              <a:rPr lang="en-US" dirty="0"/>
              <a:t>  </a:t>
            </a:r>
            <a:r>
              <a:rPr lang="en-US" dirty="0" smtClean="0"/>
              <a:t>  Just unique ‘names’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485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784" y="6408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SHA-1 identifiers and parent pointers, our commit tree could look like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91745" y="1193708"/>
            <a:ext cx="8511019" cy="1979332"/>
            <a:chOff x="291745" y="2296940"/>
            <a:chExt cx="8511019" cy="1979332"/>
          </a:xfrm>
        </p:grpSpPr>
        <p:sp>
          <p:nvSpPr>
            <p:cNvPr id="7" name="TextBox 6"/>
            <p:cNvSpPr txBox="1"/>
            <p:nvPr/>
          </p:nvSpPr>
          <p:spPr>
            <a:xfrm>
              <a:off x="291745" y="2891277"/>
              <a:ext cx="629005" cy="6463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2842" y="2845111"/>
              <a:ext cx="1120635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  <a:br>
                <a:rPr lang="en-US" sz="1400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latin typeface="Courier"/>
                  <a:cs typeface="Courier"/>
                </a:rPr>
                <a:t>parent: c7d…</a:t>
              </a:r>
              <a:endParaRPr lang="en-US" sz="1400" b="1" dirty="0" smtClean="0">
                <a:latin typeface="Courier"/>
                <a:cs typeface="Courie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95616" y="2845111"/>
              <a:ext cx="1027133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latin typeface="Courier"/>
                  <a:cs typeface="Courier"/>
                </a:rPr>
                <a:t>parent: 6ff…</a:t>
              </a:r>
              <a:endParaRPr lang="en-US" sz="1400" b="1" dirty="0" smtClean="0">
                <a:latin typeface="Courier"/>
                <a:cs typeface="Courier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76784" y="2296940"/>
              <a:ext cx="1007450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parent: be2…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00304" y="2296940"/>
              <a:ext cx="948212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parent: 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80656" y="2298528"/>
              <a:ext cx="1122108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br>
                <a:rPr lang="en-US" sz="1400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latin typeface="Courier"/>
                  <a:cs typeface="Courier"/>
                </a:rPr>
                <a:t>parent: 2a4…</a:t>
              </a:r>
              <a:endParaRPr lang="en-US" sz="1400" b="1" dirty="0" smtClean="0">
                <a:latin typeface="Courier"/>
                <a:cs typeface="Courie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76784" y="3537608"/>
              <a:ext cx="1007450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parent: be2…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48515" y="3537608"/>
              <a:ext cx="1127109" cy="7386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r>
                <a:rPr lang="en-US" b="1" dirty="0" smtClean="0">
                  <a:latin typeface="Courier"/>
                  <a:cs typeface="Courier"/>
                </a:rPr>
                <a:t/>
              </a:r>
              <a:br>
                <a:rPr lang="en-US" b="1" dirty="0" smtClean="0">
                  <a:latin typeface="Courier"/>
                  <a:cs typeface="Courier"/>
                </a:rPr>
              </a:br>
              <a:r>
                <a:rPr lang="en-US" sz="1400" dirty="0" smtClean="0">
                  <a:solidFill>
                    <a:prstClr val="black"/>
                  </a:solidFill>
                  <a:latin typeface="Courier"/>
                  <a:cs typeface="Courier"/>
                </a:rPr>
                <a:t>parent: 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5" name="Straight Arrow Connector 14"/>
            <p:cNvCxnSpPr>
              <a:stCxn id="9" idx="3"/>
              <a:endCxn id="10" idx="1"/>
            </p:cNvCxnSpPr>
            <p:nvPr/>
          </p:nvCxnSpPr>
          <p:spPr>
            <a:xfrm flipV="1">
              <a:off x="4222749" y="2666272"/>
              <a:ext cx="554035" cy="5481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1"/>
            </p:cNvCxnSpPr>
            <p:nvPr/>
          </p:nvCxnSpPr>
          <p:spPr>
            <a:xfrm>
              <a:off x="920750" y="3214443"/>
              <a:ext cx="52209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9" idx="1"/>
            </p:cNvCxnSpPr>
            <p:nvPr/>
          </p:nvCxnSpPr>
          <p:spPr>
            <a:xfrm>
              <a:off x="2563477" y="3214443"/>
              <a:ext cx="63213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3" idx="1"/>
            </p:cNvCxnSpPr>
            <p:nvPr/>
          </p:nvCxnSpPr>
          <p:spPr>
            <a:xfrm>
              <a:off x="4222749" y="3214443"/>
              <a:ext cx="554035" cy="6924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2" idx="1"/>
            </p:cNvCxnSpPr>
            <p:nvPr/>
          </p:nvCxnSpPr>
          <p:spPr>
            <a:xfrm>
              <a:off x="7048516" y="2666272"/>
              <a:ext cx="6321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3"/>
              <a:endCxn id="11" idx="1"/>
            </p:cNvCxnSpPr>
            <p:nvPr/>
          </p:nvCxnSpPr>
          <p:spPr>
            <a:xfrm>
              <a:off x="5784234" y="2666272"/>
              <a:ext cx="3160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14" idx="1"/>
            </p:cNvCxnSpPr>
            <p:nvPr/>
          </p:nvCxnSpPr>
          <p:spPr>
            <a:xfrm>
              <a:off x="5784234" y="3906940"/>
              <a:ext cx="126428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0" y="3668752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 VCS database directory (in </a:t>
            </a:r>
            <a:r>
              <a:rPr lang="en-US" dirty="0"/>
              <a:t>A</a:t>
            </a:r>
            <a:r>
              <a:rPr lang="en-US" dirty="0" smtClean="0"/>
              <a:t>’s case, after B has pushed his changes ) </a:t>
            </a:r>
            <a:r>
              <a:rPr lang="en-US" dirty="0" smtClean="0"/>
              <a:t>would look like:</a:t>
            </a:r>
          </a:p>
          <a:p>
            <a:r>
              <a:rPr lang="en-US" sz="1400" dirty="0" smtClean="0"/>
              <a:t>(parent pointers omitted for clarity)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3195616" y="4253527"/>
            <a:ext cx="3540125" cy="1937482"/>
            <a:chOff x="920750" y="4387236"/>
            <a:chExt cx="3540125" cy="1937482"/>
          </a:xfrm>
        </p:grpSpPr>
        <p:sp>
          <p:nvSpPr>
            <p:cNvPr id="75" name="Rectangle 74"/>
            <p:cNvSpPr/>
            <p:nvPr/>
          </p:nvSpPr>
          <p:spPr>
            <a:xfrm>
              <a:off x="920750" y="4387236"/>
              <a:ext cx="3540125" cy="1937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master: </a:t>
              </a:r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  <a:br>
                <a:rPr lang="en-US" sz="1400" b="1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current: 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52400" y="631412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VCS also stores pointers to all branches and the master</a:t>
            </a:r>
          </a:p>
        </p:txBody>
      </p:sp>
    </p:spTree>
    <p:extLst>
      <p:ext uri="{BB962C8B-B14F-4D97-AF65-F5344CB8AC3E}">
        <p14:creationId xmlns:p14="http://schemas.microsoft.com/office/powerpoint/2010/main" val="2278185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744562"/>
            <a:ext cx="82217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 arbitrary number of branches can exist (and also pushed to server), e.g. Alice’s and Bob’s </a:t>
            </a:r>
            <a:r>
              <a:rPr lang="en-US" dirty="0" smtClean="0"/>
              <a:t>changes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Internally, VCS essentially deals with branching the same as with other commits: a snapshot of the repository is saved in the </a:t>
            </a:r>
            <a:r>
              <a:rPr lang="en-US" dirty="0" smtClean="0"/>
              <a:t>database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000" y="5609540"/>
            <a:ext cx="8221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VCS can set the files in the </a:t>
            </a:r>
            <a:r>
              <a:rPr lang="en-US" dirty="0" err="1"/>
              <a:t>workdir</a:t>
            </a:r>
            <a:r>
              <a:rPr lang="en-US" dirty="0"/>
              <a:t> to any of the branch commits </a:t>
            </a:r>
            <a:br>
              <a:rPr lang="en-US" dirty="0"/>
            </a:br>
            <a:r>
              <a:rPr lang="en-US" dirty="0"/>
              <a:t>(assuming Alice has pushed her branch to master, Bob can see her work without changing his own and vice versa)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88823" y="2950885"/>
            <a:ext cx="3540125" cy="1937482"/>
            <a:chOff x="920750" y="4387236"/>
            <a:chExt cx="3540125" cy="1937482"/>
          </a:xfrm>
        </p:grpSpPr>
        <p:sp>
          <p:nvSpPr>
            <p:cNvPr id="20" name="Rectangle 19"/>
            <p:cNvSpPr/>
            <p:nvPr/>
          </p:nvSpPr>
          <p:spPr>
            <a:xfrm>
              <a:off x="920750" y="4387236"/>
              <a:ext cx="3540125" cy="1937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master: </a:t>
              </a:r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current: 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5257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6564" y="671566"/>
            <a:ext cx="8837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Let’s assume Alice and Bob are done developing and want to combine their changes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Alice added 2 new files and modified 3 existing files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Bob added 1 new file and modified 1 existing file (which was also modified by Alice)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Time to do a ‘merge’ of the two development histories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564" y="4826000"/>
            <a:ext cx="84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combined repository should </a:t>
            </a:r>
            <a:r>
              <a:rPr lang="en-US" dirty="0" smtClean="0"/>
              <a:t>contain (compared to </a:t>
            </a:r>
            <a:r>
              <a:rPr lang="en-US" b="1" dirty="0" smtClean="0">
                <a:latin typeface="Courier"/>
                <a:cs typeface="Courier"/>
              </a:rPr>
              <a:t>be2…</a:t>
            </a:r>
            <a:r>
              <a:rPr lang="en-US" dirty="0" smtClean="0"/>
              <a:t> branch point)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3 new files (2 from Alice, 1 from Bob)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2 existing files modified by Alice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1 existing file modified by Alice (e.g. adding 30 lines after Line 120) and Bob (adding 50 lines after Line 270)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6564" y="2495914"/>
            <a:ext cx="6741951" cy="1548446"/>
            <a:chOff x="306564" y="2298527"/>
            <a:chExt cx="6741951" cy="1548446"/>
          </a:xfrm>
        </p:grpSpPr>
        <p:sp>
          <p:nvSpPr>
            <p:cNvPr id="10" name="TextBox 9"/>
            <p:cNvSpPr txBox="1"/>
            <p:nvPr/>
          </p:nvSpPr>
          <p:spPr>
            <a:xfrm>
              <a:off x="306564" y="2845111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42842" y="2845111"/>
              <a:ext cx="859033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01111" y="2845111"/>
              <a:ext cx="78900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56068" y="2298528"/>
              <a:ext cx="620716" cy="309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74804" y="2298528"/>
              <a:ext cx="614821" cy="309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47171" y="2298527"/>
              <a:ext cx="701344" cy="3077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56068" y="3537608"/>
              <a:ext cx="62071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73554" y="3539196"/>
              <a:ext cx="6321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3590120" y="2453211"/>
              <a:ext cx="565948" cy="5457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>
            <a:xfrm>
              <a:off x="935569" y="2999000"/>
              <a:ext cx="50727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3"/>
              <a:endCxn id="12" idx="1"/>
            </p:cNvCxnSpPr>
            <p:nvPr/>
          </p:nvCxnSpPr>
          <p:spPr>
            <a:xfrm>
              <a:off x="2301875" y="2999000"/>
              <a:ext cx="4992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6" idx="1"/>
            </p:cNvCxnSpPr>
            <p:nvPr/>
          </p:nvCxnSpPr>
          <p:spPr>
            <a:xfrm>
              <a:off x="3590120" y="2999000"/>
              <a:ext cx="565948" cy="6924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3"/>
              <a:endCxn id="15" idx="1"/>
            </p:cNvCxnSpPr>
            <p:nvPr/>
          </p:nvCxnSpPr>
          <p:spPr>
            <a:xfrm flipV="1">
              <a:off x="5889625" y="2452416"/>
              <a:ext cx="457546" cy="7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776784" y="2453211"/>
              <a:ext cx="4980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3"/>
              <a:endCxn id="17" idx="1"/>
            </p:cNvCxnSpPr>
            <p:nvPr/>
          </p:nvCxnSpPr>
          <p:spPr>
            <a:xfrm>
              <a:off x="4776784" y="3691497"/>
              <a:ext cx="7967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>
            <a:endCxn id="64" idx="1"/>
          </p:cNvCxnSpPr>
          <p:nvPr/>
        </p:nvCxnSpPr>
        <p:spPr>
          <a:xfrm flipV="1">
            <a:off x="6205695" y="3227164"/>
            <a:ext cx="1557180" cy="663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048515" y="2649803"/>
            <a:ext cx="714360" cy="548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762875" y="304249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485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026" y="588050"/>
            <a:ext cx="84407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does a VCS perform a merge?    …actually not that complicated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VCS is asked to merge two commits/snapshots together</a:t>
            </a:r>
            <a:br>
              <a:rPr lang="en-US" dirty="0" smtClean="0"/>
            </a:br>
            <a:r>
              <a:rPr lang="en-US" sz="1400" dirty="0" smtClean="0"/>
              <a:t>(here: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/>
              <a:t> and </a:t>
            </a:r>
            <a:r>
              <a:rPr lang="en-US" sz="1400" b="1" dirty="0" smtClean="0">
                <a:latin typeface="Courier"/>
                <a:cs typeface="Courier"/>
              </a:rPr>
              <a:t>fa8…</a:t>
            </a:r>
            <a:r>
              <a:rPr lang="en-US" sz="1400" dirty="0" smtClean="0"/>
              <a:t>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VCS determines the last common ancestor (LCA) of the two commits by ‘walking up’ the repository tree  (that’s why every commit has a pointer to its parent)</a:t>
            </a:r>
            <a:br>
              <a:rPr lang="en-US" dirty="0" smtClean="0"/>
            </a:br>
            <a:r>
              <a:rPr lang="en-US" sz="1400" dirty="0" smtClean="0"/>
              <a:t>(here: </a:t>
            </a:r>
            <a:r>
              <a:rPr lang="en-US" sz="1400" b="1" dirty="0" smtClean="0">
                <a:latin typeface="Courier"/>
                <a:cs typeface="Courier"/>
              </a:rPr>
              <a:t>be2…</a:t>
            </a:r>
            <a:r>
              <a:rPr lang="en-US" sz="1400" dirty="0" smtClean="0"/>
              <a:t>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75" y="4968875"/>
            <a:ext cx="893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All changes that have happened in the two branches/histories since the LCA are combined* into the </a:t>
            </a:r>
            <a:r>
              <a:rPr lang="en-US" dirty="0" err="1" smtClean="0"/>
              <a:t>workdir</a:t>
            </a:r>
            <a:r>
              <a:rPr lang="en-US" dirty="0" smtClean="0"/>
              <a:t>  … and a new commit/snapshot is made    ….voila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2026" y="3040910"/>
            <a:ext cx="6741951" cy="1548446"/>
            <a:chOff x="306564" y="2298527"/>
            <a:chExt cx="6741951" cy="1548446"/>
          </a:xfrm>
        </p:grpSpPr>
        <p:sp>
          <p:nvSpPr>
            <p:cNvPr id="7" name="TextBox 6"/>
            <p:cNvSpPr txBox="1"/>
            <p:nvPr/>
          </p:nvSpPr>
          <p:spPr>
            <a:xfrm>
              <a:off x="306564" y="2845111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2842" y="2845111"/>
              <a:ext cx="859033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01111" y="2845111"/>
              <a:ext cx="78900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56068" y="2298528"/>
              <a:ext cx="620716" cy="309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4804" y="2298528"/>
              <a:ext cx="614821" cy="3093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47171" y="2298527"/>
              <a:ext cx="701344" cy="3077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56068" y="3537608"/>
              <a:ext cx="62071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3554" y="3539196"/>
              <a:ext cx="6321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5" name="Straight Arrow Connector 14"/>
            <p:cNvCxnSpPr>
              <a:stCxn id="9" idx="3"/>
              <a:endCxn id="10" idx="1"/>
            </p:cNvCxnSpPr>
            <p:nvPr/>
          </p:nvCxnSpPr>
          <p:spPr>
            <a:xfrm flipV="1">
              <a:off x="3590120" y="2453211"/>
              <a:ext cx="565948" cy="5457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1"/>
            </p:cNvCxnSpPr>
            <p:nvPr/>
          </p:nvCxnSpPr>
          <p:spPr>
            <a:xfrm>
              <a:off x="935569" y="2999000"/>
              <a:ext cx="50727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9" idx="1"/>
            </p:cNvCxnSpPr>
            <p:nvPr/>
          </p:nvCxnSpPr>
          <p:spPr>
            <a:xfrm>
              <a:off x="2301875" y="2999000"/>
              <a:ext cx="4992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3" idx="1"/>
            </p:cNvCxnSpPr>
            <p:nvPr/>
          </p:nvCxnSpPr>
          <p:spPr>
            <a:xfrm>
              <a:off x="3590120" y="2999000"/>
              <a:ext cx="565948" cy="6924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12" idx="1"/>
            </p:cNvCxnSpPr>
            <p:nvPr/>
          </p:nvCxnSpPr>
          <p:spPr>
            <a:xfrm flipV="1">
              <a:off x="5889625" y="2452416"/>
              <a:ext cx="457546" cy="7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3"/>
              <a:endCxn id="11" idx="1"/>
            </p:cNvCxnSpPr>
            <p:nvPr/>
          </p:nvCxnSpPr>
          <p:spPr>
            <a:xfrm>
              <a:off x="4776784" y="2453211"/>
              <a:ext cx="4980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  <a:endCxn id="14" idx="1"/>
            </p:cNvCxnSpPr>
            <p:nvPr/>
          </p:nvCxnSpPr>
          <p:spPr>
            <a:xfrm>
              <a:off x="4776784" y="3691497"/>
              <a:ext cx="7967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>
            <a:stCxn id="14" idx="3"/>
            <a:endCxn id="26" idx="1"/>
          </p:cNvCxnSpPr>
          <p:nvPr/>
        </p:nvCxnSpPr>
        <p:spPr>
          <a:xfrm flipV="1">
            <a:off x="6261157" y="4112303"/>
            <a:ext cx="1343051" cy="323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3"/>
            <a:endCxn id="26" idx="1"/>
          </p:cNvCxnSpPr>
          <p:nvPr/>
        </p:nvCxnSpPr>
        <p:spPr>
          <a:xfrm>
            <a:off x="7103977" y="3194799"/>
            <a:ext cx="500231" cy="91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04208" y="3635249"/>
            <a:ext cx="1198556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d0c…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merge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parent: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fa8…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2026" y="6227058"/>
            <a:ext cx="87819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*if combination can’t be done automatically (i.e. same line of a file was changed in both histories), the user has to manually resolve the merge conflict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3885949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573" y="568920"/>
            <a:ext cx="811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 practical merge process in the Alice/Bob scenario </a:t>
            </a:r>
            <a:br>
              <a:rPr lang="en-US" u="sng" dirty="0" smtClean="0"/>
            </a:br>
            <a:r>
              <a:rPr lang="en-US" dirty="0" smtClean="0"/>
              <a:t>(Alice and Bob want to combine the changes from their personal branches  into the master repository)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46153" y="3137584"/>
            <a:ext cx="8997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Alice merges her changes into </a:t>
            </a:r>
            <a:r>
              <a:rPr lang="en-US" dirty="0" smtClean="0"/>
              <a:t>master (</a:t>
            </a:r>
            <a:r>
              <a:rPr lang="en-US" sz="1600" b="1" dirty="0" smtClean="0">
                <a:latin typeface="Courier"/>
                <a:cs typeface="Courier"/>
              </a:rPr>
              <a:t>be2…</a:t>
            </a:r>
            <a:r>
              <a:rPr lang="en-US" dirty="0" smtClean="0"/>
              <a:t> + </a:t>
            </a:r>
            <a:r>
              <a:rPr lang="en-US" sz="1600" b="1" dirty="0" smtClean="0">
                <a:latin typeface="Courier"/>
                <a:cs typeface="Courier"/>
              </a:rPr>
              <a:t>dd1…</a:t>
            </a:r>
            <a:r>
              <a:rPr lang="en-US" dirty="0" smtClean="0"/>
              <a:t>) on </a:t>
            </a:r>
            <a:r>
              <a:rPr lang="en-US" dirty="0" smtClean="0"/>
              <a:t>her machine and pushes to server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/>
              <a:t>-&gt; easy</a:t>
            </a:r>
            <a:r>
              <a:rPr lang="en-US" dirty="0" smtClean="0"/>
              <a:t>, because master hasn’t changed since Alice branched </a:t>
            </a:r>
            <a:br>
              <a:rPr lang="en-US" dirty="0" smtClean="0"/>
            </a:br>
            <a:r>
              <a:rPr lang="en-US" dirty="0" smtClean="0"/>
              <a:t>	-&gt; simply set </a:t>
            </a:r>
            <a:r>
              <a:rPr lang="en-US" dirty="0" smtClean="0">
                <a:latin typeface="Courier"/>
                <a:cs typeface="Courier"/>
              </a:rPr>
              <a:t>master</a:t>
            </a:r>
            <a:r>
              <a:rPr lang="en-US" dirty="0" smtClean="0"/>
              <a:t> pointer to </a:t>
            </a:r>
            <a:r>
              <a:rPr lang="en-US" dirty="0" err="1" smtClean="0">
                <a:latin typeface="Courier"/>
                <a:cs typeface="Courier"/>
              </a:rPr>
              <a:t>alice_branch</a:t>
            </a:r>
            <a:r>
              <a:rPr lang="en-US" dirty="0" smtClean="0"/>
              <a:t> pointer (‘fast-forward’ merge)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6153" y="1568006"/>
            <a:ext cx="5805326" cy="1010632"/>
            <a:chOff x="306564" y="2451621"/>
            <a:chExt cx="5805326" cy="1010632"/>
          </a:xfrm>
        </p:grpSpPr>
        <p:sp>
          <p:nvSpPr>
            <p:cNvPr id="10" name="TextBox 9"/>
            <p:cNvSpPr txBox="1"/>
            <p:nvPr/>
          </p:nvSpPr>
          <p:spPr>
            <a:xfrm>
              <a:off x="306564" y="2845109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4718" y="2846699"/>
              <a:ext cx="85903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06606" y="2846699"/>
              <a:ext cx="78900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5352" y="2451621"/>
              <a:ext cx="620716" cy="309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5411" y="2453211"/>
              <a:ext cx="614821" cy="309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546" y="2454797"/>
              <a:ext cx="701344" cy="3077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5352" y="3152886"/>
              <a:ext cx="62071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65411" y="3154476"/>
              <a:ext cx="6321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3195615" y="2606303"/>
              <a:ext cx="339737" cy="3942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>
            <a:xfrm>
              <a:off x="935569" y="2998998"/>
              <a:ext cx="269149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3"/>
              <a:endCxn id="12" idx="1"/>
            </p:cNvCxnSpPr>
            <p:nvPr/>
          </p:nvCxnSpPr>
          <p:spPr>
            <a:xfrm>
              <a:off x="2063750" y="3000588"/>
              <a:ext cx="3428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6" idx="1"/>
            </p:cNvCxnSpPr>
            <p:nvPr/>
          </p:nvCxnSpPr>
          <p:spPr>
            <a:xfrm>
              <a:off x="3195615" y="3000588"/>
              <a:ext cx="339737" cy="306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3"/>
              <a:endCxn id="15" idx="1"/>
            </p:cNvCxnSpPr>
            <p:nvPr/>
          </p:nvCxnSpPr>
          <p:spPr>
            <a:xfrm>
              <a:off x="5080232" y="2607893"/>
              <a:ext cx="330314" cy="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156068" y="2606303"/>
              <a:ext cx="30934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3"/>
              <a:endCxn id="17" idx="1"/>
            </p:cNvCxnSpPr>
            <p:nvPr/>
          </p:nvCxnSpPr>
          <p:spPr>
            <a:xfrm>
              <a:off x="4156068" y="3306775"/>
              <a:ext cx="30934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33573" y="4485429"/>
            <a:ext cx="3342004" cy="1952115"/>
            <a:chOff x="920751" y="4387236"/>
            <a:chExt cx="3342004" cy="1952115"/>
          </a:xfrm>
        </p:grpSpPr>
        <p:sp>
          <p:nvSpPr>
            <p:cNvPr id="39" name="Rectangle 38"/>
            <p:cNvSpPr/>
            <p:nvPr/>
          </p:nvSpPr>
          <p:spPr>
            <a:xfrm>
              <a:off x="920751" y="4387236"/>
              <a:ext cx="3342004" cy="19521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master: </a:t>
              </a:r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current: 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389687" y="4466007"/>
            <a:ext cx="3413077" cy="1898637"/>
            <a:chOff x="920750" y="4426081"/>
            <a:chExt cx="3413077" cy="1898637"/>
          </a:xfrm>
        </p:grpSpPr>
        <p:sp>
          <p:nvSpPr>
            <p:cNvPr id="50" name="Rectangle 49"/>
            <p:cNvSpPr/>
            <p:nvPr/>
          </p:nvSpPr>
          <p:spPr>
            <a:xfrm>
              <a:off x="920750" y="4426081"/>
              <a:ext cx="3413077" cy="188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master: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current: 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>
            <a:off x="3828138" y="5415326"/>
            <a:ext cx="14219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28138" y="5468804"/>
            <a:ext cx="14219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Fast-fwd merge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/>
              <a:t> and </a:t>
            </a:r>
            <a:r>
              <a:rPr lang="en-US" sz="1400" b="1" dirty="0" smtClean="0">
                <a:latin typeface="Courier"/>
                <a:cs typeface="Courier"/>
              </a:rPr>
              <a:t>be2</a:t>
            </a:r>
            <a:r>
              <a:rPr lang="en-US" b="1" dirty="0" smtClean="0">
                <a:latin typeface="Courier"/>
                <a:cs typeface="Courier"/>
              </a:rPr>
              <a:t>…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08097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573" y="568920"/>
            <a:ext cx="811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 practical merge process in the Alice/Bob scenario </a:t>
            </a:r>
            <a:br>
              <a:rPr lang="en-US" u="sng" dirty="0" smtClean="0"/>
            </a:br>
            <a:r>
              <a:rPr lang="en-US" dirty="0" smtClean="0"/>
              <a:t>(Alice and Bob want to combine the changes from their personal branches  into the master repository)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7399" y="2900292"/>
            <a:ext cx="856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Bob downloads the updated master from server, merges in his own </a:t>
            </a:r>
            <a:r>
              <a:rPr lang="en-US" dirty="0"/>
              <a:t>branch </a:t>
            </a:r>
            <a:r>
              <a:rPr lang="en-US" dirty="0" smtClean="0"/>
              <a:t>(</a:t>
            </a:r>
            <a:r>
              <a:rPr lang="en-US" sz="1600" b="1" dirty="0" smtClean="0">
                <a:solidFill>
                  <a:prstClr val="black"/>
                </a:solidFill>
                <a:latin typeface="Courier"/>
                <a:cs typeface="Courier"/>
              </a:rPr>
              <a:t>fa8…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+ </a:t>
            </a:r>
            <a:r>
              <a:rPr lang="en-US" sz="1600" b="1" dirty="0">
                <a:solidFill>
                  <a:prstClr val="black"/>
                </a:solidFill>
                <a:latin typeface="Courier"/>
                <a:cs typeface="Courier"/>
              </a:rPr>
              <a:t>dd1…</a:t>
            </a:r>
            <a:r>
              <a:rPr lang="en-US" dirty="0">
                <a:solidFill>
                  <a:prstClr val="black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smtClean="0"/>
              <a:t>and pushes the combined master to server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146153" y="1568006"/>
            <a:ext cx="5805326" cy="1010632"/>
            <a:chOff x="306564" y="2451621"/>
            <a:chExt cx="5805326" cy="1010632"/>
          </a:xfrm>
        </p:grpSpPr>
        <p:sp>
          <p:nvSpPr>
            <p:cNvPr id="10" name="TextBox 9"/>
            <p:cNvSpPr txBox="1"/>
            <p:nvPr/>
          </p:nvSpPr>
          <p:spPr>
            <a:xfrm>
              <a:off x="306564" y="2845109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4718" y="2846699"/>
              <a:ext cx="85903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06606" y="2846699"/>
              <a:ext cx="78900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5352" y="2451621"/>
              <a:ext cx="620716" cy="309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65411" y="2453211"/>
              <a:ext cx="614821" cy="3093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546" y="2454797"/>
              <a:ext cx="701344" cy="3077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5352" y="3152886"/>
              <a:ext cx="620716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65411" y="3154476"/>
              <a:ext cx="632141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cxnSp>
          <p:nvCxnSpPr>
            <p:cNvPr id="18" name="Straight Arrow Connector 17"/>
            <p:cNvCxnSpPr>
              <a:stCxn id="12" idx="3"/>
              <a:endCxn id="13" idx="1"/>
            </p:cNvCxnSpPr>
            <p:nvPr/>
          </p:nvCxnSpPr>
          <p:spPr>
            <a:xfrm flipV="1">
              <a:off x="3195615" y="2606303"/>
              <a:ext cx="339737" cy="3942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>
            <a:xfrm>
              <a:off x="935569" y="2998998"/>
              <a:ext cx="269149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3"/>
              <a:endCxn id="12" idx="1"/>
            </p:cNvCxnSpPr>
            <p:nvPr/>
          </p:nvCxnSpPr>
          <p:spPr>
            <a:xfrm>
              <a:off x="2063750" y="3000588"/>
              <a:ext cx="3428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3"/>
              <a:endCxn id="16" idx="1"/>
            </p:cNvCxnSpPr>
            <p:nvPr/>
          </p:nvCxnSpPr>
          <p:spPr>
            <a:xfrm>
              <a:off x="3195615" y="3000588"/>
              <a:ext cx="339737" cy="306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4" idx="3"/>
              <a:endCxn id="15" idx="1"/>
            </p:cNvCxnSpPr>
            <p:nvPr/>
          </p:nvCxnSpPr>
          <p:spPr>
            <a:xfrm>
              <a:off x="5080232" y="2607893"/>
              <a:ext cx="330314" cy="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156068" y="2606303"/>
              <a:ext cx="30934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3"/>
              <a:endCxn id="17" idx="1"/>
            </p:cNvCxnSpPr>
            <p:nvPr/>
          </p:nvCxnSpPr>
          <p:spPr>
            <a:xfrm>
              <a:off x="4156068" y="3306775"/>
              <a:ext cx="309343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17" idx="3"/>
            <a:endCxn id="34" idx="1"/>
          </p:cNvCxnSpPr>
          <p:nvPr/>
        </p:nvCxnSpPr>
        <p:spPr>
          <a:xfrm flipV="1">
            <a:off x="4937141" y="2266888"/>
            <a:ext cx="1725248" cy="157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4" idx="1"/>
          </p:cNvCxnSpPr>
          <p:nvPr/>
        </p:nvCxnSpPr>
        <p:spPr>
          <a:xfrm>
            <a:off x="5951479" y="1725071"/>
            <a:ext cx="710910" cy="541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662389" y="1789834"/>
            <a:ext cx="1198556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d0c…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merge</a:t>
            </a:r>
          </a:p>
          <a:p>
            <a:pPr algn="ctr"/>
            <a:r>
              <a:rPr lang="en-US" sz="1400" dirty="0" smtClean="0">
                <a:latin typeface="Courier"/>
                <a:cs typeface="Courier"/>
              </a:rPr>
              <a:t>parent: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fa8…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67399" y="3970062"/>
            <a:ext cx="3413077" cy="1898637"/>
            <a:chOff x="920750" y="4426081"/>
            <a:chExt cx="3413077" cy="1898637"/>
          </a:xfrm>
        </p:grpSpPr>
        <p:sp>
          <p:nvSpPr>
            <p:cNvPr id="49" name="Rectangle 48"/>
            <p:cNvSpPr/>
            <p:nvPr/>
          </p:nvSpPr>
          <p:spPr>
            <a:xfrm>
              <a:off x="920750" y="4426081"/>
              <a:ext cx="3413077" cy="18840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28339" y="4552256"/>
              <a:ext cx="62900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c7d…</a:t>
              </a:r>
              <a:endParaRPr lang="en-US" b="1" dirty="0" smtClean="0">
                <a:latin typeface="Courier"/>
                <a:cs typeface="Courier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90163" y="4552256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6ff…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84020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be2…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8403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2a4…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90163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84020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73e…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77877" y="5010944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77877" y="4549279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91a…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84030" y="5370611"/>
              <a:ext cx="22733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master: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  <a:r>
                <a:rPr lang="en-US" sz="1400" dirty="0" smtClean="0">
                  <a:latin typeface="Courier"/>
                  <a:cs typeface="Courier"/>
                </a:rPr>
                <a:t/>
              </a:r>
              <a:br>
                <a:rPr lang="en-US" sz="1400" dirty="0" smtClean="0">
                  <a:latin typeface="Courier"/>
                  <a:cs typeface="Courier"/>
                </a:rPr>
              </a:br>
              <a:r>
                <a:rPr lang="en-US" sz="1400" dirty="0" err="1" smtClean="0">
                  <a:latin typeface="Courier"/>
                  <a:cs typeface="Courier"/>
                </a:rPr>
                <a:t>alice_branch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dd1…</a:t>
              </a:r>
            </a:p>
            <a:p>
              <a:r>
                <a:rPr lang="en-US" sz="1400" dirty="0" err="1" smtClean="0">
                  <a:latin typeface="Courier"/>
                  <a:cs typeface="Courier"/>
                </a:rPr>
                <a:t>bob_branch</a:t>
              </a:r>
              <a:r>
                <a:rPr lang="en-US" sz="1400" dirty="0" smtClean="0">
                  <a:latin typeface="Courier"/>
                  <a:cs typeface="Courier"/>
                </a:rPr>
                <a:t>: </a:t>
              </a:r>
              <a:r>
                <a:rPr lang="en-US" sz="1400" b="1" dirty="0" smtClean="0">
                  <a:latin typeface="Courier"/>
                  <a:cs typeface="Courier"/>
                </a:rPr>
                <a:t>fa8…</a:t>
              </a:r>
            </a:p>
            <a:p>
              <a:r>
                <a:rPr lang="en-US" sz="1400" dirty="0" smtClean="0">
                  <a:latin typeface="Courier"/>
                  <a:cs typeface="Courier"/>
                </a:rPr>
                <a:t>current:  </a:t>
              </a:r>
              <a:r>
                <a:rPr lang="en-US" sz="1400" b="1" dirty="0" smtClean="0">
                  <a:latin typeface="Courier"/>
                  <a:cs typeface="Courier"/>
                </a:rPr>
                <a:t>fa8</a:t>
              </a:r>
              <a:r>
                <a:rPr lang="en-US" sz="1400" b="1" dirty="0" smtClean="0">
                  <a:latin typeface="Courier"/>
                  <a:cs typeface="Courier"/>
                </a:rPr>
                <a:t>…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grpSp>
        <p:nvGrpSpPr>
          <p:cNvPr id="4" name="Gruppierung 3"/>
          <p:cNvGrpSpPr/>
          <p:nvPr/>
        </p:nvGrpSpPr>
        <p:grpSpPr>
          <a:xfrm>
            <a:off x="5685895" y="3955429"/>
            <a:ext cx="3413077" cy="1898637"/>
            <a:chOff x="5685895" y="3955429"/>
            <a:chExt cx="3413077" cy="1898637"/>
          </a:xfrm>
        </p:grpSpPr>
        <p:grpSp>
          <p:nvGrpSpPr>
            <p:cNvPr id="59" name="Group 58"/>
            <p:cNvGrpSpPr/>
            <p:nvPr/>
          </p:nvGrpSpPr>
          <p:grpSpPr>
            <a:xfrm>
              <a:off x="5685895" y="3955429"/>
              <a:ext cx="3413077" cy="1898637"/>
              <a:chOff x="920750" y="4426081"/>
              <a:chExt cx="3413077" cy="1898637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920750" y="4426081"/>
                <a:ext cx="3413077" cy="18840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128339" y="4552256"/>
                <a:ext cx="629005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c7d…</a:t>
                </a:r>
                <a:endParaRPr lang="en-US" b="1" dirty="0" smtClean="0">
                  <a:latin typeface="Courier"/>
                  <a:cs typeface="Courier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890163" y="4552256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6ff…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684020" y="4549279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be2…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84030" y="5010944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2a4…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890163" y="5010944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dd1…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684020" y="5010944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73e…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477877" y="5010944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fa8…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477877" y="4549279"/>
                <a:ext cx="67331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Courier"/>
                    <a:cs typeface="Courier"/>
                  </a:rPr>
                  <a:t>91a…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084030" y="5370611"/>
                <a:ext cx="22733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master: </a:t>
                </a:r>
                <a:r>
                  <a:rPr lang="en-US" sz="1400" b="1" dirty="0" smtClean="0">
                    <a:latin typeface="Courier"/>
                    <a:cs typeface="Courier"/>
                  </a:rPr>
                  <a:t>d0c…</a:t>
                </a:r>
                <a:r>
                  <a:rPr lang="en-US" sz="1400" dirty="0" smtClean="0">
                    <a:latin typeface="Courier"/>
                    <a:cs typeface="Courier"/>
                  </a:rPr>
                  <a:t/>
                </a:r>
                <a:br>
                  <a:rPr lang="en-US" sz="1400" dirty="0" smtClean="0">
                    <a:latin typeface="Courier"/>
                    <a:cs typeface="Courier"/>
                  </a:rPr>
                </a:br>
                <a:r>
                  <a:rPr lang="en-US" sz="1400" dirty="0" err="1" smtClean="0">
                    <a:latin typeface="Courier"/>
                    <a:cs typeface="Courier"/>
                  </a:rPr>
                  <a:t>alice_branch</a:t>
                </a:r>
                <a:r>
                  <a:rPr lang="en-US" sz="1400" dirty="0" smtClean="0">
                    <a:latin typeface="Courier"/>
                    <a:cs typeface="Courier"/>
                  </a:rPr>
                  <a:t>: </a:t>
                </a:r>
                <a:r>
                  <a:rPr lang="en-US" sz="1400" b="1" dirty="0" smtClean="0">
                    <a:latin typeface="Courier"/>
                    <a:cs typeface="Courier"/>
                  </a:rPr>
                  <a:t>dd1…</a:t>
                </a:r>
              </a:p>
              <a:p>
                <a:r>
                  <a:rPr lang="en-US" sz="1400" dirty="0" err="1" smtClean="0">
                    <a:latin typeface="Courier"/>
                    <a:cs typeface="Courier"/>
                  </a:rPr>
                  <a:t>bob_branch</a:t>
                </a:r>
                <a:r>
                  <a:rPr lang="en-US" sz="1400" dirty="0" smtClean="0">
                    <a:latin typeface="Courier"/>
                    <a:cs typeface="Courier"/>
                  </a:rPr>
                  <a:t>: </a:t>
                </a:r>
                <a:r>
                  <a:rPr lang="en-US" sz="1400" b="1" dirty="0" smtClean="0">
                    <a:latin typeface="Courier"/>
                    <a:cs typeface="Courier"/>
                  </a:rPr>
                  <a:t>d0c…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current:  </a:t>
                </a:r>
                <a:r>
                  <a:rPr lang="en-US" sz="1400" b="1" dirty="0" smtClean="0">
                    <a:latin typeface="Courier"/>
                    <a:cs typeface="Courier"/>
                  </a:rPr>
                  <a:t>d0c…</a:t>
                </a:r>
                <a:endParaRPr lang="en-US" sz="1400" b="1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8243022" y="5001201"/>
              <a:ext cx="67331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Courier"/>
                  <a:cs typeface="Courier"/>
                </a:rPr>
                <a:t>d0c…</a:t>
              </a: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>
            <a:off x="3995657" y="4554925"/>
            <a:ext cx="142199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95657" y="4570314"/>
            <a:ext cx="16902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merge </a:t>
            </a:r>
            <a:r>
              <a:rPr lang="en-US" sz="1400" b="1" dirty="0" smtClean="0">
                <a:latin typeface="Courier"/>
                <a:cs typeface="Courier"/>
              </a:rPr>
              <a:t>dd1…</a:t>
            </a:r>
            <a:r>
              <a:rPr lang="en-US" sz="1400" dirty="0" smtClean="0"/>
              <a:t> and </a:t>
            </a:r>
            <a:r>
              <a:rPr lang="en-US" sz="1400" b="1" dirty="0" smtClean="0">
                <a:latin typeface="Courier"/>
                <a:cs typeface="Courier"/>
              </a:rPr>
              <a:t>fa8</a:t>
            </a:r>
            <a:r>
              <a:rPr lang="en-US" b="1" dirty="0" smtClean="0">
                <a:latin typeface="Courier"/>
                <a:cs typeface="Courier"/>
              </a:rPr>
              <a:t>… </a:t>
            </a:r>
            <a:r>
              <a:rPr lang="en-US" sz="1400" dirty="0" smtClean="0">
                <a:cs typeface="Courier"/>
              </a:rPr>
              <a:t>to obtain commit </a:t>
            </a:r>
            <a:r>
              <a:rPr lang="en-US" sz="1400" b="1" dirty="0" smtClean="0">
                <a:latin typeface="Courier"/>
                <a:cs typeface="Courier"/>
              </a:rPr>
              <a:t>d0c…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7367" y="6488668"/>
            <a:ext cx="88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That’s everything for use case 3 (Collaboration)….   You’re now ready to use VCS like a pro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97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5815" y="5293632"/>
            <a:ext cx="7681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 VCS help with?  </a:t>
            </a:r>
            <a:r>
              <a:rPr lang="en-US" sz="1400" dirty="0" smtClean="0"/>
              <a:t>(and how difficult it is)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Tracking and logging modifications           </a:t>
            </a:r>
            <a:r>
              <a:rPr lang="en-US" sz="1400" dirty="0" smtClean="0">
                <a:solidFill>
                  <a:prstClr val="black"/>
                </a:solidFill>
              </a:rPr>
              <a:t>(simple)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Backup of a complete project history       </a:t>
            </a:r>
            <a:r>
              <a:rPr lang="en-US" sz="1400" dirty="0" smtClean="0">
                <a:solidFill>
                  <a:prstClr val="black"/>
                </a:solidFill>
              </a:rPr>
              <a:t>(still 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Collaboration of 2-∞ people on the same project     </a:t>
            </a:r>
            <a:r>
              <a:rPr lang="en-US" sz="1400" dirty="0" smtClean="0">
                <a:solidFill>
                  <a:prstClr val="black"/>
                </a:solidFill>
              </a:rPr>
              <a:t>(complicated    …but only a bit)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5815" y="0"/>
            <a:ext cx="7147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version control?  What are version VCS (Version Control Systems)?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	-&gt;software to automatically manage, save and restore changes to a 	set of files </a:t>
            </a:r>
          </a:p>
        </p:txBody>
      </p:sp>
      <p:pic>
        <p:nvPicPr>
          <p:cNvPr id="7" name="Picture 6" descr="esterase_chaos.png"/>
          <p:cNvPicPr>
            <a:picLocks noChangeAspect="1"/>
          </p:cNvPicPr>
          <p:nvPr/>
        </p:nvPicPr>
        <p:blipFill>
          <a:blip r:embed="rId2"/>
          <a:srcRect b="22140"/>
          <a:stretch>
            <a:fillRect/>
          </a:stretch>
        </p:blipFill>
        <p:spPr>
          <a:xfrm>
            <a:off x="0" y="1272691"/>
            <a:ext cx="6059061" cy="33280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ide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10" y="1272691"/>
            <a:ext cx="2514600" cy="330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97059" y="4647053"/>
            <a:ext cx="24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without VCS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7050970" y="4647053"/>
            <a:ext cx="182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with VCS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3045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316" y="0"/>
            <a:ext cx="7474322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Important terms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Repository: </a:t>
            </a:r>
            <a:br>
              <a:rPr lang="en-US" dirty="0" smtClean="0"/>
            </a:br>
            <a:r>
              <a:rPr lang="en-US" dirty="0" smtClean="0"/>
              <a:t>a set of files that the VCS knows about (may be in different folders),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i.e. paper manuscript and graphics files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Changeset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set of modifications or ‘</a:t>
            </a:r>
            <a:r>
              <a:rPr lang="en-US" dirty="0" err="1" smtClean="0"/>
              <a:t>diffs</a:t>
            </a:r>
            <a:r>
              <a:rPr lang="en-US" dirty="0" smtClean="0"/>
              <a:t>’ to the repository (changes to files, adding/deleting files/folders),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adding a paragraph to the manuscript and replacing a 	graphics files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Snapshot:</a:t>
            </a:r>
            <a:br>
              <a:rPr lang="en-US" dirty="0" smtClean="0"/>
            </a:br>
            <a:r>
              <a:rPr lang="en-US" dirty="0" smtClean="0"/>
              <a:t>one state of the repository,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my paper on March 12, 2012, 8:26 </a:t>
            </a:r>
            <a:r>
              <a:rPr lang="en-US" i="1" dirty="0" smtClean="0"/>
              <a:t>PM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Commit:</a:t>
            </a:r>
            <a:br>
              <a:rPr lang="en-US" dirty="0" smtClean="0"/>
            </a:br>
            <a:r>
              <a:rPr lang="en-US" dirty="0" smtClean="0"/>
              <a:t>An instruction to the VCS that the repository has changed, as detailed by a </a:t>
            </a:r>
            <a:r>
              <a:rPr lang="en-US" dirty="0" err="1" smtClean="0"/>
              <a:t>changeset</a:t>
            </a:r>
            <a:r>
              <a:rPr lang="en-US" dirty="0" smtClean="0"/>
              <a:t> or snapshot</a:t>
            </a:r>
          </a:p>
          <a:p>
            <a:pPr marL="342900" indent="-342900">
              <a:buFont typeface="Arial"/>
              <a:buChar char="•"/>
            </a:pPr>
            <a:endParaRPr lang="en-US" i="1" dirty="0" smtClean="0"/>
          </a:p>
          <a:p>
            <a:pPr marL="342900" indent="-342900"/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Changeset</a:t>
            </a:r>
            <a:r>
              <a:rPr lang="en-US" dirty="0" smtClean="0"/>
              <a:t>/Snapshot/Commit are used somewhat synonymous)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orking directory: </a:t>
            </a:r>
            <a:br>
              <a:rPr lang="en-US" dirty="0" smtClean="0"/>
            </a:br>
            <a:r>
              <a:rPr lang="en-US" dirty="0" smtClean="0"/>
              <a:t>top-level directory of the repository, abbreviated as </a:t>
            </a:r>
            <a:r>
              <a:rPr lang="en-US" dirty="0" err="1" smtClean="0"/>
              <a:t>workdir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248" y="-89578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8974" y="660022"/>
            <a:ext cx="868597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When ‘initializing’ a repository, the VCS creates a folder (the VCS database, often hidden) in the </a:t>
            </a:r>
            <a:r>
              <a:rPr lang="en-US" dirty="0" err="1" smtClean="0"/>
              <a:t>workdir</a:t>
            </a:r>
            <a:r>
              <a:rPr lang="en-US" dirty="0" smtClean="0"/>
              <a:t> and copies all initial files to it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User makes changes and tells VCS about them (‘committing’)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VCS copies* changed files from </a:t>
            </a:r>
            <a:r>
              <a:rPr lang="en-US" dirty="0" err="1" smtClean="0"/>
              <a:t>workdir</a:t>
            </a:r>
            <a:r>
              <a:rPr lang="en-US" dirty="0" smtClean="0"/>
              <a:t> to  database (either as ‘</a:t>
            </a:r>
            <a:r>
              <a:rPr lang="en-US" dirty="0" err="1" smtClean="0"/>
              <a:t>diffs’/changeset</a:t>
            </a:r>
            <a:r>
              <a:rPr lang="en-US" dirty="0" smtClean="0"/>
              <a:t> or as complete files/snapshot ) and assigns a unique identifier/version number to them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And so on..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8974" y="6519446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  <p:pic>
        <p:nvPicPr>
          <p:cNvPr id="7" name="Picture 6" descr="ideal_w_vcs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48" y="1377277"/>
            <a:ext cx="495300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18974" y="4613364"/>
            <a:ext cx="1795590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V1</a:t>
            </a:r>
          </a:p>
          <a:p>
            <a:r>
              <a:rPr lang="en-US" sz="1400" dirty="0" smtClean="0">
                <a:latin typeface="Courier"/>
                <a:cs typeface="Courier"/>
              </a:rPr>
              <a:t>Manuscript (v1)</a:t>
            </a:r>
          </a:p>
          <a:p>
            <a:r>
              <a:rPr lang="en-US" sz="1400" dirty="0" smtClean="0">
                <a:latin typeface="Courier"/>
                <a:cs typeface="Courier"/>
              </a:rPr>
              <a:t>figures/fig1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354" y="4505642"/>
            <a:ext cx="179559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V2</a:t>
            </a:r>
          </a:p>
          <a:p>
            <a:r>
              <a:rPr lang="en-US" sz="1400" dirty="0" smtClean="0">
                <a:latin typeface="Courier"/>
                <a:cs typeface="Courier"/>
              </a:rPr>
              <a:t>Manuscript (v1)</a:t>
            </a:r>
          </a:p>
          <a:p>
            <a:r>
              <a:rPr lang="en-US" sz="1400" dirty="0" smtClean="0">
                <a:latin typeface="Courier"/>
                <a:cs typeface="Courier"/>
              </a:rPr>
              <a:t>figures/fig1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figures/fig2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3248" y="4507230"/>
            <a:ext cx="179559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"/>
                <a:cs typeface="Courier"/>
              </a:rPr>
              <a:t>V3</a:t>
            </a:r>
          </a:p>
          <a:p>
            <a:r>
              <a:rPr lang="en-US" sz="1400" dirty="0" smtClean="0">
                <a:latin typeface="Courier"/>
                <a:cs typeface="Courier"/>
              </a:rPr>
              <a:t>Manuscript (v2)</a:t>
            </a:r>
          </a:p>
          <a:p>
            <a:r>
              <a:rPr lang="en-US" sz="1400" dirty="0" smtClean="0">
                <a:latin typeface="Courier"/>
                <a:cs typeface="Courier"/>
              </a:rPr>
              <a:t>figures/fig1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figures/fig2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2014564" y="4982696"/>
            <a:ext cx="13377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47944" y="4982696"/>
            <a:ext cx="16853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8939" y="4674919"/>
            <a:ext cx="84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+fig2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47944" y="4673430"/>
            <a:ext cx="1685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Lucida Grande"/>
                <a:ea typeface="Lucida Grande"/>
                <a:cs typeface="Lucida Grande"/>
              </a:rPr>
              <a:t>Δ</a:t>
            </a:r>
            <a:r>
              <a:rPr lang="en-US" sz="1400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Manuscript</a:t>
            </a:r>
            <a:endParaRPr lang="en-US" sz="1400" dirty="0">
              <a:latin typeface="Courier"/>
              <a:cs typeface="Courier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554736" y="3735821"/>
            <a:ext cx="3475398" cy="93909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4030134" y="3735821"/>
            <a:ext cx="3006241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974" y="5800209"/>
            <a:ext cx="8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time</a:t>
            </a:r>
            <a:endParaRPr lang="en-US" i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8974" y="5800209"/>
            <a:ext cx="7912270" cy="1588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248" y="-89578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8974" y="556754"/>
            <a:ext cx="868597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 this example, after three commits, the </a:t>
            </a:r>
            <a:r>
              <a:rPr lang="en-US" dirty="0" err="1" smtClean="0"/>
              <a:t>workdir</a:t>
            </a:r>
            <a:r>
              <a:rPr lang="en-US" dirty="0" smtClean="0"/>
              <a:t>  and the VCS database look like*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8974" y="6519446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  <p:pic>
        <p:nvPicPr>
          <p:cNvPr id="7" name="Picture 6" descr="ideal_w_vcs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5" y="1244281"/>
            <a:ext cx="495300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twof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01" y="3284832"/>
            <a:ext cx="2070100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Connector 15"/>
          <p:cNvCxnSpPr/>
          <p:nvPr/>
        </p:nvCxnSpPr>
        <p:spPr>
          <a:xfrm rot="5400000" flipH="1" flipV="1">
            <a:off x="1246642" y="2078963"/>
            <a:ext cx="1386929" cy="10248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2551762" y="2338791"/>
            <a:ext cx="1386929" cy="505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4875827" y="1246308"/>
            <a:ext cx="1780990" cy="150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8973" y="5457617"/>
            <a:ext cx="868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VCS database also contains information about what version is currently in the </a:t>
            </a:r>
            <a:r>
              <a:rPr lang="en-US" dirty="0" err="1" smtClean="0"/>
              <a:t>workdir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(called a ‘pointer’) 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16200000" flipV="1">
            <a:off x="4122980" y="2650751"/>
            <a:ext cx="3286684" cy="1780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656817" y="1246308"/>
            <a:ext cx="2248136" cy="3938280"/>
            <a:chOff x="6656817" y="1246308"/>
            <a:chExt cx="2248136" cy="3938280"/>
          </a:xfrm>
        </p:grpSpPr>
        <p:grpSp>
          <p:nvGrpSpPr>
            <p:cNvPr id="32" name="Group 31"/>
            <p:cNvGrpSpPr/>
            <p:nvPr/>
          </p:nvGrpSpPr>
          <p:grpSpPr>
            <a:xfrm>
              <a:off x="6656817" y="1246308"/>
              <a:ext cx="2248136" cy="3938280"/>
              <a:chOff x="6656817" y="2396103"/>
              <a:chExt cx="2248136" cy="393828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3248" y="2546169"/>
                <a:ext cx="1795590" cy="7386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(v1)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figures/fig1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33248" y="3538919"/>
                <a:ext cx="1795590" cy="9541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(v1)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figures/fig1</a:t>
                </a:r>
                <a:br>
                  <a:rPr lang="en-US" sz="1400" dirty="0" smtClean="0">
                    <a:latin typeface="Courier"/>
                    <a:cs typeface="Courier"/>
                  </a:rPr>
                </a:br>
                <a:r>
                  <a:rPr lang="en-US" sz="1400" dirty="0" smtClean="0">
                    <a:latin typeface="Courier"/>
                    <a:cs typeface="Courier"/>
                  </a:rPr>
                  <a:t>figures/fig2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33248" y="4826676"/>
                <a:ext cx="1795590" cy="9541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(v2)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figures/fig1</a:t>
                </a:r>
                <a:br>
                  <a:rPr lang="en-US" sz="1400" dirty="0" smtClean="0">
                    <a:latin typeface="Courier"/>
                    <a:cs typeface="Courier"/>
                  </a:rPr>
                </a:br>
                <a:r>
                  <a:rPr lang="en-US" sz="1400" dirty="0" smtClean="0">
                    <a:latin typeface="Courier"/>
                    <a:cs typeface="Courier"/>
                  </a:rPr>
                  <a:t>figures/fig2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656817" y="2396103"/>
                <a:ext cx="2248136" cy="3938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833248" y="4826676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current: 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233588"/>
            <a:ext cx="62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109" y="1243131"/>
            <a:ext cx="6602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VCS can report the complete project history </a:t>
            </a:r>
            <a:br>
              <a:rPr lang="en-US" dirty="0" smtClean="0"/>
            </a:br>
            <a:r>
              <a:rPr lang="en-US" dirty="0" smtClean="0"/>
              <a:t>	(what files were added/changed when and how)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also restore the repository to any of the </a:t>
            </a:r>
            <a:r>
              <a:rPr lang="en-US" dirty="0" err="1" smtClean="0"/>
              <a:t>commited</a:t>
            </a:r>
            <a:r>
              <a:rPr lang="en-US" dirty="0" smtClean="0"/>
              <a:t> versions</a:t>
            </a:r>
            <a:br>
              <a:rPr lang="en-US" dirty="0" smtClean="0"/>
            </a:br>
            <a:r>
              <a:rPr lang="en-US" dirty="0" smtClean="0"/>
              <a:t>	(</a:t>
            </a:r>
            <a:r>
              <a:rPr lang="en-US" dirty="0" smtClean="0"/>
              <a:t>by copying the database entry belonging to the version </a:t>
            </a:r>
            <a:r>
              <a:rPr lang="en-US" dirty="0" smtClean="0"/>
              <a:t>	number </a:t>
            </a:r>
            <a:r>
              <a:rPr lang="en-US" dirty="0" smtClean="0"/>
              <a:t>to the </a:t>
            </a:r>
            <a:r>
              <a:rPr lang="en-US" dirty="0" err="1" smtClean="0"/>
              <a:t>workdir</a:t>
            </a:r>
            <a:r>
              <a:rPr lang="en-US" dirty="0" smtClean="0"/>
              <a:t>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also report differences between any two arbitrary version numbers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smtClean="0"/>
              <a:t>by running a ‘diff’ between the two corresponding database </a:t>
            </a:r>
            <a:r>
              <a:rPr lang="en-US" dirty="0" smtClean="0"/>
              <a:t>	entries</a:t>
            </a:r>
            <a:r>
              <a:rPr lang="en-US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358" y="5927297"/>
            <a:ext cx="807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That’s everything for use case 1 (Tracking and logging modifications)….   Pretty simple  </a:t>
            </a:r>
            <a:endParaRPr lang="en-US" dirty="0"/>
          </a:p>
        </p:txBody>
      </p:sp>
      <p:grpSp>
        <p:nvGrpSpPr>
          <p:cNvPr id="5" name="Group 38"/>
          <p:cNvGrpSpPr/>
          <p:nvPr/>
        </p:nvGrpSpPr>
        <p:grpSpPr>
          <a:xfrm>
            <a:off x="6826832" y="1055808"/>
            <a:ext cx="2248136" cy="3938280"/>
            <a:chOff x="6656817" y="1246308"/>
            <a:chExt cx="2248136" cy="3938280"/>
          </a:xfrm>
        </p:grpSpPr>
        <p:grpSp>
          <p:nvGrpSpPr>
            <p:cNvPr id="8" name="Group 31"/>
            <p:cNvGrpSpPr/>
            <p:nvPr/>
          </p:nvGrpSpPr>
          <p:grpSpPr>
            <a:xfrm>
              <a:off x="6656817" y="1246308"/>
              <a:ext cx="2248136" cy="3938280"/>
              <a:chOff x="6656817" y="2396103"/>
              <a:chExt cx="2248136" cy="3938280"/>
            </a:xfrm>
          </p:grpSpPr>
          <p:sp>
            <p:nvSpPr>
              <p:cNvPr id="10" name="TextBox 7"/>
              <p:cNvSpPr txBox="1"/>
              <p:nvPr/>
            </p:nvSpPr>
            <p:spPr>
              <a:xfrm>
                <a:off x="6833248" y="2546169"/>
                <a:ext cx="1795590" cy="7386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(v1)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figures/fig1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11" name="TextBox 8"/>
              <p:cNvSpPr txBox="1"/>
              <p:nvPr/>
            </p:nvSpPr>
            <p:spPr>
              <a:xfrm>
                <a:off x="6833248" y="3538919"/>
                <a:ext cx="1795590" cy="9541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(v1)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figures/fig1</a:t>
                </a:r>
                <a:br>
                  <a:rPr lang="en-US" sz="1400" dirty="0" smtClean="0">
                    <a:latin typeface="Courier"/>
                    <a:cs typeface="Courier"/>
                  </a:rPr>
                </a:br>
                <a:r>
                  <a:rPr lang="en-US" sz="1400" dirty="0" smtClean="0">
                    <a:latin typeface="Courier"/>
                    <a:cs typeface="Courier"/>
                  </a:rPr>
                  <a:t>figures/fig2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12" name="TextBox 9"/>
              <p:cNvSpPr txBox="1"/>
              <p:nvPr/>
            </p:nvSpPr>
            <p:spPr>
              <a:xfrm>
                <a:off x="6833248" y="4826676"/>
                <a:ext cx="1795590" cy="9541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Manuscript (v2)</a:t>
                </a:r>
              </a:p>
              <a:p>
                <a:r>
                  <a:rPr lang="en-US" sz="1400" dirty="0" smtClean="0">
                    <a:latin typeface="Courier"/>
                    <a:cs typeface="Courier"/>
                  </a:rPr>
                  <a:t>figures/fig1</a:t>
                </a:r>
                <a:br>
                  <a:rPr lang="en-US" sz="1400" dirty="0" smtClean="0">
                    <a:latin typeface="Courier"/>
                    <a:cs typeface="Courier"/>
                  </a:rPr>
                </a:br>
                <a:r>
                  <a:rPr lang="en-US" sz="1400" dirty="0" smtClean="0">
                    <a:latin typeface="Courier"/>
                    <a:cs typeface="Courier"/>
                  </a:rPr>
                  <a:t>figures/fig2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13" name="Rectangle 21"/>
              <p:cNvSpPr/>
              <p:nvPr/>
            </p:nvSpPr>
            <p:spPr>
              <a:xfrm>
                <a:off x="6656817" y="2396103"/>
                <a:ext cx="2248136" cy="3938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36"/>
            <p:cNvSpPr txBox="1"/>
            <p:nvPr/>
          </p:nvSpPr>
          <p:spPr>
            <a:xfrm>
              <a:off x="6833248" y="4826676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current: 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0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2. Backup of a complete project history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433294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Backup: usually means copying files to a different hard drive or 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Backup using VCS: the complete </a:t>
            </a:r>
            <a:r>
              <a:rPr lang="en-US" dirty="0" err="1" smtClean="0"/>
              <a:t>workdir</a:t>
            </a:r>
            <a:r>
              <a:rPr lang="en-US" dirty="0" smtClean="0"/>
              <a:t> (current files + VCS database) is copied (‘pushed’) to a 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3799" y="4644515"/>
            <a:ext cx="8612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Every time a backup is made: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The VCS determines which version numbers exist in the </a:t>
            </a:r>
            <a:r>
              <a:rPr lang="en-US" dirty="0" err="1" smtClean="0"/>
              <a:t>workdir</a:t>
            </a:r>
            <a:r>
              <a:rPr lang="en-US" dirty="0" smtClean="0"/>
              <a:t> but not on the server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Only the database entries belonging to these are copied to the server	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3799" y="6121843"/>
            <a:ext cx="88102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That’s everything for use case 2 (Backing up)….   Pretty simple</a:t>
            </a:r>
          </a:p>
          <a:p>
            <a:r>
              <a:rPr lang="en-US" sz="1400" dirty="0" smtClean="0"/>
              <a:t>Note that often the server copy is called the ‘master’  (because that’s what everybody sees)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5890" y="1813526"/>
            <a:ext cx="1546167" cy="1815251"/>
            <a:chOff x="6656817" y="1246308"/>
            <a:chExt cx="1546167" cy="1815251"/>
          </a:xfrm>
        </p:grpSpPr>
        <p:grpSp>
          <p:nvGrpSpPr>
            <p:cNvPr id="14" name="Group 31"/>
            <p:cNvGrpSpPr/>
            <p:nvPr/>
          </p:nvGrpSpPr>
          <p:grpSpPr>
            <a:xfrm>
              <a:off x="6656817" y="1246308"/>
              <a:ext cx="828713" cy="1815251"/>
              <a:chOff x="6656817" y="2396103"/>
              <a:chExt cx="828713" cy="181525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833248" y="2546169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33248" y="3051381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33248" y="3589264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656817" y="2396103"/>
                <a:ext cx="828713" cy="18152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656817" y="2753782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cur: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4147" y="3618963"/>
            <a:ext cx="70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3118595" y="1803712"/>
            <a:ext cx="1546167" cy="1815251"/>
            <a:chOff x="6656817" y="1246308"/>
            <a:chExt cx="1546167" cy="1815251"/>
          </a:xfrm>
        </p:grpSpPr>
        <p:grpSp>
          <p:nvGrpSpPr>
            <p:cNvPr id="22" name="Group 31"/>
            <p:cNvGrpSpPr/>
            <p:nvPr/>
          </p:nvGrpSpPr>
          <p:grpSpPr>
            <a:xfrm>
              <a:off x="6656817" y="1246308"/>
              <a:ext cx="828713" cy="1815251"/>
              <a:chOff x="6656817" y="2396103"/>
              <a:chExt cx="828713" cy="181525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833248" y="2546169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833248" y="3051381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833248" y="3589264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56817" y="2396103"/>
                <a:ext cx="828713" cy="18152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656817" y="2753782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cur: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08220" y="3618963"/>
            <a:ext cx="113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remote</a:t>
            </a:r>
            <a:endParaRPr lang="en-US" sz="1600" i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030915" y="1803712"/>
            <a:ext cx="1546167" cy="1815251"/>
            <a:chOff x="6656817" y="1246308"/>
            <a:chExt cx="1546167" cy="1815251"/>
          </a:xfrm>
        </p:grpSpPr>
        <p:grpSp>
          <p:nvGrpSpPr>
            <p:cNvPr id="30" name="Group 31"/>
            <p:cNvGrpSpPr/>
            <p:nvPr/>
          </p:nvGrpSpPr>
          <p:grpSpPr>
            <a:xfrm>
              <a:off x="6656817" y="1246308"/>
              <a:ext cx="828713" cy="1815251"/>
              <a:chOff x="6656817" y="2396103"/>
              <a:chExt cx="828713" cy="181525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833248" y="2546169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833248" y="3051381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33248" y="3589264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656817" y="2396103"/>
                <a:ext cx="828713" cy="18152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656817" y="2753782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cur: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066089" y="3618963"/>
            <a:ext cx="70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5634988" y="1803712"/>
            <a:ext cx="1546167" cy="1815251"/>
            <a:chOff x="6656817" y="1246308"/>
            <a:chExt cx="1546167" cy="1815251"/>
          </a:xfrm>
        </p:grpSpPr>
        <p:grpSp>
          <p:nvGrpSpPr>
            <p:cNvPr id="38" name="Group 31"/>
            <p:cNvGrpSpPr/>
            <p:nvPr/>
          </p:nvGrpSpPr>
          <p:grpSpPr>
            <a:xfrm>
              <a:off x="6656817" y="1246308"/>
              <a:ext cx="828713" cy="1815251"/>
              <a:chOff x="6656817" y="2396103"/>
              <a:chExt cx="828713" cy="1815251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833248" y="2546169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V1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33248" y="3051381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V2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833248" y="3589264"/>
                <a:ext cx="423570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ourier"/>
                    <a:cs typeface="Courier"/>
                  </a:rPr>
                  <a:t>V3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656817" y="2396103"/>
                <a:ext cx="828713" cy="18152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656817" y="2753782"/>
              <a:ext cx="1546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cur:</a:t>
              </a:r>
              <a:r>
                <a:rPr lang="en-US" sz="1400" b="1" dirty="0" smtClean="0">
                  <a:latin typeface="Courier"/>
                  <a:cs typeface="Courier"/>
                </a:rPr>
                <a:t>V3</a:t>
              </a:r>
              <a:endParaRPr lang="en-US" sz="1400" b="1" dirty="0">
                <a:latin typeface="Courier"/>
                <a:cs typeface="Courier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634988" y="3618963"/>
            <a:ext cx="86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remote</a:t>
            </a:r>
            <a:endParaRPr lang="en-US" sz="16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41193" y="4361390"/>
            <a:ext cx="70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64762" y="1803712"/>
            <a:ext cx="1601796" cy="2502249"/>
            <a:chOff x="4609133" y="1561109"/>
            <a:chExt cx="1601796" cy="2502249"/>
          </a:xfrm>
        </p:grpSpPr>
        <p:grpSp>
          <p:nvGrpSpPr>
            <p:cNvPr id="45" name="Group 44"/>
            <p:cNvGrpSpPr/>
            <p:nvPr/>
          </p:nvGrpSpPr>
          <p:grpSpPr>
            <a:xfrm>
              <a:off x="4609133" y="1561109"/>
              <a:ext cx="1601796" cy="2502249"/>
              <a:chOff x="6656817" y="1246308"/>
              <a:chExt cx="1601796" cy="2502249"/>
            </a:xfrm>
          </p:grpSpPr>
          <p:grpSp>
            <p:nvGrpSpPr>
              <p:cNvPr id="46" name="Group 31"/>
              <p:cNvGrpSpPr/>
              <p:nvPr/>
            </p:nvGrpSpPr>
            <p:grpSpPr>
              <a:xfrm>
                <a:off x="6656817" y="1246308"/>
                <a:ext cx="828713" cy="2502249"/>
                <a:chOff x="6656817" y="2396103"/>
                <a:chExt cx="828713" cy="2502249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6833248" y="2546169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V1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833248" y="3051381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V2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833248" y="3445364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V3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6656817" y="2396103"/>
                  <a:ext cx="828713" cy="25022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6712446" y="3400113"/>
                <a:ext cx="15461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cur:</a:t>
                </a:r>
                <a:r>
                  <a:rPr lang="en-US" sz="1400" b="1" dirty="0" smtClean="0">
                    <a:latin typeface="Courier"/>
                    <a:cs typeface="Courier"/>
                  </a:rPr>
                  <a:t>V5</a:t>
                </a:r>
                <a:endParaRPr lang="en-US" sz="1400" b="1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785564" y="3068583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V4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85564" y="3462566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V5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314991" y="1763045"/>
            <a:ext cx="1601796" cy="2502249"/>
            <a:chOff x="4609133" y="1561109"/>
            <a:chExt cx="1601796" cy="2502249"/>
          </a:xfrm>
        </p:grpSpPr>
        <p:grpSp>
          <p:nvGrpSpPr>
            <p:cNvPr id="71" name="Group 44"/>
            <p:cNvGrpSpPr/>
            <p:nvPr/>
          </p:nvGrpSpPr>
          <p:grpSpPr>
            <a:xfrm>
              <a:off x="4609133" y="1561109"/>
              <a:ext cx="1601796" cy="2502249"/>
              <a:chOff x="6656817" y="1246308"/>
              <a:chExt cx="1601796" cy="2502249"/>
            </a:xfrm>
          </p:grpSpPr>
          <p:grpSp>
            <p:nvGrpSpPr>
              <p:cNvPr id="74" name="Group 31"/>
              <p:cNvGrpSpPr/>
              <p:nvPr/>
            </p:nvGrpSpPr>
            <p:grpSpPr>
              <a:xfrm>
                <a:off x="6656817" y="1246308"/>
                <a:ext cx="828713" cy="2502249"/>
                <a:chOff x="6656817" y="2396103"/>
                <a:chExt cx="828713" cy="2502249"/>
              </a:xfrm>
            </p:grpSpPr>
            <p:sp>
              <p:nvSpPr>
                <p:cNvPr id="76" name="TextBox 75"/>
                <p:cNvSpPr txBox="1"/>
                <p:nvPr/>
              </p:nvSpPr>
              <p:spPr>
                <a:xfrm>
                  <a:off x="6833248" y="2546169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V1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833248" y="3051381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V2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6833248" y="3445364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V3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6656817" y="2396103"/>
                  <a:ext cx="828713" cy="25022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>
                <a:off x="6712446" y="3400113"/>
                <a:ext cx="15461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cur:</a:t>
                </a:r>
                <a:r>
                  <a:rPr lang="en-US" sz="1400" b="1" dirty="0" smtClean="0">
                    <a:latin typeface="Courier"/>
                    <a:cs typeface="Courier"/>
                  </a:rPr>
                  <a:t>V5</a:t>
                </a:r>
                <a:endParaRPr lang="en-US" sz="1400" b="1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785564" y="3068583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V4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85564" y="3462566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V5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94755" y="1763045"/>
            <a:ext cx="1601796" cy="2502249"/>
            <a:chOff x="4609133" y="1561109"/>
            <a:chExt cx="1601796" cy="2502249"/>
          </a:xfrm>
        </p:grpSpPr>
        <p:grpSp>
          <p:nvGrpSpPr>
            <p:cNvPr id="81" name="Group 44"/>
            <p:cNvGrpSpPr/>
            <p:nvPr/>
          </p:nvGrpSpPr>
          <p:grpSpPr>
            <a:xfrm>
              <a:off x="4609133" y="1561109"/>
              <a:ext cx="1601796" cy="2502249"/>
              <a:chOff x="6656817" y="1246308"/>
              <a:chExt cx="1601796" cy="2502249"/>
            </a:xfrm>
          </p:grpSpPr>
          <p:grpSp>
            <p:nvGrpSpPr>
              <p:cNvPr id="84" name="Group 31"/>
              <p:cNvGrpSpPr/>
              <p:nvPr/>
            </p:nvGrpSpPr>
            <p:grpSpPr>
              <a:xfrm>
                <a:off x="6656817" y="1246308"/>
                <a:ext cx="828713" cy="2502249"/>
                <a:chOff x="6656817" y="2396103"/>
                <a:chExt cx="828713" cy="2502249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6833248" y="2546169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V1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833248" y="3051381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V2</a:t>
                  </a: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6833248" y="3445364"/>
                  <a:ext cx="423570" cy="30777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latin typeface="Courier"/>
                      <a:cs typeface="Courier"/>
                    </a:rPr>
                    <a:t>V3</a:t>
                  </a: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6656817" y="2396103"/>
                  <a:ext cx="828713" cy="25022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6712446" y="3400113"/>
                <a:ext cx="15461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cur:</a:t>
                </a:r>
                <a:r>
                  <a:rPr lang="en-US" sz="1400" b="1" dirty="0" smtClean="0">
                    <a:latin typeface="Courier"/>
                    <a:cs typeface="Courier"/>
                  </a:rPr>
                  <a:t>V5</a:t>
                </a:r>
                <a:endParaRPr lang="en-US" sz="1400" b="1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4785564" y="3068583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85564" y="3462566"/>
              <a:ext cx="423570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"/>
                  <a:cs typeface="Courier"/>
                </a:rPr>
                <a:t>V5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8294754" y="4305961"/>
            <a:ext cx="849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remote</a:t>
            </a:r>
            <a:endParaRPr lang="en-US" sz="1600" i="1" dirty="0"/>
          </a:p>
        </p:txBody>
      </p:sp>
      <p:sp>
        <p:nvSpPr>
          <p:cNvPr id="91" name="TextBox 90"/>
          <p:cNvSpPr txBox="1"/>
          <p:nvPr/>
        </p:nvSpPr>
        <p:spPr>
          <a:xfrm>
            <a:off x="7465632" y="4305961"/>
            <a:ext cx="708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local</a:t>
            </a:r>
            <a:endParaRPr lang="en-US" sz="1600" i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082212" y="2719564"/>
            <a:ext cx="802928" cy="8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82212" y="2787966"/>
            <a:ext cx="1125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Push to server</a:t>
            </a:r>
            <a:br>
              <a:rPr lang="en-US" sz="1400" dirty="0" smtClean="0"/>
            </a:br>
            <a:r>
              <a:rPr lang="en-US" sz="1400" dirty="0" smtClean="0"/>
              <a:t>(=</a:t>
            </a:r>
            <a:r>
              <a:rPr lang="en-US" sz="1400" dirty="0" smtClean="0"/>
              <a:t>‘</a:t>
            </a:r>
            <a:r>
              <a:rPr lang="en-US" sz="1400" dirty="0" smtClean="0"/>
              <a:t>remote</a:t>
            </a:r>
            <a:r>
              <a:rPr lang="en-US" sz="1400" dirty="0" smtClean="0"/>
              <a:t>’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644643" y="2673397"/>
            <a:ext cx="4893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03386" y="2735263"/>
            <a:ext cx="811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Push to </a:t>
            </a:r>
            <a:r>
              <a:rPr lang="en-US" sz="1400" dirty="0" smtClean="0"/>
              <a:t>remote</a:t>
            </a:r>
            <a:endParaRPr lang="en-US" sz="14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088565" y="2719564"/>
            <a:ext cx="48939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029588" y="2797780"/>
            <a:ext cx="811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</a:t>
            </a:r>
            <a:r>
              <a:rPr lang="en-US" sz="1400" dirty="0" err="1" smtClean="0"/>
              <a:t>devel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4" grpId="0"/>
      <p:bldP spid="52" grpId="0"/>
      <p:bldP spid="90" grpId="0"/>
      <p:bldP spid="91" grpId="0"/>
      <p:bldP spid="96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  <a:p>
            <a:pPr algn="ctr"/>
            <a:r>
              <a:rPr lang="en-US" sz="1400" dirty="0" smtClean="0"/>
              <a:t>(and things get a bit complicated…)</a:t>
            </a:r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350" y="1251959"/>
            <a:ext cx="7766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 of collaboration in this context:</a:t>
            </a:r>
          </a:p>
          <a:p>
            <a:r>
              <a:rPr lang="en-US" dirty="0" smtClean="0"/>
              <a:t>	-&gt; several users simultaneously modify the repository (changing/adding/		deleting files)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3350" y="2700862"/>
            <a:ext cx="817503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necessitates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Users can work on an isolated version of the repository without interfering with </a:t>
            </a:r>
            <a:r>
              <a:rPr lang="en-US" dirty="0" smtClean="0"/>
              <a:t>others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the time has come, users can easily combine the different changes they </a:t>
            </a:r>
            <a:r>
              <a:rPr lang="en-US" dirty="0" smtClean="0"/>
              <a:t>made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974" y="5357927"/>
            <a:ext cx="837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allow for this, VCS support operations called ‘branching’ (1) and ‘merging’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82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  <a:p>
            <a:pPr algn="ctr"/>
            <a:r>
              <a:rPr lang="en-US" sz="1400" dirty="0" smtClean="0"/>
              <a:t>(and things get a bit complicated…)</a:t>
            </a: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745" y="912673"/>
            <a:ext cx="8808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Let’s assume: 2 developers (Alice and Bob) work on a project backed up on the same 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Both A+B make commits to the project</a:t>
            </a:r>
          </a:p>
          <a:p>
            <a:r>
              <a:rPr lang="en-US" dirty="0" smtClean="0"/>
              <a:t>(but eventually all </a:t>
            </a:r>
            <a:r>
              <a:rPr lang="en-US" dirty="0" err="1" smtClean="0"/>
              <a:t>changesets</a:t>
            </a:r>
            <a:r>
              <a:rPr lang="en-US" dirty="0" smtClean="0"/>
              <a:t> should be combined in the same </a:t>
            </a:r>
            <a:r>
              <a:rPr lang="en-US" dirty="0" err="1" smtClean="0"/>
              <a:t>workdir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761" y="5842000"/>
            <a:ext cx="801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commit history is ‘diverged’ or ‘branched’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Problem: no more linear project history!!!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745" y="3141364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V1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8716" y="3141364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V2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1502" y="3141364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V3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5704" y="2324268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V4?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6147" y="2324268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V5?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01186" y="2324268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V6?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96390" y="3969682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V4?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45461" y="3969682"/>
            <a:ext cx="70931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"/>
                <a:cs typeface="Courier"/>
              </a:rPr>
              <a:t>V5?</a:t>
            </a:r>
            <a:br>
              <a:rPr lang="en-US" b="1" dirty="0" smtClean="0">
                <a:latin typeface="Courier"/>
                <a:cs typeface="Courier"/>
              </a:rPr>
            </a:br>
            <a:endParaRPr lang="en-US" b="1" dirty="0" smtClean="0">
              <a:latin typeface="Courier"/>
              <a:cs typeface="Courie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8974" y="5153878"/>
            <a:ext cx="7912270" cy="1588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8974" y="5153878"/>
            <a:ext cx="82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time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8131244" y="2324268"/>
            <a:ext cx="9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Alice’s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31244" y="3969682"/>
            <a:ext cx="96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Bob’s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4" idx="3"/>
            <a:endCxn id="15" idx="1"/>
          </p:cNvCxnSpPr>
          <p:nvPr/>
        </p:nvCxnSpPr>
        <p:spPr>
          <a:xfrm flipV="1">
            <a:off x="2840816" y="2647434"/>
            <a:ext cx="1064888" cy="817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3" idx="1"/>
          </p:cNvCxnSpPr>
          <p:nvPr/>
        </p:nvCxnSpPr>
        <p:spPr>
          <a:xfrm>
            <a:off x="1001059" y="3464530"/>
            <a:ext cx="2276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4" idx="1"/>
          </p:cNvCxnSpPr>
          <p:nvPr/>
        </p:nvCxnSpPr>
        <p:spPr>
          <a:xfrm>
            <a:off x="1938030" y="3464530"/>
            <a:ext cx="19347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3"/>
            <a:endCxn id="18" idx="1"/>
          </p:cNvCxnSpPr>
          <p:nvPr/>
        </p:nvCxnSpPr>
        <p:spPr>
          <a:xfrm>
            <a:off x="2840816" y="3464530"/>
            <a:ext cx="355574" cy="828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7" idx="1"/>
          </p:cNvCxnSpPr>
          <p:nvPr/>
        </p:nvCxnSpPr>
        <p:spPr>
          <a:xfrm>
            <a:off x="5745461" y="2647434"/>
            <a:ext cx="13557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3"/>
            <a:endCxn id="16" idx="1"/>
          </p:cNvCxnSpPr>
          <p:nvPr/>
        </p:nvCxnSpPr>
        <p:spPr>
          <a:xfrm>
            <a:off x="4615018" y="2647434"/>
            <a:ext cx="42112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19" idx="1"/>
          </p:cNvCxnSpPr>
          <p:nvPr/>
        </p:nvCxnSpPr>
        <p:spPr>
          <a:xfrm>
            <a:off x="3905704" y="4292848"/>
            <a:ext cx="18397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82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1671</Words>
  <Application>Microsoft Macintosh PowerPoint</Application>
  <PresentationFormat>Bildschirmpräsentation (4:3)</PresentationFormat>
  <Paragraphs>362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University of Washington Seattle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flo r</cp:lastModifiedBy>
  <cp:revision>56</cp:revision>
  <dcterms:created xsi:type="dcterms:W3CDTF">2015-02-13T09:13:55Z</dcterms:created>
  <dcterms:modified xsi:type="dcterms:W3CDTF">2015-02-19T12:19:42Z</dcterms:modified>
</cp:coreProperties>
</file>