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23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D525-FEA6-4C46-A836-18AB099A0B80}" type="datetimeFigureOut">
              <a:rPr lang="en-US" smtClean="0"/>
              <a:t>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4926-63EB-4746-BA1D-DEED820DE9EA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D525-FEA6-4C46-A836-18AB099A0B80}" type="datetimeFigureOut">
              <a:rPr lang="en-US" smtClean="0"/>
              <a:t>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4926-63EB-4746-BA1D-DEED820DE9EA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D525-FEA6-4C46-A836-18AB099A0B80}" type="datetimeFigureOut">
              <a:rPr lang="en-US" smtClean="0"/>
              <a:t>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4926-63EB-4746-BA1D-DEED820DE9EA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D525-FEA6-4C46-A836-18AB099A0B80}" type="datetimeFigureOut">
              <a:rPr lang="en-US" smtClean="0"/>
              <a:t>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4926-63EB-4746-BA1D-DEED820DE9EA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D525-FEA6-4C46-A836-18AB099A0B80}" type="datetimeFigureOut">
              <a:rPr lang="en-US" smtClean="0"/>
              <a:t>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4926-63EB-4746-BA1D-DEED820DE9EA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D525-FEA6-4C46-A836-18AB099A0B80}" type="datetimeFigureOut">
              <a:rPr lang="en-US" smtClean="0"/>
              <a:t>2/9/15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4926-63EB-4746-BA1D-DEED820DE9EA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D525-FEA6-4C46-A836-18AB099A0B80}" type="datetimeFigureOut">
              <a:rPr lang="en-US" smtClean="0"/>
              <a:t>2/9/15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4926-63EB-4746-BA1D-DEED820DE9EA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D525-FEA6-4C46-A836-18AB099A0B80}" type="datetimeFigureOut">
              <a:rPr lang="en-US" smtClean="0"/>
              <a:t>2/9/15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4926-63EB-4746-BA1D-DEED820DE9EA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D525-FEA6-4C46-A836-18AB099A0B80}" type="datetimeFigureOut">
              <a:rPr lang="en-US" smtClean="0"/>
              <a:t>2/9/15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4926-63EB-4746-BA1D-DEED820DE9EA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D525-FEA6-4C46-A836-18AB099A0B80}" type="datetimeFigureOut">
              <a:rPr lang="en-US" smtClean="0"/>
              <a:t>2/9/15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4926-63EB-4746-BA1D-DEED820DE9EA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D525-FEA6-4C46-A836-18AB099A0B80}" type="datetimeFigureOut">
              <a:rPr lang="en-US" smtClean="0"/>
              <a:t>2/9/15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4926-63EB-4746-BA1D-DEED820DE9EA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4D525-FEA6-4C46-A836-18AB099A0B80}" type="datetimeFigureOut">
              <a:rPr lang="en-US" smtClean="0"/>
              <a:t>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54926-63EB-4746-BA1D-DEED820DE9EA}" type="slidenum">
              <a:rPr lang="en-US" smtClean="0"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45815" y="5293632"/>
            <a:ext cx="76817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do VCS help with?  </a:t>
            </a:r>
            <a:r>
              <a:rPr lang="en-US" sz="1400" dirty="0" smtClean="0"/>
              <a:t>(and how difficult it is)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Tracking and logging modifications           </a:t>
            </a:r>
            <a:r>
              <a:rPr lang="en-US" sz="1400" dirty="0" smtClean="0">
                <a:solidFill>
                  <a:prstClr val="black"/>
                </a:solidFill>
              </a:rPr>
              <a:t>(simple)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Backup of a complete project history       </a:t>
            </a:r>
            <a:r>
              <a:rPr lang="en-US" sz="1400" dirty="0" smtClean="0">
                <a:solidFill>
                  <a:prstClr val="black"/>
                </a:solidFill>
              </a:rPr>
              <a:t>(still simple)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Collaboration of 2-∞ people on the same project     </a:t>
            </a:r>
            <a:r>
              <a:rPr lang="en-US" sz="1400" dirty="0" smtClean="0">
                <a:solidFill>
                  <a:prstClr val="black"/>
                </a:solidFill>
              </a:rPr>
              <a:t>(complicated)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45815" y="0"/>
            <a:ext cx="71476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is version control?  What are version VCS (Version Control Systems)?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	-&gt;software to automatically manage, save and restore changes to a 	set of files </a:t>
            </a:r>
          </a:p>
        </p:txBody>
      </p:sp>
      <p:pic>
        <p:nvPicPr>
          <p:cNvPr id="7" name="Picture 6" descr="esterase_chaos.png"/>
          <p:cNvPicPr>
            <a:picLocks noChangeAspect="1"/>
          </p:cNvPicPr>
          <p:nvPr/>
        </p:nvPicPr>
        <p:blipFill>
          <a:blip r:embed="rId2"/>
          <a:srcRect b="22140"/>
          <a:stretch>
            <a:fillRect/>
          </a:stretch>
        </p:blipFill>
        <p:spPr>
          <a:xfrm>
            <a:off x="0" y="1200329"/>
            <a:ext cx="6059061" cy="332802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1000" y="932188"/>
            <a:ext cx="559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Merging 2</a:t>
            </a:r>
          </a:p>
        </p:txBody>
      </p:sp>
    </p:spTree>
    <p:extLst>
      <p:ext uri="{BB962C8B-B14F-4D97-AF65-F5344CB8AC3E}">
        <p14:creationId xmlns:p14="http://schemas.microsoft.com/office/powerpoint/2010/main" val="3388594987"/>
      </p:ext>
    </p:extLst>
  </p:cSld>
  <p:clrMapOvr>
    <a:masterClrMapping/>
  </p:clrMapOvr>
  <p:transition xmlns:p14="http://schemas.microsoft.com/office/powerpoint/2010/main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1000" y="932188"/>
            <a:ext cx="559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Merging 3</a:t>
            </a:r>
          </a:p>
        </p:txBody>
      </p:sp>
    </p:spTree>
    <p:extLst>
      <p:ext uri="{BB962C8B-B14F-4D97-AF65-F5344CB8AC3E}">
        <p14:creationId xmlns:p14="http://schemas.microsoft.com/office/powerpoint/2010/main" val="1708097681"/>
      </p:ext>
    </p:extLst>
  </p:cSld>
  <p:clrMapOvr>
    <a:masterClrMapping/>
  </p:clrMapOvr>
  <p:transition xmlns:p14="http://schemas.microsoft.com/office/powerpoint/2010/main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1000" y="932188"/>
            <a:ext cx="559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Recommended workflow 1</a:t>
            </a:r>
          </a:p>
        </p:txBody>
      </p:sp>
    </p:spTree>
    <p:extLst>
      <p:ext uri="{BB962C8B-B14F-4D97-AF65-F5344CB8AC3E}">
        <p14:creationId xmlns:p14="http://schemas.microsoft.com/office/powerpoint/2010/main" val="1703534084"/>
      </p:ext>
    </p:extLst>
  </p:cSld>
  <p:clrMapOvr>
    <a:masterClrMapping/>
  </p:clrMapOvr>
  <p:transition xmlns:p14="http://schemas.microsoft.com/office/powerpoint/2010/main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5316" y="0"/>
            <a:ext cx="7474322" cy="6463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dirty="0" smtClean="0"/>
              <a:t>Important terms</a:t>
            </a:r>
          </a:p>
          <a:p>
            <a:pPr marL="342900" indent="-342900"/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Repository: </a:t>
            </a:r>
            <a:br>
              <a:rPr lang="en-US" dirty="0" smtClean="0"/>
            </a:br>
            <a:r>
              <a:rPr lang="en-US" dirty="0" smtClean="0"/>
              <a:t>a set of files that the VCS knows about (may be in different folders),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i="1" dirty="0" smtClean="0"/>
              <a:t>i.e. paper manuscript and graphics files</a:t>
            </a:r>
          </a:p>
          <a:p>
            <a:pPr marL="342900" indent="-342900"/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err="1" smtClean="0"/>
              <a:t>Changeset</a:t>
            </a:r>
            <a:r>
              <a:rPr lang="en-US" dirty="0" smtClean="0"/>
              <a:t>: </a:t>
            </a:r>
            <a:br>
              <a:rPr lang="en-US" dirty="0" smtClean="0"/>
            </a:br>
            <a:r>
              <a:rPr lang="en-US" dirty="0" smtClean="0"/>
              <a:t>a set of modifications or ‘</a:t>
            </a:r>
            <a:r>
              <a:rPr lang="en-US" dirty="0" err="1" smtClean="0"/>
              <a:t>diffs</a:t>
            </a:r>
            <a:r>
              <a:rPr lang="en-US" dirty="0" smtClean="0"/>
              <a:t>’ to the repository (changes to files, adding/deleting files/folders),</a:t>
            </a:r>
            <a:br>
              <a:rPr lang="en-US" dirty="0" smtClean="0"/>
            </a:br>
            <a:r>
              <a:rPr lang="en-US" dirty="0" smtClean="0"/>
              <a:t>	 </a:t>
            </a:r>
            <a:r>
              <a:rPr lang="en-US" i="1" dirty="0" smtClean="0"/>
              <a:t>i.e. adding a paragraph to the manuscript and replacing a 	graphics files</a:t>
            </a:r>
          </a:p>
          <a:p>
            <a:pPr marL="342900" indent="-342900">
              <a:buFont typeface="Arial"/>
              <a:buChar char="•"/>
            </a:pP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Snapshot:</a:t>
            </a:r>
            <a:br>
              <a:rPr lang="en-US" dirty="0" smtClean="0"/>
            </a:br>
            <a:r>
              <a:rPr lang="en-US" dirty="0" smtClean="0"/>
              <a:t>one state of the repository,</a:t>
            </a:r>
            <a:br>
              <a:rPr lang="en-US" dirty="0" smtClean="0"/>
            </a:br>
            <a:r>
              <a:rPr lang="en-US" dirty="0" smtClean="0"/>
              <a:t>	 </a:t>
            </a:r>
            <a:r>
              <a:rPr lang="en-US" i="1" dirty="0" smtClean="0"/>
              <a:t>i.e. my paper on March 12, 2012, 8:26 PM)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Commit:</a:t>
            </a:r>
            <a:br>
              <a:rPr lang="en-US" dirty="0" smtClean="0"/>
            </a:br>
            <a:r>
              <a:rPr lang="en-US" dirty="0" smtClean="0"/>
              <a:t>An instruction to the VCS that the repository has changed, as detailed by a </a:t>
            </a:r>
            <a:r>
              <a:rPr lang="en-US" dirty="0" err="1" smtClean="0"/>
              <a:t>changeset</a:t>
            </a:r>
            <a:r>
              <a:rPr lang="en-US" dirty="0" smtClean="0"/>
              <a:t> or snapshot</a:t>
            </a:r>
          </a:p>
          <a:p>
            <a:pPr marL="342900" indent="-342900">
              <a:buFont typeface="Arial"/>
              <a:buChar char="•"/>
            </a:pPr>
            <a:endParaRPr lang="en-US" i="1" dirty="0" smtClean="0"/>
          </a:p>
          <a:p>
            <a:pPr marL="342900" indent="-342900"/>
            <a:r>
              <a:rPr lang="en-US" i="1" dirty="0" smtClean="0"/>
              <a:t>	</a:t>
            </a:r>
            <a:r>
              <a:rPr lang="en-US" dirty="0" smtClean="0"/>
              <a:t>(</a:t>
            </a:r>
            <a:r>
              <a:rPr lang="en-US" dirty="0" err="1" smtClean="0"/>
              <a:t>Changeset</a:t>
            </a:r>
            <a:r>
              <a:rPr lang="en-US" dirty="0" smtClean="0"/>
              <a:t>/Snapshot/Commit are used somewhat synonymous)</a:t>
            </a:r>
          </a:p>
          <a:p>
            <a:pPr marL="342900" indent="-342900">
              <a:buFont typeface="Arial"/>
              <a:buChar char="•"/>
            </a:pP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/>
              <a:t>W</a:t>
            </a:r>
            <a:r>
              <a:rPr lang="en-US" dirty="0" smtClean="0"/>
              <a:t>orking directory: </a:t>
            </a:r>
            <a:br>
              <a:rPr lang="en-US" dirty="0" smtClean="0"/>
            </a:br>
            <a:r>
              <a:rPr lang="en-US" dirty="0" smtClean="0"/>
              <a:t>top-level directory of the repository, abbreviated as </a:t>
            </a:r>
            <a:r>
              <a:rPr lang="en-US" dirty="0" err="1" smtClean="0"/>
              <a:t>workdir</a:t>
            </a:r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80248" y="233588"/>
            <a:ext cx="6250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do VCS work?  -  1. Tracking and logging modifications</a:t>
            </a:r>
          </a:p>
          <a:p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218974" y="1065746"/>
            <a:ext cx="8685979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When ‘initializing’ a repository, the VCS creates a folder (the VCS database, often hidden) in the </a:t>
            </a:r>
            <a:r>
              <a:rPr lang="en-US" dirty="0" err="1" smtClean="0"/>
              <a:t>workdir</a:t>
            </a:r>
            <a:r>
              <a:rPr lang="en-US" dirty="0" smtClean="0"/>
              <a:t> and copies all initial files to it</a:t>
            </a:r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endParaRPr lang="en-US" dirty="0"/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User makes changes and tells VCS about them (‘committing’)</a:t>
            </a:r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VCS copies changed files from </a:t>
            </a:r>
            <a:r>
              <a:rPr lang="en-US" dirty="0" err="1" smtClean="0"/>
              <a:t>workdir</a:t>
            </a:r>
            <a:r>
              <a:rPr lang="en-US" dirty="0" smtClean="0"/>
              <a:t> to  database (either as ‘</a:t>
            </a:r>
            <a:r>
              <a:rPr lang="en-US" dirty="0" err="1" smtClean="0"/>
              <a:t>diffs’/changeset</a:t>
            </a:r>
            <a:r>
              <a:rPr lang="en-US" dirty="0" smtClean="0"/>
              <a:t> or as complete files/snapshot ) and assigns a unique identifier/version number to them</a:t>
            </a:r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And so on..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40112" y="233588"/>
            <a:ext cx="6250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do VCS work?  -  1. Tracking and logging modifications</a:t>
            </a:r>
          </a:p>
        </p:txBody>
      </p:sp>
      <p:sp>
        <p:nvSpPr>
          <p:cNvPr id="6" name="Rectangle 5"/>
          <p:cNvSpPr/>
          <p:nvPr/>
        </p:nvSpPr>
        <p:spPr>
          <a:xfrm>
            <a:off x="350358" y="1767006"/>
            <a:ext cx="807285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The VCS can now restore the repository to any of the </a:t>
            </a:r>
            <a:r>
              <a:rPr lang="en-US" dirty="0" err="1" smtClean="0"/>
              <a:t>commited</a:t>
            </a:r>
            <a:r>
              <a:rPr lang="en-US" dirty="0" smtClean="0"/>
              <a:t> versions</a:t>
            </a:r>
            <a:br>
              <a:rPr lang="en-US" dirty="0" smtClean="0"/>
            </a:br>
            <a:r>
              <a:rPr lang="en-US" dirty="0" smtClean="0"/>
              <a:t>	(by copying the database entry belonging to the version number to the </a:t>
            </a:r>
            <a:r>
              <a:rPr lang="en-US" dirty="0" err="1" smtClean="0"/>
              <a:t>workdir</a:t>
            </a:r>
            <a:r>
              <a:rPr lang="en-US" dirty="0" smtClean="0"/>
              <a:t>) </a:t>
            </a:r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The VCS can also report differences between any two arbitrary version numbers</a:t>
            </a:r>
            <a:br>
              <a:rPr lang="en-US" dirty="0" smtClean="0"/>
            </a:br>
            <a:r>
              <a:rPr lang="en-US" dirty="0" smtClean="0"/>
              <a:t>	(by running a ‘diff’ between the two corresponding database entries)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0358" y="5927297"/>
            <a:ext cx="8072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That’s everything for use case 1 (Tracking and logging modifications)….   Pretty simple  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40112" y="0"/>
            <a:ext cx="6250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do VCS work?  -  2. Backup of a complete project history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48170" y="646331"/>
            <a:ext cx="88958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Backup: usually means copying files to a different hard drive or server</a:t>
            </a:r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Backup using VCS: the complete </a:t>
            </a:r>
            <a:r>
              <a:rPr lang="en-US" dirty="0" err="1" smtClean="0"/>
              <a:t>workdir</a:t>
            </a:r>
            <a:r>
              <a:rPr lang="en-US" dirty="0" smtClean="0"/>
              <a:t> (current files + VCS database) is copied to a server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8170" y="3868803"/>
            <a:ext cx="8612988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Slight complication: commits to </a:t>
            </a:r>
            <a:r>
              <a:rPr lang="en-US" dirty="0" err="1" smtClean="0"/>
              <a:t>workdir</a:t>
            </a:r>
            <a:r>
              <a:rPr lang="en-US" dirty="0" smtClean="0"/>
              <a:t> and backup to server are not necessarily synced</a:t>
            </a:r>
          </a:p>
          <a:p>
            <a:endParaRPr lang="en-US" dirty="0" smtClean="0"/>
          </a:p>
          <a:p>
            <a:r>
              <a:rPr lang="en-US" dirty="0" smtClean="0"/>
              <a:t>-&gt; Every time a backup is made:</a:t>
            </a:r>
          </a:p>
          <a:p>
            <a:pPr marL="342900" indent="342900">
              <a:buFont typeface="+mj-lt"/>
              <a:buAutoNum type="arabicPeriod"/>
            </a:pPr>
            <a:r>
              <a:rPr lang="en-US" dirty="0" smtClean="0"/>
              <a:t>The VCS determines which version numbers exist in the </a:t>
            </a:r>
            <a:r>
              <a:rPr lang="en-US" dirty="0" err="1" smtClean="0"/>
              <a:t>workdir</a:t>
            </a:r>
            <a:r>
              <a:rPr lang="en-US" dirty="0" smtClean="0"/>
              <a:t> but not on the server</a:t>
            </a:r>
          </a:p>
          <a:p>
            <a:pPr marL="342900" indent="342900">
              <a:buFont typeface="+mj-lt"/>
              <a:buAutoNum type="arabicPeriod"/>
            </a:pPr>
            <a:r>
              <a:rPr lang="en-US" dirty="0" smtClean="0"/>
              <a:t>Only the database entries belonging to these are copied to the server		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93410" y="5888503"/>
            <a:ext cx="80465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That’s everything for use case 2 (Backing up)….   Pretty simple  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5315" y="0"/>
            <a:ext cx="8087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do VCS work?  -  3. Collaboration of 2-∞ people on the same project</a:t>
            </a:r>
          </a:p>
          <a:p>
            <a:pPr algn="ctr"/>
            <a:r>
              <a:rPr lang="en-US" sz="1400" dirty="0" smtClean="0"/>
              <a:t>(and things get complicated…)</a:t>
            </a:r>
            <a:r>
              <a:rPr lang="en-US" dirty="0" smtClean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5761" y="1328532"/>
            <a:ext cx="8808239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The basic problem: no more linear project history</a:t>
            </a:r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Let’s assume: 2 developers (Alice and Bob) work on a project backed up on the same server</a:t>
            </a:r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Both A+B make commits to the project on their local machine</a:t>
            </a:r>
          </a:p>
          <a:p>
            <a:r>
              <a:rPr lang="en-US" dirty="0" smtClean="0"/>
              <a:t>(but eventually all </a:t>
            </a:r>
            <a:r>
              <a:rPr lang="en-US" dirty="0" err="1" smtClean="0"/>
              <a:t>changesets</a:t>
            </a:r>
            <a:r>
              <a:rPr lang="en-US" dirty="0" smtClean="0"/>
              <a:t> should be combined in the same </a:t>
            </a:r>
            <a:r>
              <a:rPr lang="en-US" dirty="0" err="1" smtClean="0"/>
              <a:t>workdir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5761" y="5314129"/>
            <a:ext cx="80144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The commit history is ‘diverged’ or ‘branched’</a:t>
            </a:r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To manage this, a VCS can perform two operations: ‘branching’ and ‘merging’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782836"/>
      </p:ext>
    </p:extLst>
  </p:cSld>
  <p:clrMapOvr>
    <a:masterClrMapping/>
  </p:clrMapOvr>
  <p:transition xmlns:p14="http://schemas.microsoft.com/office/powerpoint/2010/main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1000" y="932188"/>
            <a:ext cx="82217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A ‘branch’ is a </a:t>
            </a:r>
            <a:r>
              <a:rPr lang="en-US" dirty="0" err="1" smtClean="0"/>
              <a:t>wdsflk</a:t>
            </a:r>
            <a:endParaRPr lang="en-US" dirty="0" smtClean="0"/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An arbitrary number of branches can exist (and also backed up to the server), e.g. Alice’s and Bob’s changes </a:t>
            </a:r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The VCS can set the files in the </a:t>
            </a:r>
            <a:r>
              <a:rPr lang="en-US" dirty="0" err="1" smtClean="0"/>
              <a:t>workdir</a:t>
            </a:r>
            <a:r>
              <a:rPr lang="en-US" dirty="0" smtClean="0"/>
              <a:t> to any of the branch commits (e.g. Bob can see Alice’s work without changing his own)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15315" y="0"/>
            <a:ext cx="8087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do VCS work?  -  3. Collaboration of 2-∞ people on the same project</a:t>
            </a:r>
          </a:p>
        </p:txBody>
      </p:sp>
    </p:spTree>
    <p:extLst>
      <p:ext uri="{BB962C8B-B14F-4D97-AF65-F5344CB8AC3E}">
        <p14:creationId xmlns:p14="http://schemas.microsoft.com/office/powerpoint/2010/main" val="502525717"/>
      </p:ext>
    </p:extLst>
  </p:cSld>
  <p:clrMapOvr>
    <a:masterClrMapping/>
  </p:clrMapOvr>
  <p:transition xmlns:p14="http://schemas.microsoft.com/office/powerpoint/2010/main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1000" y="932188"/>
            <a:ext cx="559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Branching 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15315" y="0"/>
            <a:ext cx="8087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do VCS work?  -  3. Collaboration of 2-∞ people on the same project</a:t>
            </a:r>
          </a:p>
        </p:txBody>
      </p:sp>
    </p:spTree>
    <p:extLst>
      <p:ext uri="{BB962C8B-B14F-4D97-AF65-F5344CB8AC3E}">
        <p14:creationId xmlns:p14="http://schemas.microsoft.com/office/powerpoint/2010/main" val="2278185650"/>
      </p:ext>
    </p:extLst>
  </p:cSld>
  <p:clrMapOvr>
    <a:masterClrMapping/>
  </p:clrMapOvr>
  <p:transition xmlns:p14="http://schemas.microsoft.com/office/powerpoint/2010/main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1000" y="932188"/>
            <a:ext cx="559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Merging 1</a:t>
            </a:r>
          </a:p>
        </p:txBody>
      </p:sp>
    </p:spTree>
    <p:extLst>
      <p:ext uri="{BB962C8B-B14F-4D97-AF65-F5344CB8AC3E}">
        <p14:creationId xmlns:p14="http://schemas.microsoft.com/office/powerpoint/2010/main" val="2864348573"/>
      </p:ext>
    </p:extLst>
  </p:cSld>
  <p:clrMapOvr>
    <a:masterClrMapping/>
  </p:clrMapOvr>
  <p:transition xmlns:p14="http://schemas.microsoft.com/office/powerpoint/2010/main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520</Words>
  <Application>Microsoft Macintosh PowerPoint</Application>
  <PresentationFormat>Bildschirmpräsentation (4:3)</PresentationFormat>
  <Paragraphs>75</Paragraphs>
  <Slides>12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3" baseType="lpstr"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University of Washington Seattle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Office 2004 Test Drive User</dc:creator>
  <cp:lastModifiedBy>flo r</cp:lastModifiedBy>
  <cp:revision>19</cp:revision>
  <dcterms:created xsi:type="dcterms:W3CDTF">2015-01-30T13:31:18Z</dcterms:created>
  <dcterms:modified xsi:type="dcterms:W3CDTF">2015-02-09T16:07:38Z</dcterms:modified>
</cp:coreProperties>
</file>