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776" r:id="rId2"/>
    <p:sldId id="1536" r:id="rId3"/>
    <p:sldId id="1748" r:id="rId4"/>
    <p:sldId id="1789" r:id="rId5"/>
    <p:sldId id="1788" r:id="rId6"/>
    <p:sldId id="1777" r:id="rId7"/>
    <p:sldId id="1798" r:id="rId8"/>
    <p:sldId id="1807" r:id="rId9"/>
    <p:sldId id="1800" r:id="rId10"/>
    <p:sldId id="1809" r:id="rId11"/>
    <p:sldId id="1801" r:id="rId12"/>
    <p:sldId id="1802" r:id="rId13"/>
    <p:sldId id="1803" r:id="rId14"/>
    <p:sldId id="1793" r:id="rId15"/>
    <p:sldId id="1805" r:id="rId16"/>
    <p:sldId id="1808" r:id="rId17"/>
    <p:sldId id="18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C00"/>
    <a:srgbClr val="D5513F"/>
    <a:srgbClr val="9C3022"/>
    <a:srgbClr val="E6988E"/>
    <a:srgbClr val="E6A4AC"/>
    <a:srgbClr val="9E2938"/>
    <a:srgbClr val="9F2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6B022-E159-40D1-BB07-4FB7A3810B3B}" v="1" dt="2024-01-23T12:25:05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Delannoy" userId="ae97804003d94de6" providerId="LiveId" clId="{99E6B022-E159-40D1-BB07-4FB7A3810B3B}"/>
    <pc:docChg chg="undo custSel addSld delSld modSld">
      <pc:chgData name="Catherine Delannoy" userId="ae97804003d94de6" providerId="LiveId" clId="{99E6B022-E159-40D1-BB07-4FB7A3810B3B}" dt="2024-01-24T07:31:44.573" v="21" actId="47"/>
      <pc:docMkLst>
        <pc:docMk/>
      </pc:docMkLst>
      <pc:sldChg chg="modSp mod">
        <pc:chgData name="Catherine Delannoy" userId="ae97804003d94de6" providerId="LiveId" clId="{99E6B022-E159-40D1-BB07-4FB7A3810B3B}" dt="2024-01-24T07:23:22.613" v="15" actId="20577"/>
        <pc:sldMkLst>
          <pc:docMk/>
          <pc:sldMk cId="3034925573" sldId="1789"/>
        </pc:sldMkLst>
        <pc:spChg chg="mod">
          <ac:chgData name="Catherine Delannoy" userId="ae97804003d94de6" providerId="LiveId" clId="{99E6B022-E159-40D1-BB07-4FB7A3810B3B}" dt="2024-01-24T07:23:22.613" v="15" actId="20577"/>
          <ac:spMkLst>
            <pc:docMk/>
            <pc:sldMk cId="3034925573" sldId="1789"/>
            <ac:spMk id="13" creationId="{46DCFA56-143C-CE67-7517-207E077DC626}"/>
          </ac:spMkLst>
        </pc:spChg>
      </pc:sldChg>
      <pc:sldChg chg="modSp mod">
        <pc:chgData name="Catherine Delannoy" userId="ae97804003d94de6" providerId="LiveId" clId="{99E6B022-E159-40D1-BB07-4FB7A3810B3B}" dt="2024-01-24T07:31:27.592" v="20" actId="20577"/>
        <pc:sldMkLst>
          <pc:docMk/>
          <pc:sldMk cId="3696474623" sldId="1798"/>
        </pc:sldMkLst>
        <pc:spChg chg="mod">
          <ac:chgData name="Catherine Delannoy" userId="ae97804003d94de6" providerId="LiveId" clId="{99E6B022-E159-40D1-BB07-4FB7A3810B3B}" dt="2024-01-24T07:31:27.592" v="20" actId="20577"/>
          <ac:spMkLst>
            <pc:docMk/>
            <pc:sldMk cId="3696474623" sldId="1798"/>
            <ac:spMk id="4" creationId="{58AC5F3B-D7A0-4524-9B41-DAC3FB3A057A}"/>
          </ac:spMkLst>
        </pc:spChg>
      </pc:sldChg>
      <pc:sldChg chg="addSp delSp modSp new del mod">
        <pc:chgData name="Catherine Delannoy" userId="ae97804003d94de6" providerId="LiveId" clId="{99E6B022-E159-40D1-BB07-4FB7A3810B3B}" dt="2024-01-24T07:31:44.573" v="21" actId="47"/>
        <pc:sldMkLst>
          <pc:docMk/>
          <pc:sldMk cId="3211782625" sldId="1810"/>
        </pc:sldMkLst>
        <pc:spChg chg="del">
          <ac:chgData name="Catherine Delannoy" userId="ae97804003d94de6" providerId="LiveId" clId="{99E6B022-E159-40D1-BB07-4FB7A3810B3B}" dt="2024-01-23T12:25:10.743" v="5" actId="478"/>
          <ac:spMkLst>
            <pc:docMk/>
            <pc:sldMk cId="3211782625" sldId="1810"/>
            <ac:spMk id="2" creationId="{41D183CA-3395-A921-8C99-E180D5C1D884}"/>
          </ac:spMkLst>
        </pc:spChg>
        <pc:spChg chg="del">
          <ac:chgData name="Catherine Delannoy" userId="ae97804003d94de6" providerId="LiveId" clId="{99E6B022-E159-40D1-BB07-4FB7A3810B3B}" dt="2024-01-23T12:25:04.950" v="1" actId="478"/>
          <ac:spMkLst>
            <pc:docMk/>
            <pc:sldMk cId="3211782625" sldId="1810"/>
            <ac:spMk id="3" creationId="{43E66CC7-D8BF-43B9-776A-A41EB7F03A83}"/>
          </ac:spMkLst>
        </pc:spChg>
        <pc:spChg chg="del">
          <ac:chgData name="Catherine Delannoy" userId="ae97804003d94de6" providerId="LiveId" clId="{99E6B022-E159-40D1-BB07-4FB7A3810B3B}" dt="2024-01-23T12:25:11.955" v="6" actId="478"/>
          <ac:spMkLst>
            <pc:docMk/>
            <pc:sldMk cId="3211782625" sldId="1810"/>
            <ac:spMk id="4" creationId="{943EB15F-8A05-F21D-5790-08C1E262C307}"/>
          </ac:spMkLst>
        </pc:spChg>
        <pc:picChg chg="add del mod">
          <ac:chgData name="Catherine Delannoy" userId="ae97804003d94de6" providerId="LiveId" clId="{99E6B022-E159-40D1-BB07-4FB7A3810B3B}" dt="2024-01-23T12:25:58.185" v="11" actId="478"/>
          <ac:picMkLst>
            <pc:docMk/>
            <pc:sldMk cId="3211782625" sldId="1810"/>
            <ac:picMk id="6" creationId="{4565FCAF-4391-077B-3F5C-C961873DBA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B829C-51FB-415A-8B68-DC46680E76DE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D1FC-80C6-4B63-87D6-7A44EEF4B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465-25E3-9D91-43B1-B40B54D3E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386F-07D8-476F-9552-87A409F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F277-73DF-6779-2B51-6E9A42C5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317A-F60D-0343-626C-51073F6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266A-4CDB-D227-8917-C6CAAF8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FE6-9D73-906B-289D-60A7DC4E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5590-8458-5AD7-4BAA-2A7845E29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469B-F6CB-774F-1514-880FB6D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8E2C-6974-34F1-25C3-0F7AB102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7551-5ED6-6AA9-546C-A300BF35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7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4F4AD-5062-242E-291A-DEC72C248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BF62-68D1-1743-CA60-206F787B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D0B5-227D-1B03-20BB-10D31380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9E30-0FB0-95B5-6C0A-48787DFD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D80D-8A81-CA5D-B94B-2CB84117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9962-4CCC-4B4C-931B-3FAFA292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1B34-0B2F-8272-8338-23574DF9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CE77-519C-9D95-AC85-FEFB6722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D991-6770-8EFA-52FA-0230E21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D728-3423-F1F6-C9A6-FAAEB0D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16FB-A277-338A-00C5-9ED2BEC6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0BBD-D547-3C90-FF53-0E652B2C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9A3B-F08C-D31A-1A21-A4B7F521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F4C4-6412-40ED-CE75-72F6E86B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8AC8-08C2-301C-D80B-ED9B2E94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1A54-8251-C4FB-0952-11AB2685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83B8-371D-2303-C3A9-98FDA146F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A1C2-2B79-9872-D41E-3B91B387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537E-506E-60B2-9DE3-DCB1B611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D04D-9A51-A5E8-6D81-D09FC968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53673-A54E-C9B4-9B7D-1FF56927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3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1FC1-60D6-34F1-AF9D-DDF61DD2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4A64-0F06-18F3-952C-5AD1632B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B9A3-DADC-1A1A-0F7E-D1034B49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8D22C-0A05-FA54-1565-367DFFFF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EEB0-373F-5416-5B22-D7B19596B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508CD-637B-AFE6-E464-0DBC14BC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BF265-C07B-874B-1BD5-54098AA0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1E26-D28F-126B-70F0-5804C2B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4BA7-8ACC-82E8-B181-D82B283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E77C0-71A8-1242-6BF8-802B5EAE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BBCD-27C1-ED5F-23BC-69AE7FA1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C411-43D0-18C0-E684-822EA82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8D30A-81F6-75C1-65CC-72DE574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F69CE-6B35-4514-79C8-669C76DA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9CBC-6DB1-AC54-D0F9-2C639FF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1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89D5-2887-0A11-6C46-7761CC50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DAD-889C-D81F-707F-34C4E7D3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F0F1-7AB8-A42A-E528-FA9AFE73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65F13-7E85-5E4F-903D-75E0DFD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996E-48E5-9B2E-937D-565F6E56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F01B-0E11-8DA2-52A5-95750DD9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AF77-1CDA-0E78-EEB8-DCC7EE88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584C-B0E9-8649-07D6-BF1FC0AB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9068-3E2E-BEC8-07D5-8337DF22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5F78-6F78-CBE0-9C0C-C3FC6C7D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73F1-8D0C-1917-FE4F-A67D34AD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88AD-AB6C-3774-93C8-1D5CF71A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D4A36-DE33-7A0D-69C4-40FF9DC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6822-D1A0-C4AD-AEED-FD107E9E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F3D1-2CBC-E3E8-F82C-5EFEAD99F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744F-8837-4D41-A46E-DDC35C848160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A550-D9DC-33D1-FE88-322688408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DEF3-C5C9-591F-CD87-1C9E5332F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5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faostat/en/?#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0575-B91E-4515-9F97-8221DB82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" y="2354441"/>
            <a:ext cx="3637946" cy="2149117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Garamond" panose="02020404030301010803" pitchFamily="18" charset="0"/>
                <a:ea typeface="Cambria Math" panose="02040503050406030204" pitchFamily="18" charset="0"/>
                <a:cs typeface="KodchiangUPC" panose="02020603050405020304" pitchFamily="18" charset="-34"/>
              </a:rPr>
              <a:t>Étude de Marché</a:t>
            </a:r>
            <a:endParaRPr lang="en-GB" sz="2400" dirty="0">
              <a:solidFill>
                <a:schemeClr val="bg1"/>
              </a:solidFill>
              <a:latin typeface="Garamond" panose="02020404030301010803" pitchFamily="18" charset="0"/>
              <a:ea typeface="Cambria Math" panose="02040503050406030204" pitchFamily="18" charset="0"/>
              <a:cs typeface="Kodchiang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1BE4A-117F-C51F-707A-7CC3595DE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488025" cy="68580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68F7D5-CAFC-7A01-34D0-C00CC208E46B}"/>
              </a:ext>
            </a:extLst>
          </p:cNvPr>
          <p:cNvSpPr txBox="1">
            <a:spLocks/>
          </p:cNvSpPr>
          <p:nvPr/>
        </p:nvSpPr>
        <p:spPr>
          <a:xfrm>
            <a:off x="7856434" y="1819390"/>
            <a:ext cx="3637946" cy="1488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dirty="0">
                <a:solidFill>
                  <a:srgbClr val="E80C00"/>
                </a:solidFill>
                <a:latin typeface="Garamond" panose="02020404030301010803" pitchFamily="18" charset="0"/>
                <a:ea typeface="Cambria Math" panose="02040503050406030204" pitchFamily="18" charset="0"/>
                <a:cs typeface="KodchiangUPC" panose="02020603050405020304" pitchFamily="18" charset="-34"/>
              </a:rPr>
              <a:t>Étude de Marché</a:t>
            </a:r>
            <a:endParaRPr lang="en-GB" sz="3600" b="1" dirty="0">
              <a:solidFill>
                <a:srgbClr val="E80C00"/>
              </a:solidFill>
              <a:latin typeface="Garamond" panose="02020404030301010803" pitchFamily="18" charset="0"/>
              <a:ea typeface="Cambria Math" panose="02040503050406030204" pitchFamily="18" charset="0"/>
              <a:cs typeface="KodchiangUPC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59E0C-D872-AA49-6786-5FFE12431C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783" y="3776301"/>
            <a:ext cx="3871248" cy="17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66" y="474133"/>
            <a:ext cx="3937000" cy="1016000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Analyse de cluster K-</a:t>
            </a:r>
            <a:r>
              <a:rPr lang="fr-FR" sz="4000" b="1" dirty="0" err="1">
                <a:solidFill>
                  <a:srgbClr val="E80C00"/>
                </a:solidFill>
                <a:latin typeface="Garamond" panose="02020404030301010803" pitchFamily="18" charset="0"/>
              </a:rPr>
              <a:t>means</a:t>
            </a:r>
            <a:endParaRPr lang="fr-FR" sz="4000" b="1" dirty="0">
              <a:solidFill>
                <a:srgbClr val="E80C0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9F6A6-1744-E37B-4030-E73CB7B73354}"/>
              </a:ext>
            </a:extLst>
          </p:cNvPr>
          <p:cNvSpPr txBox="1"/>
          <p:nvPr/>
        </p:nvSpPr>
        <p:spPr>
          <a:xfrm>
            <a:off x="6505966" y="2413337"/>
            <a:ext cx="4111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Le centroïde de cluster 1 est relativement éloigné du centroïde de cluster 2 et du centroïde de cluster 4.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En revanche, le centroïde de cluster 3 est proche de 1, 2 et 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Les centroïdes de clusters 2 et 3 sont les clusters les plus similaires.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42CB-3941-6969-34C8-04DACA0D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65" y="1196940"/>
            <a:ext cx="4111234" cy="41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18" y="107478"/>
            <a:ext cx="6027737" cy="796872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Analyse de cluster K-</a:t>
            </a:r>
            <a:r>
              <a:rPr lang="fr-FR" sz="4000" b="1" dirty="0" err="1">
                <a:solidFill>
                  <a:srgbClr val="E80C00"/>
                </a:solidFill>
                <a:latin typeface="Garamond" panose="02020404030301010803" pitchFamily="18" charset="0"/>
              </a:rPr>
              <a:t>means</a:t>
            </a:r>
            <a:endParaRPr lang="fr-FR" sz="4000" b="1" dirty="0">
              <a:solidFill>
                <a:srgbClr val="E80C0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74" y="6040304"/>
            <a:ext cx="590580" cy="7239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AA7EE6-1596-E5FB-76B7-11D8A7174B0F}"/>
              </a:ext>
            </a:extLst>
          </p:cNvPr>
          <p:cNvSpPr txBox="1">
            <a:spLocks/>
          </p:cNvSpPr>
          <p:nvPr/>
        </p:nvSpPr>
        <p:spPr>
          <a:xfrm>
            <a:off x="689454" y="1214012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Pays pauvres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1BACCE-B9D1-38FE-EBF8-167351FE41C7}"/>
              </a:ext>
            </a:extLst>
          </p:cNvPr>
          <p:cNvGrpSpPr/>
          <p:nvPr/>
        </p:nvGrpSpPr>
        <p:grpSpPr>
          <a:xfrm>
            <a:off x="690322" y="1767986"/>
            <a:ext cx="2447665" cy="566250"/>
            <a:chOff x="6323157" y="1190446"/>
            <a:chExt cx="2432654" cy="1044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3BB855-9834-E787-76AA-12FE6BE98DF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778BAE-27E6-F9BE-A695-C75553D27524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A8AE2-FDC9-4C02-3A47-6C7B91518102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0A349-3389-D9B7-AA48-8E47817B7680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- faible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19932-9F5D-3179-BB67-881A412BA41E}"/>
              </a:ext>
            </a:extLst>
          </p:cNvPr>
          <p:cNvGrpSpPr/>
          <p:nvPr/>
        </p:nvGrpSpPr>
        <p:grpSpPr>
          <a:xfrm>
            <a:off x="690322" y="2451446"/>
            <a:ext cx="2447652" cy="566250"/>
            <a:chOff x="6323157" y="1190446"/>
            <a:chExt cx="2432654" cy="1044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81DB0B-FEDA-D731-5ACB-AEA9516C05F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C4A4B-172D-4FAC-9E3C-BB80EAE3DAC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704324-6C8A-4EF3-EE06-C52F974F1B8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EDACA-4EE0-0C00-C5FD-EA0D3247804F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- faible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0BC39-010B-22D3-C3DD-2808E33B02D4}"/>
              </a:ext>
            </a:extLst>
          </p:cNvPr>
          <p:cNvGrpSpPr/>
          <p:nvPr/>
        </p:nvGrpSpPr>
        <p:grpSpPr>
          <a:xfrm>
            <a:off x="690322" y="3818366"/>
            <a:ext cx="2447636" cy="566250"/>
            <a:chOff x="6323157" y="1190446"/>
            <a:chExt cx="2432654" cy="10443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C8B5BC-162B-03FF-B0F5-89F1D48502FE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661477-99DE-4F27-097E-CF4C4C1BC2D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CD4CC-FEA4-9A27-B279-7FDCF5D1ED7B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E048B-78C0-215F-91F4-E9F66119C91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faible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367709-7B5C-77DF-74DB-D533E70BB370}"/>
              </a:ext>
            </a:extLst>
          </p:cNvPr>
          <p:cNvGrpSpPr/>
          <p:nvPr/>
        </p:nvGrpSpPr>
        <p:grpSpPr>
          <a:xfrm>
            <a:off x="690322" y="5185289"/>
            <a:ext cx="2465548" cy="550861"/>
            <a:chOff x="6323157" y="1190446"/>
            <a:chExt cx="2432654" cy="10159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8850D3-D6FA-DB77-22CE-8AD2576D6F6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7F9E70-8552-8832-B3A4-98152CD7A27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BA0D6D-36DB-F46E-1AF9-1DDCD632402A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B82700-E5E0-44AB-DCC4-19A83CB61B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faible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EAC71-001E-C2B0-6B31-0A6039FC6795}"/>
              </a:ext>
            </a:extLst>
          </p:cNvPr>
          <p:cNvGrpSpPr/>
          <p:nvPr/>
        </p:nvGrpSpPr>
        <p:grpSpPr>
          <a:xfrm>
            <a:off x="690322" y="4501826"/>
            <a:ext cx="2447625" cy="566250"/>
            <a:chOff x="6323157" y="1190446"/>
            <a:chExt cx="2432654" cy="1044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0CF739-F7E7-C5E6-F03D-20FF497EAB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4BC5C7-42AB-D336-E9F1-5BE2DA5B058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BC897C-8677-1A97-0DF9-BF4A6C530B30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D74937-6400-A614-6AC7-D7B454FED06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élevé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4B41F7-46CA-62C1-46A1-D94B3B96D9F3}"/>
              </a:ext>
            </a:extLst>
          </p:cNvPr>
          <p:cNvGrpSpPr/>
          <p:nvPr/>
        </p:nvGrpSpPr>
        <p:grpSpPr>
          <a:xfrm>
            <a:off x="682280" y="3099218"/>
            <a:ext cx="2447672" cy="566250"/>
            <a:chOff x="6323157" y="1190446"/>
            <a:chExt cx="2432654" cy="10443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374B65-1045-EF9F-C766-6B39B3CFE380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C1E293-E946-258D-81E8-1646C6562A1E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C9AAFA-E29E-FFC3-62C8-922DC0221E54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A4D6EE-DAA6-DC69-C225-5C297A43634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Poulet disponible - faible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E2CD17A-5B17-77F8-FF88-EA3842672B18}"/>
              </a:ext>
            </a:extLst>
          </p:cNvPr>
          <p:cNvSpPr txBox="1">
            <a:spLocks/>
          </p:cNvSpPr>
          <p:nvPr/>
        </p:nvSpPr>
        <p:spPr>
          <a:xfrm>
            <a:off x="3361777" y="1214012"/>
            <a:ext cx="1850439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Poulet, PIB élevé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11A44B5-D58D-2B2E-5F10-8DF7B111BD15}"/>
              </a:ext>
            </a:extLst>
          </p:cNvPr>
          <p:cNvSpPr txBox="1">
            <a:spLocks/>
          </p:cNvSpPr>
          <p:nvPr/>
        </p:nvSpPr>
        <p:spPr>
          <a:xfrm>
            <a:off x="6034100" y="1214012"/>
            <a:ext cx="1850442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Poulet, faible PIB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39B94A9-964C-97AC-B959-E9784A6A56D3}"/>
              </a:ext>
            </a:extLst>
          </p:cNvPr>
          <p:cNvSpPr txBox="1">
            <a:spLocks/>
          </p:cNvSpPr>
          <p:nvPr/>
        </p:nvSpPr>
        <p:spPr>
          <a:xfrm>
            <a:off x="8706424" y="1214012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Pays riches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C7F556-D464-4E56-47F3-E882A43C1C9B}"/>
              </a:ext>
            </a:extLst>
          </p:cNvPr>
          <p:cNvCxnSpPr>
            <a:cxnSpLocks/>
          </p:cNvCxnSpPr>
          <p:nvPr/>
        </p:nvCxnSpPr>
        <p:spPr>
          <a:xfrm>
            <a:off x="3254947" y="1585897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FDFB92-55B2-4015-ABB5-F6CB6D4F1438}"/>
              </a:ext>
            </a:extLst>
          </p:cNvPr>
          <p:cNvGrpSpPr/>
          <p:nvPr/>
        </p:nvGrpSpPr>
        <p:grpSpPr>
          <a:xfrm>
            <a:off x="3399564" y="1774112"/>
            <a:ext cx="2447665" cy="566250"/>
            <a:chOff x="6323157" y="1190446"/>
            <a:chExt cx="2432654" cy="104431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790CF5-E8CA-377C-B8E0-1FCC21F08E7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9586286-DCD4-CCF8-3986-54F93E92D5D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CDDB82-50C4-9A2A-2776-8465B90C60DA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7C830-3A9B-2D5E-788F-61E50B8DE573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– moyen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A24C55-B586-847A-DEC8-311711969EDA}"/>
              </a:ext>
            </a:extLst>
          </p:cNvPr>
          <p:cNvGrpSpPr/>
          <p:nvPr/>
        </p:nvGrpSpPr>
        <p:grpSpPr>
          <a:xfrm>
            <a:off x="3399564" y="2457572"/>
            <a:ext cx="2447652" cy="566250"/>
            <a:chOff x="6323157" y="1190446"/>
            <a:chExt cx="2432654" cy="104431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3A7C5C-45C2-A967-9743-6E6BAB2929C8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B739B7-1B99-CA3B-E55B-47EDA894AA4D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D45BE8-29EA-EA49-93BD-D42221E04758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4667784-AC9E-ADC7-596C-2AC5A66E126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– élevé (2</a:t>
              </a:r>
              <a:r>
                <a:rPr lang="fr-FR" sz="1200" baseline="300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</a:t>
              </a:r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2536F6-06A1-7368-1871-1B7273AE147B}"/>
              </a:ext>
            </a:extLst>
          </p:cNvPr>
          <p:cNvGrpSpPr/>
          <p:nvPr/>
        </p:nvGrpSpPr>
        <p:grpSpPr>
          <a:xfrm>
            <a:off x="3399564" y="3824492"/>
            <a:ext cx="2447636" cy="566250"/>
            <a:chOff x="6323157" y="1190446"/>
            <a:chExt cx="2432654" cy="104431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4CA68D-7F63-44C1-4D34-9EB3313BFC6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AB7C32-94EF-6988-543D-3ED77D21D7CB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DDAA16-A8BF-EED5-38F3-E4F1114F45D1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EE3088-6D70-A02E-234B-57D59C523F42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élevé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14F50F-138C-EE2F-F390-C1019BC1C2F3}"/>
              </a:ext>
            </a:extLst>
          </p:cNvPr>
          <p:cNvGrpSpPr/>
          <p:nvPr/>
        </p:nvGrpSpPr>
        <p:grpSpPr>
          <a:xfrm>
            <a:off x="3399564" y="5191415"/>
            <a:ext cx="2465548" cy="550861"/>
            <a:chOff x="6323157" y="1190446"/>
            <a:chExt cx="2432654" cy="101592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7E8612E-E64C-7173-39C1-BA357F6A99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274DF9-6612-5234-0689-CDA7C321256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02A688-09C5-5E22-EAFE-6FED38DA59E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F0C0BC-489E-2D8A-F6C7-9A6CB5604A9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moyen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5DD8A5-3F66-52B4-F1B0-C62F759AD91F}"/>
              </a:ext>
            </a:extLst>
          </p:cNvPr>
          <p:cNvGrpSpPr/>
          <p:nvPr/>
        </p:nvGrpSpPr>
        <p:grpSpPr>
          <a:xfrm>
            <a:off x="3399564" y="4507952"/>
            <a:ext cx="2447625" cy="566250"/>
            <a:chOff x="6323157" y="1190446"/>
            <a:chExt cx="2432654" cy="104431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7EEFD27-51CA-7ABD-D470-79837E95FBA7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4D3E5C-CEBE-2ED6-3563-C362252F64A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6025FD-AE38-3B38-86A1-994E2C4895C1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1708C8-9530-D08A-7B39-935659C5FBC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faible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6D30E8E-DD3F-D621-17EF-64810DD65924}"/>
              </a:ext>
            </a:extLst>
          </p:cNvPr>
          <p:cNvGrpSpPr/>
          <p:nvPr/>
        </p:nvGrpSpPr>
        <p:grpSpPr>
          <a:xfrm>
            <a:off x="3391522" y="3105344"/>
            <a:ext cx="2447672" cy="566250"/>
            <a:chOff x="6323157" y="1190446"/>
            <a:chExt cx="2432654" cy="10443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5D20DAE-169B-9B5E-1FAD-E88274C4C55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7D726-571A-AD2C-6347-442D46C6317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E0F5270-9483-B3B2-4361-452F797E3926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6969AE-8CBB-B6C2-A1B8-8319DCD781C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Poulet disponible - élevé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7E6255C-40DB-B2B3-5F16-02A50F26B610}"/>
              </a:ext>
            </a:extLst>
          </p:cNvPr>
          <p:cNvCxnSpPr>
            <a:cxnSpLocks/>
          </p:cNvCxnSpPr>
          <p:nvPr/>
        </p:nvCxnSpPr>
        <p:spPr>
          <a:xfrm>
            <a:off x="5934168" y="1585896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695FCD-A9E3-916C-510B-6B14466F628A}"/>
              </a:ext>
            </a:extLst>
          </p:cNvPr>
          <p:cNvGrpSpPr/>
          <p:nvPr/>
        </p:nvGrpSpPr>
        <p:grpSpPr>
          <a:xfrm>
            <a:off x="6100199" y="1774112"/>
            <a:ext cx="2447665" cy="566250"/>
            <a:chOff x="6323157" y="1190446"/>
            <a:chExt cx="2432654" cy="104431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162A27-7267-07C2-5E56-219629FE5DB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138803-6675-4384-7879-05B715B3953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529F71-4D3D-851D-C5F6-A2E06478E15C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ED2FA1-6FAD-BF71-D9CC-5BC836E94E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- moyen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FB1C85B-598C-67D3-11A2-EEDFB2AF1209}"/>
              </a:ext>
            </a:extLst>
          </p:cNvPr>
          <p:cNvGrpSpPr/>
          <p:nvPr/>
        </p:nvGrpSpPr>
        <p:grpSpPr>
          <a:xfrm>
            <a:off x="6100199" y="2457572"/>
            <a:ext cx="2447652" cy="566250"/>
            <a:chOff x="6323157" y="1190446"/>
            <a:chExt cx="2432654" cy="104431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4C8559C-C4E6-357B-D7A7-E91CE37BBFD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A64811-B41E-4E8A-05C7-53783DC15048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1613A4-33F7-B7E6-F592-F60E9047DFEF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F38275-6EEE-F100-4772-A2E5A6ED67CE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- moyen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53620-4B46-A355-291B-3CEC8E29B985}"/>
              </a:ext>
            </a:extLst>
          </p:cNvPr>
          <p:cNvGrpSpPr/>
          <p:nvPr/>
        </p:nvGrpSpPr>
        <p:grpSpPr>
          <a:xfrm>
            <a:off x="6100199" y="3824492"/>
            <a:ext cx="2447636" cy="566250"/>
            <a:chOff x="6323157" y="1190446"/>
            <a:chExt cx="2432654" cy="104431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5F7D12C-25E9-C11C-F612-8F5DE88DBA2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B046C8-AE15-AF37-06C3-A07D8B7A2DD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D67061-41F5-912F-31E5-AE2766C804AE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DAFE2D-636F-DBAC-3EB9-4020B564952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moyen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4EEF8A-DBA7-0754-4000-46AF226AAAA6}"/>
              </a:ext>
            </a:extLst>
          </p:cNvPr>
          <p:cNvGrpSpPr/>
          <p:nvPr/>
        </p:nvGrpSpPr>
        <p:grpSpPr>
          <a:xfrm>
            <a:off x="6100199" y="5191415"/>
            <a:ext cx="2465548" cy="550861"/>
            <a:chOff x="6323157" y="1190446"/>
            <a:chExt cx="2432654" cy="101592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66A8AD-48F2-D150-271F-8FA8EEF366B4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63125BA-01FC-EF6D-214A-38631236B401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1BEFCF-FCBD-C002-3057-CAE083F05C4E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908AE9A-35EC-4028-9F37-21B23E2E63C9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moyen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87C5308-8CB1-9849-2D29-D49AB733E482}"/>
              </a:ext>
            </a:extLst>
          </p:cNvPr>
          <p:cNvGrpSpPr/>
          <p:nvPr/>
        </p:nvGrpSpPr>
        <p:grpSpPr>
          <a:xfrm>
            <a:off x="6100199" y="4507952"/>
            <a:ext cx="2447625" cy="566250"/>
            <a:chOff x="6323157" y="1190446"/>
            <a:chExt cx="2432654" cy="104431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DEADA74-8E17-C0A2-6B0D-399043E25AEA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34F9960-3165-9B83-7EEA-DD077599DF9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3FF1480-04DE-C869-A384-84664D81ADA0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2D0C358-B8BA-300C-F110-925B31B6F48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moyen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6179D23-968D-C980-8AC5-3F133B4E9996}"/>
              </a:ext>
            </a:extLst>
          </p:cNvPr>
          <p:cNvGrpSpPr/>
          <p:nvPr/>
        </p:nvGrpSpPr>
        <p:grpSpPr>
          <a:xfrm>
            <a:off x="8813335" y="2457572"/>
            <a:ext cx="2447672" cy="566250"/>
            <a:chOff x="6323157" y="1190446"/>
            <a:chExt cx="2432654" cy="104431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53DD11-4C74-04F1-0257-E38EFE26DE34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8D19F27-DB35-1AB5-3B3D-B304650C87F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72BF06B-FB79-3761-7877-A3C01FF28B1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BEEE66-B0FE-FC76-5D93-4DD947299B7F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– élevé (1</a:t>
              </a:r>
              <a:r>
                <a:rPr lang="fr-FR" sz="1200" baseline="300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er</a:t>
              </a:r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2856CD8-B333-5E7A-4C64-3CD82C07BA77}"/>
              </a:ext>
            </a:extLst>
          </p:cNvPr>
          <p:cNvGrpSpPr/>
          <p:nvPr/>
        </p:nvGrpSpPr>
        <p:grpSpPr>
          <a:xfrm>
            <a:off x="8821371" y="1763801"/>
            <a:ext cx="2447665" cy="566250"/>
            <a:chOff x="6323157" y="1190446"/>
            <a:chExt cx="2432654" cy="104431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6AA277-54BA-FB31-0819-19432AE5475D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F76C64F-DF31-6997-91C2-F7CB278540E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104ED8-A075-542D-A68A-0EC7477E9F24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2CE4C23-5BD3-59A2-4EBE-F95B6085C55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- élevé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48BB23-A4AF-C369-491D-788917E10BCB}"/>
              </a:ext>
            </a:extLst>
          </p:cNvPr>
          <p:cNvGrpSpPr/>
          <p:nvPr/>
        </p:nvGrpSpPr>
        <p:grpSpPr>
          <a:xfrm>
            <a:off x="8821371" y="3814181"/>
            <a:ext cx="2447636" cy="566250"/>
            <a:chOff x="6323157" y="1190446"/>
            <a:chExt cx="2432654" cy="10443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8562DD0-D254-0DBC-2EA4-CD242155FDB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1E3C2F3-850B-E8C1-609E-C8478A6918F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903D8C5-3A4D-569E-EADE-4588F98CE4A5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CA0D348-69C0-C85F-4E85-5199A7CF86C3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moyen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E3E12BB-CA58-3050-5A66-3AF01C457468}"/>
              </a:ext>
            </a:extLst>
          </p:cNvPr>
          <p:cNvGrpSpPr/>
          <p:nvPr/>
        </p:nvGrpSpPr>
        <p:grpSpPr>
          <a:xfrm>
            <a:off x="8821371" y="5181104"/>
            <a:ext cx="2465548" cy="550861"/>
            <a:chOff x="6323157" y="1190446"/>
            <a:chExt cx="2432654" cy="101592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BEC3F5A-6C10-80DF-575A-74E1BA1E803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4BD868-8057-DE8C-C509-801035B3436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286A45E-9E78-FEB8-36D2-A18057EB6870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D08B9EB-6A01-1FD8-40A7-970C3F07262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élevé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3FDCA9E-7BE2-5FA2-E604-301F15D2CF15}"/>
              </a:ext>
            </a:extLst>
          </p:cNvPr>
          <p:cNvGrpSpPr/>
          <p:nvPr/>
        </p:nvGrpSpPr>
        <p:grpSpPr>
          <a:xfrm>
            <a:off x="8821371" y="4497641"/>
            <a:ext cx="2447625" cy="566250"/>
            <a:chOff x="6323157" y="1190446"/>
            <a:chExt cx="2432654" cy="104431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4EA954D-F91C-F9EC-2091-C81B64B5FF2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B515DB7-B2CF-514A-37D8-C7E6537FF01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F9C753A-9BF8-EF89-5024-014B53E3FDC8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09A3BED-E8D9-036F-BDA3-C4B50ABBAF7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faible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22FC06-B1A5-ECDE-775D-34C02371D12B}"/>
              </a:ext>
            </a:extLst>
          </p:cNvPr>
          <p:cNvGrpSpPr/>
          <p:nvPr/>
        </p:nvGrpSpPr>
        <p:grpSpPr>
          <a:xfrm>
            <a:off x="8813329" y="3095033"/>
            <a:ext cx="2447672" cy="566250"/>
            <a:chOff x="6323157" y="1190446"/>
            <a:chExt cx="2432654" cy="10443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CEBCC5F-7DE4-95E6-D404-AE56021A9E5D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A6C539A-62BB-426A-8794-A2B1CB694D5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E58AF3B-0B75-7336-9DF5-3B7E7B357084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4CF62A1-018C-C372-8071-F56D01D9911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Poulet disponible - moyen</a:t>
              </a:r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37820B1-F758-6751-8A8C-1DED4F1008FC}"/>
              </a:ext>
            </a:extLst>
          </p:cNvPr>
          <p:cNvCxnSpPr>
            <a:cxnSpLocks/>
          </p:cNvCxnSpPr>
          <p:nvPr/>
        </p:nvCxnSpPr>
        <p:spPr>
          <a:xfrm>
            <a:off x="8696992" y="1585896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B61EBAE-37A0-7A23-3BBD-2814A0EFE50D}"/>
              </a:ext>
            </a:extLst>
          </p:cNvPr>
          <p:cNvGrpSpPr/>
          <p:nvPr/>
        </p:nvGrpSpPr>
        <p:grpSpPr>
          <a:xfrm>
            <a:off x="6110027" y="3105344"/>
            <a:ext cx="2447672" cy="566250"/>
            <a:chOff x="6323157" y="1190446"/>
            <a:chExt cx="2432654" cy="10443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601A50E-6F8C-8A05-CB9F-1820CAB20DD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D0F1307-74A4-5A55-7B75-4E04F832DBD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1D10332-77B3-79B1-72EA-76394353B8B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CD29C5B-81D2-6BCF-68F4-B12F903EDB6E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Poulet disponible - élevé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17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hand holding a globe above water&#10;&#10;Description automatically generated">
            <a:extLst>
              <a:ext uri="{FF2B5EF4-FFF2-40B4-BE49-F238E27FC236}">
                <a16:creationId xmlns:a16="http://schemas.microsoft.com/office/drawing/2014/main" id="{446900F5-77B0-2D69-13BC-028968CBB3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739" y="0"/>
            <a:ext cx="5130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7" y="272184"/>
            <a:ext cx="4314576" cy="772737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Pays à examiner</a:t>
            </a:r>
            <a:endParaRPr lang="fr-FR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4329" y="3388214"/>
            <a:ext cx="2842379" cy="336066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Allemagne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Australie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Autriche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Belgique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Belize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Canada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Chine - RAS de Hong-Kong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Danemark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C43B03-2C38-DD6C-AF55-01A9670E1133}"/>
              </a:ext>
            </a:extLst>
          </p:cNvPr>
          <p:cNvSpPr txBox="1"/>
          <p:nvPr/>
        </p:nvSpPr>
        <p:spPr>
          <a:xfrm>
            <a:off x="4086708" y="3388214"/>
            <a:ext cx="28423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Finlande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Israël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Japon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Nouvelle-Zélande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Pays-Bas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Royaume-Uni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Suède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Émirats arabes unis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États-Unis d'Amérique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AFE6A7-CB4A-5177-101D-25F7E302AB39}"/>
              </a:ext>
            </a:extLst>
          </p:cNvPr>
          <p:cNvSpPr txBox="1">
            <a:spLocks/>
          </p:cNvSpPr>
          <p:nvPr/>
        </p:nvSpPr>
        <p:spPr>
          <a:xfrm>
            <a:off x="1244329" y="1044921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CAH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1E9C5E-0D0B-64BF-CE66-70F6A5325F26}"/>
              </a:ext>
            </a:extLst>
          </p:cNvPr>
          <p:cNvSpPr txBox="1">
            <a:spLocks/>
          </p:cNvSpPr>
          <p:nvPr/>
        </p:nvSpPr>
        <p:spPr>
          <a:xfrm>
            <a:off x="1244328" y="3012708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K-</a:t>
            </a:r>
            <a:r>
              <a:rPr lang="fr-FR" sz="2400" b="1" dirty="0" err="1">
                <a:latin typeface="Garamond" panose="02020404030301010803" pitchFamily="18" charset="0"/>
              </a:rPr>
              <a:t>means</a:t>
            </a:r>
            <a:endParaRPr lang="fr-FR" sz="2400" b="1" dirty="0">
              <a:latin typeface="Garamond" panose="02020404030301010803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39B9D2F-4D9E-9F8B-64E4-5EBF91E9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48" y="1360306"/>
            <a:ext cx="1475469" cy="147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Finlande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Irlande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Islande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Luxembourg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4AFC9-FF45-63A9-F6AD-73B745B945E8}"/>
              </a:ext>
            </a:extLst>
          </p:cNvPr>
          <p:cNvSpPr txBox="1"/>
          <p:nvPr/>
        </p:nvSpPr>
        <p:spPr>
          <a:xfrm>
            <a:off x="4086708" y="1360306"/>
            <a:ext cx="2281000" cy="112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Norvège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Nouvelle-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Zélande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Suisse </a:t>
            </a:r>
          </a:p>
        </p:txBody>
      </p:sp>
    </p:spTree>
    <p:extLst>
      <p:ext uri="{BB962C8B-B14F-4D97-AF65-F5344CB8AC3E}">
        <p14:creationId xmlns:p14="http://schemas.microsoft.com/office/powerpoint/2010/main" val="405018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7" y="765287"/>
            <a:ext cx="6483045" cy="1040100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Analyse en composantes principales</a:t>
            </a:r>
            <a:b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fr-FR" sz="2700" b="1" dirty="0">
                <a:latin typeface="Garamond" panose="02020404030301010803" pitchFamily="18" charset="0"/>
              </a:rPr>
              <a:t>Démarche</a:t>
            </a:r>
            <a:endParaRPr lang="fr-FR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0687" y="2211998"/>
            <a:ext cx="6127447" cy="336066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Séparer les valeurs quantitatives de le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dataframe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d'origine.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Entraîner le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scaler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avec ces valeurs et transformer les données.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un ACP et entraîner-le avec les données mises à l'échelle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Calculer la variance des données pour comprendre la contribution de chaque fonctionnalité et déterminer le nombre optimal de composants.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un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heatmap</a:t>
            </a:r>
            <a:endParaRPr lang="fr-FR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Tracer un cercle de corrélation et projeter les différents pays sur les plans factoriels.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Analyser les pays à partir de ces graphiques.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7" name="Picture 6" descr="A person petting a chicken&#10;&#10;Description automatically generated">
            <a:extLst>
              <a:ext uri="{FF2B5EF4-FFF2-40B4-BE49-F238E27FC236}">
                <a16:creationId xmlns:a16="http://schemas.microsoft.com/office/drawing/2014/main" id="{8EBF4861-8CA6-B743-32AB-BBDE584406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47" y="204911"/>
            <a:ext cx="7587886" cy="851436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ACP – Composantes Principales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775D0D-4ED9-B423-2375-E8A831197ACA}"/>
              </a:ext>
            </a:extLst>
          </p:cNvPr>
          <p:cNvSpPr txBox="1"/>
          <p:nvPr/>
        </p:nvSpPr>
        <p:spPr>
          <a:xfrm>
            <a:off x="884745" y="1729915"/>
            <a:ext cx="3302501" cy="44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Viande de volaille - Disponibilité alimentaire en quantité (kg/personne/an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E2388-6288-9E99-15A6-BCAB88E2C00E}"/>
              </a:ext>
            </a:extLst>
          </p:cNvPr>
          <p:cNvSpPr txBox="1"/>
          <p:nvPr/>
        </p:nvSpPr>
        <p:spPr>
          <a:xfrm>
            <a:off x="948409" y="2623309"/>
            <a:ext cx="3238838" cy="26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PIB (US$) par habitant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74825-B04C-6B64-F7BB-11AC881995D0}"/>
              </a:ext>
            </a:extLst>
          </p:cNvPr>
          <p:cNvSpPr txBox="1"/>
          <p:nvPr/>
        </p:nvSpPr>
        <p:spPr>
          <a:xfrm>
            <a:off x="987715" y="3427383"/>
            <a:ext cx="3160225" cy="26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dirty="0"/>
              <a:t> </a:t>
            </a:r>
            <a:r>
              <a:rPr lang="fr-FR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Stabilité Politique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30FEF-E7D6-AF13-B324-01739F14E169}"/>
              </a:ext>
            </a:extLst>
          </p:cNvPr>
          <p:cNvSpPr txBox="1"/>
          <p:nvPr/>
        </p:nvSpPr>
        <p:spPr>
          <a:xfrm>
            <a:off x="663854" y="4142137"/>
            <a:ext cx="3523392" cy="44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Crédit à l'Agriculture, Sylviculture et Pêche par habitant - (US$)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50C63-C8A1-AC54-9A34-5679F0B192FA}"/>
              </a:ext>
            </a:extLst>
          </p:cNvPr>
          <p:cNvSpPr txBox="1"/>
          <p:nvPr/>
        </p:nvSpPr>
        <p:spPr>
          <a:xfrm>
            <a:off x="948409" y="4946211"/>
            <a:ext cx="3238838" cy="44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Viande, poulet – Intensité des émissions (Kilogrammes d'équivalent CO2 par kilogramme)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3DCC-04A2-FFDE-6F43-340D0C09CBBF}"/>
              </a:ext>
            </a:extLst>
          </p:cNvPr>
          <p:cNvSpPr txBox="1"/>
          <p:nvPr/>
        </p:nvSpPr>
        <p:spPr>
          <a:xfrm>
            <a:off x="720766" y="5839605"/>
            <a:ext cx="3466481" cy="44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Investissements de l'administration centrale dans l’agriculture, sylviculture et pêche par habitant (US$)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AE3DF6-3EB1-1D20-B7CE-50355D960266}"/>
              </a:ext>
            </a:extLst>
          </p:cNvPr>
          <p:cNvSpPr txBox="1"/>
          <p:nvPr/>
        </p:nvSpPr>
        <p:spPr>
          <a:xfrm>
            <a:off x="4251242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F1</a:t>
            </a:r>
            <a:endParaRPr lang="en-GB" sz="14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B7400-25A8-7AA4-7BC6-2A08BFE4590E}"/>
              </a:ext>
            </a:extLst>
          </p:cNvPr>
          <p:cNvSpPr txBox="1"/>
          <p:nvPr/>
        </p:nvSpPr>
        <p:spPr>
          <a:xfrm>
            <a:off x="4933749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F2</a:t>
            </a:r>
            <a:endParaRPr lang="en-GB" sz="14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5F4A1-3164-D8E6-23B8-FF580A827B94}"/>
              </a:ext>
            </a:extLst>
          </p:cNvPr>
          <p:cNvSpPr txBox="1"/>
          <p:nvPr/>
        </p:nvSpPr>
        <p:spPr>
          <a:xfrm>
            <a:off x="5616256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F3</a:t>
            </a:r>
            <a:endParaRPr lang="en-GB" sz="14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094A7-DDA2-91D5-C0BC-B4BCD3F82699}"/>
              </a:ext>
            </a:extLst>
          </p:cNvPr>
          <p:cNvSpPr txBox="1"/>
          <p:nvPr/>
        </p:nvSpPr>
        <p:spPr>
          <a:xfrm>
            <a:off x="6298763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F4</a:t>
            </a:r>
            <a:endParaRPr lang="en-GB" sz="14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194A9F0-536C-63B3-15C4-052969BB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1706" y="2754564"/>
            <a:ext cx="3734227" cy="1720796"/>
          </a:xfrm>
          <a:solidFill>
            <a:srgbClr val="E80C00"/>
          </a:solidFill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F1 – Prospérité économique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F2 – Quantité d’émissions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F3 – </a:t>
            </a:r>
            <a:r>
              <a:rPr lang="fr-FR" sz="1800">
                <a:solidFill>
                  <a:schemeClr val="bg1"/>
                </a:solidFill>
                <a:latin typeface="Abadi Extra Light" panose="020B0204020104020204" pitchFamily="34" charset="0"/>
              </a:rPr>
              <a:t>Crédit à 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l’agriculture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F4 – Besoin d'investissement dans l'agriculture</a:t>
            </a: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718A8-B633-299C-635C-82F63E75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42" y="1436642"/>
            <a:ext cx="2742320" cy="51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65287"/>
            <a:ext cx="10403944" cy="1040100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Analyse en composantes – Visualisations – K-</a:t>
            </a:r>
            <a:r>
              <a:rPr lang="fr-FR" sz="4000" b="1" dirty="0" err="1">
                <a:solidFill>
                  <a:srgbClr val="E80C00"/>
                </a:solidFill>
                <a:latin typeface="Garamond" panose="02020404030301010803" pitchFamily="18" charset="0"/>
              </a:rPr>
              <a:t>means</a:t>
            </a:r>
            <a:b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endParaRPr lang="fr-FR" sz="4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706CCB3-1306-82E1-2E1E-2EA78615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3175" y="5175230"/>
            <a:ext cx="3981412" cy="1018535"/>
          </a:xfrm>
          <a:solidFill>
            <a:srgbClr val="E80C00"/>
          </a:solidFill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F3 – Crédit pour l’agriculture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F4 – Besoin d'investissement dans l'agriculture</a:t>
            </a: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78F10-F03D-4757-1272-6C8A2711ABA6}"/>
              </a:ext>
            </a:extLst>
          </p:cNvPr>
          <p:cNvSpPr txBox="1">
            <a:spLocks/>
          </p:cNvSpPr>
          <p:nvPr/>
        </p:nvSpPr>
        <p:spPr>
          <a:xfrm>
            <a:off x="1411004" y="5175231"/>
            <a:ext cx="3734227" cy="1018534"/>
          </a:xfrm>
          <a:prstGeom prst="rect">
            <a:avLst/>
          </a:prstGeom>
          <a:solidFill>
            <a:srgbClr val="E80C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F1 – Prospérité économique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F2 – Quantité d’émissions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EC3E4D-1485-6597-5CF8-886745E973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99" y="1805386"/>
            <a:ext cx="5362836" cy="2777461"/>
          </a:xfrm>
          <a:prstGeom prst="rect">
            <a:avLst/>
          </a:prstGeom>
          <a:ln>
            <a:solidFill>
              <a:srgbClr val="E80C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96C4A-5D5F-DDCD-CB3E-50BD9AAC8D0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647" y="1783820"/>
            <a:ext cx="5318654" cy="2777461"/>
          </a:xfrm>
          <a:prstGeom prst="rect">
            <a:avLst/>
          </a:prstGeom>
          <a:ln>
            <a:solidFill>
              <a:srgbClr val="E80C00"/>
            </a:solidFill>
          </a:ln>
        </p:spPr>
      </p:pic>
    </p:spTree>
    <p:extLst>
      <p:ext uri="{BB962C8B-B14F-4D97-AF65-F5344CB8AC3E}">
        <p14:creationId xmlns:p14="http://schemas.microsoft.com/office/powerpoint/2010/main" val="230121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65287"/>
            <a:ext cx="10403944" cy="648646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Analyse en composantes – Visualisations - CAH</a:t>
            </a:r>
            <a:endParaRPr lang="fr-FR" sz="4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706CCB3-1306-82E1-2E1E-2EA78615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3175" y="5175230"/>
            <a:ext cx="3981412" cy="1018535"/>
          </a:xfrm>
          <a:solidFill>
            <a:srgbClr val="E80C00"/>
          </a:solidFill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F3 – Crédit pour l’agriculture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F4 – Besoin d'investissement dans l'agriculture</a:t>
            </a: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78F10-F03D-4757-1272-6C8A2711ABA6}"/>
              </a:ext>
            </a:extLst>
          </p:cNvPr>
          <p:cNvSpPr txBox="1">
            <a:spLocks/>
          </p:cNvSpPr>
          <p:nvPr/>
        </p:nvSpPr>
        <p:spPr>
          <a:xfrm>
            <a:off x="1411004" y="5175231"/>
            <a:ext cx="3734227" cy="1018534"/>
          </a:xfrm>
          <a:prstGeom prst="rect">
            <a:avLst/>
          </a:prstGeom>
          <a:solidFill>
            <a:srgbClr val="E80C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F1 – Prospérité économique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F2 – Quantité d’émissions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4A0CE-3174-C940-4391-08705AA367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17" y="1845653"/>
            <a:ext cx="5228965" cy="27348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D0DE2-1B6F-96CC-8E90-DDDDF4E90A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7558" y="1845652"/>
            <a:ext cx="5286194" cy="2734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425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0" y="427460"/>
            <a:ext cx="6020322" cy="772737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Zones pour le développement</a:t>
            </a:r>
            <a:endParaRPr lang="fr-FR" sz="4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2B199AD-997F-46AE-4E07-99A40316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70" y="1802760"/>
            <a:ext cx="4711663" cy="3338583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L’ Australasie (Australie et Nouvelle Zélande)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Une grande population (24.5 millions en Australie)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Beaucoup de poulet dispo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Loin de la France – des régulations plus complexe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L’Union Européenne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Surtout Pays-Bas et Irlande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Plus simple et moins chère pour les exportations des produits.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Moins poulet dispo pourrait suggérer que la demande est plus faible qu’en Australasie</a:t>
            </a:r>
          </a:p>
        </p:txBody>
      </p:sp>
      <p:pic>
        <p:nvPicPr>
          <p:cNvPr id="6" name="Picture 5" descr="A river with boats and trees in the background&#10;&#10;Description automatically generated">
            <a:extLst>
              <a:ext uri="{FF2B5EF4-FFF2-40B4-BE49-F238E27FC236}">
                <a16:creationId xmlns:a16="http://schemas.microsoft.com/office/drawing/2014/main" id="{C1C6A849-581E-52AD-A8FC-0DB3E0504C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618" y="0"/>
            <a:ext cx="5328198" cy="2998185"/>
          </a:xfrm>
          <a:prstGeom prst="rect">
            <a:avLst/>
          </a:prstGeom>
        </p:spPr>
      </p:pic>
      <p:pic>
        <p:nvPicPr>
          <p:cNvPr id="11" name="Picture 10" descr="Sydney Opera House with pointed roof and a city in the background&#10;&#10;Description automatically generated">
            <a:extLst>
              <a:ext uri="{FF2B5EF4-FFF2-40B4-BE49-F238E27FC236}">
                <a16:creationId xmlns:a16="http://schemas.microsoft.com/office/drawing/2014/main" id="{84937DB3-8E45-2863-FD64-1F1A0082BA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"/>
          <a:stretch/>
        </p:blipFill>
        <p:spPr>
          <a:xfrm>
            <a:off x="6861360" y="2998185"/>
            <a:ext cx="5328456" cy="3859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0C529D-2372-2FBB-72D9-CE4AFADCC460}"/>
              </a:ext>
            </a:extLst>
          </p:cNvPr>
          <p:cNvSpPr txBox="1"/>
          <p:nvPr/>
        </p:nvSpPr>
        <p:spPr>
          <a:xfrm>
            <a:off x="8702049" y="104294"/>
            <a:ext cx="163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Garamond" panose="02020404030301010803" pitchFamily="18" charset="0"/>
                <a:ea typeface="+mj-ea"/>
                <a:cs typeface="+mj-cs"/>
              </a:rPr>
              <a:t>Europe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D7036-E398-50B6-D20F-DA89F621A6E8}"/>
              </a:ext>
            </a:extLst>
          </p:cNvPr>
          <p:cNvSpPr txBox="1"/>
          <p:nvPr/>
        </p:nvSpPr>
        <p:spPr>
          <a:xfrm>
            <a:off x="8343458" y="6061395"/>
            <a:ext cx="235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rPr>
              <a:t>Australasie</a:t>
            </a:r>
          </a:p>
        </p:txBody>
      </p:sp>
    </p:spTree>
    <p:extLst>
      <p:ext uri="{BB962C8B-B14F-4D97-AF65-F5344CB8AC3E}">
        <p14:creationId xmlns:p14="http://schemas.microsoft.com/office/powerpoint/2010/main" val="20985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73" y="617570"/>
            <a:ext cx="3387938" cy="647142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Contexte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673" y="1998202"/>
            <a:ext cx="4292371" cy="328883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La Poule Qui Chante – une entreprise française d’agroalimentaire.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Nous voulons développer à l’international – mais où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Champs 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des possibles est large – avec cette étude nous pouvons </a:t>
            </a:r>
            <a:r>
              <a:rPr lang="fr-FR" sz="240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choisir le 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meilleur pays.</a:t>
            </a:r>
            <a:endParaRPr lang="en-GB" sz="2000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F2739-98E8-76E8-6170-757056CEA358}"/>
              </a:ext>
            </a:extLst>
          </p:cNvPr>
          <p:cNvCxnSpPr>
            <a:cxnSpLocks/>
          </p:cNvCxnSpPr>
          <p:nvPr/>
        </p:nvCxnSpPr>
        <p:spPr>
          <a:xfrm>
            <a:off x="4992948" y="517479"/>
            <a:ext cx="0" cy="6059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FC9294-3045-7198-5ED0-B78032E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53" y="5745257"/>
            <a:ext cx="700732" cy="8589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2E7D5A-CA64-F219-01E7-E632CCE3B6AF}"/>
              </a:ext>
            </a:extLst>
          </p:cNvPr>
          <p:cNvSpPr txBox="1">
            <a:spLocks/>
          </p:cNvSpPr>
          <p:nvPr/>
        </p:nvSpPr>
        <p:spPr>
          <a:xfrm>
            <a:off x="5458296" y="524822"/>
            <a:ext cx="5405325" cy="73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>
                <a:solidFill>
                  <a:srgbClr val="E80C00"/>
                </a:solidFill>
                <a:latin typeface="Garamond" panose="02020404030301010803" pitchFamily="18" charset="0"/>
              </a:rPr>
              <a:t>Données pour l’étude</a:t>
            </a:r>
            <a:endParaRPr lang="en-GB" sz="4000" b="1" dirty="0">
              <a:solidFill>
                <a:srgbClr val="E80C00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DCFA56-143C-CE67-7517-207E077DC626}"/>
              </a:ext>
            </a:extLst>
          </p:cNvPr>
          <p:cNvSpPr txBox="1">
            <a:spLocks/>
          </p:cNvSpPr>
          <p:nvPr/>
        </p:nvSpPr>
        <p:spPr>
          <a:xfrm>
            <a:off x="5458296" y="1388851"/>
            <a:ext cx="6337045" cy="99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Disponibilité alimentaire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FBB72F-F96B-B2F4-9AEC-63ECD1517962}"/>
              </a:ext>
            </a:extLst>
          </p:cNvPr>
          <p:cNvGrpSpPr/>
          <p:nvPr/>
        </p:nvGrpSpPr>
        <p:grpSpPr>
          <a:xfrm>
            <a:off x="5466537" y="2465783"/>
            <a:ext cx="2432654" cy="920255"/>
            <a:chOff x="6323157" y="1190446"/>
            <a:chExt cx="2432654" cy="9202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4F3768-EA64-6B16-B97C-AC7AC7C10A1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F6A631-26D3-9106-0D2F-CDE0A8A39B1B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7D910-7024-0A06-C8FC-68FD4BC9707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BE5FBF-562B-7176-113B-14B2107E5549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834D3B-B4A7-E2CC-8A1A-FE2C563F2EE5}"/>
              </a:ext>
            </a:extLst>
          </p:cNvPr>
          <p:cNvGrpSpPr/>
          <p:nvPr/>
        </p:nvGrpSpPr>
        <p:grpSpPr>
          <a:xfrm>
            <a:off x="8232749" y="3642617"/>
            <a:ext cx="2432654" cy="920255"/>
            <a:chOff x="6323157" y="1190446"/>
            <a:chExt cx="2432654" cy="9202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3E85E-AC9D-8232-DCEA-88149585B3D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3A197-8FE2-8F16-8D72-1578633DCE21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AFC09D-318C-98A0-2AEE-061A60C44363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174EB6-ACE5-8A01-8289-71C75930F876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5E6F33-1B6A-AF4F-B8AB-F87CEBBAAF3A}"/>
              </a:ext>
            </a:extLst>
          </p:cNvPr>
          <p:cNvGrpSpPr/>
          <p:nvPr/>
        </p:nvGrpSpPr>
        <p:grpSpPr>
          <a:xfrm>
            <a:off x="5466540" y="4796066"/>
            <a:ext cx="2432653" cy="1056735"/>
            <a:chOff x="7546139" y="3696420"/>
            <a:chExt cx="2432653" cy="10567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FF8326-91AD-A36E-7671-09A377D4E180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684C29-2F7A-4B23-8B23-716C024E48AE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2FE7A6-7641-D611-E30A-8EF7C9DD08C2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5A707-0F1B-4E56-68EE-B82AA14E0964}"/>
                </a:ext>
              </a:extLst>
            </p:cNvPr>
            <p:cNvSpPr txBox="1"/>
            <p:nvPr/>
          </p:nvSpPr>
          <p:spPr>
            <a:xfrm>
              <a:off x="7546139" y="4162353"/>
              <a:ext cx="2432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Émissions provenant des élevages de poulets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7A4302-6821-1AAE-189E-5AA4C617C7AD}"/>
              </a:ext>
            </a:extLst>
          </p:cNvPr>
          <p:cNvGrpSpPr/>
          <p:nvPr/>
        </p:nvGrpSpPr>
        <p:grpSpPr>
          <a:xfrm>
            <a:off x="5378538" y="3628951"/>
            <a:ext cx="2560532" cy="1056735"/>
            <a:chOff x="7466381" y="3696420"/>
            <a:chExt cx="2560532" cy="10567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A9F01-BB24-1AA3-95C9-5A8FBD6FB71B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91B346-362F-51E5-95CF-6566490555F3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AE8E0D-B32A-5303-8541-FFD264C81ADA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C92C93-1708-1D96-C612-8A9C1DD88C27}"/>
                </a:ext>
              </a:extLst>
            </p:cNvPr>
            <p:cNvSpPr txBox="1"/>
            <p:nvPr/>
          </p:nvSpPr>
          <p:spPr>
            <a:xfrm>
              <a:off x="7466381" y="4162353"/>
              <a:ext cx="2560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Poulet disponible par habitant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7B9CC0-4E11-52E0-F57E-3A55071119FE}"/>
              </a:ext>
            </a:extLst>
          </p:cNvPr>
          <p:cNvGrpSpPr/>
          <p:nvPr/>
        </p:nvGrpSpPr>
        <p:grpSpPr>
          <a:xfrm>
            <a:off x="8232746" y="4797307"/>
            <a:ext cx="2432653" cy="1056735"/>
            <a:chOff x="7546139" y="3696420"/>
            <a:chExt cx="2432653" cy="10567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33F582-81BE-2947-E01D-F5B7CDDCAB63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DAC1783-A947-46C1-8C4B-4D1B2A926F65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34F782-FF7F-59CB-AC0E-432A8F34E450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DE7EFC-B26C-673D-351E-4EFE99CEEA86}"/>
                </a:ext>
              </a:extLst>
            </p:cNvPr>
            <p:cNvSpPr txBox="1"/>
            <p:nvPr/>
          </p:nvSpPr>
          <p:spPr>
            <a:xfrm>
              <a:off x="7546139" y="4162353"/>
              <a:ext cx="2432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dans l’agriculture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AC7BAEA-CDA8-20B5-37F1-34A4E84A33C7}"/>
              </a:ext>
            </a:extLst>
          </p:cNvPr>
          <p:cNvSpPr txBox="1"/>
          <p:nvPr/>
        </p:nvSpPr>
        <p:spPr>
          <a:xfrm>
            <a:off x="7841435" y="6174738"/>
            <a:ext cx="303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  <a:hlinkClick r:id="rId3"/>
              </a:rPr>
              <a:t>https://www.fao.org/faostat/en/?#data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1133DC-7867-D68B-93A7-57162F4809BD}"/>
              </a:ext>
            </a:extLst>
          </p:cNvPr>
          <p:cNvGrpSpPr/>
          <p:nvPr/>
        </p:nvGrpSpPr>
        <p:grpSpPr>
          <a:xfrm>
            <a:off x="8232749" y="2469038"/>
            <a:ext cx="2432653" cy="1056735"/>
            <a:chOff x="7546139" y="3696420"/>
            <a:chExt cx="2432653" cy="10567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DC2E7C-C4C7-DB33-82A9-CF650A00E964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E83836-4CB2-1F1B-3143-081236CAA056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4C28AFD-81DE-246A-015A-B76489DF0931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97EF1-E67A-299B-6227-DF32E69E340E}"/>
                </a:ext>
              </a:extLst>
            </p:cNvPr>
            <p:cNvSpPr txBox="1"/>
            <p:nvPr/>
          </p:nvSpPr>
          <p:spPr>
            <a:xfrm>
              <a:off x="7546139" y="4162353"/>
              <a:ext cx="2432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Produit intérieur brut par habitant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8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28" y="450555"/>
            <a:ext cx="5202680" cy="834781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Préparation &amp; Nettoyage</a:t>
            </a:r>
            <a:b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fr-FR" sz="2700" b="1" dirty="0">
                <a:latin typeface="Garamond" panose="02020404030301010803" pitchFamily="18" charset="0"/>
              </a:rPr>
              <a:t>Étapes générales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toy person sweeping the ground&#10;&#10;Description automatically generated">
            <a:extLst>
              <a:ext uri="{FF2B5EF4-FFF2-40B4-BE49-F238E27FC236}">
                <a16:creationId xmlns:a16="http://schemas.microsoft.com/office/drawing/2014/main" id="{17909C6B-2BD6-E7D8-6369-C6ED3D10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6858" y="0"/>
            <a:ext cx="4575142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AB4C07-DB54-1DAA-155C-5BFAB1C7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482" y="1688795"/>
            <a:ext cx="6337045" cy="36250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Importer les librairies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Importer les fichiers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Pour chaque fichier 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Vérifier la tête, la forme et les types de données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Vérifier si il y a des valeurs 'nulles'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Supprimer les colonnes qui ne sont pas utile pour l’analyse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Vérifier que « Zone » peut être utiliser comme clé primaire.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Fusionner les 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F10963-7D23-34A6-2C60-57C2FB17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310" y="5719836"/>
            <a:ext cx="700732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C9294-3045-7198-5ED0-B78032E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609" y="5781240"/>
            <a:ext cx="700732" cy="8589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2E7D5A-CA64-F219-01E7-E632CCE3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13" y="678177"/>
            <a:ext cx="5405325" cy="68262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Fichier final fusionné</a:t>
            </a:r>
            <a:endParaRPr lang="en-GB" sz="2700" b="1" dirty="0">
              <a:latin typeface="Garamond" panose="02020404030301010803" pitchFamily="18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DCFA56-143C-CE67-7517-207E0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3213" y="1651000"/>
            <a:ext cx="6337045" cy="4698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Trouver des valeurs nulles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PIB (1) – Les données de Taiwan étaient manquantes. J’ai utilisé des données de FMI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Stabilité politique (4) – Données de la FMI pour la Chine et Taiwan. Stabilité politique de France pour la Nouvelle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Caledonie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et Polynésie Française.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Investissements des gouvernements (29) et crédits à l’agriculture (62) – La FAO a expliqué que les taux de réponse pour ces données sont relativement faibles. J’ai remplacé les valeurs nulles avec les valeurs moyennes de chaque colonne.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Emissions (4) - le Djibouti et les Maldives ne produisent pas de poulet (pas d’émissions), Le FAO a les données pour Islande pour 2013 et 2019, and données pour la Lettonie jusqu’à 2016. J'ai respectivement interpolé et extrapolé les données.</a:t>
            </a:r>
          </a:p>
        </p:txBody>
      </p:sp>
      <p:pic>
        <p:nvPicPr>
          <p:cNvPr id="7" name="Picture 6" descr="A group of people standing on a beach&#10;&#10;Description automatically generated">
            <a:extLst>
              <a:ext uri="{FF2B5EF4-FFF2-40B4-BE49-F238E27FC236}">
                <a16:creationId xmlns:a16="http://schemas.microsoft.com/office/drawing/2014/main" id="{B6F0230A-16B8-2A8E-6403-68502D498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98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0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C9294-3045-7198-5ED0-B78032E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53" y="5745257"/>
            <a:ext cx="700732" cy="8589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2E7D5A-CA64-F219-01E7-E632CCE3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838" y="424726"/>
            <a:ext cx="8844323" cy="73989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Analyse exploratoire du fichier fusionné</a:t>
            </a:r>
            <a:endParaRPr lang="en-GB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DCFA56-143C-CE67-7517-207E0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3838" y="1966889"/>
            <a:ext cx="3711583" cy="30849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Vérifier les types de données dans chaque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Utiliser ‘</a:t>
            </a:r>
            <a:r>
              <a:rPr lang="fr-FR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describe</a:t>
            </a: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’ afin de voir les min, max, quartiles et écart type de chaque colonne.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Créer un </a:t>
            </a:r>
            <a:r>
              <a:rPr lang="fr-FR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boxplot</a:t>
            </a: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et un histogramme pour chaque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Trouver les </a:t>
            </a:r>
            <a:r>
              <a:rPr lang="fr-FR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outliers</a:t>
            </a:r>
            <a:r>
              <a:rPr lang="fr-FR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pour chaque colonne.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" name="Picture 2" descr="A white flag with a rope attached to it&#10;&#10;Description automatically generated">
            <a:extLst>
              <a:ext uri="{FF2B5EF4-FFF2-40B4-BE49-F238E27FC236}">
                <a16:creationId xmlns:a16="http://schemas.microsoft.com/office/drawing/2014/main" id="{E1FE9E17-6693-BAA3-621D-DEED992F82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8825" y="1649717"/>
            <a:ext cx="4085592" cy="35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491" y="3058538"/>
            <a:ext cx="3808430" cy="740923"/>
          </a:xfrm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rgbClr val="E80C00"/>
                </a:solidFill>
                <a:latin typeface="Garamond" panose="02020404030301010803" pitchFamily="18" charset="0"/>
              </a:rPr>
              <a:t>Les Résultats</a:t>
            </a:r>
          </a:p>
        </p:txBody>
      </p:sp>
      <p:pic>
        <p:nvPicPr>
          <p:cNvPr id="9" name="Picture 8" descr="A turkey on a plate with food on it&#10;&#10;Description automatically generated">
            <a:extLst>
              <a:ext uri="{FF2B5EF4-FFF2-40B4-BE49-F238E27FC236}">
                <a16:creationId xmlns:a16="http://schemas.microsoft.com/office/drawing/2014/main" id="{BEFED678-7D3D-AB4E-E243-9D400635AF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38912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49F4-522F-9B94-733F-7C5AD699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16" y="3601869"/>
            <a:ext cx="590580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3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57" y="844396"/>
            <a:ext cx="7934015" cy="1323974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Classification Ascendante </a:t>
            </a:r>
            <a:b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Hiérarchique</a:t>
            </a:r>
            <a:b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fr-FR" sz="2700" b="1" dirty="0">
                <a:latin typeface="Garamond" panose="02020404030301010803" pitchFamily="18" charset="0"/>
              </a:rPr>
              <a:t>Démarche</a:t>
            </a:r>
            <a:endParaRPr lang="fr-FR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553" y="2492698"/>
            <a:ext cx="6127447" cy="336066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Normalisation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des clusters à l'aide de la méthode 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un dendrogramme avec ces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Déterminer le nombre optimal de clusters à l'aide de l'indice Davies-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Bouldin</a:t>
            </a:r>
            <a:endParaRPr lang="fr-FR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un tableau de contingence et une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heatmap</a:t>
            </a:r>
            <a:endParaRPr lang="fr-FR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une liste des clusters avec les pays dans chaque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Effectuer une analyse plus approfondie des clusters – fonction « 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describe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() », boîtes à moustaches et histogrammes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8" name="Picture 7" descr="A group of chicks on a chair&#10;&#10;Description automatically generated">
            <a:extLst>
              <a:ext uri="{FF2B5EF4-FFF2-40B4-BE49-F238E27FC236}">
                <a16:creationId xmlns:a16="http://schemas.microsoft.com/office/drawing/2014/main" id="{36F017D2-FF34-DADF-91F2-D226743353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4667" y="0"/>
            <a:ext cx="4487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74" y="6040304"/>
            <a:ext cx="590580" cy="7239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AA7EE6-1596-E5FB-76B7-11D8A7174B0F}"/>
              </a:ext>
            </a:extLst>
          </p:cNvPr>
          <p:cNvSpPr txBox="1">
            <a:spLocks/>
          </p:cNvSpPr>
          <p:nvPr/>
        </p:nvSpPr>
        <p:spPr>
          <a:xfrm>
            <a:off x="689454" y="1214012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Cluster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1BACCE-B9D1-38FE-EBF8-167351FE41C7}"/>
              </a:ext>
            </a:extLst>
          </p:cNvPr>
          <p:cNvGrpSpPr/>
          <p:nvPr/>
        </p:nvGrpSpPr>
        <p:grpSpPr>
          <a:xfrm>
            <a:off x="796368" y="1767871"/>
            <a:ext cx="2447665" cy="566250"/>
            <a:chOff x="6323157" y="1190446"/>
            <a:chExt cx="2432654" cy="1044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3BB855-9834-E787-76AA-12FE6BE98DF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778BAE-27E6-F9BE-A695-C75553D27524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A8AE2-FDC9-4C02-3A47-6C7B91518102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0A349-3389-D9B7-AA48-8E47817B7680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- faible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19932-9F5D-3179-BB67-881A412BA41E}"/>
              </a:ext>
            </a:extLst>
          </p:cNvPr>
          <p:cNvGrpSpPr/>
          <p:nvPr/>
        </p:nvGrpSpPr>
        <p:grpSpPr>
          <a:xfrm>
            <a:off x="796368" y="2451331"/>
            <a:ext cx="2447652" cy="566250"/>
            <a:chOff x="6323157" y="1190446"/>
            <a:chExt cx="2432654" cy="1044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81DB0B-FEDA-D731-5ACB-AEA9516C05F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C4A4B-172D-4FAC-9E3C-BB80EAE3DAC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704324-6C8A-4EF3-EE06-C52F974F1B8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EDACA-4EE0-0C00-C5FD-EA0D3247804F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- faible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0BC39-010B-22D3-C3DD-2808E33B02D4}"/>
              </a:ext>
            </a:extLst>
          </p:cNvPr>
          <p:cNvGrpSpPr/>
          <p:nvPr/>
        </p:nvGrpSpPr>
        <p:grpSpPr>
          <a:xfrm>
            <a:off x="796368" y="3818251"/>
            <a:ext cx="2447636" cy="566250"/>
            <a:chOff x="6323157" y="1190446"/>
            <a:chExt cx="2432654" cy="10443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C8B5BC-162B-03FF-B0F5-89F1D48502FE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661477-99DE-4F27-097E-CF4C4C1BC2D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CD4CC-FEA4-9A27-B279-7FDCF5D1ED7B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E048B-78C0-215F-91F4-E9F66119C91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faible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A8750-E01D-5A58-CE63-6A354D6DF4CB}"/>
              </a:ext>
            </a:extLst>
          </p:cNvPr>
          <p:cNvGrpSpPr/>
          <p:nvPr/>
        </p:nvGrpSpPr>
        <p:grpSpPr>
          <a:xfrm>
            <a:off x="796368" y="3134791"/>
            <a:ext cx="2447659" cy="566250"/>
            <a:chOff x="6323157" y="1190446"/>
            <a:chExt cx="2432654" cy="10443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1B1E52-7169-3468-279C-7B797C01E55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12BE93-46A5-8058-DDB1-E695ADD5D12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80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79FEA9-AA7E-49AD-7481-246F601D4C3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E80C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B0897D-F6EC-D76C-8B97-FB5ED4F24D5A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Proportion de poulet mangé - faible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367709-7B5C-77DF-74DB-D533E70BB370}"/>
              </a:ext>
            </a:extLst>
          </p:cNvPr>
          <p:cNvGrpSpPr/>
          <p:nvPr/>
        </p:nvGrpSpPr>
        <p:grpSpPr>
          <a:xfrm>
            <a:off x="796368" y="5185174"/>
            <a:ext cx="2465548" cy="550861"/>
            <a:chOff x="6323157" y="1190446"/>
            <a:chExt cx="2432654" cy="10159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8850D3-D6FA-DB77-22CE-8AD2576D6F6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7F9E70-8552-8832-B3A4-98152CD7A27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BA0D6D-36DB-F46E-1AF9-1DDCD632402A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B82700-E5E0-44AB-DCC4-19A83CB61B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faible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EAC71-001E-C2B0-6B31-0A6039FC6795}"/>
              </a:ext>
            </a:extLst>
          </p:cNvPr>
          <p:cNvGrpSpPr/>
          <p:nvPr/>
        </p:nvGrpSpPr>
        <p:grpSpPr>
          <a:xfrm>
            <a:off x="796368" y="4501711"/>
            <a:ext cx="2447625" cy="566250"/>
            <a:chOff x="6323157" y="1190446"/>
            <a:chExt cx="2432654" cy="1044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0CF739-F7E7-C5E6-F03D-20FF497EAB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4BC5C7-42AB-D336-E9F1-5BE2DA5B058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BC897C-8677-1A97-0DF9-BF4A6C530B30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D74937-6400-A614-6AC7-D7B454FED06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élevé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E2CD17A-5B17-77F8-FF88-EA3842672B18}"/>
              </a:ext>
            </a:extLst>
          </p:cNvPr>
          <p:cNvSpPr txBox="1">
            <a:spLocks/>
          </p:cNvSpPr>
          <p:nvPr/>
        </p:nvSpPr>
        <p:spPr>
          <a:xfrm>
            <a:off x="4310682" y="1208219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Cluster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11A44B5-D58D-2B2E-5F10-8DF7B111BD15}"/>
              </a:ext>
            </a:extLst>
          </p:cNvPr>
          <p:cNvSpPr txBox="1">
            <a:spLocks/>
          </p:cNvSpPr>
          <p:nvPr/>
        </p:nvSpPr>
        <p:spPr>
          <a:xfrm>
            <a:off x="8177907" y="1208219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Garamond" panose="02020404030301010803" pitchFamily="18" charset="0"/>
              </a:rPr>
              <a:t>Cluster 3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C7F556-D464-4E56-47F3-E882A43C1C9B}"/>
              </a:ext>
            </a:extLst>
          </p:cNvPr>
          <p:cNvCxnSpPr>
            <a:cxnSpLocks/>
          </p:cNvCxnSpPr>
          <p:nvPr/>
        </p:nvCxnSpPr>
        <p:spPr>
          <a:xfrm>
            <a:off x="3746652" y="1574134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FDFB92-55B2-4015-ABB5-F6CB6D4F1438}"/>
              </a:ext>
            </a:extLst>
          </p:cNvPr>
          <p:cNvGrpSpPr/>
          <p:nvPr/>
        </p:nvGrpSpPr>
        <p:grpSpPr>
          <a:xfrm>
            <a:off x="4359686" y="1731148"/>
            <a:ext cx="2447665" cy="566250"/>
            <a:chOff x="6323157" y="1190446"/>
            <a:chExt cx="2432654" cy="104431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790CF5-E8CA-377C-B8E0-1FCC21F08E7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9586286-DCD4-CCF8-3986-54F93E92D5D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CDDB82-50C4-9A2A-2776-8465B90C60DA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7C830-3A9B-2D5E-788F-61E50B8DE573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– moyen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A24C55-B586-847A-DEC8-311711969EDA}"/>
              </a:ext>
            </a:extLst>
          </p:cNvPr>
          <p:cNvGrpSpPr/>
          <p:nvPr/>
        </p:nvGrpSpPr>
        <p:grpSpPr>
          <a:xfrm>
            <a:off x="4359686" y="2414608"/>
            <a:ext cx="2447652" cy="566250"/>
            <a:chOff x="6323157" y="1190446"/>
            <a:chExt cx="2432654" cy="104431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3A7C5C-45C2-A967-9743-6E6BAB2929C8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B739B7-1B99-CA3B-E55B-47EDA894AA4D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D45BE8-29EA-EA49-93BD-D42221E04758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4667784-AC9E-ADC7-596C-2AC5A66E126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– moyen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2536F6-06A1-7368-1871-1B7273AE147B}"/>
              </a:ext>
            </a:extLst>
          </p:cNvPr>
          <p:cNvGrpSpPr/>
          <p:nvPr/>
        </p:nvGrpSpPr>
        <p:grpSpPr>
          <a:xfrm>
            <a:off x="4359686" y="3781528"/>
            <a:ext cx="2447636" cy="566250"/>
            <a:chOff x="6323157" y="1190446"/>
            <a:chExt cx="2432654" cy="104431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4CA68D-7F63-44C1-4D34-9EB3313BFC6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AB7C32-94EF-6988-543D-3ED77D21D7CB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DDAA16-A8BF-EED5-38F3-E4F1114F45D1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EE3088-6D70-A02E-234B-57D59C523F42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moyen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A42820-D5AA-CD81-E787-ABF313ED5714}"/>
              </a:ext>
            </a:extLst>
          </p:cNvPr>
          <p:cNvGrpSpPr/>
          <p:nvPr/>
        </p:nvGrpSpPr>
        <p:grpSpPr>
          <a:xfrm>
            <a:off x="4359686" y="3098068"/>
            <a:ext cx="2447659" cy="566250"/>
            <a:chOff x="6323157" y="1190446"/>
            <a:chExt cx="2432654" cy="104431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7C753C-56F5-5063-A392-B6C406036A67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A8FBB8F-4E86-8631-109B-6146F58330B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4807AF-B57E-E6F4-EF39-A284DC496A3A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1C1344D-9FFB-A6ED-9547-BEF52DA1E572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Proportion de poulet mangé - élevé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14F50F-138C-EE2F-F390-C1019BC1C2F3}"/>
              </a:ext>
            </a:extLst>
          </p:cNvPr>
          <p:cNvGrpSpPr/>
          <p:nvPr/>
        </p:nvGrpSpPr>
        <p:grpSpPr>
          <a:xfrm>
            <a:off x="4359686" y="5148451"/>
            <a:ext cx="2465548" cy="550861"/>
            <a:chOff x="6323157" y="1190446"/>
            <a:chExt cx="2432654" cy="101592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7E8612E-E64C-7173-39C1-BA357F6A99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274DF9-6612-5234-0689-CDA7C321256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02A688-09C5-5E22-EAFE-6FED38DA59E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F0C0BC-489E-2D8A-F6C7-9A6CB5604A9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moyen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5DD8A5-3F66-52B4-F1B0-C62F759AD91F}"/>
              </a:ext>
            </a:extLst>
          </p:cNvPr>
          <p:cNvGrpSpPr/>
          <p:nvPr/>
        </p:nvGrpSpPr>
        <p:grpSpPr>
          <a:xfrm>
            <a:off x="4359686" y="4464988"/>
            <a:ext cx="2447625" cy="566250"/>
            <a:chOff x="6323157" y="1190446"/>
            <a:chExt cx="2432654" cy="104431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7EEFD27-51CA-7ABD-D470-79837E95FBA7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4D3E5C-CEBE-2ED6-3563-C362252F64A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6025FD-AE38-3B38-86A1-994E2C4895C1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1708C8-9530-D08A-7B39-935659C5FBC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moyen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7E6255C-40DB-B2B3-5F16-02A50F26B610}"/>
              </a:ext>
            </a:extLst>
          </p:cNvPr>
          <p:cNvCxnSpPr>
            <a:cxnSpLocks/>
          </p:cNvCxnSpPr>
          <p:nvPr/>
        </p:nvCxnSpPr>
        <p:spPr>
          <a:xfrm>
            <a:off x="7478295" y="1594029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695FCD-A9E3-916C-510B-6B14466F628A}"/>
              </a:ext>
            </a:extLst>
          </p:cNvPr>
          <p:cNvGrpSpPr/>
          <p:nvPr/>
        </p:nvGrpSpPr>
        <p:grpSpPr>
          <a:xfrm>
            <a:off x="8190432" y="1725022"/>
            <a:ext cx="2447665" cy="566250"/>
            <a:chOff x="6323157" y="1190446"/>
            <a:chExt cx="2432654" cy="104431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162A27-7267-07C2-5E56-219629FE5DB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138803-6675-4384-7879-05B715B3953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529F71-4D3D-851D-C5F6-A2E06478E15C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Politique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ED2FA1-6FAD-BF71-D9CC-5BC836E94E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Stabilité politique - élevé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FB1C85B-598C-67D3-11A2-EEDFB2AF1209}"/>
              </a:ext>
            </a:extLst>
          </p:cNvPr>
          <p:cNvGrpSpPr/>
          <p:nvPr/>
        </p:nvGrpSpPr>
        <p:grpSpPr>
          <a:xfrm>
            <a:off x="8190432" y="2408482"/>
            <a:ext cx="2447652" cy="566250"/>
            <a:chOff x="6323157" y="1190446"/>
            <a:chExt cx="2432654" cy="104431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4C8559C-C4E6-357B-D7A7-E91CE37BBFD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A64811-B41E-4E8A-05C7-53783DC15048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1613A4-33F7-B7E6-F592-F60E9047DFEF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Economique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F38275-6EEE-F100-4772-A2E5A6ED67CE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PIB par habitant - élevé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53620-4B46-A355-291B-3CEC8E29B985}"/>
              </a:ext>
            </a:extLst>
          </p:cNvPr>
          <p:cNvGrpSpPr/>
          <p:nvPr/>
        </p:nvGrpSpPr>
        <p:grpSpPr>
          <a:xfrm>
            <a:off x="8190432" y="3775402"/>
            <a:ext cx="2447636" cy="566250"/>
            <a:chOff x="6323157" y="1190446"/>
            <a:chExt cx="2432654" cy="104431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5F7D12C-25E9-C11C-F612-8F5DE88DBA2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B046C8-AE15-AF37-06C3-A07D8B7A2DD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D67061-41F5-912F-31E5-AE2766C804AE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Technologique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DAFE2D-636F-DBAC-3EB9-4020B564952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Crédit à l’agriculture - élevé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465A4D-DD68-43D8-9627-81782839B813}"/>
              </a:ext>
            </a:extLst>
          </p:cNvPr>
          <p:cNvGrpSpPr/>
          <p:nvPr/>
        </p:nvGrpSpPr>
        <p:grpSpPr>
          <a:xfrm>
            <a:off x="8190432" y="3091942"/>
            <a:ext cx="2447659" cy="566250"/>
            <a:chOff x="6323157" y="1190446"/>
            <a:chExt cx="2432654" cy="104431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B74005F-C34B-947B-E873-3EB0DD9E733C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DCE89-D6D1-0155-2836-34D5A4B889B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65D439-86AC-980A-7BB0-F6C6DAD09C0A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Socioculturel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97C6471-0DE5-12F5-966E-55C2EBDC04F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Proportion de poulet mangé - moyen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4EEF8A-DBA7-0754-4000-46AF226AAAA6}"/>
              </a:ext>
            </a:extLst>
          </p:cNvPr>
          <p:cNvGrpSpPr/>
          <p:nvPr/>
        </p:nvGrpSpPr>
        <p:grpSpPr>
          <a:xfrm>
            <a:off x="8190432" y="5142325"/>
            <a:ext cx="2465548" cy="550861"/>
            <a:chOff x="6323157" y="1190446"/>
            <a:chExt cx="2432654" cy="101592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66A8AD-48F2-D150-271F-8FA8EEF366B4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63125BA-01FC-EF6D-214A-38631236B401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1BEFCF-FCBD-C002-3057-CAE083F05C4E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Légal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908AE9A-35EC-4028-9F37-21B23E2E63C9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Investissement gouvernemental - élevé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87C5308-8CB1-9849-2D29-D49AB733E482}"/>
              </a:ext>
            </a:extLst>
          </p:cNvPr>
          <p:cNvGrpSpPr/>
          <p:nvPr/>
        </p:nvGrpSpPr>
        <p:grpSpPr>
          <a:xfrm>
            <a:off x="8190432" y="4458862"/>
            <a:ext cx="2447625" cy="566250"/>
            <a:chOff x="6323157" y="1190446"/>
            <a:chExt cx="2432654" cy="104431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DEADA74-8E17-C0A2-6B0D-399043E25AEA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34F9960-3165-9B83-7EEA-DD077599DF9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3FF1480-04DE-C869-A384-84664D81ADA0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8927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Ecologique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2D0C358-B8BA-300C-F110-925B31B6F48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faible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6950A80B-826B-998A-B746-C3EC4D731248}"/>
              </a:ext>
            </a:extLst>
          </p:cNvPr>
          <p:cNvSpPr txBox="1">
            <a:spLocks/>
          </p:cNvSpPr>
          <p:nvPr/>
        </p:nvSpPr>
        <p:spPr>
          <a:xfrm>
            <a:off x="507252" y="243082"/>
            <a:ext cx="8839946" cy="881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>
                <a:solidFill>
                  <a:srgbClr val="E80C00"/>
                </a:solidFill>
                <a:latin typeface="Garamond" panose="02020404030301010803" pitchFamily="18" charset="0"/>
              </a:rPr>
              <a:t>Classification Ascendante Hiérarchique</a:t>
            </a:r>
            <a:endParaRPr lang="fr-FR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8" y="475433"/>
            <a:ext cx="6525380" cy="10401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Analyse de cluster K-</a:t>
            </a:r>
            <a:r>
              <a:rPr lang="fr-FR" sz="4000" b="1" dirty="0" err="1">
                <a:solidFill>
                  <a:srgbClr val="E80C00"/>
                </a:solidFill>
                <a:latin typeface="Garamond" panose="02020404030301010803" pitchFamily="18" charset="0"/>
              </a:rPr>
              <a:t>means</a:t>
            </a:r>
            <a:br>
              <a:rPr lang="fr-FR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fr-FR" sz="2700" b="1" dirty="0">
                <a:latin typeface="Garamond" panose="02020404030301010803" pitchFamily="18" charset="0"/>
              </a:rPr>
              <a:t>Démarche</a:t>
            </a:r>
            <a:endParaRPr lang="fr-FR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0687" y="2211998"/>
            <a:ext cx="6127447" cy="336066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Déterminer le nombre optimal de clusters (4) – utilisez la méthode du coude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Utiliser le nombre optimal de clusters pour instancier les k-moyennes, puis entraînez-les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Ajouter les centroïdes de chaque cluster de k-moyennes à une variable appelée « centroïdes 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Metter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à l'échelle les valeurs des colonnes et entraînez l'ACP avec les données mises à l'échelle et 4 composants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Visualiser les clusters et leurs centroïdes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Créer une liste des clusters avec les pays dans chaque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Effectuer une analyse plus approfondie des clusters – fonction « 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describe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() », boîtes à moustaches et histogrammes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6" name="Picture 5" descr="A group of chickens in a fence&#10;&#10;Description automatically generated">
            <a:extLst>
              <a:ext uri="{FF2B5EF4-FFF2-40B4-BE49-F238E27FC236}">
                <a16:creationId xmlns:a16="http://schemas.microsoft.com/office/drawing/2014/main" id="{5F611B9E-DFDA-13AD-C20A-8263A37B4F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Aptos</vt:lpstr>
      <vt:lpstr>Arial</vt:lpstr>
      <vt:lpstr>Calibri</vt:lpstr>
      <vt:lpstr>Calibri Light</vt:lpstr>
      <vt:lpstr>Courier New</vt:lpstr>
      <vt:lpstr>Garamond</vt:lpstr>
      <vt:lpstr>Office Theme</vt:lpstr>
      <vt:lpstr>Étude de Marché</vt:lpstr>
      <vt:lpstr>Contexte</vt:lpstr>
      <vt:lpstr>Préparation &amp; Nettoyage Étapes générales</vt:lpstr>
      <vt:lpstr>Fichier final fusionné</vt:lpstr>
      <vt:lpstr>Analyse exploratoire du fichier fusionné</vt:lpstr>
      <vt:lpstr>Les Résultats</vt:lpstr>
      <vt:lpstr>Classification Ascendante  Hiérarchique Démarche</vt:lpstr>
      <vt:lpstr>PowerPoint Presentation</vt:lpstr>
      <vt:lpstr>Analyse de cluster K-means Démarche</vt:lpstr>
      <vt:lpstr>Analyse de cluster K-means</vt:lpstr>
      <vt:lpstr>Analyse de cluster K-means</vt:lpstr>
      <vt:lpstr>Pays à examiner</vt:lpstr>
      <vt:lpstr>Analyse en composantes principales Démarche</vt:lpstr>
      <vt:lpstr>ACP – Composantes Principales</vt:lpstr>
      <vt:lpstr>Analyse en composantes – Visualisations – K-means </vt:lpstr>
      <vt:lpstr>Analyse en composantes – Visualisations - CAH</vt:lpstr>
      <vt:lpstr>Zones pour le développement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DE LA GESTION DES DONNÉES</dc:title>
  <dc:creator>Catherine Kim</dc:creator>
  <cp:lastModifiedBy>Catherine Delannoy</cp:lastModifiedBy>
  <cp:revision>5</cp:revision>
  <dcterms:created xsi:type="dcterms:W3CDTF">2023-08-03T08:11:10Z</dcterms:created>
  <dcterms:modified xsi:type="dcterms:W3CDTF">2024-01-24T07:31:49Z</dcterms:modified>
</cp:coreProperties>
</file>